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24" r:id="rId2"/>
    <p:sldId id="325" r:id="rId3"/>
    <p:sldId id="319" r:id="rId4"/>
    <p:sldId id="414" r:id="rId5"/>
    <p:sldId id="416" r:id="rId6"/>
    <p:sldId id="415" r:id="rId7"/>
    <p:sldId id="418" r:id="rId8"/>
    <p:sldId id="420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6" r:id="rId23"/>
    <p:sldId id="437" r:id="rId24"/>
    <p:sldId id="435" r:id="rId25"/>
    <p:sldId id="460" r:id="rId26"/>
    <p:sldId id="459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6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400"/>
    <a:srgbClr val="D26E1C"/>
    <a:srgbClr val="A53BB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57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A565-E39D-4D55-9E1D-9A127CB0391F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D31FD-25D5-435C-88A1-E15968FAA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D31FD-25D5-435C-88A1-E15968FAAC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1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D31FD-25D5-435C-88A1-E15968FAAC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1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D31FD-25D5-435C-88A1-E15968FAAC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1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D31FD-25D5-435C-88A1-E15968FAAC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1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D31FD-25D5-435C-88A1-E15968FAAC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1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D31FD-25D5-435C-88A1-E15968FAAC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1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D31FD-25D5-435C-88A1-E15968FAAC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1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D31FD-25D5-435C-88A1-E15968FAAC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D31FD-25D5-435C-88A1-E15968FAAC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1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D31FD-25D5-435C-88A1-E15968FAAC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D31FD-25D5-435C-88A1-E15968FAAC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D31FD-25D5-435C-88A1-E15968FAAC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1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D31FD-25D5-435C-88A1-E15968FAAC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D31FD-25D5-435C-88A1-E15968FAAC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1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D31FD-25D5-435C-88A1-E15968FAAC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5BA-DAF2-416F-9FFA-3B954E1CA563}" type="datetime1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894-B20D-4679-9746-5FBA2C3B96FC}" type="datetime1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FB08-EE91-4968-8221-85ACA92D65F8}" type="datetime1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6CEC-5600-4DD5-9FB9-E53534622B74}" type="datetime1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3E6-7A5C-4E42-AA77-BDFF9A57D0FF}" type="datetime1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4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DDFF-4D69-48A7-8AB3-94735165AA6F}" type="datetime1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7438-3F35-4AE1-BFFF-CAACC086866B}" type="datetime1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51F-ABD4-458E-A6B1-492256D90057}" type="datetime1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EE9-9828-4BE5-AC15-37E0AEFD69FD}" type="datetime1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56C4-10A0-49D1-936E-4CB83B82E1FD}" type="datetime1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F74-95A9-49A2-AA31-B485B1197CF0}" type="datetime1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C286-007F-451B-AC42-AA0316E0D4CF}" type="datetime1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8.png"/><Relationship Id="rId21" Type="http://schemas.openxmlformats.org/officeDocument/2006/relationships/image" Target="../media/image23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24" Type="http://schemas.openxmlformats.org/officeDocument/2006/relationships/image" Target="../media/image26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5.png"/><Relationship Id="rId19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8.png"/><Relationship Id="rId21" Type="http://schemas.openxmlformats.org/officeDocument/2006/relationships/image" Target="../media/image23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24" Type="http://schemas.openxmlformats.org/officeDocument/2006/relationships/image" Target="../media/image26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13.png"/><Relationship Id="rId10" Type="http://schemas.openxmlformats.org/officeDocument/2006/relationships/image" Target="../media/image5.png"/><Relationship Id="rId19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8.png"/><Relationship Id="rId21" Type="http://schemas.openxmlformats.org/officeDocument/2006/relationships/image" Target="../media/image23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24" Type="http://schemas.openxmlformats.org/officeDocument/2006/relationships/image" Target="../media/image26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13.png"/><Relationship Id="rId10" Type="http://schemas.openxmlformats.org/officeDocument/2006/relationships/image" Target="../media/image5.png"/><Relationship Id="rId19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UCB - CS189</a:t>
            </a:r>
            <a:br>
              <a:rPr lang="en-US" dirty="0" smtClean="0"/>
            </a:br>
            <a:r>
              <a:rPr lang="en-US" dirty="0" smtClean="0"/>
              <a:t>Introduction to Machine Learning</a:t>
            </a:r>
            <a:br>
              <a:rPr lang="en-US" dirty="0" smtClean="0"/>
            </a:br>
            <a:r>
              <a:rPr lang="en-US" dirty="0" smtClean="0"/>
              <a:t>Fall 2015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Lecture 3: </a:t>
            </a:r>
            <a:r>
              <a:rPr lang="en-US" dirty="0" smtClean="0">
                <a:solidFill>
                  <a:srgbClr val="C00000"/>
                </a:solidFill>
              </a:rPr>
              <a:t>Support </a:t>
            </a:r>
            <a:r>
              <a:rPr lang="en-US" dirty="0" smtClean="0">
                <a:solidFill>
                  <a:srgbClr val="C00000"/>
                </a:solidFill>
              </a:rPr>
              <a:t>Vector Machines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r>
              <a:rPr lang="en-US" dirty="0" smtClean="0"/>
              <a:t>Isabelle </a:t>
            </a:r>
            <a:r>
              <a:rPr lang="en-US" dirty="0" err="1" smtClean="0"/>
              <a:t>Guyon</a:t>
            </a:r>
            <a:endParaRPr lang="en-US" dirty="0" smtClean="0"/>
          </a:p>
          <a:p>
            <a:r>
              <a:rPr lang="en-US" dirty="0" err="1" smtClean="0"/>
              <a:t>ChaLearn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14" y="5870408"/>
            <a:ext cx="723900" cy="80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31" y="3530954"/>
            <a:ext cx="914400" cy="84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245" y="3164665"/>
            <a:ext cx="666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37" y="3695273"/>
            <a:ext cx="514350" cy="67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17" y="3939621"/>
            <a:ext cx="655714" cy="71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14" y="4274518"/>
            <a:ext cx="533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441721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20" y="4387875"/>
            <a:ext cx="285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41" y="1765578"/>
            <a:ext cx="552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49" y="4758402"/>
            <a:ext cx="617472" cy="104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Safety margin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10</a:t>
            </a:fld>
            <a:endParaRPr lang="en-US"/>
          </a:p>
        </p:txBody>
      </p:sp>
      <p:sp>
        <p:nvSpPr>
          <p:cNvPr id="22" name="Right Triangle 21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EEA4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095158">
            <a:off x="-28132" y="42663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700000" y="1800000"/>
            <a:ext cx="3772800" cy="4809600"/>
          </a:xfrm>
          <a:custGeom>
            <a:avLst/>
            <a:gdLst>
              <a:gd name="connsiteX0" fmla="*/ 3038400 w 3772800"/>
              <a:gd name="connsiteY0" fmla="*/ 0 h 4809600"/>
              <a:gd name="connsiteX1" fmla="*/ 3772800 w 3772800"/>
              <a:gd name="connsiteY1" fmla="*/ 489600 h 4809600"/>
              <a:gd name="connsiteX2" fmla="*/ 748800 w 3772800"/>
              <a:gd name="connsiteY2" fmla="*/ 4809600 h 4809600"/>
              <a:gd name="connsiteX3" fmla="*/ 0 w 3772800"/>
              <a:gd name="connsiteY3" fmla="*/ 4276800 h 4809600"/>
              <a:gd name="connsiteX4" fmla="*/ 3038400 w 3772800"/>
              <a:gd name="connsiteY4" fmla="*/ 0 h 48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2800" h="4809600">
                <a:moveTo>
                  <a:pt x="3038400" y="0"/>
                </a:moveTo>
                <a:lnTo>
                  <a:pt x="3772800" y="489600"/>
                </a:lnTo>
                <a:lnTo>
                  <a:pt x="748800" y="4809600"/>
                </a:lnTo>
                <a:lnTo>
                  <a:pt x="0" y="4276800"/>
                </a:lnTo>
                <a:lnTo>
                  <a:pt x="3038400" y="0"/>
                </a:lnTo>
                <a:close/>
              </a:path>
            </a:pathLst>
          </a:cu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019785" y="1996881"/>
            <a:ext cx="3106408" cy="4415835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400200" y="2234492"/>
            <a:ext cx="3106408" cy="4415835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667566" y="1745067"/>
            <a:ext cx="3106408" cy="4415835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4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14" y="5870408"/>
            <a:ext cx="723900" cy="807427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31" y="3530954"/>
            <a:ext cx="914400" cy="84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245" y="3164665"/>
            <a:ext cx="666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37" y="3695273"/>
            <a:ext cx="514350" cy="679743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17" y="3939621"/>
            <a:ext cx="655714" cy="71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14" y="4274518"/>
            <a:ext cx="533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441721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20" y="4387875"/>
            <a:ext cx="285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41" y="1765578"/>
            <a:ext cx="552450" cy="6286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7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49" y="4758402"/>
            <a:ext cx="617472" cy="104967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Classifier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11</a:t>
            </a:fld>
            <a:endParaRPr lang="en-US"/>
          </a:p>
        </p:txBody>
      </p:sp>
      <p:sp>
        <p:nvSpPr>
          <p:cNvPr id="22" name="Right Triangle 21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EEA4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095158">
            <a:off x="-28132" y="42663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700000" y="1800000"/>
            <a:ext cx="3772800" cy="4809600"/>
          </a:xfrm>
          <a:custGeom>
            <a:avLst/>
            <a:gdLst>
              <a:gd name="connsiteX0" fmla="*/ 3038400 w 3772800"/>
              <a:gd name="connsiteY0" fmla="*/ 0 h 4809600"/>
              <a:gd name="connsiteX1" fmla="*/ 3772800 w 3772800"/>
              <a:gd name="connsiteY1" fmla="*/ 489600 h 4809600"/>
              <a:gd name="connsiteX2" fmla="*/ 748800 w 3772800"/>
              <a:gd name="connsiteY2" fmla="*/ 4809600 h 4809600"/>
              <a:gd name="connsiteX3" fmla="*/ 0 w 3772800"/>
              <a:gd name="connsiteY3" fmla="*/ 4276800 h 4809600"/>
              <a:gd name="connsiteX4" fmla="*/ 3038400 w 3772800"/>
              <a:gd name="connsiteY4" fmla="*/ 0 h 48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2800" h="4809600">
                <a:moveTo>
                  <a:pt x="3038400" y="0"/>
                </a:moveTo>
                <a:lnTo>
                  <a:pt x="3772800" y="489600"/>
                </a:lnTo>
                <a:lnTo>
                  <a:pt x="748800" y="4809600"/>
                </a:lnTo>
                <a:lnTo>
                  <a:pt x="0" y="4276800"/>
                </a:lnTo>
                <a:lnTo>
                  <a:pt x="3038400" y="0"/>
                </a:lnTo>
                <a:close/>
              </a:path>
            </a:pathLst>
          </a:cu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019785" y="1996881"/>
            <a:ext cx="3106408" cy="4415835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400200" y="2234492"/>
            <a:ext cx="3106408" cy="4415835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667566" y="1745067"/>
            <a:ext cx="3106408" cy="4415835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4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14" y="5870408"/>
            <a:ext cx="723900" cy="80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31" y="3530954"/>
            <a:ext cx="914400" cy="84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245" y="3164665"/>
            <a:ext cx="666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37" y="3695273"/>
            <a:ext cx="514350" cy="67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17" y="3939621"/>
            <a:ext cx="655714" cy="71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14" y="4274518"/>
            <a:ext cx="533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441721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20" y="4387875"/>
            <a:ext cx="285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41" y="1765578"/>
            <a:ext cx="552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49" y="4758402"/>
            <a:ext cx="617472" cy="104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test examples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12</a:t>
            </a:fld>
            <a:endParaRPr lang="en-US"/>
          </a:p>
        </p:txBody>
      </p:sp>
      <p:sp>
        <p:nvSpPr>
          <p:cNvPr id="22" name="Right Triangle 21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EEA4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095158">
            <a:off x="-28132" y="42663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700000" y="1800000"/>
            <a:ext cx="3772800" cy="4809600"/>
          </a:xfrm>
          <a:custGeom>
            <a:avLst/>
            <a:gdLst>
              <a:gd name="connsiteX0" fmla="*/ 3038400 w 3772800"/>
              <a:gd name="connsiteY0" fmla="*/ 0 h 4809600"/>
              <a:gd name="connsiteX1" fmla="*/ 3772800 w 3772800"/>
              <a:gd name="connsiteY1" fmla="*/ 489600 h 4809600"/>
              <a:gd name="connsiteX2" fmla="*/ 748800 w 3772800"/>
              <a:gd name="connsiteY2" fmla="*/ 4809600 h 4809600"/>
              <a:gd name="connsiteX3" fmla="*/ 0 w 3772800"/>
              <a:gd name="connsiteY3" fmla="*/ 4276800 h 4809600"/>
              <a:gd name="connsiteX4" fmla="*/ 3038400 w 3772800"/>
              <a:gd name="connsiteY4" fmla="*/ 0 h 48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2800" h="4809600">
                <a:moveTo>
                  <a:pt x="3038400" y="0"/>
                </a:moveTo>
                <a:lnTo>
                  <a:pt x="3772800" y="489600"/>
                </a:lnTo>
                <a:lnTo>
                  <a:pt x="748800" y="4809600"/>
                </a:lnTo>
                <a:lnTo>
                  <a:pt x="0" y="4276800"/>
                </a:lnTo>
                <a:lnTo>
                  <a:pt x="3038400" y="0"/>
                </a:lnTo>
                <a:close/>
              </a:path>
            </a:pathLst>
          </a:cu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019785" y="1996881"/>
            <a:ext cx="3106408" cy="4415835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400200" y="2234492"/>
            <a:ext cx="3106408" cy="4415835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667566" y="1745067"/>
            <a:ext cx="3106408" cy="4415835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5004" y="3079120"/>
            <a:ext cx="3391975" cy="3333595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98786" y="2368346"/>
            <a:ext cx="3391975" cy="33335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37" y="3283304"/>
            <a:ext cx="5715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74" y="4282152"/>
            <a:ext cx="571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240" y="2659275"/>
            <a:ext cx="5524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65068"/>
            <a:ext cx="552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95" y="2730854"/>
            <a:ext cx="533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463644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08" y="4734471"/>
            <a:ext cx="5143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22269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92575"/>
            <a:ext cx="457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34" y="5541380"/>
            <a:ext cx="338192" cy="61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31" y="4848825"/>
            <a:ext cx="5524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355165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36" y="3387749"/>
            <a:ext cx="361950" cy="62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129" y="5106000"/>
            <a:ext cx="380670" cy="54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71326" y="5701940"/>
            <a:ext cx="460776" cy="62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1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14" y="5870408"/>
            <a:ext cx="723900" cy="80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31" y="3530954"/>
            <a:ext cx="914400" cy="84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245" y="3164665"/>
            <a:ext cx="666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37" y="3695273"/>
            <a:ext cx="514350" cy="67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17" y="3939621"/>
            <a:ext cx="655714" cy="71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14" y="4274518"/>
            <a:ext cx="533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441721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20" y="4387875"/>
            <a:ext cx="285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41" y="1765578"/>
            <a:ext cx="552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49" y="4758402"/>
            <a:ext cx="617472" cy="104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“robust” solution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13</a:t>
            </a:fld>
            <a:endParaRPr lang="en-US"/>
          </a:p>
        </p:txBody>
      </p:sp>
      <p:sp>
        <p:nvSpPr>
          <p:cNvPr id="22" name="Right Triangle 21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EEA4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095158">
            <a:off x="-28132" y="42663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3657601" y="1723161"/>
            <a:ext cx="1447799" cy="495467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5004" y="3079120"/>
            <a:ext cx="3391975" cy="3333595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98786" y="2368346"/>
            <a:ext cx="3391975" cy="33335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37" y="3283304"/>
            <a:ext cx="5715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74" y="4282152"/>
            <a:ext cx="571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240" y="2659275"/>
            <a:ext cx="5524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65068"/>
            <a:ext cx="552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95" y="2730854"/>
            <a:ext cx="533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463644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08" y="4734471"/>
            <a:ext cx="5143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22269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92575"/>
            <a:ext cx="457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34" y="5541380"/>
            <a:ext cx="338192" cy="61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31" y="4848825"/>
            <a:ext cx="5524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355165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36" y="3387749"/>
            <a:ext cx="361950" cy="62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129" y="5106000"/>
            <a:ext cx="380670" cy="54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71326" y="5701940"/>
            <a:ext cx="460776" cy="62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481" y="4499172"/>
            <a:ext cx="423036" cy="69930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32" y="3617948"/>
            <a:ext cx="741484" cy="679694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5" name="Straight Connector 44"/>
          <p:cNvCxnSpPr/>
          <p:nvPr/>
        </p:nvCxnSpPr>
        <p:spPr>
          <a:xfrm flipV="1">
            <a:off x="2824999" y="3939621"/>
            <a:ext cx="3269775" cy="92544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14" y="5870408"/>
            <a:ext cx="723900" cy="807427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31" y="3530954"/>
            <a:ext cx="914400" cy="84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245" y="3164665"/>
            <a:ext cx="666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37" y="3695273"/>
            <a:ext cx="514350" cy="679743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17" y="3939621"/>
            <a:ext cx="655714" cy="71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14" y="4274518"/>
            <a:ext cx="533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441721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20" y="4387875"/>
            <a:ext cx="285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41" y="1765578"/>
            <a:ext cx="552450" cy="6286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7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49" y="4758402"/>
            <a:ext cx="617472" cy="104967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“fit”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14</a:t>
            </a:fld>
            <a:endParaRPr lang="en-US"/>
          </a:p>
        </p:txBody>
      </p:sp>
      <p:sp>
        <p:nvSpPr>
          <p:cNvPr id="22" name="Right Triangle 21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EEA4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095158">
            <a:off x="-28132" y="42663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700000" y="1800000"/>
            <a:ext cx="3772800" cy="4809600"/>
          </a:xfrm>
          <a:custGeom>
            <a:avLst/>
            <a:gdLst>
              <a:gd name="connsiteX0" fmla="*/ 3038400 w 3772800"/>
              <a:gd name="connsiteY0" fmla="*/ 0 h 4809600"/>
              <a:gd name="connsiteX1" fmla="*/ 3772800 w 3772800"/>
              <a:gd name="connsiteY1" fmla="*/ 489600 h 4809600"/>
              <a:gd name="connsiteX2" fmla="*/ 748800 w 3772800"/>
              <a:gd name="connsiteY2" fmla="*/ 4809600 h 4809600"/>
              <a:gd name="connsiteX3" fmla="*/ 0 w 3772800"/>
              <a:gd name="connsiteY3" fmla="*/ 4276800 h 4809600"/>
              <a:gd name="connsiteX4" fmla="*/ 3038400 w 3772800"/>
              <a:gd name="connsiteY4" fmla="*/ 0 h 48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2800" h="4809600">
                <a:moveTo>
                  <a:pt x="3038400" y="0"/>
                </a:moveTo>
                <a:lnTo>
                  <a:pt x="3772800" y="489600"/>
                </a:lnTo>
                <a:lnTo>
                  <a:pt x="748800" y="4809600"/>
                </a:lnTo>
                <a:lnTo>
                  <a:pt x="0" y="4276800"/>
                </a:lnTo>
                <a:lnTo>
                  <a:pt x="3038400" y="0"/>
                </a:lnTo>
                <a:close/>
              </a:path>
            </a:pathLst>
          </a:cu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019785" y="1996881"/>
            <a:ext cx="3106408" cy="4415835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400200" y="2234492"/>
            <a:ext cx="3106408" cy="4415835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667566" y="1745067"/>
            <a:ext cx="3106408" cy="4415835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4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14" y="5870408"/>
            <a:ext cx="723900" cy="80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31" y="3530954"/>
            <a:ext cx="914400" cy="84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245" y="3164665"/>
            <a:ext cx="666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37" y="3695273"/>
            <a:ext cx="514350" cy="67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17" y="3939621"/>
            <a:ext cx="655714" cy="71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14" y="4274518"/>
            <a:ext cx="533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441721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20" y="4387875"/>
            <a:ext cx="285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41" y="1765578"/>
            <a:ext cx="552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49" y="4758402"/>
            <a:ext cx="617472" cy="104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“robust” solution has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errors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15</a:t>
            </a:fld>
            <a:endParaRPr lang="en-US"/>
          </a:p>
        </p:txBody>
      </p:sp>
      <p:sp>
        <p:nvSpPr>
          <p:cNvPr id="22" name="Right Triangle 21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EEA4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095158">
            <a:off x="-28132" y="42663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3657601" y="1723161"/>
            <a:ext cx="1447799" cy="495467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5004" y="3079120"/>
            <a:ext cx="3391975" cy="3333595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98786" y="2368346"/>
            <a:ext cx="3391975" cy="33335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37" y="3283304"/>
            <a:ext cx="5715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74" y="4282152"/>
            <a:ext cx="571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240" y="2659275"/>
            <a:ext cx="5524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65068"/>
            <a:ext cx="552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95" y="2730854"/>
            <a:ext cx="533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463644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08" y="4734471"/>
            <a:ext cx="5143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22269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92575"/>
            <a:ext cx="457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34" y="5541380"/>
            <a:ext cx="338192" cy="61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31" y="4848825"/>
            <a:ext cx="5524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355165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36" y="3387749"/>
            <a:ext cx="361950" cy="62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129" y="5106000"/>
            <a:ext cx="380670" cy="54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71326" y="5701940"/>
            <a:ext cx="460776" cy="62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481" y="4499172"/>
            <a:ext cx="423036" cy="69930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32" y="3617948"/>
            <a:ext cx="741484" cy="679694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5" name="Straight Connector 44"/>
          <p:cNvCxnSpPr/>
          <p:nvPr/>
        </p:nvCxnSpPr>
        <p:spPr>
          <a:xfrm flipV="1">
            <a:off x="2824999" y="3939621"/>
            <a:ext cx="3269775" cy="92544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105400" y="1765578"/>
            <a:ext cx="591991" cy="628650"/>
          </a:xfrm>
          <a:prstGeom prst="rect">
            <a:avLst/>
          </a:prstGeom>
          <a:solidFill>
            <a:srgbClr val="FF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33423" y="6008186"/>
            <a:ext cx="591991" cy="628650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Fit vs. Robustness tradeoff</a:t>
            </a:r>
            <a:endParaRPr lang="en-US" sz="36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16</a:t>
            </a:fld>
            <a:endParaRPr lang="en-US"/>
          </a:p>
        </p:txBody>
      </p:sp>
      <p:sp>
        <p:nvSpPr>
          <p:cNvPr id="22" name="Right Triangle 21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EEA4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095158">
            <a:off x="-28132" y="42663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9001" y="1905000"/>
            <a:ext cx="594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Best fit: </a:t>
            </a:r>
            <a:r>
              <a:rPr lang="en-US" sz="3200" dirty="0" smtClean="0"/>
              <a:t>Zero training error. </a:t>
            </a:r>
            <a:r>
              <a:rPr lang="en-US" sz="3200" dirty="0"/>
              <a:t>B</a:t>
            </a:r>
            <a:r>
              <a:rPr lang="en-US" sz="3200" dirty="0" smtClean="0"/>
              <a:t>ased on “marginal” possibly “atypical” examples. Could be outliers.</a:t>
            </a:r>
          </a:p>
          <a:p>
            <a:endParaRPr lang="en-US" sz="3200" dirty="0"/>
          </a:p>
          <a:p>
            <a:r>
              <a:rPr lang="en-US" sz="3200" b="1" dirty="0" smtClean="0"/>
              <a:t>Best robustness: </a:t>
            </a:r>
            <a:r>
              <a:rPr lang="en-US" sz="3200" dirty="0" smtClean="0"/>
              <a:t>Based on typical examples or average examples (centroids).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42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Compromise</a:t>
            </a:r>
            <a:endParaRPr lang="en-US" sz="36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17</a:t>
            </a:fld>
            <a:endParaRPr lang="en-US"/>
          </a:p>
        </p:txBody>
      </p:sp>
      <p:sp>
        <p:nvSpPr>
          <p:cNvPr id="22" name="Right Triangle 21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EEA4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095158">
            <a:off x="-28132" y="42663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9001" y="1905000"/>
            <a:ext cx="594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Good fit: </a:t>
            </a:r>
            <a:r>
              <a:rPr lang="en-US" sz="3200" dirty="0" smtClean="0"/>
              <a:t>Allow a few training errors.</a:t>
            </a:r>
          </a:p>
          <a:p>
            <a:endParaRPr lang="en-US" sz="3200" dirty="0"/>
          </a:p>
          <a:p>
            <a:r>
              <a:rPr lang="en-US" sz="3200" b="1" dirty="0" smtClean="0"/>
              <a:t>Good robustness: </a:t>
            </a:r>
            <a:r>
              <a:rPr lang="en-US" sz="3200" dirty="0" smtClean="0"/>
              <a:t>Maximize the margin.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24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14" y="5870408"/>
            <a:ext cx="723900" cy="8074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31" y="3530954"/>
            <a:ext cx="914400" cy="84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245" y="3164665"/>
            <a:ext cx="666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37" y="3695273"/>
            <a:ext cx="514350" cy="679743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17" y="3939621"/>
            <a:ext cx="655714" cy="71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441721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20" y="4387875"/>
            <a:ext cx="285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41" y="1765578"/>
            <a:ext cx="552450" cy="628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7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49" y="4758402"/>
            <a:ext cx="617472" cy="104967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“Soft” margin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18</a:t>
            </a:fld>
            <a:endParaRPr lang="en-US"/>
          </a:p>
        </p:txBody>
      </p:sp>
      <p:sp>
        <p:nvSpPr>
          <p:cNvPr id="22" name="Right Triangle 21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EEA4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095158">
            <a:off x="-28132" y="42663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302000" y="1761814"/>
            <a:ext cx="38100" cy="457200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14" y="4274518"/>
            <a:ext cx="533400" cy="5905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3" name="Straight Connector 32"/>
          <p:cNvCxnSpPr/>
          <p:nvPr/>
        </p:nvCxnSpPr>
        <p:spPr>
          <a:xfrm flipH="1" flipV="1">
            <a:off x="5269206" y="1765578"/>
            <a:ext cx="76910" cy="4568236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3290066" y="1765578"/>
            <a:ext cx="76910" cy="4568236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3290888" y="1771650"/>
            <a:ext cx="2066925" cy="4581525"/>
          </a:xfrm>
          <a:custGeom>
            <a:avLst/>
            <a:gdLst>
              <a:gd name="connsiteX0" fmla="*/ 0 w 2066925"/>
              <a:gd name="connsiteY0" fmla="*/ 9525 h 4581525"/>
              <a:gd name="connsiteX1" fmla="*/ 1990725 w 2066925"/>
              <a:gd name="connsiteY1" fmla="*/ 0 h 4581525"/>
              <a:gd name="connsiteX2" fmla="*/ 2066925 w 2066925"/>
              <a:gd name="connsiteY2" fmla="*/ 4572000 h 4581525"/>
              <a:gd name="connsiteX3" fmla="*/ 76200 w 2066925"/>
              <a:gd name="connsiteY3" fmla="*/ 4581525 h 4581525"/>
              <a:gd name="connsiteX4" fmla="*/ 0 w 2066925"/>
              <a:gd name="connsiteY4" fmla="*/ 9525 h 45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6925" h="4581525">
                <a:moveTo>
                  <a:pt x="0" y="9525"/>
                </a:moveTo>
                <a:lnTo>
                  <a:pt x="1990725" y="0"/>
                </a:lnTo>
                <a:lnTo>
                  <a:pt x="2066925" y="4572000"/>
                </a:lnTo>
                <a:lnTo>
                  <a:pt x="76200" y="4581525"/>
                </a:lnTo>
                <a:lnTo>
                  <a:pt x="0" y="9525"/>
                </a:lnTo>
                <a:close/>
              </a:path>
            </a:pathLst>
          </a:cu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05400" y="1765578"/>
            <a:ext cx="591991" cy="628650"/>
          </a:xfrm>
          <a:prstGeom prst="rect">
            <a:avLst/>
          </a:prstGeom>
          <a:solidFill>
            <a:srgbClr val="FF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33423" y="6008186"/>
            <a:ext cx="591991" cy="628650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 flipV="1">
            <a:off x="4038600" y="2367000"/>
            <a:ext cx="4495800" cy="3886200"/>
          </a:xfrm>
          <a:prstGeom prst="triangle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81000" y="2362200"/>
            <a:ext cx="4495800" cy="3886200"/>
          </a:xfrm>
          <a:prstGeom prst="triangle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 Margin </a:t>
            </a:r>
            <a:r>
              <a:rPr lang="en-US" sz="6600" b="1" dirty="0" smtClean="0"/>
              <a:t>C</a:t>
            </a:r>
            <a:r>
              <a:rPr lang="en-US" dirty="0" smtClean="0"/>
              <a:t>ompromise</a:t>
            </a:r>
            <a:endParaRPr lang="en-US" sz="36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19</a:t>
            </a:fld>
            <a:endParaRPr lang="en-US"/>
          </a:p>
        </p:txBody>
      </p:sp>
      <p:sp>
        <p:nvSpPr>
          <p:cNvPr id="22" name="Right Triangle 21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EEA4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095158">
            <a:off x="-28132" y="42663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9001" y="1905000"/>
            <a:ext cx="594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Minimize</a:t>
            </a:r>
          </a:p>
          <a:p>
            <a:endParaRPr lang="en-US" sz="3200" b="1" dirty="0" smtClean="0"/>
          </a:p>
          <a:p>
            <a:endParaRPr lang="en-US" sz="3200" b="1" dirty="0"/>
          </a:p>
          <a:p>
            <a:r>
              <a:rPr lang="en-US" sz="3200" b="1" dirty="0" smtClean="0"/>
              <a:t>(1/Margin)   +</a:t>
            </a:r>
            <a:r>
              <a:rPr lang="en-US" sz="7200" b="1" dirty="0" smtClean="0"/>
              <a:t> C  </a:t>
            </a:r>
            <a:r>
              <a:rPr lang="en-US" sz="3200" b="1" dirty="0" smtClean="0"/>
              <a:t>Training 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3992" y="4737693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Good fit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67201" y="4730447"/>
            <a:ext cx="2339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Good robustness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379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Last time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8285163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C00000"/>
                </a:solidFill>
              </a:rPr>
              <a:t>Wed </a:t>
            </a:r>
            <a:r>
              <a:rPr lang="en-US" altLang="en-US" dirty="0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56102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9000" y="241300"/>
            <a:ext cx="7772400" cy="1143000"/>
          </a:xfrm>
        </p:spPr>
        <p:txBody>
          <a:bodyPr/>
          <a:lstStyle/>
          <a:p>
            <a:r>
              <a:rPr lang="en-US" altLang="en-US" dirty="0"/>
              <a:t>Hyper-parameter Selection</a:t>
            </a:r>
          </a:p>
        </p:txBody>
      </p:sp>
      <p:sp>
        <p:nvSpPr>
          <p:cNvPr id="288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013200" y="1739900"/>
            <a:ext cx="4876800" cy="48387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2400" b="1" dirty="0"/>
              <a:t>Learning = adjusting</a:t>
            </a:r>
            <a:r>
              <a:rPr lang="en-US" altLang="en-US" sz="2400" b="1" dirty="0">
                <a:latin typeface="Times New Roman" pitchFamily="18" charset="0"/>
              </a:rPr>
              <a:t>:</a:t>
            </a:r>
            <a:r>
              <a:rPr lang="en-US" altLang="en-US" sz="2800" b="1" dirty="0">
                <a:latin typeface="Times New Roman" pitchFamily="18" charset="0"/>
              </a:rPr>
              <a:t>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2800" b="1" dirty="0">
                <a:latin typeface="Times New Roman" pitchFamily="18" charset="0"/>
              </a:rPr>
              <a:t>	</a:t>
            </a:r>
            <a:r>
              <a:rPr lang="en-US" altLang="en-US" sz="2000" b="1" dirty="0">
                <a:solidFill>
                  <a:schemeClr val="folHlink"/>
                </a:solidFill>
              </a:rPr>
              <a:t>parameters</a:t>
            </a:r>
            <a:r>
              <a:rPr lang="en-US" altLang="en-US" sz="2800" b="1" dirty="0">
                <a:latin typeface="Times New Roman" pitchFamily="18" charset="0"/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000" b="1" dirty="0">
                <a:latin typeface="Times New Roman" pitchFamily="18" charset="0"/>
              </a:rPr>
              <a:t>w</a:t>
            </a:r>
            <a:r>
              <a:rPr lang="en-US" altLang="en-US" sz="2000" dirty="0"/>
              <a:t> vector</a:t>
            </a:r>
            <a:r>
              <a:rPr lang="en-US" altLang="en-US" sz="2400" dirty="0"/>
              <a:t>)</a:t>
            </a:r>
            <a:r>
              <a:rPr lang="en-US" altLang="en-US" sz="2000" dirty="0"/>
              <a:t>. </a:t>
            </a:r>
          </a:p>
          <a:p>
            <a:pPr>
              <a:lnSpc>
                <a:spcPct val="75000"/>
              </a:lnSpc>
              <a:buFont typeface="Symbol" pitchFamily="18" charset="2"/>
              <a:buChar char=" "/>
            </a:pPr>
            <a:r>
              <a:rPr lang="en-US" altLang="en-US" sz="2000" b="1" dirty="0" smtClean="0">
                <a:solidFill>
                  <a:schemeClr val="folHlink"/>
                </a:solidFill>
              </a:rPr>
              <a:t>hyper-parameter</a:t>
            </a:r>
            <a:r>
              <a:rPr lang="en-US" altLang="en-US" sz="2000" dirty="0" smtClean="0">
                <a:latin typeface="Symbol" pitchFamily="18" charset="2"/>
              </a:rPr>
              <a:t> </a:t>
            </a:r>
            <a:r>
              <a:rPr lang="en-US" altLang="en-US" sz="2400" dirty="0" smtClean="0">
                <a:latin typeface="+mj-lt"/>
              </a:rPr>
              <a:t>(</a:t>
            </a:r>
            <a:r>
              <a:rPr lang="en-US" altLang="en-US" sz="2400" b="1" dirty="0">
                <a:latin typeface="+mj-lt"/>
              </a:rPr>
              <a:t>C</a:t>
            </a:r>
            <a:r>
              <a:rPr lang="en-US" altLang="en-US" sz="2400" dirty="0" smtClean="0">
                <a:latin typeface="+mj-lt"/>
              </a:rPr>
              <a:t>)</a:t>
            </a:r>
            <a:r>
              <a:rPr lang="en-US" altLang="en-US" sz="2000" dirty="0" smtClean="0">
                <a:latin typeface="+mj-lt"/>
              </a:rPr>
              <a:t>.</a:t>
            </a:r>
            <a:endParaRPr lang="en-US" altLang="en-US" sz="2000" dirty="0">
              <a:latin typeface="+mj-lt"/>
            </a:endParaRPr>
          </a:p>
          <a:p>
            <a:pPr>
              <a:lnSpc>
                <a:spcPct val="75000"/>
              </a:lnSpc>
              <a:buFont typeface="Symbol" pitchFamily="18" charset="2"/>
              <a:buChar char=" "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sz="2400" b="1" i="1" dirty="0"/>
              <a:t>Cross-validation</a:t>
            </a:r>
            <a:r>
              <a:rPr lang="en-US" altLang="en-US" sz="2400" b="1" dirty="0"/>
              <a:t> with K-folds:</a:t>
            </a:r>
            <a:r>
              <a:rPr lang="en-US" altLang="en-US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dirty="0"/>
              <a:t>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dirty="0"/>
              <a:t>	</a:t>
            </a:r>
            <a:r>
              <a:rPr lang="en-US" altLang="en-US" sz="2000" dirty="0"/>
              <a:t>  For various values </a:t>
            </a:r>
            <a:r>
              <a:rPr lang="en-US" altLang="en-US" sz="2000" dirty="0" smtClean="0"/>
              <a:t>of </a:t>
            </a:r>
            <a:r>
              <a:rPr lang="en-US" altLang="en-US" sz="2000" b="1" dirty="0" smtClean="0"/>
              <a:t>C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</a:t>
            </a:r>
            <a:r>
              <a:rPr lang="en-US" altLang="en-US" sz="1800" dirty="0"/>
              <a:t>- Adjust </a:t>
            </a:r>
            <a:r>
              <a:rPr lang="en-US" altLang="en-US" sz="1800" b="1" dirty="0">
                <a:latin typeface="Times New Roman" pitchFamily="18" charset="0"/>
              </a:rPr>
              <a:t>w</a:t>
            </a:r>
            <a:r>
              <a:rPr lang="en-US" altLang="en-US" sz="1800" dirty="0"/>
              <a:t> on a fraction (K-1)/K of     training examples </a:t>
            </a:r>
            <a:r>
              <a:rPr lang="en-US" altLang="en-US" sz="1800" i="1" dirty="0"/>
              <a:t>e.g.</a:t>
            </a:r>
            <a:r>
              <a:rPr lang="en-US" altLang="en-US" sz="1800" dirty="0"/>
              <a:t> 9/10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- Test on 1/K remaining examples     </a:t>
            </a:r>
            <a:r>
              <a:rPr lang="en-US" altLang="en-US" sz="1800" i="1" dirty="0"/>
              <a:t>e.g.</a:t>
            </a:r>
            <a:r>
              <a:rPr lang="en-US" altLang="en-US" sz="1800" dirty="0"/>
              <a:t> 1/10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- Rotate examples and average test results (CV error).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- Select </a:t>
            </a:r>
            <a:r>
              <a:rPr lang="en-US" altLang="en-US" sz="1800" b="1" dirty="0"/>
              <a:t>C </a:t>
            </a:r>
            <a:r>
              <a:rPr lang="en-US" altLang="en-US" sz="1800" dirty="0" smtClean="0"/>
              <a:t>to </a:t>
            </a:r>
            <a:r>
              <a:rPr lang="en-US" altLang="en-US" sz="1800" dirty="0"/>
              <a:t>minimize CV error.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- Re-compute </a:t>
            </a:r>
            <a:r>
              <a:rPr lang="en-US" altLang="en-US" sz="1800" b="1" dirty="0">
                <a:latin typeface="Times New Roman" pitchFamily="18" charset="0"/>
              </a:rPr>
              <a:t>w</a:t>
            </a:r>
            <a:r>
              <a:rPr lang="en-US" altLang="en-US" sz="1800" dirty="0"/>
              <a:t> on </a:t>
            </a:r>
            <a:r>
              <a:rPr lang="en-US" altLang="en-US" sz="1800" b="1" dirty="0">
                <a:solidFill>
                  <a:schemeClr val="folHlink"/>
                </a:solidFill>
              </a:rPr>
              <a:t>all</a:t>
            </a:r>
            <a:r>
              <a:rPr lang="en-US" altLang="en-US" sz="1800" dirty="0"/>
              <a:t> training examples using </a:t>
            </a:r>
            <a:r>
              <a:rPr lang="en-US" altLang="en-US" sz="1800" dirty="0" smtClean="0"/>
              <a:t>optimal </a:t>
            </a:r>
            <a:r>
              <a:rPr lang="en-US" altLang="en-US" sz="1800" b="1" dirty="0" smtClean="0"/>
              <a:t>C.</a:t>
            </a:r>
            <a:endParaRPr lang="en-US" altLang="en-US" sz="1800" dirty="0"/>
          </a:p>
        </p:txBody>
      </p:sp>
      <p:grpSp>
        <p:nvGrpSpPr>
          <p:cNvPr id="288772" name="Group 1028"/>
          <p:cNvGrpSpPr>
            <a:grpSpLocks/>
          </p:cNvGrpSpPr>
          <p:nvPr/>
        </p:nvGrpSpPr>
        <p:grpSpPr bwMode="auto">
          <a:xfrm>
            <a:off x="177800" y="1603375"/>
            <a:ext cx="4292600" cy="4835525"/>
            <a:chOff x="192" y="1010"/>
            <a:chExt cx="2704" cy="3046"/>
          </a:xfrm>
        </p:grpSpPr>
        <p:sp>
          <p:nvSpPr>
            <p:cNvPr id="288773" name="Text Box 1029"/>
            <p:cNvSpPr txBox="1">
              <a:spLocks noChangeArrowheads="1"/>
            </p:cNvSpPr>
            <p:nvPr/>
          </p:nvSpPr>
          <p:spPr bwMode="auto">
            <a:xfrm>
              <a:off x="824" y="1060"/>
              <a:ext cx="37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4400" b="0"/>
                <a:t>X</a:t>
              </a:r>
            </a:p>
          </p:txBody>
        </p:sp>
        <p:sp>
          <p:nvSpPr>
            <p:cNvPr id="288774" name="Text Box 1030"/>
            <p:cNvSpPr txBox="1">
              <a:spLocks noChangeArrowheads="1"/>
            </p:cNvSpPr>
            <p:nvPr/>
          </p:nvSpPr>
          <p:spPr bwMode="auto">
            <a:xfrm>
              <a:off x="1844" y="1010"/>
              <a:ext cx="31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4000"/>
                <a:t>y</a:t>
              </a:r>
              <a:endParaRPr lang="en-US" altLang="en-US" sz="4000" b="0"/>
            </a:p>
          </p:txBody>
        </p:sp>
        <p:sp>
          <p:nvSpPr>
            <p:cNvPr id="288775" name="Rectangle 1031" descr="Dotted grid"/>
            <p:cNvSpPr>
              <a:spLocks noChangeArrowheads="1"/>
            </p:cNvSpPr>
            <p:nvPr/>
          </p:nvSpPr>
          <p:spPr bwMode="auto">
            <a:xfrm>
              <a:off x="608" y="3205"/>
              <a:ext cx="1056" cy="819"/>
            </a:xfrm>
            <a:prstGeom prst="rect">
              <a:avLst/>
            </a:prstGeom>
            <a:pattFill prst="dotGrid">
              <a:fgClr>
                <a:schemeClr val="bg1"/>
              </a:fgClr>
              <a:bgClr>
                <a:srgbClr val="FFCC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6" name="AutoShape 1032"/>
            <p:cNvSpPr>
              <a:spLocks noChangeArrowheads="1"/>
            </p:cNvSpPr>
            <p:nvPr/>
          </p:nvSpPr>
          <p:spPr bwMode="auto">
            <a:xfrm>
              <a:off x="1720" y="3424"/>
              <a:ext cx="264" cy="40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7" name="Text Box 1033"/>
            <p:cNvSpPr txBox="1">
              <a:spLocks noChangeArrowheads="1"/>
            </p:cNvSpPr>
            <p:nvPr/>
          </p:nvSpPr>
          <p:spPr bwMode="auto">
            <a:xfrm>
              <a:off x="1992" y="3253"/>
              <a:ext cx="90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Prospective study / “real” validation</a:t>
              </a:r>
            </a:p>
          </p:txBody>
        </p:sp>
        <p:grpSp>
          <p:nvGrpSpPr>
            <p:cNvPr id="288778" name="Group 1034"/>
            <p:cNvGrpSpPr>
              <a:grpSpLocks/>
            </p:cNvGrpSpPr>
            <p:nvPr/>
          </p:nvGrpSpPr>
          <p:grpSpPr bwMode="auto">
            <a:xfrm>
              <a:off x="576" y="1557"/>
              <a:ext cx="1464" cy="1283"/>
              <a:chOff x="0" y="1397"/>
              <a:chExt cx="2320" cy="1283"/>
            </a:xfrm>
          </p:grpSpPr>
          <p:sp>
            <p:nvSpPr>
              <p:cNvPr id="288779" name="Rectangle 1035" descr="Dotted grid"/>
              <p:cNvSpPr>
                <a:spLocks noChangeArrowheads="1"/>
              </p:cNvSpPr>
              <p:nvPr/>
            </p:nvSpPr>
            <p:spPr bwMode="auto">
              <a:xfrm>
                <a:off x="64" y="1405"/>
                <a:ext cx="1656" cy="1275"/>
              </a:xfrm>
              <a:prstGeom prst="rect">
                <a:avLst/>
              </a:prstGeom>
              <a:pattFill prst="dotGrid">
                <a:fgClr>
                  <a:schemeClr val="folHlink"/>
                </a:fgClr>
                <a:bgClr>
                  <a:srgbClr val="DDDDDD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780" name="Rectangle 1036" descr="Dotted grid"/>
              <p:cNvSpPr>
                <a:spLocks noChangeArrowheads="1"/>
              </p:cNvSpPr>
              <p:nvPr/>
            </p:nvSpPr>
            <p:spPr bwMode="auto">
              <a:xfrm>
                <a:off x="2208" y="1397"/>
                <a:ext cx="27" cy="1283"/>
              </a:xfrm>
              <a:prstGeom prst="rect">
                <a:avLst/>
              </a:prstGeom>
              <a:pattFill prst="dotGrid">
                <a:fgClr>
                  <a:schemeClr val="folHlink"/>
                </a:fgClr>
                <a:bgClr>
                  <a:srgbClr val="DDDDDD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8781" name="Group 1037"/>
              <p:cNvGrpSpPr>
                <a:grpSpLocks/>
              </p:cNvGrpSpPr>
              <p:nvPr/>
            </p:nvGrpSpPr>
            <p:grpSpPr bwMode="auto">
              <a:xfrm>
                <a:off x="0" y="1536"/>
                <a:ext cx="2320" cy="1024"/>
                <a:chOff x="1640" y="2168"/>
                <a:chExt cx="2776" cy="1024"/>
              </a:xfrm>
            </p:grpSpPr>
            <p:sp>
              <p:nvSpPr>
                <p:cNvPr id="288782" name="Line 1038"/>
                <p:cNvSpPr>
                  <a:spLocks noChangeShapeType="1"/>
                </p:cNvSpPr>
                <p:nvPr/>
              </p:nvSpPr>
              <p:spPr bwMode="auto">
                <a:xfrm>
                  <a:off x="1640" y="2168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783" name="Line 1039"/>
                <p:cNvSpPr>
                  <a:spLocks noChangeShapeType="1"/>
                </p:cNvSpPr>
                <p:nvPr/>
              </p:nvSpPr>
              <p:spPr bwMode="auto">
                <a:xfrm>
                  <a:off x="1640" y="2296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784" name="Line 1040"/>
                <p:cNvSpPr>
                  <a:spLocks noChangeShapeType="1"/>
                </p:cNvSpPr>
                <p:nvPr/>
              </p:nvSpPr>
              <p:spPr bwMode="auto">
                <a:xfrm>
                  <a:off x="1640" y="2424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785" name="Line 1041"/>
                <p:cNvSpPr>
                  <a:spLocks noChangeShapeType="1"/>
                </p:cNvSpPr>
                <p:nvPr/>
              </p:nvSpPr>
              <p:spPr bwMode="auto">
                <a:xfrm>
                  <a:off x="1640" y="2552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786" name="Line 1042"/>
                <p:cNvSpPr>
                  <a:spLocks noChangeShapeType="1"/>
                </p:cNvSpPr>
                <p:nvPr/>
              </p:nvSpPr>
              <p:spPr bwMode="auto">
                <a:xfrm>
                  <a:off x="1640" y="2680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787" name="Line 1043"/>
                <p:cNvSpPr>
                  <a:spLocks noChangeShapeType="1"/>
                </p:cNvSpPr>
                <p:nvPr/>
              </p:nvSpPr>
              <p:spPr bwMode="auto">
                <a:xfrm>
                  <a:off x="1640" y="2808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788" name="Line 1044"/>
                <p:cNvSpPr>
                  <a:spLocks noChangeShapeType="1"/>
                </p:cNvSpPr>
                <p:nvPr/>
              </p:nvSpPr>
              <p:spPr bwMode="auto">
                <a:xfrm>
                  <a:off x="1640" y="2936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789" name="Line 1045"/>
                <p:cNvSpPr>
                  <a:spLocks noChangeShapeType="1"/>
                </p:cNvSpPr>
                <p:nvPr/>
              </p:nvSpPr>
              <p:spPr bwMode="auto">
                <a:xfrm>
                  <a:off x="1640" y="3064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790" name="Line 1046"/>
                <p:cNvSpPr>
                  <a:spLocks noChangeShapeType="1"/>
                </p:cNvSpPr>
                <p:nvPr/>
              </p:nvSpPr>
              <p:spPr bwMode="auto">
                <a:xfrm>
                  <a:off x="1640" y="3192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88791" name="AutoShape 1047"/>
            <p:cNvSpPr>
              <a:spLocks/>
            </p:cNvSpPr>
            <p:nvPr/>
          </p:nvSpPr>
          <p:spPr bwMode="auto">
            <a:xfrm>
              <a:off x="464" y="1552"/>
              <a:ext cx="80" cy="128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92" name="Text Box 1048"/>
            <p:cNvSpPr txBox="1">
              <a:spLocks noChangeArrowheads="1"/>
            </p:cNvSpPr>
            <p:nvPr/>
          </p:nvSpPr>
          <p:spPr bwMode="auto">
            <a:xfrm flipH="1" flipV="1">
              <a:off x="192" y="1184"/>
              <a:ext cx="289" cy="2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Training data: Make K folds</a:t>
              </a:r>
            </a:p>
          </p:txBody>
        </p:sp>
        <p:sp>
          <p:nvSpPr>
            <p:cNvPr id="288793" name="AutoShape 1049"/>
            <p:cNvSpPr>
              <a:spLocks/>
            </p:cNvSpPr>
            <p:nvPr/>
          </p:nvSpPr>
          <p:spPr bwMode="auto">
            <a:xfrm>
              <a:off x="448" y="3232"/>
              <a:ext cx="104" cy="752"/>
            </a:xfrm>
            <a:prstGeom prst="leftBrace">
              <a:avLst>
                <a:gd name="adj1" fmla="val 602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94" name="Text Box 1050"/>
            <p:cNvSpPr txBox="1">
              <a:spLocks noChangeArrowheads="1"/>
            </p:cNvSpPr>
            <p:nvPr/>
          </p:nvSpPr>
          <p:spPr bwMode="auto">
            <a:xfrm flipH="1" flipV="1">
              <a:off x="192" y="3119"/>
              <a:ext cx="289" cy="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Test data</a:t>
              </a:r>
            </a:p>
          </p:txBody>
        </p:sp>
      </p:grpSp>
      <p:sp>
        <p:nvSpPr>
          <p:cNvPr id="288795" name="Rectangle 1051"/>
          <p:cNvSpPr>
            <a:spLocks noChangeArrowheads="1"/>
          </p:cNvSpPr>
          <p:nvPr/>
        </p:nvSpPr>
        <p:spPr bwMode="auto">
          <a:xfrm>
            <a:off x="4470400" y="3429000"/>
            <a:ext cx="4165600" cy="318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ight Triangle 27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EEA4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9095158">
            <a:off x="-28132" y="42663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5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bldLvl="2" autoUpdateAnimBg="0"/>
      <p:bldP spid="28879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9000" y="241300"/>
            <a:ext cx="7772400" cy="1143000"/>
          </a:xfrm>
        </p:spPr>
        <p:txBody>
          <a:bodyPr/>
          <a:lstStyle/>
          <a:p>
            <a:r>
              <a:rPr lang="en-US" altLang="en-US" dirty="0"/>
              <a:t>Hyper-parameter Selection</a:t>
            </a:r>
          </a:p>
        </p:txBody>
      </p:sp>
      <p:sp>
        <p:nvSpPr>
          <p:cNvPr id="288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013200" y="1739900"/>
            <a:ext cx="4876800" cy="48387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2400" b="1" dirty="0"/>
              <a:t>Learning = adjusting</a:t>
            </a:r>
            <a:r>
              <a:rPr lang="en-US" altLang="en-US" sz="2400" b="1" dirty="0">
                <a:latin typeface="Times New Roman" pitchFamily="18" charset="0"/>
              </a:rPr>
              <a:t>:</a:t>
            </a:r>
            <a:r>
              <a:rPr lang="en-US" altLang="en-US" sz="2800" b="1" dirty="0">
                <a:latin typeface="Times New Roman" pitchFamily="18" charset="0"/>
              </a:rPr>
              <a:t>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2800" b="1" dirty="0">
                <a:latin typeface="Times New Roman" pitchFamily="18" charset="0"/>
              </a:rPr>
              <a:t>	</a:t>
            </a:r>
            <a:r>
              <a:rPr lang="en-US" altLang="en-US" sz="2000" b="1" dirty="0">
                <a:solidFill>
                  <a:schemeClr val="folHlink"/>
                </a:solidFill>
              </a:rPr>
              <a:t>parameters</a:t>
            </a:r>
            <a:r>
              <a:rPr lang="en-US" altLang="en-US" sz="2800" b="1" dirty="0">
                <a:latin typeface="Times New Roman" pitchFamily="18" charset="0"/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000" b="1" dirty="0">
                <a:latin typeface="Times New Roman" pitchFamily="18" charset="0"/>
              </a:rPr>
              <a:t>w</a:t>
            </a:r>
            <a:r>
              <a:rPr lang="en-US" altLang="en-US" sz="2000" dirty="0"/>
              <a:t> vector</a:t>
            </a:r>
            <a:r>
              <a:rPr lang="en-US" altLang="en-US" sz="2400" dirty="0"/>
              <a:t>)</a:t>
            </a:r>
            <a:r>
              <a:rPr lang="en-US" altLang="en-US" sz="2000" dirty="0"/>
              <a:t>. </a:t>
            </a:r>
          </a:p>
          <a:p>
            <a:pPr>
              <a:lnSpc>
                <a:spcPct val="75000"/>
              </a:lnSpc>
              <a:buFont typeface="Symbol" pitchFamily="18" charset="2"/>
              <a:buChar char=" "/>
            </a:pPr>
            <a:r>
              <a:rPr lang="en-US" altLang="en-US" sz="2000" b="1" dirty="0" smtClean="0">
                <a:solidFill>
                  <a:schemeClr val="folHlink"/>
                </a:solidFill>
              </a:rPr>
              <a:t>hyper-parameter</a:t>
            </a:r>
            <a:r>
              <a:rPr lang="en-US" altLang="en-US" sz="2000" dirty="0" smtClean="0">
                <a:latin typeface="Symbol" pitchFamily="18" charset="2"/>
              </a:rPr>
              <a:t> </a:t>
            </a:r>
            <a:r>
              <a:rPr lang="en-US" altLang="en-US" sz="2400" dirty="0" smtClean="0">
                <a:latin typeface="+mj-lt"/>
              </a:rPr>
              <a:t>(</a:t>
            </a:r>
            <a:r>
              <a:rPr lang="en-US" altLang="en-US" sz="2400" b="1" dirty="0">
                <a:latin typeface="+mj-lt"/>
              </a:rPr>
              <a:t>C</a:t>
            </a:r>
            <a:r>
              <a:rPr lang="en-US" altLang="en-US" sz="2400" dirty="0" smtClean="0">
                <a:latin typeface="+mj-lt"/>
              </a:rPr>
              <a:t>)</a:t>
            </a:r>
            <a:r>
              <a:rPr lang="en-US" altLang="en-US" sz="2000" dirty="0" smtClean="0">
                <a:latin typeface="+mj-lt"/>
              </a:rPr>
              <a:t>.</a:t>
            </a:r>
            <a:endParaRPr lang="en-US" altLang="en-US" sz="2000" dirty="0">
              <a:latin typeface="+mj-lt"/>
            </a:endParaRPr>
          </a:p>
          <a:p>
            <a:pPr>
              <a:lnSpc>
                <a:spcPct val="75000"/>
              </a:lnSpc>
              <a:buFont typeface="Symbol" pitchFamily="18" charset="2"/>
              <a:buChar char=" "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sz="2400" b="1" i="1" dirty="0"/>
              <a:t>Cross-validation</a:t>
            </a:r>
            <a:r>
              <a:rPr lang="en-US" altLang="en-US" sz="2400" b="1" dirty="0"/>
              <a:t> with K-folds:</a:t>
            </a:r>
            <a:r>
              <a:rPr lang="en-US" altLang="en-US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dirty="0"/>
              <a:t>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dirty="0"/>
              <a:t>	</a:t>
            </a:r>
            <a:r>
              <a:rPr lang="en-US" altLang="en-US" sz="2000" dirty="0"/>
              <a:t>  For various values </a:t>
            </a:r>
            <a:r>
              <a:rPr lang="en-US" altLang="en-US" sz="2000" dirty="0" smtClean="0"/>
              <a:t>of </a:t>
            </a:r>
            <a:r>
              <a:rPr lang="en-US" altLang="en-US" sz="2000" b="1" dirty="0" smtClean="0"/>
              <a:t>C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</a:t>
            </a:r>
            <a:r>
              <a:rPr lang="en-US" altLang="en-US" sz="1800" dirty="0"/>
              <a:t>- Adjust </a:t>
            </a:r>
            <a:r>
              <a:rPr lang="en-US" altLang="en-US" sz="1800" b="1" dirty="0">
                <a:latin typeface="Times New Roman" pitchFamily="18" charset="0"/>
              </a:rPr>
              <a:t>w</a:t>
            </a:r>
            <a:r>
              <a:rPr lang="en-US" altLang="en-US" sz="1800" dirty="0"/>
              <a:t> on a fraction (K-1)/K of     training examples </a:t>
            </a:r>
            <a:r>
              <a:rPr lang="en-US" altLang="en-US" sz="1800" i="1" dirty="0"/>
              <a:t>e.g.</a:t>
            </a:r>
            <a:r>
              <a:rPr lang="en-US" altLang="en-US" sz="1800" dirty="0"/>
              <a:t> 9/10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- Test on 1/K remaining examples     </a:t>
            </a:r>
            <a:r>
              <a:rPr lang="en-US" altLang="en-US" sz="1800" i="1" dirty="0"/>
              <a:t>e.g.</a:t>
            </a:r>
            <a:r>
              <a:rPr lang="en-US" altLang="en-US" sz="1800" dirty="0"/>
              <a:t> 1/10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- Rotate examples and average test results (CV error).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- Select </a:t>
            </a:r>
            <a:r>
              <a:rPr lang="en-US" altLang="en-US" sz="1800" b="1" dirty="0"/>
              <a:t>C </a:t>
            </a:r>
            <a:r>
              <a:rPr lang="en-US" altLang="en-US" sz="1800" dirty="0" smtClean="0"/>
              <a:t>to </a:t>
            </a:r>
            <a:r>
              <a:rPr lang="en-US" altLang="en-US" sz="1800" dirty="0"/>
              <a:t>minimize CV error.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- Re-compute </a:t>
            </a:r>
            <a:r>
              <a:rPr lang="en-US" altLang="en-US" sz="1800" b="1" dirty="0">
                <a:latin typeface="Times New Roman" pitchFamily="18" charset="0"/>
              </a:rPr>
              <a:t>w</a:t>
            </a:r>
            <a:r>
              <a:rPr lang="en-US" altLang="en-US" sz="1800" dirty="0"/>
              <a:t> on </a:t>
            </a:r>
            <a:r>
              <a:rPr lang="en-US" altLang="en-US" sz="1800" b="1" dirty="0">
                <a:solidFill>
                  <a:schemeClr val="folHlink"/>
                </a:solidFill>
              </a:rPr>
              <a:t>all</a:t>
            </a:r>
            <a:r>
              <a:rPr lang="en-US" altLang="en-US" sz="1800" dirty="0"/>
              <a:t> training examples using </a:t>
            </a:r>
            <a:r>
              <a:rPr lang="en-US" altLang="en-US" sz="1800" dirty="0" smtClean="0"/>
              <a:t>optimal </a:t>
            </a:r>
            <a:r>
              <a:rPr lang="en-US" altLang="en-US" sz="1800" b="1" dirty="0" smtClean="0"/>
              <a:t>C.</a:t>
            </a:r>
            <a:endParaRPr lang="en-US" altLang="en-US" sz="1800" dirty="0"/>
          </a:p>
        </p:txBody>
      </p:sp>
      <p:grpSp>
        <p:nvGrpSpPr>
          <p:cNvPr id="288772" name="Group 1028"/>
          <p:cNvGrpSpPr>
            <a:grpSpLocks/>
          </p:cNvGrpSpPr>
          <p:nvPr/>
        </p:nvGrpSpPr>
        <p:grpSpPr bwMode="auto">
          <a:xfrm>
            <a:off x="177800" y="1603375"/>
            <a:ext cx="4292600" cy="4835525"/>
            <a:chOff x="192" y="1010"/>
            <a:chExt cx="2704" cy="3046"/>
          </a:xfrm>
        </p:grpSpPr>
        <p:sp>
          <p:nvSpPr>
            <p:cNvPr id="288773" name="Text Box 1029"/>
            <p:cNvSpPr txBox="1">
              <a:spLocks noChangeArrowheads="1"/>
            </p:cNvSpPr>
            <p:nvPr/>
          </p:nvSpPr>
          <p:spPr bwMode="auto">
            <a:xfrm>
              <a:off x="824" y="1060"/>
              <a:ext cx="37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4400" b="0"/>
                <a:t>X</a:t>
              </a:r>
            </a:p>
          </p:txBody>
        </p:sp>
        <p:sp>
          <p:nvSpPr>
            <p:cNvPr id="288774" name="Text Box 1030"/>
            <p:cNvSpPr txBox="1">
              <a:spLocks noChangeArrowheads="1"/>
            </p:cNvSpPr>
            <p:nvPr/>
          </p:nvSpPr>
          <p:spPr bwMode="auto">
            <a:xfrm>
              <a:off x="1844" y="1010"/>
              <a:ext cx="31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4000" dirty="0"/>
                <a:t>y</a:t>
              </a:r>
              <a:endParaRPr lang="en-US" altLang="en-US" sz="4000" b="0" dirty="0"/>
            </a:p>
          </p:txBody>
        </p:sp>
        <p:sp>
          <p:nvSpPr>
            <p:cNvPr id="288775" name="Rectangle 1031" descr="Dotted grid"/>
            <p:cNvSpPr>
              <a:spLocks noChangeArrowheads="1"/>
            </p:cNvSpPr>
            <p:nvPr/>
          </p:nvSpPr>
          <p:spPr bwMode="auto">
            <a:xfrm>
              <a:off x="608" y="3205"/>
              <a:ext cx="1056" cy="819"/>
            </a:xfrm>
            <a:prstGeom prst="rect">
              <a:avLst/>
            </a:prstGeom>
            <a:pattFill prst="dotGrid">
              <a:fgClr>
                <a:schemeClr val="bg1"/>
              </a:fgClr>
              <a:bgClr>
                <a:srgbClr val="FFCC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6" name="AutoShape 1032"/>
            <p:cNvSpPr>
              <a:spLocks noChangeArrowheads="1"/>
            </p:cNvSpPr>
            <p:nvPr/>
          </p:nvSpPr>
          <p:spPr bwMode="auto">
            <a:xfrm>
              <a:off x="1720" y="3424"/>
              <a:ext cx="264" cy="40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7" name="Text Box 1033"/>
            <p:cNvSpPr txBox="1">
              <a:spLocks noChangeArrowheads="1"/>
            </p:cNvSpPr>
            <p:nvPr/>
          </p:nvSpPr>
          <p:spPr bwMode="auto">
            <a:xfrm>
              <a:off x="1992" y="3253"/>
              <a:ext cx="90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Prospective study / “real” validation</a:t>
              </a:r>
            </a:p>
          </p:txBody>
        </p:sp>
        <p:grpSp>
          <p:nvGrpSpPr>
            <p:cNvPr id="288778" name="Group 1034"/>
            <p:cNvGrpSpPr>
              <a:grpSpLocks/>
            </p:cNvGrpSpPr>
            <p:nvPr/>
          </p:nvGrpSpPr>
          <p:grpSpPr bwMode="auto">
            <a:xfrm>
              <a:off x="576" y="1557"/>
              <a:ext cx="1464" cy="1283"/>
              <a:chOff x="0" y="1397"/>
              <a:chExt cx="2320" cy="1283"/>
            </a:xfrm>
          </p:grpSpPr>
          <p:sp>
            <p:nvSpPr>
              <p:cNvPr id="288779" name="Rectangle 1035" descr="Dotted grid"/>
              <p:cNvSpPr>
                <a:spLocks noChangeArrowheads="1"/>
              </p:cNvSpPr>
              <p:nvPr/>
            </p:nvSpPr>
            <p:spPr bwMode="auto">
              <a:xfrm>
                <a:off x="64" y="1405"/>
                <a:ext cx="1656" cy="1275"/>
              </a:xfrm>
              <a:prstGeom prst="rect">
                <a:avLst/>
              </a:prstGeom>
              <a:pattFill prst="dotGrid">
                <a:fgClr>
                  <a:schemeClr val="folHlink"/>
                </a:fgClr>
                <a:bgClr>
                  <a:srgbClr val="DDDDDD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780" name="Rectangle 1036" descr="Dotted grid"/>
              <p:cNvSpPr>
                <a:spLocks noChangeArrowheads="1"/>
              </p:cNvSpPr>
              <p:nvPr/>
            </p:nvSpPr>
            <p:spPr bwMode="auto">
              <a:xfrm>
                <a:off x="2208" y="1397"/>
                <a:ext cx="27" cy="1283"/>
              </a:xfrm>
              <a:prstGeom prst="rect">
                <a:avLst/>
              </a:prstGeom>
              <a:pattFill prst="dotGrid">
                <a:fgClr>
                  <a:schemeClr val="folHlink"/>
                </a:fgClr>
                <a:bgClr>
                  <a:srgbClr val="DDDDDD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8781" name="Group 1037"/>
              <p:cNvGrpSpPr>
                <a:grpSpLocks/>
              </p:cNvGrpSpPr>
              <p:nvPr/>
            </p:nvGrpSpPr>
            <p:grpSpPr bwMode="auto">
              <a:xfrm>
                <a:off x="0" y="1536"/>
                <a:ext cx="2320" cy="1024"/>
                <a:chOff x="1640" y="2168"/>
                <a:chExt cx="2776" cy="1024"/>
              </a:xfrm>
            </p:grpSpPr>
            <p:sp>
              <p:nvSpPr>
                <p:cNvPr id="288782" name="Line 1038"/>
                <p:cNvSpPr>
                  <a:spLocks noChangeShapeType="1"/>
                </p:cNvSpPr>
                <p:nvPr/>
              </p:nvSpPr>
              <p:spPr bwMode="auto">
                <a:xfrm>
                  <a:off x="1640" y="2168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783" name="Line 1039"/>
                <p:cNvSpPr>
                  <a:spLocks noChangeShapeType="1"/>
                </p:cNvSpPr>
                <p:nvPr/>
              </p:nvSpPr>
              <p:spPr bwMode="auto">
                <a:xfrm>
                  <a:off x="1640" y="2296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784" name="Line 1040"/>
                <p:cNvSpPr>
                  <a:spLocks noChangeShapeType="1"/>
                </p:cNvSpPr>
                <p:nvPr/>
              </p:nvSpPr>
              <p:spPr bwMode="auto">
                <a:xfrm>
                  <a:off x="1640" y="2424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785" name="Line 1041"/>
                <p:cNvSpPr>
                  <a:spLocks noChangeShapeType="1"/>
                </p:cNvSpPr>
                <p:nvPr/>
              </p:nvSpPr>
              <p:spPr bwMode="auto">
                <a:xfrm>
                  <a:off x="1640" y="2552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786" name="Line 1042"/>
                <p:cNvSpPr>
                  <a:spLocks noChangeShapeType="1"/>
                </p:cNvSpPr>
                <p:nvPr/>
              </p:nvSpPr>
              <p:spPr bwMode="auto">
                <a:xfrm>
                  <a:off x="1640" y="2680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787" name="Line 1043"/>
                <p:cNvSpPr>
                  <a:spLocks noChangeShapeType="1"/>
                </p:cNvSpPr>
                <p:nvPr/>
              </p:nvSpPr>
              <p:spPr bwMode="auto">
                <a:xfrm>
                  <a:off x="1640" y="2808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788" name="Line 1044"/>
                <p:cNvSpPr>
                  <a:spLocks noChangeShapeType="1"/>
                </p:cNvSpPr>
                <p:nvPr/>
              </p:nvSpPr>
              <p:spPr bwMode="auto">
                <a:xfrm>
                  <a:off x="1640" y="2936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789" name="Line 1045"/>
                <p:cNvSpPr>
                  <a:spLocks noChangeShapeType="1"/>
                </p:cNvSpPr>
                <p:nvPr/>
              </p:nvSpPr>
              <p:spPr bwMode="auto">
                <a:xfrm>
                  <a:off x="1640" y="3064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790" name="Line 1046"/>
                <p:cNvSpPr>
                  <a:spLocks noChangeShapeType="1"/>
                </p:cNvSpPr>
                <p:nvPr/>
              </p:nvSpPr>
              <p:spPr bwMode="auto">
                <a:xfrm>
                  <a:off x="1640" y="3192"/>
                  <a:ext cx="277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88791" name="AutoShape 1047"/>
            <p:cNvSpPr>
              <a:spLocks/>
            </p:cNvSpPr>
            <p:nvPr/>
          </p:nvSpPr>
          <p:spPr bwMode="auto">
            <a:xfrm>
              <a:off x="464" y="1552"/>
              <a:ext cx="80" cy="128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92" name="Text Box 1048"/>
            <p:cNvSpPr txBox="1">
              <a:spLocks noChangeArrowheads="1"/>
            </p:cNvSpPr>
            <p:nvPr/>
          </p:nvSpPr>
          <p:spPr bwMode="auto">
            <a:xfrm flipH="1" flipV="1">
              <a:off x="192" y="1184"/>
              <a:ext cx="289" cy="2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Training data: Make K folds</a:t>
              </a:r>
            </a:p>
          </p:txBody>
        </p:sp>
        <p:sp>
          <p:nvSpPr>
            <p:cNvPr id="288793" name="AutoShape 1049"/>
            <p:cNvSpPr>
              <a:spLocks/>
            </p:cNvSpPr>
            <p:nvPr/>
          </p:nvSpPr>
          <p:spPr bwMode="auto">
            <a:xfrm>
              <a:off x="448" y="3232"/>
              <a:ext cx="104" cy="752"/>
            </a:xfrm>
            <a:prstGeom prst="leftBrace">
              <a:avLst>
                <a:gd name="adj1" fmla="val 602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94" name="Text Box 1050"/>
            <p:cNvSpPr txBox="1">
              <a:spLocks noChangeArrowheads="1"/>
            </p:cNvSpPr>
            <p:nvPr/>
          </p:nvSpPr>
          <p:spPr bwMode="auto">
            <a:xfrm flipH="1" flipV="1">
              <a:off x="192" y="3119"/>
              <a:ext cx="289" cy="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Test data</a:t>
              </a:r>
            </a:p>
          </p:txBody>
        </p:sp>
      </p:grpSp>
      <p:sp>
        <p:nvSpPr>
          <p:cNvPr id="288795" name="Rectangle 1051"/>
          <p:cNvSpPr>
            <a:spLocks noChangeArrowheads="1"/>
          </p:cNvSpPr>
          <p:nvPr/>
        </p:nvSpPr>
        <p:spPr bwMode="auto">
          <a:xfrm>
            <a:off x="4470400" y="3429000"/>
            <a:ext cx="4165600" cy="318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ight Triangle 27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EEA4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9095158">
            <a:off x="-28132" y="42663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ight Triangle 1"/>
          <p:cNvSpPr/>
          <p:nvPr/>
        </p:nvSpPr>
        <p:spPr>
          <a:xfrm>
            <a:off x="838200" y="5087938"/>
            <a:ext cx="1676400" cy="135096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Box 1030"/>
          <p:cNvSpPr txBox="1">
            <a:spLocks noChangeArrowheads="1"/>
          </p:cNvSpPr>
          <p:nvPr/>
        </p:nvSpPr>
        <p:spPr bwMode="auto">
          <a:xfrm>
            <a:off x="800050" y="5919762"/>
            <a:ext cx="1681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800" dirty="0" smtClean="0">
                <a:solidFill>
                  <a:schemeClr val="bg1"/>
                </a:solidFill>
              </a:rPr>
              <a:t>PUBLIC</a:t>
            </a:r>
            <a:endParaRPr lang="en-US" altLang="en-US" sz="2800" b="0" dirty="0">
              <a:solidFill>
                <a:schemeClr val="bg1"/>
              </a:solidFill>
            </a:endParaRPr>
          </a:p>
        </p:txBody>
      </p:sp>
      <p:sp>
        <p:nvSpPr>
          <p:cNvPr id="32" name="Text Box 1030"/>
          <p:cNvSpPr txBox="1">
            <a:spLocks noChangeArrowheads="1"/>
          </p:cNvSpPr>
          <p:nvPr/>
        </p:nvSpPr>
        <p:spPr bwMode="auto">
          <a:xfrm>
            <a:off x="1217700" y="5030538"/>
            <a:ext cx="1681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800" dirty="0" smtClean="0"/>
              <a:t>PRIVATE</a:t>
            </a:r>
            <a:endParaRPr lang="en-US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4265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bldLvl="2" autoUpdateAnimBg="0"/>
      <p:bldP spid="28879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type="title"/>
          </p:nvPr>
        </p:nvSpPr>
        <p:spPr>
          <a:xfrm>
            <a:off x="901700" y="2413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Non-linear decision </a:t>
            </a:r>
            <a:r>
              <a:rPr lang="en-US" altLang="en-US" dirty="0"/>
              <a:t>b</a:t>
            </a:r>
            <a:r>
              <a:rPr lang="en-US" altLang="en-US" dirty="0" smtClean="0"/>
              <a:t>oundary</a:t>
            </a:r>
            <a:endParaRPr lang="en-US" altLang="en-US" dirty="0"/>
          </a:p>
        </p:txBody>
      </p:sp>
      <p:grpSp>
        <p:nvGrpSpPr>
          <p:cNvPr id="186414" name="Group 46"/>
          <p:cNvGrpSpPr>
            <a:grpSpLocks/>
          </p:cNvGrpSpPr>
          <p:nvPr/>
        </p:nvGrpSpPr>
        <p:grpSpPr bwMode="auto">
          <a:xfrm>
            <a:off x="0" y="2435225"/>
            <a:ext cx="4160838" cy="3919538"/>
            <a:chOff x="0" y="1534"/>
            <a:chExt cx="2621" cy="2469"/>
          </a:xfrm>
        </p:grpSpPr>
        <p:sp>
          <p:nvSpPr>
            <p:cNvPr id="186377" name="Rectangle 9"/>
            <p:cNvSpPr>
              <a:spLocks noChangeArrowheads="1"/>
            </p:cNvSpPr>
            <p:nvPr/>
          </p:nvSpPr>
          <p:spPr bwMode="auto">
            <a:xfrm>
              <a:off x="137" y="1534"/>
              <a:ext cx="2441" cy="2348"/>
            </a:xfrm>
            <a:prstGeom prst="rect">
              <a:avLst/>
            </a:prstGeom>
            <a:solidFill>
              <a:srgbClr val="FFFFFF"/>
            </a:solidFill>
            <a:ln w="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78" name="Oval 10"/>
            <p:cNvSpPr>
              <a:spLocks noChangeArrowheads="1"/>
            </p:cNvSpPr>
            <p:nvPr/>
          </p:nvSpPr>
          <p:spPr bwMode="auto">
            <a:xfrm>
              <a:off x="1007" y="3485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79" name="Oval 11"/>
            <p:cNvSpPr>
              <a:spLocks noChangeArrowheads="1"/>
            </p:cNvSpPr>
            <p:nvPr/>
          </p:nvSpPr>
          <p:spPr bwMode="auto">
            <a:xfrm>
              <a:off x="911" y="3347"/>
              <a:ext cx="65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0" name="Oval 12"/>
            <p:cNvSpPr>
              <a:spLocks noChangeArrowheads="1"/>
            </p:cNvSpPr>
            <p:nvPr/>
          </p:nvSpPr>
          <p:spPr bwMode="auto">
            <a:xfrm>
              <a:off x="1406" y="3348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1" name="Oval 13"/>
            <p:cNvSpPr>
              <a:spLocks noChangeArrowheads="1"/>
            </p:cNvSpPr>
            <p:nvPr/>
          </p:nvSpPr>
          <p:spPr bwMode="auto">
            <a:xfrm>
              <a:off x="758" y="3327"/>
              <a:ext cx="63" cy="62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2" name="Oval 14"/>
            <p:cNvSpPr>
              <a:spLocks noChangeArrowheads="1"/>
            </p:cNvSpPr>
            <p:nvPr/>
          </p:nvSpPr>
          <p:spPr bwMode="auto">
            <a:xfrm>
              <a:off x="612" y="3111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3" name="Oval 15"/>
            <p:cNvSpPr>
              <a:spLocks noChangeArrowheads="1"/>
            </p:cNvSpPr>
            <p:nvPr/>
          </p:nvSpPr>
          <p:spPr bwMode="auto">
            <a:xfrm>
              <a:off x="479" y="2936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4" name="Oval 16"/>
            <p:cNvSpPr>
              <a:spLocks noChangeArrowheads="1"/>
            </p:cNvSpPr>
            <p:nvPr/>
          </p:nvSpPr>
          <p:spPr bwMode="auto">
            <a:xfrm>
              <a:off x="1265" y="2803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5" name="Oval 17"/>
            <p:cNvSpPr>
              <a:spLocks noChangeArrowheads="1"/>
            </p:cNvSpPr>
            <p:nvPr/>
          </p:nvSpPr>
          <p:spPr bwMode="auto">
            <a:xfrm>
              <a:off x="1167" y="3143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6" name="Oval 18"/>
            <p:cNvSpPr>
              <a:spLocks noChangeArrowheads="1"/>
            </p:cNvSpPr>
            <p:nvPr/>
          </p:nvSpPr>
          <p:spPr bwMode="auto">
            <a:xfrm>
              <a:off x="1399" y="2725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7" name="Oval 19"/>
            <p:cNvSpPr>
              <a:spLocks noChangeArrowheads="1"/>
            </p:cNvSpPr>
            <p:nvPr/>
          </p:nvSpPr>
          <p:spPr bwMode="auto">
            <a:xfrm>
              <a:off x="1541" y="3001"/>
              <a:ext cx="65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8" name="Oval 20"/>
            <p:cNvSpPr>
              <a:spLocks noChangeArrowheads="1"/>
            </p:cNvSpPr>
            <p:nvPr/>
          </p:nvSpPr>
          <p:spPr bwMode="auto">
            <a:xfrm>
              <a:off x="1386" y="2568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9" name="Oval 21"/>
            <p:cNvSpPr>
              <a:spLocks noChangeArrowheads="1"/>
            </p:cNvSpPr>
            <p:nvPr/>
          </p:nvSpPr>
          <p:spPr bwMode="auto">
            <a:xfrm>
              <a:off x="1164" y="2878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90" name="Oval 22"/>
            <p:cNvSpPr>
              <a:spLocks noChangeArrowheads="1"/>
            </p:cNvSpPr>
            <p:nvPr/>
          </p:nvSpPr>
          <p:spPr bwMode="auto">
            <a:xfrm>
              <a:off x="949" y="2442"/>
              <a:ext cx="63" cy="62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91" name="Freeform 23"/>
            <p:cNvSpPr>
              <a:spLocks/>
            </p:cNvSpPr>
            <p:nvPr/>
          </p:nvSpPr>
          <p:spPr bwMode="auto">
            <a:xfrm flipV="1">
              <a:off x="1386" y="2764"/>
              <a:ext cx="81" cy="74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2" name="Freeform 24"/>
            <p:cNvSpPr>
              <a:spLocks/>
            </p:cNvSpPr>
            <p:nvPr/>
          </p:nvSpPr>
          <p:spPr bwMode="auto">
            <a:xfrm flipV="1">
              <a:off x="1986" y="2612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3" name="Freeform 25"/>
            <p:cNvSpPr>
              <a:spLocks/>
            </p:cNvSpPr>
            <p:nvPr/>
          </p:nvSpPr>
          <p:spPr bwMode="auto">
            <a:xfrm flipV="1">
              <a:off x="1839" y="2816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4" name="Freeform 26"/>
            <p:cNvSpPr>
              <a:spLocks/>
            </p:cNvSpPr>
            <p:nvPr/>
          </p:nvSpPr>
          <p:spPr bwMode="auto">
            <a:xfrm flipV="1">
              <a:off x="1313" y="2311"/>
              <a:ext cx="81" cy="74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5" name="Freeform 27"/>
            <p:cNvSpPr>
              <a:spLocks/>
            </p:cNvSpPr>
            <p:nvPr/>
          </p:nvSpPr>
          <p:spPr bwMode="auto">
            <a:xfrm flipV="1">
              <a:off x="2054" y="2706"/>
              <a:ext cx="81" cy="74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6" name="Freeform 28"/>
            <p:cNvSpPr>
              <a:spLocks/>
            </p:cNvSpPr>
            <p:nvPr/>
          </p:nvSpPr>
          <p:spPr bwMode="auto">
            <a:xfrm flipV="1">
              <a:off x="1502" y="2154"/>
              <a:ext cx="81" cy="73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7" name="Freeform 29"/>
            <p:cNvSpPr>
              <a:spLocks/>
            </p:cNvSpPr>
            <p:nvPr/>
          </p:nvSpPr>
          <p:spPr bwMode="auto">
            <a:xfrm flipV="1">
              <a:off x="1497" y="2572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8" name="Freeform 30"/>
            <p:cNvSpPr>
              <a:spLocks/>
            </p:cNvSpPr>
            <p:nvPr/>
          </p:nvSpPr>
          <p:spPr bwMode="auto">
            <a:xfrm flipV="1">
              <a:off x="1553" y="2322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9" name="Freeform 31"/>
            <p:cNvSpPr>
              <a:spLocks/>
            </p:cNvSpPr>
            <p:nvPr/>
          </p:nvSpPr>
          <p:spPr bwMode="auto">
            <a:xfrm flipV="1">
              <a:off x="1202" y="2185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0" name="Freeform 32"/>
            <p:cNvSpPr>
              <a:spLocks/>
            </p:cNvSpPr>
            <p:nvPr/>
          </p:nvSpPr>
          <p:spPr bwMode="auto">
            <a:xfrm flipV="1">
              <a:off x="1413" y="2054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1" name="Freeform 33"/>
            <p:cNvSpPr>
              <a:spLocks/>
            </p:cNvSpPr>
            <p:nvPr/>
          </p:nvSpPr>
          <p:spPr bwMode="auto">
            <a:xfrm flipV="1">
              <a:off x="1782" y="1931"/>
              <a:ext cx="81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2" name="Freeform 34"/>
            <p:cNvSpPr>
              <a:spLocks/>
            </p:cNvSpPr>
            <p:nvPr/>
          </p:nvSpPr>
          <p:spPr bwMode="auto">
            <a:xfrm flipV="1">
              <a:off x="1561" y="2250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3" name="Freeform 35"/>
            <p:cNvSpPr>
              <a:spLocks/>
            </p:cNvSpPr>
            <p:nvPr/>
          </p:nvSpPr>
          <p:spPr bwMode="auto">
            <a:xfrm flipV="1">
              <a:off x="2000" y="2099"/>
              <a:ext cx="79" cy="73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4" name="Line 36"/>
            <p:cNvSpPr>
              <a:spLocks noChangeShapeType="1"/>
            </p:cNvSpPr>
            <p:nvPr/>
          </p:nvSpPr>
          <p:spPr bwMode="auto">
            <a:xfrm>
              <a:off x="307" y="3718"/>
              <a:ext cx="2225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5" name="Freeform 37"/>
            <p:cNvSpPr>
              <a:spLocks/>
            </p:cNvSpPr>
            <p:nvPr/>
          </p:nvSpPr>
          <p:spPr bwMode="auto">
            <a:xfrm flipV="1">
              <a:off x="2508" y="3692"/>
              <a:ext cx="70" cy="51"/>
            </a:xfrm>
            <a:custGeom>
              <a:avLst/>
              <a:gdLst>
                <a:gd name="T0" fmla="*/ 0 w 60"/>
                <a:gd name="T1" fmla="*/ 45 h 45"/>
                <a:gd name="T2" fmla="*/ 60 w 60"/>
                <a:gd name="T3" fmla="*/ 22 h 45"/>
                <a:gd name="T4" fmla="*/ 0 w 60"/>
                <a:gd name="T5" fmla="*/ 0 h 45"/>
                <a:gd name="T6" fmla="*/ 21 w 60"/>
                <a:gd name="T7" fmla="*/ 22 h 45"/>
                <a:gd name="T8" fmla="*/ 0 w 60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5">
                  <a:moveTo>
                    <a:pt x="0" y="45"/>
                  </a:moveTo>
                  <a:lnTo>
                    <a:pt x="60" y="22"/>
                  </a:lnTo>
                  <a:lnTo>
                    <a:pt x="0" y="0"/>
                  </a:lnTo>
                  <a:lnTo>
                    <a:pt x="2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06" name="Line 38"/>
            <p:cNvSpPr>
              <a:spLocks noChangeShapeType="1"/>
            </p:cNvSpPr>
            <p:nvPr/>
          </p:nvSpPr>
          <p:spPr bwMode="auto">
            <a:xfrm flipV="1">
              <a:off x="307" y="1578"/>
              <a:ext cx="1" cy="214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7" name="Freeform 39"/>
            <p:cNvSpPr>
              <a:spLocks/>
            </p:cNvSpPr>
            <p:nvPr/>
          </p:nvSpPr>
          <p:spPr bwMode="auto">
            <a:xfrm flipV="1">
              <a:off x="281" y="1534"/>
              <a:ext cx="53" cy="68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09" name="Text Box 41"/>
            <p:cNvSpPr txBox="1">
              <a:spLocks noChangeArrowheads="1"/>
            </p:cNvSpPr>
            <p:nvPr/>
          </p:nvSpPr>
          <p:spPr bwMode="auto">
            <a:xfrm>
              <a:off x="2186" y="3753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86410" name="Text Box 42"/>
            <p:cNvSpPr txBox="1">
              <a:spLocks noChangeArrowheads="1"/>
            </p:cNvSpPr>
            <p:nvPr/>
          </p:nvSpPr>
          <p:spPr bwMode="auto">
            <a:xfrm>
              <a:off x="0" y="1562"/>
              <a:ext cx="28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86412" name="Freeform 44"/>
            <p:cNvSpPr>
              <a:spLocks/>
            </p:cNvSpPr>
            <p:nvPr/>
          </p:nvSpPr>
          <p:spPr bwMode="auto">
            <a:xfrm>
              <a:off x="434" y="2109"/>
              <a:ext cx="1870" cy="1391"/>
            </a:xfrm>
            <a:custGeom>
              <a:avLst/>
              <a:gdLst>
                <a:gd name="T0" fmla="*/ 0 w 1870"/>
                <a:gd name="T1" fmla="*/ 0 h 1391"/>
                <a:gd name="T2" fmla="*/ 638 w 1870"/>
                <a:gd name="T3" fmla="*/ 222 h 1391"/>
                <a:gd name="T4" fmla="*/ 1046 w 1870"/>
                <a:gd name="T5" fmla="*/ 461 h 1391"/>
                <a:gd name="T6" fmla="*/ 1046 w 1870"/>
                <a:gd name="T7" fmla="*/ 629 h 1391"/>
                <a:gd name="T8" fmla="*/ 904 w 1870"/>
                <a:gd name="T9" fmla="*/ 691 h 1391"/>
                <a:gd name="T10" fmla="*/ 948 w 1870"/>
                <a:gd name="T11" fmla="*/ 762 h 1391"/>
                <a:gd name="T12" fmla="*/ 1205 w 1870"/>
                <a:gd name="T13" fmla="*/ 807 h 1391"/>
                <a:gd name="T14" fmla="*/ 1454 w 1870"/>
                <a:gd name="T15" fmla="*/ 940 h 1391"/>
                <a:gd name="T16" fmla="*/ 1870 w 1870"/>
                <a:gd name="T17" fmla="*/ 139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0" h="1391">
                  <a:moveTo>
                    <a:pt x="0" y="0"/>
                  </a:moveTo>
                  <a:cubicBezTo>
                    <a:pt x="232" y="72"/>
                    <a:pt x="464" y="145"/>
                    <a:pt x="638" y="222"/>
                  </a:cubicBezTo>
                  <a:cubicBezTo>
                    <a:pt x="812" y="299"/>
                    <a:pt x="978" y="393"/>
                    <a:pt x="1046" y="461"/>
                  </a:cubicBezTo>
                  <a:cubicBezTo>
                    <a:pt x="1114" y="529"/>
                    <a:pt x="1070" y="591"/>
                    <a:pt x="1046" y="629"/>
                  </a:cubicBezTo>
                  <a:cubicBezTo>
                    <a:pt x="1022" y="667"/>
                    <a:pt x="920" y="669"/>
                    <a:pt x="904" y="691"/>
                  </a:cubicBezTo>
                  <a:cubicBezTo>
                    <a:pt x="888" y="713"/>
                    <a:pt x="898" y="743"/>
                    <a:pt x="948" y="762"/>
                  </a:cubicBezTo>
                  <a:cubicBezTo>
                    <a:pt x="998" y="781"/>
                    <a:pt x="1121" y="777"/>
                    <a:pt x="1205" y="807"/>
                  </a:cubicBezTo>
                  <a:cubicBezTo>
                    <a:pt x="1289" y="837"/>
                    <a:pt x="1343" y="843"/>
                    <a:pt x="1454" y="940"/>
                  </a:cubicBezTo>
                  <a:cubicBezTo>
                    <a:pt x="1565" y="1037"/>
                    <a:pt x="1717" y="1214"/>
                    <a:pt x="1870" y="139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6415" name="Group 47"/>
          <p:cNvGrpSpPr>
            <a:grpSpLocks/>
          </p:cNvGrpSpPr>
          <p:nvPr/>
        </p:nvGrpSpPr>
        <p:grpSpPr bwMode="auto">
          <a:xfrm>
            <a:off x="3949700" y="1978025"/>
            <a:ext cx="5414963" cy="4330700"/>
            <a:chOff x="2488" y="1246"/>
            <a:chExt cx="3411" cy="2728"/>
          </a:xfrm>
        </p:grpSpPr>
        <p:pic>
          <p:nvPicPr>
            <p:cNvPr id="186413" name="Picture 45" descr="C:\Users\Isabelle\Projects\KXEN\hpsurface.e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" y="1246"/>
              <a:ext cx="3360" cy="2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373" name="Text Box 5"/>
            <p:cNvSpPr txBox="1">
              <a:spLocks noChangeArrowheads="1"/>
            </p:cNvSpPr>
            <p:nvPr/>
          </p:nvSpPr>
          <p:spPr bwMode="auto">
            <a:xfrm>
              <a:off x="4740" y="3724"/>
              <a:ext cx="51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86374" name="Text Box 6"/>
            <p:cNvSpPr txBox="1">
              <a:spLocks noChangeArrowheads="1"/>
            </p:cNvSpPr>
            <p:nvPr/>
          </p:nvSpPr>
          <p:spPr bwMode="auto">
            <a:xfrm>
              <a:off x="3100" y="3582"/>
              <a:ext cx="51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86375" name="Text Box 7"/>
            <p:cNvSpPr txBox="1">
              <a:spLocks noChangeArrowheads="1"/>
            </p:cNvSpPr>
            <p:nvPr/>
          </p:nvSpPr>
          <p:spPr bwMode="auto">
            <a:xfrm>
              <a:off x="2488" y="2358"/>
              <a:ext cx="313" cy="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3</a:t>
              </a:r>
            </a:p>
            <a:p>
              <a:pPr>
                <a:spcBef>
                  <a:spcPct val="50000"/>
                </a:spcBef>
              </a:pPr>
              <a:endParaRPr lang="en-US" altLang="en-US" sz="2000" baseline="-25000">
                <a:latin typeface="Arial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22</a:t>
            </a:fld>
            <a:endParaRPr lang="en-US"/>
          </a:p>
        </p:txBody>
      </p:sp>
      <p:sp>
        <p:nvSpPr>
          <p:cNvPr id="44" name="Rectangle 1052"/>
          <p:cNvSpPr>
            <a:spLocks noChangeArrowheads="1"/>
          </p:cNvSpPr>
          <p:nvPr/>
        </p:nvSpPr>
        <p:spPr bwMode="auto">
          <a:xfrm rot="1018337">
            <a:off x="889998" y="3163372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0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45" name="Rectangle 1052"/>
          <p:cNvSpPr>
            <a:spLocks noChangeArrowheads="1"/>
          </p:cNvSpPr>
          <p:nvPr/>
        </p:nvSpPr>
        <p:spPr bwMode="auto">
          <a:xfrm>
            <a:off x="2049124" y="2743200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&gt; 0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46" name="Rectangle 1052"/>
          <p:cNvSpPr>
            <a:spLocks noChangeArrowheads="1"/>
          </p:cNvSpPr>
          <p:nvPr/>
        </p:nvSpPr>
        <p:spPr bwMode="auto">
          <a:xfrm>
            <a:off x="842286" y="4169847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&lt; 0</a:t>
            </a:r>
            <a:endParaRPr lang="en-US" altLang="en-US" b="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85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type="title"/>
          </p:nvPr>
        </p:nvSpPr>
        <p:spPr>
          <a:xfrm>
            <a:off x="901700" y="2413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</a:t>
            </a:r>
            <a:r>
              <a:rPr lang="en-US" altLang="en-US" dirty="0" smtClean="0"/>
              <a:t>inear decision boundary in </a:t>
            </a:r>
            <a:r>
              <a:rPr lang="en-US" altLang="en-US" dirty="0" smtClean="0">
                <a:latin typeface="Symbol" panose="05050102010706020507" pitchFamily="18" charset="2"/>
              </a:rPr>
              <a:t>F</a:t>
            </a:r>
            <a:r>
              <a:rPr lang="en-US" altLang="en-US" dirty="0" smtClean="0"/>
              <a:t>-space</a:t>
            </a:r>
            <a:endParaRPr lang="en-US" altLang="en-US" dirty="0"/>
          </a:p>
        </p:txBody>
      </p:sp>
      <p:grpSp>
        <p:nvGrpSpPr>
          <p:cNvPr id="186414" name="Group 46"/>
          <p:cNvGrpSpPr>
            <a:grpSpLocks/>
          </p:cNvGrpSpPr>
          <p:nvPr/>
        </p:nvGrpSpPr>
        <p:grpSpPr bwMode="auto">
          <a:xfrm>
            <a:off x="0" y="2435225"/>
            <a:ext cx="4160838" cy="3919538"/>
            <a:chOff x="0" y="1534"/>
            <a:chExt cx="2621" cy="2469"/>
          </a:xfrm>
        </p:grpSpPr>
        <p:sp>
          <p:nvSpPr>
            <p:cNvPr id="186377" name="Rectangle 9"/>
            <p:cNvSpPr>
              <a:spLocks noChangeArrowheads="1"/>
            </p:cNvSpPr>
            <p:nvPr/>
          </p:nvSpPr>
          <p:spPr bwMode="auto">
            <a:xfrm>
              <a:off x="137" y="1534"/>
              <a:ext cx="2441" cy="2348"/>
            </a:xfrm>
            <a:prstGeom prst="rect">
              <a:avLst/>
            </a:prstGeom>
            <a:solidFill>
              <a:srgbClr val="FFFFFF"/>
            </a:solidFill>
            <a:ln w="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78" name="Oval 10"/>
            <p:cNvSpPr>
              <a:spLocks noChangeArrowheads="1"/>
            </p:cNvSpPr>
            <p:nvPr/>
          </p:nvSpPr>
          <p:spPr bwMode="auto">
            <a:xfrm>
              <a:off x="1007" y="3485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79" name="Oval 11"/>
            <p:cNvSpPr>
              <a:spLocks noChangeArrowheads="1"/>
            </p:cNvSpPr>
            <p:nvPr/>
          </p:nvSpPr>
          <p:spPr bwMode="auto">
            <a:xfrm>
              <a:off x="911" y="3347"/>
              <a:ext cx="65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0" name="Oval 12"/>
            <p:cNvSpPr>
              <a:spLocks noChangeArrowheads="1"/>
            </p:cNvSpPr>
            <p:nvPr/>
          </p:nvSpPr>
          <p:spPr bwMode="auto">
            <a:xfrm>
              <a:off x="1406" y="3348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1" name="Oval 13"/>
            <p:cNvSpPr>
              <a:spLocks noChangeArrowheads="1"/>
            </p:cNvSpPr>
            <p:nvPr/>
          </p:nvSpPr>
          <p:spPr bwMode="auto">
            <a:xfrm>
              <a:off x="758" y="3327"/>
              <a:ext cx="63" cy="62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2" name="Oval 14"/>
            <p:cNvSpPr>
              <a:spLocks noChangeArrowheads="1"/>
            </p:cNvSpPr>
            <p:nvPr/>
          </p:nvSpPr>
          <p:spPr bwMode="auto">
            <a:xfrm>
              <a:off x="612" y="3111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3" name="Oval 15"/>
            <p:cNvSpPr>
              <a:spLocks noChangeArrowheads="1"/>
            </p:cNvSpPr>
            <p:nvPr/>
          </p:nvSpPr>
          <p:spPr bwMode="auto">
            <a:xfrm>
              <a:off x="479" y="2936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4" name="Oval 16"/>
            <p:cNvSpPr>
              <a:spLocks noChangeArrowheads="1"/>
            </p:cNvSpPr>
            <p:nvPr/>
          </p:nvSpPr>
          <p:spPr bwMode="auto">
            <a:xfrm>
              <a:off x="1265" y="2803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5" name="Oval 17"/>
            <p:cNvSpPr>
              <a:spLocks noChangeArrowheads="1"/>
            </p:cNvSpPr>
            <p:nvPr/>
          </p:nvSpPr>
          <p:spPr bwMode="auto">
            <a:xfrm>
              <a:off x="1167" y="3143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6" name="Oval 18"/>
            <p:cNvSpPr>
              <a:spLocks noChangeArrowheads="1"/>
            </p:cNvSpPr>
            <p:nvPr/>
          </p:nvSpPr>
          <p:spPr bwMode="auto">
            <a:xfrm>
              <a:off x="1399" y="2725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7" name="Oval 19"/>
            <p:cNvSpPr>
              <a:spLocks noChangeArrowheads="1"/>
            </p:cNvSpPr>
            <p:nvPr/>
          </p:nvSpPr>
          <p:spPr bwMode="auto">
            <a:xfrm>
              <a:off x="1541" y="3001"/>
              <a:ext cx="65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8" name="Oval 20"/>
            <p:cNvSpPr>
              <a:spLocks noChangeArrowheads="1"/>
            </p:cNvSpPr>
            <p:nvPr/>
          </p:nvSpPr>
          <p:spPr bwMode="auto">
            <a:xfrm>
              <a:off x="1386" y="2568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9" name="Oval 21"/>
            <p:cNvSpPr>
              <a:spLocks noChangeArrowheads="1"/>
            </p:cNvSpPr>
            <p:nvPr/>
          </p:nvSpPr>
          <p:spPr bwMode="auto">
            <a:xfrm>
              <a:off x="1164" y="2878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90" name="Oval 22"/>
            <p:cNvSpPr>
              <a:spLocks noChangeArrowheads="1"/>
            </p:cNvSpPr>
            <p:nvPr/>
          </p:nvSpPr>
          <p:spPr bwMode="auto">
            <a:xfrm>
              <a:off x="949" y="2442"/>
              <a:ext cx="63" cy="62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91" name="Freeform 23"/>
            <p:cNvSpPr>
              <a:spLocks/>
            </p:cNvSpPr>
            <p:nvPr/>
          </p:nvSpPr>
          <p:spPr bwMode="auto">
            <a:xfrm flipV="1">
              <a:off x="1386" y="2764"/>
              <a:ext cx="81" cy="74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2" name="Freeform 24"/>
            <p:cNvSpPr>
              <a:spLocks/>
            </p:cNvSpPr>
            <p:nvPr/>
          </p:nvSpPr>
          <p:spPr bwMode="auto">
            <a:xfrm flipV="1">
              <a:off x="1986" y="2612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3" name="Freeform 25"/>
            <p:cNvSpPr>
              <a:spLocks/>
            </p:cNvSpPr>
            <p:nvPr/>
          </p:nvSpPr>
          <p:spPr bwMode="auto">
            <a:xfrm flipV="1">
              <a:off x="1839" y="2816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4" name="Freeform 26"/>
            <p:cNvSpPr>
              <a:spLocks/>
            </p:cNvSpPr>
            <p:nvPr/>
          </p:nvSpPr>
          <p:spPr bwMode="auto">
            <a:xfrm flipV="1">
              <a:off x="1313" y="2311"/>
              <a:ext cx="81" cy="74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5" name="Freeform 27"/>
            <p:cNvSpPr>
              <a:spLocks/>
            </p:cNvSpPr>
            <p:nvPr/>
          </p:nvSpPr>
          <p:spPr bwMode="auto">
            <a:xfrm flipV="1">
              <a:off x="2054" y="2706"/>
              <a:ext cx="81" cy="74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6" name="Freeform 28"/>
            <p:cNvSpPr>
              <a:spLocks/>
            </p:cNvSpPr>
            <p:nvPr/>
          </p:nvSpPr>
          <p:spPr bwMode="auto">
            <a:xfrm flipV="1">
              <a:off x="1502" y="2154"/>
              <a:ext cx="81" cy="73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7" name="Freeform 29"/>
            <p:cNvSpPr>
              <a:spLocks/>
            </p:cNvSpPr>
            <p:nvPr/>
          </p:nvSpPr>
          <p:spPr bwMode="auto">
            <a:xfrm flipV="1">
              <a:off x="1497" y="2572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8" name="Freeform 30"/>
            <p:cNvSpPr>
              <a:spLocks/>
            </p:cNvSpPr>
            <p:nvPr/>
          </p:nvSpPr>
          <p:spPr bwMode="auto">
            <a:xfrm flipV="1">
              <a:off x="1553" y="2322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9" name="Freeform 31"/>
            <p:cNvSpPr>
              <a:spLocks/>
            </p:cNvSpPr>
            <p:nvPr/>
          </p:nvSpPr>
          <p:spPr bwMode="auto">
            <a:xfrm flipV="1">
              <a:off x="1202" y="2185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0" name="Freeform 32"/>
            <p:cNvSpPr>
              <a:spLocks/>
            </p:cNvSpPr>
            <p:nvPr/>
          </p:nvSpPr>
          <p:spPr bwMode="auto">
            <a:xfrm flipV="1">
              <a:off x="1413" y="2054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1" name="Freeform 33"/>
            <p:cNvSpPr>
              <a:spLocks/>
            </p:cNvSpPr>
            <p:nvPr/>
          </p:nvSpPr>
          <p:spPr bwMode="auto">
            <a:xfrm flipV="1">
              <a:off x="1782" y="1931"/>
              <a:ext cx="81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2" name="Freeform 34"/>
            <p:cNvSpPr>
              <a:spLocks/>
            </p:cNvSpPr>
            <p:nvPr/>
          </p:nvSpPr>
          <p:spPr bwMode="auto">
            <a:xfrm flipV="1">
              <a:off x="1561" y="2250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3" name="Freeform 35"/>
            <p:cNvSpPr>
              <a:spLocks/>
            </p:cNvSpPr>
            <p:nvPr/>
          </p:nvSpPr>
          <p:spPr bwMode="auto">
            <a:xfrm flipV="1">
              <a:off x="2000" y="2099"/>
              <a:ext cx="79" cy="73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4" name="Line 36"/>
            <p:cNvSpPr>
              <a:spLocks noChangeShapeType="1"/>
            </p:cNvSpPr>
            <p:nvPr/>
          </p:nvSpPr>
          <p:spPr bwMode="auto">
            <a:xfrm>
              <a:off x="307" y="3718"/>
              <a:ext cx="2225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5" name="Freeform 37"/>
            <p:cNvSpPr>
              <a:spLocks/>
            </p:cNvSpPr>
            <p:nvPr/>
          </p:nvSpPr>
          <p:spPr bwMode="auto">
            <a:xfrm flipV="1">
              <a:off x="2508" y="3692"/>
              <a:ext cx="70" cy="51"/>
            </a:xfrm>
            <a:custGeom>
              <a:avLst/>
              <a:gdLst>
                <a:gd name="T0" fmla="*/ 0 w 60"/>
                <a:gd name="T1" fmla="*/ 45 h 45"/>
                <a:gd name="T2" fmla="*/ 60 w 60"/>
                <a:gd name="T3" fmla="*/ 22 h 45"/>
                <a:gd name="T4" fmla="*/ 0 w 60"/>
                <a:gd name="T5" fmla="*/ 0 h 45"/>
                <a:gd name="T6" fmla="*/ 21 w 60"/>
                <a:gd name="T7" fmla="*/ 22 h 45"/>
                <a:gd name="T8" fmla="*/ 0 w 60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5">
                  <a:moveTo>
                    <a:pt x="0" y="45"/>
                  </a:moveTo>
                  <a:lnTo>
                    <a:pt x="60" y="22"/>
                  </a:lnTo>
                  <a:lnTo>
                    <a:pt x="0" y="0"/>
                  </a:lnTo>
                  <a:lnTo>
                    <a:pt x="2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06" name="Line 38"/>
            <p:cNvSpPr>
              <a:spLocks noChangeShapeType="1"/>
            </p:cNvSpPr>
            <p:nvPr/>
          </p:nvSpPr>
          <p:spPr bwMode="auto">
            <a:xfrm flipV="1">
              <a:off x="307" y="1578"/>
              <a:ext cx="1" cy="214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7" name="Freeform 39"/>
            <p:cNvSpPr>
              <a:spLocks/>
            </p:cNvSpPr>
            <p:nvPr/>
          </p:nvSpPr>
          <p:spPr bwMode="auto">
            <a:xfrm flipV="1">
              <a:off x="281" y="1534"/>
              <a:ext cx="53" cy="68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09" name="Text Box 41"/>
            <p:cNvSpPr txBox="1">
              <a:spLocks noChangeArrowheads="1"/>
            </p:cNvSpPr>
            <p:nvPr/>
          </p:nvSpPr>
          <p:spPr bwMode="auto">
            <a:xfrm>
              <a:off x="2186" y="3753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86410" name="Text Box 42"/>
            <p:cNvSpPr txBox="1">
              <a:spLocks noChangeArrowheads="1"/>
            </p:cNvSpPr>
            <p:nvPr/>
          </p:nvSpPr>
          <p:spPr bwMode="auto">
            <a:xfrm>
              <a:off x="0" y="1562"/>
              <a:ext cx="28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86412" name="Freeform 44"/>
            <p:cNvSpPr>
              <a:spLocks/>
            </p:cNvSpPr>
            <p:nvPr/>
          </p:nvSpPr>
          <p:spPr bwMode="auto">
            <a:xfrm>
              <a:off x="434" y="2109"/>
              <a:ext cx="1870" cy="1391"/>
            </a:xfrm>
            <a:custGeom>
              <a:avLst/>
              <a:gdLst>
                <a:gd name="T0" fmla="*/ 0 w 1870"/>
                <a:gd name="T1" fmla="*/ 0 h 1391"/>
                <a:gd name="T2" fmla="*/ 638 w 1870"/>
                <a:gd name="T3" fmla="*/ 222 h 1391"/>
                <a:gd name="T4" fmla="*/ 1046 w 1870"/>
                <a:gd name="T5" fmla="*/ 461 h 1391"/>
                <a:gd name="T6" fmla="*/ 1046 w 1870"/>
                <a:gd name="T7" fmla="*/ 629 h 1391"/>
                <a:gd name="T8" fmla="*/ 904 w 1870"/>
                <a:gd name="T9" fmla="*/ 691 h 1391"/>
                <a:gd name="T10" fmla="*/ 948 w 1870"/>
                <a:gd name="T11" fmla="*/ 762 h 1391"/>
                <a:gd name="T12" fmla="*/ 1205 w 1870"/>
                <a:gd name="T13" fmla="*/ 807 h 1391"/>
                <a:gd name="T14" fmla="*/ 1454 w 1870"/>
                <a:gd name="T15" fmla="*/ 940 h 1391"/>
                <a:gd name="T16" fmla="*/ 1870 w 1870"/>
                <a:gd name="T17" fmla="*/ 139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0" h="1391">
                  <a:moveTo>
                    <a:pt x="0" y="0"/>
                  </a:moveTo>
                  <a:cubicBezTo>
                    <a:pt x="232" y="72"/>
                    <a:pt x="464" y="145"/>
                    <a:pt x="638" y="222"/>
                  </a:cubicBezTo>
                  <a:cubicBezTo>
                    <a:pt x="812" y="299"/>
                    <a:pt x="978" y="393"/>
                    <a:pt x="1046" y="461"/>
                  </a:cubicBezTo>
                  <a:cubicBezTo>
                    <a:pt x="1114" y="529"/>
                    <a:pt x="1070" y="591"/>
                    <a:pt x="1046" y="629"/>
                  </a:cubicBezTo>
                  <a:cubicBezTo>
                    <a:pt x="1022" y="667"/>
                    <a:pt x="920" y="669"/>
                    <a:pt x="904" y="691"/>
                  </a:cubicBezTo>
                  <a:cubicBezTo>
                    <a:pt x="888" y="713"/>
                    <a:pt x="898" y="743"/>
                    <a:pt x="948" y="762"/>
                  </a:cubicBezTo>
                  <a:cubicBezTo>
                    <a:pt x="998" y="781"/>
                    <a:pt x="1121" y="777"/>
                    <a:pt x="1205" y="807"/>
                  </a:cubicBezTo>
                  <a:cubicBezTo>
                    <a:pt x="1289" y="837"/>
                    <a:pt x="1343" y="843"/>
                    <a:pt x="1454" y="940"/>
                  </a:cubicBezTo>
                  <a:cubicBezTo>
                    <a:pt x="1565" y="1037"/>
                    <a:pt x="1717" y="1214"/>
                    <a:pt x="1870" y="139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23</a:t>
            </a:fld>
            <a:endParaRPr lang="en-US"/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6273800" y="5267783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5181600" y="4159526"/>
            <a:ext cx="103188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Oval 12"/>
          <p:cNvSpPr>
            <a:spLocks noChangeArrowheads="1"/>
          </p:cNvSpPr>
          <p:nvPr/>
        </p:nvSpPr>
        <p:spPr bwMode="auto">
          <a:xfrm>
            <a:off x="5390428" y="4716626"/>
            <a:ext cx="100013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5594352" y="4402931"/>
            <a:ext cx="100013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Oval 14"/>
          <p:cNvSpPr>
            <a:spLocks noChangeArrowheads="1"/>
          </p:cNvSpPr>
          <p:nvPr/>
        </p:nvSpPr>
        <p:spPr bwMode="auto">
          <a:xfrm>
            <a:off x="5392739" y="3592512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Oval 15"/>
          <p:cNvSpPr>
            <a:spLocks noChangeArrowheads="1"/>
          </p:cNvSpPr>
          <p:nvPr/>
        </p:nvSpPr>
        <p:spPr bwMode="auto">
          <a:xfrm>
            <a:off x="5857852" y="3322637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5939233" y="4782908"/>
            <a:ext cx="100013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Oval 17"/>
          <p:cNvSpPr>
            <a:spLocks noChangeArrowheads="1"/>
          </p:cNvSpPr>
          <p:nvPr/>
        </p:nvSpPr>
        <p:spPr bwMode="auto">
          <a:xfrm>
            <a:off x="4953000" y="4443669"/>
            <a:ext cx="100013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Oval 18"/>
          <p:cNvSpPr>
            <a:spLocks noChangeArrowheads="1"/>
          </p:cNvSpPr>
          <p:nvPr/>
        </p:nvSpPr>
        <p:spPr bwMode="auto">
          <a:xfrm>
            <a:off x="6039246" y="5033276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Oval 19"/>
          <p:cNvSpPr>
            <a:spLocks noChangeArrowheads="1"/>
          </p:cNvSpPr>
          <p:nvPr/>
        </p:nvSpPr>
        <p:spPr bwMode="auto">
          <a:xfrm>
            <a:off x="5742520" y="5219364"/>
            <a:ext cx="103188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Oval 20"/>
          <p:cNvSpPr>
            <a:spLocks noChangeArrowheads="1"/>
          </p:cNvSpPr>
          <p:nvPr/>
        </p:nvSpPr>
        <p:spPr bwMode="auto">
          <a:xfrm>
            <a:off x="6172200" y="4693582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Oval 21"/>
          <p:cNvSpPr>
            <a:spLocks noChangeArrowheads="1"/>
          </p:cNvSpPr>
          <p:nvPr/>
        </p:nvSpPr>
        <p:spPr bwMode="auto">
          <a:xfrm>
            <a:off x="5807052" y="4247356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Oval 22"/>
          <p:cNvSpPr>
            <a:spLocks noChangeArrowheads="1"/>
          </p:cNvSpPr>
          <p:nvPr/>
        </p:nvSpPr>
        <p:spPr bwMode="auto">
          <a:xfrm>
            <a:off x="5797551" y="3877469"/>
            <a:ext cx="100013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Freeform 23"/>
          <p:cNvSpPr>
            <a:spLocks/>
          </p:cNvSpPr>
          <p:nvPr/>
        </p:nvSpPr>
        <p:spPr bwMode="auto">
          <a:xfrm flipV="1">
            <a:off x="7286015" y="5081695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24"/>
          <p:cNvSpPr>
            <a:spLocks/>
          </p:cNvSpPr>
          <p:nvPr/>
        </p:nvSpPr>
        <p:spPr bwMode="auto">
          <a:xfrm flipV="1">
            <a:off x="7443789" y="4147344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25"/>
          <p:cNvSpPr>
            <a:spLocks/>
          </p:cNvSpPr>
          <p:nvPr/>
        </p:nvSpPr>
        <p:spPr bwMode="auto">
          <a:xfrm flipV="1">
            <a:off x="7210426" y="4471194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26"/>
          <p:cNvSpPr>
            <a:spLocks/>
          </p:cNvSpPr>
          <p:nvPr/>
        </p:nvSpPr>
        <p:spPr bwMode="auto">
          <a:xfrm flipV="1">
            <a:off x="6832784" y="3818731"/>
            <a:ext cx="128588" cy="117475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27"/>
          <p:cNvSpPr>
            <a:spLocks/>
          </p:cNvSpPr>
          <p:nvPr/>
        </p:nvSpPr>
        <p:spPr bwMode="auto">
          <a:xfrm flipV="1">
            <a:off x="7848600" y="4666457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28"/>
          <p:cNvSpPr>
            <a:spLocks/>
          </p:cNvSpPr>
          <p:nvPr/>
        </p:nvSpPr>
        <p:spPr bwMode="auto">
          <a:xfrm flipV="1">
            <a:off x="6819107" y="3074132"/>
            <a:ext cx="128588" cy="115888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29"/>
          <p:cNvSpPr>
            <a:spLocks/>
          </p:cNvSpPr>
          <p:nvPr/>
        </p:nvSpPr>
        <p:spPr bwMode="auto">
          <a:xfrm flipV="1">
            <a:off x="7167527" y="4100788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30"/>
          <p:cNvSpPr>
            <a:spLocks/>
          </p:cNvSpPr>
          <p:nvPr/>
        </p:nvSpPr>
        <p:spPr bwMode="auto">
          <a:xfrm flipV="1">
            <a:off x="7089105" y="295949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31"/>
          <p:cNvSpPr>
            <a:spLocks/>
          </p:cNvSpPr>
          <p:nvPr/>
        </p:nvSpPr>
        <p:spPr bwMode="auto">
          <a:xfrm flipV="1">
            <a:off x="6486526" y="2956657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32"/>
          <p:cNvSpPr>
            <a:spLocks/>
          </p:cNvSpPr>
          <p:nvPr/>
        </p:nvSpPr>
        <p:spPr bwMode="auto">
          <a:xfrm flipV="1">
            <a:off x="6959784" y="3448089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33"/>
          <p:cNvSpPr>
            <a:spLocks/>
          </p:cNvSpPr>
          <p:nvPr/>
        </p:nvSpPr>
        <p:spPr bwMode="auto">
          <a:xfrm flipV="1">
            <a:off x="7454215" y="3066257"/>
            <a:ext cx="128588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34"/>
          <p:cNvSpPr>
            <a:spLocks/>
          </p:cNvSpPr>
          <p:nvPr/>
        </p:nvSpPr>
        <p:spPr bwMode="auto">
          <a:xfrm flipV="1">
            <a:off x="7556191" y="3928568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35"/>
          <p:cNvSpPr>
            <a:spLocks/>
          </p:cNvSpPr>
          <p:nvPr/>
        </p:nvSpPr>
        <p:spPr bwMode="auto">
          <a:xfrm flipV="1">
            <a:off x="7381082" y="3513931"/>
            <a:ext cx="125413" cy="115888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6"/>
          <p:cNvSpPr>
            <a:spLocks noChangeShapeType="1"/>
          </p:cNvSpPr>
          <p:nvPr/>
        </p:nvSpPr>
        <p:spPr bwMode="auto">
          <a:xfrm>
            <a:off x="4778376" y="5903119"/>
            <a:ext cx="3532188" cy="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37"/>
          <p:cNvSpPr>
            <a:spLocks/>
          </p:cNvSpPr>
          <p:nvPr/>
        </p:nvSpPr>
        <p:spPr bwMode="auto">
          <a:xfrm flipV="1">
            <a:off x="8272464" y="5861844"/>
            <a:ext cx="111125" cy="80963"/>
          </a:xfrm>
          <a:custGeom>
            <a:avLst/>
            <a:gdLst>
              <a:gd name="T0" fmla="*/ 0 w 60"/>
              <a:gd name="T1" fmla="*/ 45 h 45"/>
              <a:gd name="T2" fmla="*/ 60 w 60"/>
              <a:gd name="T3" fmla="*/ 22 h 45"/>
              <a:gd name="T4" fmla="*/ 0 w 60"/>
              <a:gd name="T5" fmla="*/ 0 h 45"/>
              <a:gd name="T6" fmla="*/ 21 w 60"/>
              <a:gd name="T7" fmla="*/ 22 h 45"/>
              <a:gd name="T8" fmla="*/ 0 w 60"/>
              <a:gd name="T9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45">
                <a:moveTo>
                  <a:pt x="0" y="45"/>
                </a:moveTo>
                <a:lnTo>
                  <a:pt x="60" y="22"/>
                </a:lnTo>
                <a:lnTo>
                  <a:pt x="0" y="0"/>
                </a:lnTo>
                <a:lnTo>
                  <a:pt x="21" y="22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 w="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38"/>
          <p:cNvSpPr>
            <a:spLocks noChangeShapeType="1"/>
          </p:cNvSpPr>
          <p:nvPr/>
        </p:nvSpPr>
        <p:spPr bwMode="auto">
          <a:xfrm flipV="1">
            <a:off x="4778376" y="2505869"/>
            <a:ext cx="1588" cy="339725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39"/>
          <p:cNvSpPr>
            <a:spLocks/>
          </p:cNvSpPr>
          <p:nvPr/>
        </p:nvSpPr>
        <p:spPr bwMode="auto">
          <a:xfrm flipV="1">
            <a:off x="4737101" y="2436019"/>
            <a:ext cx="84138" cy="107950"/>
          </a:xfrm>
          <a:custGeom>
            <a:avLst/>
            <a:gdLst>
              <a:gd name="T0" fmla="*/ 0 w 45"/>
              <a:gd name="T1" fmla="*/ 0 h 60"/>
              <a:gd name="T2" fmla="*/ 22 w 45"/>
              <a:gd name="T3" fmla="*/ 60 h 60"/>
              <a:gd name="T4" fmla="*/ 45 w 45"/>
              <a:gd name="T5" fmla="*/ 0 h 60"/>
              <a:gd name="T6" fmla="*/ 22 w 45"/>
              <a:gd name="T7" fmla="*/ 21 h 60"/>
              <a:gd name="T8" fmla="*/ 0 w 45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0">
                <a:moveTo>
                  <a:pt x="0" y="0"/>
                </a:moveTo>
                <a:lnTo>
                  <a:pt x="22" y="60"/>
                </a:lnTo>
                <a:lnTo>
                  <a:pt x="45" y="0"/>
                </a:lnTo>
                <a:lnTo>
                  <a:pt x="22" y="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1029"/>
          <p:cNvSpPr txBox="1">
            <a:spLocks noChangeArrowheads="1"/>
          </p:cNvSpPr>
          <p:nvPr/>
        </p:nvSpPr>
        <p:spPr bwMode="auto">
          <a:xfrm>
            <a:off x="4024151" y="2405850"/>
            <a:ext cx="799470" cy="45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b="0" dirty="0">
                <a:latin typeface="Symbol" pitchFamily="18" charset="2"/>
              </a:rPr>
              <a:t>f</a:t>
            </a:r>
            <a:r>
              <a:rPr lang="en-US" altLang="en-US" sz="2400" b="0" baseline="-25000" dirty="0"/>
              <a:t>1</a:t>
            </a:r>
            <a:r>
              <a:rPr lang="en-US" altLang="en-US" sz="2400" b="0" dirty="0"/>
              <a:t>(</a:t>
            </a:r>
            <a:r>
              <a:rPr lang="en-US" altLang="en-US" sz="2400" b="1" dirty="0"/>
              <a:t>x</a:t>
            </a:r>
            <a:r>
              <a:rPr lang="en-US" altLang="en-US" sz="2400" b="0" dirty="0"/>
              <a:t>)</a:t>
            </a:r>
          </a:p>
        </p:txBody>
      </p:sp>
      <p:sp>
        <p:nvSpPr>
          <p:cNvPr id="80" name="Text Box 1029"/>
          <p:cNvSpPr txBox="1">
            <a:spLocks noChangeArrowheads="1"/>
          </p:cNvSpPr>
          <p:nvPr/>
        </p:nvSpPr>
        <p:spPr bwMode="auto">
          <a:xfrm>
            <a:off x="7772400" y="5896760"/>
            <a:ext cx="776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b="0" dirty="0" smtClean="0">
                <a:latin typeface="Symbol" pitchFamily="18" charset="2"/>
              </a:rPr>
              <a:t>f</a:t>
            </a:r>
            <a:r>
              <a:rPr lang="en-US" altLang="en-US" sz="2400" baseline="-25000" dirty="0"/>
              <a:t>2</a:t>
            </a:r>
            <a:r>
              <a:rPr lang="en-US" altLang="en-US" sz="2400" b="0" dirty="0" smtClean="0"/>
              <a:t>(</a:t>
            </a:r>
            <a:r>
              <a:rPr lang="en-US" altLang="en-US" sz="2400" b="1" dirty="0" smtClean="0"/>
              <a:t>x</a:t>
            </a:r>
            <a:r>
              <a:rPr lang="en-US" altLang="en-US" sz="2400" b="0" dirty="0"/>
              <a:t>)</a:t>
            </a:r>
          </a:p>
        </p:txBody>
      </p:sp>
      <p:sp>
        <p:nvSpPr>
          <p:cNvPr id="81" name="Line 933"/>
          <p:cNvSpPr>
            <a:spLocks noChangeShapeType="1"/>
          </p:cNvSpPr>
          <p:nvPr/>
        </p:nvSpPr>
        <p:spPr bwMode="auto">
          <a:xfrm>
            <a:off x="5857852" y="2505869"/>
            <a:ext cx="1165432" cy="3209131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U-Turn Arrow 3"/>
          <p:cNvSpPr/>
          <p:nvPr/>
        </p:nvSpPr>
        <p:spPr>
          <a:xfrm>
            <a:off x="3389313" y="1828800"/>
            <a:ext cx="2001115" cy="57705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Text Box 1029"/>
          <p:cNvSpPr txBox="1">
            <a:spLocks noChangeArrowheads="1"/>
          </p:cNvSpPr>
          <p:nvPr/>
        </p:nvSpPr>
        <p:spPr bwMode="auto">
          <a:xfrm>
            <a:off x="3990135" y="1295400"/>
            <a:ext cx="747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b="1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smtClean="0"/>
              <a:t>x</a:t>
            </a:r>
            <a:r>
              <a:rPr lang="en-US" altLang="en-US" sz="2400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32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20700" y="215900"/>
            <a:ext cx="7772400" cy="1143000"/>
          </a:xfrm>
        </p:spPr>
        <p:txBody>
          <a:bodyPr/>
          <a:lstStyle/>
          <a:p>
            <a:r>
              <a:rPr lang="en-US" altLang="en-US"/>
              <a:t>Perceptron</a:t>
            </a:r>
          </a:p>
        </p:txBody>
      </p:sp>
      <p:sp>
        <p:nvSpPr>
          <p:cNvPr id="115736" name="Text Box 1048"/>
          <p:cNvSpPr txBox="1">
            <a:spLocks noChangeArrowheads="1"/>
          </p:cNvSpPr>
          <p:nvPr/>
        </p:nvSpPr>
        <p:spPr bwMode="auto">
          <a:xfrm>
            <a:off x="4953000" y="1751013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i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Rosenblatt, 1957</a:t>
            </a:r>
            <a:endParaRPr lang="en-US" altLang="en-US" sz="2400" b="0" dirty="0">
              <a:solidFill>
                <a:srgbClr val="003399"/>
              </a:solidFill>
            </a:endParaRPr>
          </a:p>
        </p:txBody>
      </p:sp>
      <p:grpSp>
        <p:nvGrpSpPr>
          <p:cNvPr id="115793" name="Group 1105"/>
          <p:cNvGrpSpPr>
            <a:grpSpLocks/>
          </p:cNvGrpSpPr>
          <p:nvPr/>
        </p:nvGrpSpPr>
        <p:grpSpPr bwMode="auto">
          <a:xfrm>
            <a:off x="457200" y="1938338"/>
            <a:ext cx="8348663" cy="4538662"/>
            <a:chOff x="288" y="1008"/>
            <a:chExt cx="5472" cy="3072"/>
          </a:xfrm>
        </p:grpSpPr>
        <p:sp>
          <p:nvSpPr>
            <p:cNvPr id="115724" name="Line 1036"/>
            <p:cNvSpPr>
              <a:spLocks noChangeShapeType="1"/>
            </p:cNvSpPr>
            <p:nvPr/>
          </p:nvSpPr>
          <p:spPr bwMode="auto">
            <a:xfrm>
              <a:off x="1680" y="1200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5" name="Line 1037"/>
            <p:cNvSpPr>
              <a:spLocks noChangeShapeType="1"/>
            </p:cNvSpPr>
            <p:nvPr/>
          </p:nvSpPr>
          <p:spPr bwMode="auto">
            <a:xfrm>
              <a:off x="1680" y="1776"/>
              <a:ext cx="12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6" name="Line 1038"/>
            <p:cNvSpPr>
              <a:spLocks noChangeShapeType="1"/>
            </p:cNvSpPr>
            <p:nvPr/>
          </p:nvSpPr>
          <p:spPr bwMode="auto">
            <a:xfrm flipV="1">
              <a:off x="1680" y="2688"/>
              <a:ext cx="13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7" name="Line 1039"/>
            <p:cNvSpPr>
              <a:spLocks noChangeShapeType="1"/>
            </p:cNvSpPr>
            <p:nvPr/>
          </p:nvSpPr>
          <p:spPr bwMode="auto">
            <a:xfrm flipV="1">
              <a:off x="1680" y="2832"/>
              <a:ext cx="148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9" name="Line 1041"/>
            <p:cNvSpPr>
              <a:spLocks noChangeShapeType="1"/>
            </p:cNvSpPr>
            <p:nvPr/>
          </p:nvSpPr>
          <p:spPr bwMode="auto">
            <a:xfrm>
              <a:off x="4896" y="220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0" name="Text Box 1042"/>
            <p:cNvSpPr txBox="1">
              <a:spLocks noChangeArrowheads="1"/>
            </p:cNvSpPr>
            <p:nvPr/>
          </p:nvSpPr>
          <p:spPr bwMode="auto">
            <a:xfrm>
              <a:off x="4944" y="1872"/>
              <a:ext cx="81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 dirty="0"/>
                <a:t>f(</a:t>
              </a:r>
              <a:r>
                <a:rPr lang="en-US" altLang="en-US" sz="2400" b="1" dirty="0"/>
                <a:t>x</a:t>
              </a:r>
              <a:r>
                <a:rPr lang="en-US" altLang="en-US" sz="2400" b="0" dirty="0"/>
                <a:t>)</a:t>
              </a:r>
            </a:p>
          </p:txBody>
        </p:sp>
        <p:sp>
          <p:nvSpPr>
            <p:cNvPr id="115731" name="Rectangle 1043"/>
            <p:cNvSpPr>
              <a:spLocks noChangeArrowheads="1"/>
            </p:cNvSpPr>
            <p:nvPr/>
          </p:nvSpPr>
          <p:spPr bwMode="auto">
            <a:xfrm>
              <a:off x="3312" y="3452"/>
              <a:ext cx="2265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3200" b="0" dirty="0">
                  <a:latin typeface="Arial" pitchFamily="34" charset="0"/>
                </a:rPr>
                <a:t>f(</a:t>
              </a:r>
              <a:r>
                <a:rPr lang="en-US" altLang="en-US" sz="3200" b="1" dirty="0">
                  <a:latin typeface="Arial" pitchFamily="34" charset="0"/>
                </a:rPr>
                <a:t>x</a:t>
              </a:r>
              <a:r>
                <a:rPr lang="en-US" altLang="en-US" sz="3200" b="0" dirty="0">
                  <a:latin typeface="Arial" pitchFamily="34" charset="0"/>
                </a:rPr>
                <a:t>) = </a:t>
              </a:r>
              <a:r>
                <a:rPr lang="en-US" altLang="en-US" sz="3200" b="1" dirty="0">
                  <a:latin typeface="Arial" pitchFamily="34" charset="0"/>
                </a:rPr>
                <a:t>w</a:t>
              </a:r>
              <a:r>
                <a:rPr lang="en-US" altLang="en-US" sz="3200" dirty="0">
                  <a:latin typeface="Arial" pitchFamily="34" charset="0"/>
                </a:rPr>
                <a:t> </a:t>
              </a:r>
              <a:r>
                <a:rPr lang="en-US" altLang="en-US" sz="2800" b="0" dirty="0">
                  <a:latin typeface="Arial" pitchFamily="34" charset="0"/>
                  <a:sym typeface="Symbol" pitchFamily="18" charset="2"/>
                </a:rPr>
                <a:t></a:t>
              </a:r>
              <a:r>
                <a:rPr lang="en-US" altLang="en-US" sz="3200" b="0" dirty="0">
                  <a:latin typeface="Arial" pitchFamily="34" charset="0"/>
                </a:rPr>
                <a:t> </a:t>
              </a:r>
              <a:r>
                <a:rPr lang="en-US" altLang="en-US" sz="3200" dirty="0">
                  <a:latin typeface="Symbol" pitchFamily="18" charset="2"/>
                </a:rPr>
                <a:t>F</a:t>
              </a:r>
              <a:r>
                <a:rPr lang="en-US" altLang="en-US" sz="3200" b="0" dirty="0">
                  <a:latin typeface="Arial" pitchFamily="34" charset="0"/>
                </a:rPr>
                <a:t>(</a:t>
              </a:r>
              <a:r>
                <a:rPr lang="en-US" altLang="en-US" sz="3200" b="1" dirty="0">
                  <a:latin typeface="Arial" pitchFamily="34" charset="0"/>
                </a:rPr>
                <a:t>x</a:t>
              </a:r>
              <a:r>
                <a:rPr lang="en-US" altLang="en-US" sz="3200" dirty="0">
                  <a:latin typeface="Arial" pitchFamily="34" charset="0"/>
                </a:rPr>
                <a:t>)</a:t>
              </a:r>
              <a:r>
                <a:rPr lang="en-US" altLang="en-US" sz="3200" b="0" dirty="0">
                  <a:latin typeface="Arial" pitchFamily="34" charset="0"/>
                </a:rPr>
                <a:t> + b</a:t>
              </a:r>
            </a:p>
          </p:txBody>
        </p:sp>
        <p:sp>
          <p:nvSpPr>
            <p:cNvPr id="115717" name="Text Box 1029"/>
            <p:cNvSpPr txBox="1">
              <a:spLocks noChangeArrowheads="1"/>
            </p:cNvSpPr>
            <p:nvPr/>
          </p:nvSpPr>
          <p:spPr bwMode="auto">
            <a:xfrm>
              <a:off x="1201" y="1056"/>
              <a:ext cx="5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2400" b="0" dirty="0">
                  <a:latin typeface="Symbol" pitchFamily="18" charset="2"/>
                </a:rPr>
                <a:t>f</a:t>
              </a:r>
              <a:r>
                <a:rPr lang="en-US" altLang="en-US" sz="2400" b="0" baseline="-25000" dirty="0"/>
                <a:t>1</a:t>
              </a:r>
              <a:r>
                <a:rPr lang="en-US" altLang="en-US" sz="2400" b="0" dirty="0"/>
                <a:t>(</a:t>
              </a:r>
              <a:r>
                <a:rPr lang="en-US" altLang="en-US" sz="2400" b="1" dirty="0"/>
                <a:t>x</a:t>
              </a:r>
              <a:r>
                <a:rPr lang="en-US" altLang="en-US" sz="2400" b="0" dirty="0"/>
                <a:t>)</a:t>
              </a:r>
            </a:p>
          </p:txBody>
        </p:sp>
        <p:sp>
          <p:nvSpPr>
            <p:cNvPr id="115722" name="Rectangle 1034"/>
            <p:cNvSpPr>
              <a:spLocks noChangeArrowheads="1"/>
            </p:cNvSpPr>
            <p:nvPr/>
          </p:nvSpPr>
          <p:spPr bwMode="auto">
            <a:xfrm>
              <a:off x="1248" y="3648"/>
              <a:ext cx="432" cy="43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3" name="Text Box 1035"/>
            <p:cNvSpPr txBox="1">
              <a:spLocks noChangeArrowheads="1"/>
            </p:cNvSpPr>
            <p:nvPr/>
          </p:nvSpPr>
          <p:spPr bwMode="auto">
            <a:xfrm>
              <a:off x="1392" y="3696"/>
              <a:ext cx="24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/>
                <a:t>1</a:t>
              </a:r>
            </a:p>
          </p:txBody>
        </p:sp>
        <p:sp>
          <p:nvSpPr>
            <p:cNvPr id="115746" name="Oval 1058"/>
            <p:cNvSpPr>
              <a:spLocks noChangeArrowheads="1"/>
            </p:cNvSpPr>
            <p:nvPr/>
          </p:nvSpPr>
          <p:spPr bwMode="auto">
            <a:xfrm>
              <a:off x="1440" y="225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7" name="Oval 1059"/>
            <p:cNvSpPr>
              <a:spLocks noChangeArrowheads="1"/>
            </p:cNvSpPr>
            <p:nvPr/>
          </p:nvSpPr>
          <p:spPr bwMode="auto">
            <a:xfrm>
              <a:off x="1440" y="244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8" name="Oval 1060"/>
            <p:cNvSpPr>
              <a:spLocks noChangeArrowheads="1"/>
            </p:cNvSpPr>
            <p:nvPr/>
          </p:nvSpPr>
          <p:spPr bwMode="auto">
            <a:xfrm>
              <a:off x="1440" y="264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1" name="Rectangle 1063"/>
            <p:cNvSpPr>
              <a:spLocks noChangeArrowheads="1"/>
            </p:cNvSpPr>
            <p:nvPr/>
          </p:nvSpPr>
          <p:spPr bwMode="auto">
            <a:xfrm>
              <a:off x="288" y="1008"/>
              <a:ext cx="432" cy="43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2" name="Text Box 1064"/>
            <p:cNvSpPr txBox="1">
              <a:spLocks noChangeArrowheads="1"/>
            </p:cNvSpPr>
            <p:nvPr/>
          </p:nvSpPr>
          <p:spPr bwMode="auto">
            <a:xfrm>
              <a:off x="374" y="1034"/>
              <a:ext cx="28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2400" b="0"/>
                <a:t>x</a:t>
              </a:r>
              <a:r>
                <a:rPr lang="en-US" altLang="en-US" sz="2400" b="0" baseline="-25000"/>
                <a:t>1</a:t>
              </a:r>
            </a:p>
          </p:txBody>
        </p:sp>
        <p:sp>
          <p:nvSpPr>
            <p:cNvPr id="115753" name="Rectangle 1065"/>
            <p:cNvSpPr>
              <a:spLocks noChangeArrowheads="1"/>
            </p:cNvSpPr>
            <p:nvPr/>
          </p:nvSpPr>
          <p:spPr bwMode="auto">
            <a:xfrm>
              <a:off x="288" y="1584"/>
              <a:ext cx="432" cy="43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4" name="Text Box 1066"/>
            <p:cNvSpPr txBox="1">
              <a:spLocks noChangeArrowheads="1"/>
            </p:cNvSpPr>
            <p:nvPr/>
          </p:nvSpPr>
          <p:spPr bwMode="auto">
            <a:xfrm>
              <a:off x="374" y="1610"/>
              <a:ext cx="28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2400" b="0"/>
                <a:t>x</a:t>
              </a:r>
              <a:r>
                <a:rPr lang="en-US" altLang="en-US" sz="2400" b="0" baseline="-25000"/>
                <a:t>2</a:t>
              </a:r>
            </a:p>
          </p:txBody>
        </p:sp>
        <p:sp>
          <p:nvSpPr>
            <p:cNvPr id="115755" name="Rectangle 1067"/>
            <p:cNvSpPr>
              <a:spLocks noChangeArrowheads="1"/>
            </p:cNvSpPr>
            <p:nvPr/>
          </p:nvSpPr>
          <p:spPr bwMode="auto">
            <a:xfrm>
              <a:off x="288" y="2880"/>
              <a:ext cx="432" cy="43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6" name="Text Box 1068"/>
            <p:cNvSpPr txBox="1">
              <a:spLocks noChangeArrowheads="1"/>
            </p:cNvSpPr>
            <p:nvPr/>
          </p:nvSpPr>
          <p:spPr bwMode="auto">
            <a:xfrm>
              <a:off x="384" y="2928"/>
              <a:ext cx="27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2400" b="0" dirty="0" err="1" smtClean="0"/>
                <a:t>x</a:t>
              </a:r>
              <a:r>
                <a:rPr lang="en-US" altLang="en-US" sz="2400" baseline="-25000" dirty="0" err="1"/>
                <a:t>d</a:t>
              </a:r>
              <a:endParaRPr lang="en-US" altLang="en-US" sz="2400" b="0" baseline="-25000" dirty="0"/>
            </a:p>
          </p:txBody>
        </p:sp>
        <p:sp>
          <p:nvSpPr>
            <p:cNvPr id="115759" name="Oval 1071"/>
            <p:cNvSpPr>
              <a:spLocks noChangeArrowheads="1"/>
            </p:cNvSpPr>
            <p:nvPr/>
          </p:nvSpPr>
          <p:spPr bwMode="auto">
            <a:xfrm>
              <a:off x="480" y="225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0" name="Oval 1072"/>
            <p:cNvSpPr>
              <a:spLocks noChangeArrowheads="1"/>
            </p:cNvSpPr>
            <p:nvPr/>
          </p:nvSpPr>
          <p:spPr bwMode="auto">
            <a:xfrm>
              <a:off x="480" y="244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1" name="Oval 1073"/>
            <p:cNvSpPr>
              <a:spLocks noChangeArrowheads="1"/>
            </p:cNvSpPr>
            <p:nvPr/>
          </p:nvSpPr>
          <p:spPr bwMode="auto">
            <a:xfrm>
              <a:off x="480" y="264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3" name="Line 1075"/>
            <p:cNvSpPr>
              <a:spLocks noChangeShapeType="1"/>
            </p:cNvSpPr>
            <p:nvPr/>
          </p:nvSpPr>
          <p:spPr bwMode="auto">
            <a:xfrm flipV="1">
              <a:off x="720" y="1248"/>
              <a:ext cx="528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64" name="Line 1076"/>
            <p:cNvSpPr>
              <a:spLocks noChangeShapeType="1"/>
            </p:cNvSpPr>
            <p:nvPr/>
          </p:nvSpPr>
          <p:spPr bwMode="auto">
            <a:xfrm flipV="1">
              <a:off x="720" y="1200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65" name="Line 1077"/>
            <p:cNvSpPr>
              <a:spLocks noChangeShapeType="1"/>
            </p:cNvSpPr>
            <p:nvPr/>
          </p:nvSpPr>
          <p:spPr bwMode="auto">
            <a:xfrm>
              <a:off x="720" y="12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66" name="Line 1078"/>
            <p:cNvSpPr>
              <a:spLocks noChangeShapeType="1"/>
            </p:cNvSpPr>
            <p:nvPr/>
          </p:nvSpPr>
          <p:spPr bwMode="auto">
            <a:xfrm>
              <a:off x="720" y="1200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67" name="Line 1079"/>
            <p:cNvSpPr>
              <a:spLocks noChangeShapeType="1"/>
            </p:cNvSpPr>
            <p:nvPr/>
          </p:nvSpPr>
          <p:spPr bwMode="auto">
            <a:xfrm>
              <a:off x="720" y="17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68" name="Line 1080"/>
            <p:cNvSpPr>
              <a:spLocks noChangeShapeType="1"/>
            </p:cNvSpPr>
            <p:nvPr/>
          </p:nvSpPr>
          <p:spPr bwMode="auto">
            <a:xfrm flipV="1">
              <a:off x="720" y="1824"/>
              <a:ext cx="48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70" name="Line 1082"/>
            <p:cNvSpPr>
              <a:spLocks noChangeShapeType="1"/>
            </p:cNvSpPr>
            <p:nvPr/>
          </p:nvSpPr>
          <p:spPr bwMode="auto">
            <a:xfrm>
              <a:off x="720" y="1200"/>
              <a:ext cx="528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71" name="Line 1083"/>
            <p:cNvSpPr>
              <a:spLocks noChangeShapeType="1"/>
            </p:cNvSpPr>
            <p:nvPr/>
          </p:nvSpPr>
          <p:spPr bwMode="auto">
            <a:xfrm>
              <a:off x="720" y="3120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72" name="AutoShape 1084"/>
            <p:cNvSpPr>
              <a:spLocks noChangeArrowheads="1"/>
            </p:cNvSpPr>
            <p:nvPr/>
          </p:nvSpPr>
          <p:spPr bwMode="auto">
            <a:xfrm>
              <a:off x="1248" y="1008"/>
              <a:ext cx="43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73" name="Text Box 1085"/>
            <p:cNvSpPr txBox="1">
              <a:spLocks noChangeArrowheads="1"/>
            </p:cNvSpPr>
            <p:nvPr/>
          </p:nvSpPr>
          <p:spPr bwMode="auto">
            <a:xfrm>
              <a:off x="1201" y="1584"/>
              <a:ext cx="509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2400" b="0" dirty="0">
                  <a:latin typeface="Symbol" pitchFamily="18" charset="2"/>
                </a:rPr>
                <a:t>f</a:t>
              </a:r>
              <a:r>
                <a:rPr lang="en-US" altLang="en-US" sz="2400" b="0" baseline="-25000" dirty="0"/>
                <a:t>2</a:t>
              </a:r>
              <a:r>
                <a:rPr lang="en-US" altLang="en-US" sz="2400" b="0" dirty="0"/>
                <a:t>(</a:t>
              </a:r>
              <a:r>
                <a:rPr lang="en-US" altLang="en-US" sz="2400" b="1" dirty="0"/>
                <a:t>x</a:t>
              </a:r>
              <a:r>
                <a:rPr lang="en-US" altLang="en-US" sz="2400" b="0" dirty="0"/>
                <a:t>)</a:t>
              </a:r>
            </a:p>
          </p:txBody>
        </p:sp>
        <p:sp>
          <p:nvSpPr>
            <p:cNvPr id="115774" name="AutoShape 1086"/>
            <p:cNvSpPr>
              <a:spLocks noChangeArrowheads="1"/>
            </p:cNvSpPr>
            <p:nvPr/>
          </p:nvSpPr>
          <p:spPr bwMode="auto">
            <a:xfrm>
              <a:off x="1248" y="1536"/>
              <a:ext cx="43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75" name="Text Box 1087"/>
            <p:cNvSpPr txBox="1">
              <a:spLocks noChangeArrowheads="1"/>
            </p:cNvSpPr>
            <p:nvPr/>
          </p:nvSpPr>
          <p:spPr bwMode="auto">
            <a:xfrm>
              <a:off x="1201" y="3168"/>
              <a:ext cx="52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2400" b="0" dirty="0" err="1" smtClean="0">
                  <a:latin typeface="Symbol" pitchFamily="18" charset="2"/>
                </a:rPr>
                <a:t>f</a:t>
              </a:r>
              <a:r>
                <a:rPr lang="en-US" altLang="en-US" sz="2400" b="0" baseline="-25000" dirty="0" err="1" smtClean="0"/>
                <a:t>D</a:t>
              </a:r>
              <a:r>
                <a:rPr lang="en-US" altLang="en-US" sz="2400" b="0" dirty="0" smtClean="0"/>
                <a:t>(</a:t>
              </a:r>
              <a:r>
                <a:rPr lang="en-US" altLang="en-US" sz="2400" b="1" dirty="0" smtClean="0"/>
                <a:t>x</a:t>
              </a:r>
              <a:r>
                <a:rPr lang="en-US" altLang="en-US" sz="2400" b="0" dirty="0"/>
                <a:t>)</a:t>
              </a:r>
            </a:p>
          </p:txBody>
        </p:sp>
        <p:sp>
          <p:nvSpPr>
            <p:cNvPr id="115776" name="AutoShape 1088"/>
            <p:cNvSpPr>
              <a:spLocks noChangeArrowheads="1"/>
            </p:cNvSpPr>
            <p:nvPr/>
          </p:nvSpPr>
          <p:spPr bwMode="auto">
            <a:xfrm>
              <a:off x="1248" y="3120"/>
              <a:ext cx="43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83" name="Oval 1095"/>
            <p:cNvSpPr>
              <a:spLocks noChangeArrowheads="1"/>
            </p:cNvSpPr>
            <p:nvPr/>
          </p:nvSpPr>
          <p:spPr bwMode="auto">
            <a:xfrm>
              <a:off x="2928" y="1248"/>
              <a:ext cx="1968" cy="1920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84" name="Text Box 1096"/>
            <p:cNvSpPr txBox="1">
              <a:spLocks noChangeArrowheads="1"/>
            </p:cNvSpPr>
            <p:nvPr/>
          </p:nvSpPr>
          <p:spPr bwMode="auto">
            <a:xfrm>
              <a:off x="3600" y="1776"/>
              <a:ext cx="816" cy="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8000" b="0">
                  <a:latin typeface="Symbol" pitchFamily="18" charset="2"/>
                </a:rPr>
                <a:t>S</a:t>
              </a:r>
            </a:p>
          </p:txBody>
        </p:sp>
        <p:sp>
          <p:nvSpPr>
            <p:cNvPr id="115785" name="Oval 1097"/>
            <p:cNvSpPr>
              <a:spLocks noChangeArrowheads="1"/>
            </p:cNvSpPr>
            <p:nvPr/>
          </p:nvSpPr>
          <p:spPr bwMode="auto">
            <a:xfrm>
              <a:off x="2064" y="1296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2400" b="0"/>
                <a:t>w</a:t>
              </a:r>
              <a:r>
                <a:rPr lang="en-US" altLang="en-US" sz="2400" b="0" baseline="-25000"/>
                <a:t>1</a:t>
              </a:r>
            </a:p>
          </p:txBody>
        </p:sp>
        <p:sp>
          <p:nvSpPr>
            <p:cNvPr id="115786" name="Oval 1098"/>
            <p:cNvSpPr>
              <a:spLocks noChangeArrowheads="1"/>
            </p:cNvSpPr>
            <p:nvPr/>
          </p:nvSpPr>
          <p:spPr bwMode="auto">
            <a:xfrm>
              <a:off x="2064" y="1680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2400" b="0"/>
                <a:t>w</a:t>
              </a:r>
              <a:r>
                <a:rPr lang="en-US" altLang="en-US" sz="2400" b="0" baseline="-25000"/>
                <a:t>2</a:t>
              </a:r>
            </a:p>
          </p:txBody>
        </p:sp>
        <p:sp>
          <p:nvSpPr>
            <p:cNvPr id="115787" name="Oval 1099"/>
            <p:cNvSpPr>
              <a:spLocks noChangeArrowheads="1"/>
            </p:cNvSpPr>
            <p:nvPr/>
          </p:nvSpPr>
          <p:spPr bwMode="auto">
            <a:xfrm>
              <a:off x="2064" y="2784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2400" b="0" dirty="0" err="1" smtClean="0"/>
                <a:t>w</a:t>
              </a:r>
              <a:r>
                <a:rPr lang="en-US" altLang="en-US" sz="2400" baseline="-25000" dirty="0" err="1"/>
                <a:t>D</a:t>
              </a:r>
              <a:endParaRPr lang="en-US" altLang="en-US" sz="2400" b="0" baseline="-25000" dirty="0"/>
            </a:p>
          </p:txBody>
        </p:sp>
        <p:sp>
          <p:nvSpPr>
            <p:cNvPr id="115788" name="Oval 1100"/>
            <p:cNvSpPr>
              <a:spLocks noChangeArrowheads="1"/>
            </p:cNvSpPr>
            <p:nvPr/>
          </p:nvSpPr>
          <p:spPr bwMode="auto">
            <a:xfrm>
              <a:off x="2064" y="3168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2400" b="0"/>
                <a:t>b</a:t>
              </a:r>
              <a:endParaRPr lang="en-US" altLang="en-US" sz="2400" b="0" baseline="-25000"/>
            </a:p>
          </p:txBody>
        </p:sp>
        <p:grpSp>
          <p:nvGrpSpPr>
            <p:cNvPr id="115789" name="Group 1101"/>
            <p:cNvGrpSpPr>
              <a:grpSpLocks/>
            </p:cNvGrpSpPr>
            <p:nvPr/>
          </p:nvGrpSpPr>
          <p:grpSpPr bwMode="auto">
            <a:xfrm>
              <a:off x="5088" y="1872"/>
              <a:ext cx="480" cy="624"/>
              <a:chOff x="4944" y="1872"/>
              <a:chExt cx="480" cy="624"/>
            </a:xfrm>
          </p:grpSpPr>
          <p:sp>
            <p:nvSpPr>
              <p:cNvPr id="115790" name="Line 1102"/>
              <p:cNvSpPr>
                <a:spLocks noChangeShapeType="1"/>
              </p:cNvSpPr>
              <p:nvPr/>
            </p:nvSpPr>
            <p:spPr bwMode="auto">
              <a:xfrm>
                <a:off x="4944" y="249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91" name="Line 1103"/>
              <p:cNvSpPr>
                <a:spLocks noChangeShapeType="1"/>
              </p:cNvSpPr>
              <p:nvPr/>
            </p:nvSpPr>
            <p:spPr bwMode="auto">
              <a:xfrm flipV="1">
                <a:off x="5184" y="187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92" name="Line 1104"/>
              <p:cNvSpPr>
                <a:spLocks noChangeShapeType="1"/>
              </p:cNvSpPr>
              <p:nvPr/>
            </p:nvSpPr>
            <p:spPr bwMode="auto">
              <a:xfrm>
                <a:off x="5184" y="18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</a:t>
            </a:r>
            <a:r>
              <a:rPr lang="en-US" altLang="en-US" b="1" dirty="0" smtClean="0">
                <a:latin typeface="Symbol" pitchFamily="18" charset="2"/>
              </a:rPr>
              <a:t>F </a:t>
            </a:r>
            <a:r>
              <a:rPr lang="en-US" dirty="0" smtClean="0"/>
              <a:t>features be?</a:t>
            </a:r>
            <a:endParaRPr lang="en-US" sz="36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99001" y="1905000"/>
            <a:ext cx="594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dirty="0" smtClean="0"/>
              <a:t>Hand crafted features        </a:t>
            </a:r>
            <a:r>
              <a:rPr lang="en-US" sz="3200" dirty="0" smtClean="0"/>
              <a:t>(lines, crosses, corners).</a:t>
            </a:r>
          </a:p>
          <a:p>
            <a:pPr marL="457200" indent="-457200">
              <a:buFontTx/>
              <a:buChar char="-"/>
            </a:pPr>
            <a:r>
              <a:rPr lang="en-US" sz="3200" b="1" dirty="0" smtClean="0"/>
              <a:t>Randomly generated functions </a:t>
            </a:r>
            <a:r>
              <a:rPr lang="en-US" sz="3200" dirty="0" smtClean="0"/>
              <a:t>(sums, products).</a:t>
            </a:r>
          </a:p>
          <a:p>
            <a:pPr marL="457200" indent="-457200">
              <a:buFontTx/>
              <a:buChar char="-"/>
            </a:pPr>
            <a:r>
              <a:rPr lang="en-US" sz="3200" b="1" dirty="0" smtClean="0"/>
              <a:t>“Dictionary” features          </a:t>
            </a:r>
            <a:r>
              <a:rPr lang="en-US" sz="3200" dirty="0" smtClean="0"/>
              <a:t>(little pieces of images).</a:t>
            </a:r>
          </a:p>
          <a:p>
            <a:pPr marL="457200" indent="-457200">
              <a:buFontTx/>
              <a:buChar char="-"/>
            </a:pPr>
            <a:r>
              <a:rPr lang="en-US" sz="3200" b="1" dirty="0" smtClean="0"/>
              <a:t>Basis functions of transforms </a:t>
            </a:r>
            <a:r>
              <a:rPr lang="en-US" sz="3200" dirty="0" smtClean="0"/>
              <a:t>(Fourier, Wavelet)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22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type="title"/>
          </p:nvPr>
        </p:nvSpPr>
        <p:spPr>
          <a:xfrm>
            <a:off x="901700" y="2413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Chessboard problem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86200" y="6207875"/>
            <a:ext cx="2133600" cy="365125"/>
          </a:xfrm>
        </p:spPr>
        <p:txBody>
          <a:bodyPr/>
          <a:lstStyle/>
          <a:p>
            <a:fld id="{DF7AE947-2A1D-49DB-AAF9-66B4A4AB3439}" type="slidenum">
              <a:rPr lang="en-US" smtClean="0"/>
              <a:t>26</a:t>
            </a:fld>
            <a:endParaRPr lang="en-US"/>
          </a:p>
        </p:txBody>
      </p:sp>
      <p:sp>
        <p:nvSpPr>
          <p:cNvPr id="4" name="U-Turn Arrow 3"/>
          <p:cNvSpPr/>
          <p:nvPr/>
        </p:nvSpPr>
        <p:spPr>
          <a:xfrm>
            <a:off x="3389313" y="1828800"/>
            <a:ext cx="2001115" cy="57705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Text Box 1029"/>
          <p:cNvSpPr txBox="1">
            <a:spLocks noChangeArrowheads="1"/>
          </p:cNvSpPr>
          <p:nvPr/>
        </p:nvSpPr>
        <p:spPr bwMode="auto">
          <a:xfrm>
            <a:off x="3990135" y="1295400"/>
            <a:ext cx="747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b="1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smtClean="0"/>
              <a:t>x</a:t>
            </a:r>
            <a:r>
              <a:rPr lang="en-US" altLang="en-US" sz="2400" b="0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00" y="2434549"/>
            <a:ext cx="3765360" cy="3757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00" y="2392033"/>
            <a:ext cx="3810000" cy="3801717"/>
          </a:xfrm>
          <a:prstGeom prst="rect">
            <a:avLst/>
          </a:prstGeom>
        </p:spPr>
      </p:pic>
      <p:sp>
        <p:nvSpPr>
          <p:cNvPr id="79" name="Text Box 1029"/>
          <p:cNvSpPr txBox="1">
            <a:spLocks noChangeArrowheads="1"/>
          </p:cNvSpPr>
          <p:nvPr/>
        </p:nvSpPr>
        <p:spPr bwMode="auto">
          <a:xfrm>
            <a:off x="4737455" y="2443549"/>
            <a:ext cx="161133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b="0" dirty="0">
                <a:latin typeface="Symbol" pitchFamily="18" charset="2"/>
              </a:rPr>
              <a:t>f</a:t>
            </a:r>
            <a:r>
              <a:rPr lang="en-US" altLang="en-US" sz="2400" b="0" baseline="-25000" dirty="0"/>
              <a:t>1</a:t>
            </a:r>
            <a:r>
              <a:rPr lang="en-US" altLang="en-US" sz="2400" b="0" dirty="0"/>
              <a:t>(</a:t>
            </a:r>
            <a:r>
              <a:rPr lang="en-US" altLang="en-US" sz="2400" b="1" dirty="0"/>
              <a:t>x</a:t>
            </a:r>
            <a:r>
              <a:rPr lang="en-US" altLang="en-US" sz="2400" b="0" dirty="0" smtClean="0"/>
              <a:t>) = x</a:t>
            </a:r>
            <a:r>
              <a:rPr lang="en-US" altLang="en-US" sz="2400" b="0" baseline="-25000" dirty="0" smtClean="0"/>
              <a:t>1</a:t>
            </a:r>
            <a:r>
              <a:rPr lang="en-US" altLang="en-US" sz="2400" b="0" dirty="0" smtClean="0"/>
              <a:t> x</a:t>
            </a:r>
            <a:r>
              <a:rPr lang="en-US" altLang="en-US" sz="2400" b="0" baseline="-25000" dirty="0" smtClean="0"/>
              <a:t>2</a:t>
            </a:r>
            <a:endParaRPr lang="en-US" altLang="en-US" sz="2400" b="0" baseline="-25000" dirty="0"/>
          </a:p>
        </p:txBody>
      </p:sp>
      <p:sp>
        <p:nvSpPr>
          <p:cNvPr id="82" name="Text Box 1029"/>
          <p:cNvSpPr txBox="1">
            <a:spLocks noChangeArrowheads="1"/>
          </p:cNvSpPr>
          <p:nvPr/>
        </p:nvSpPr>
        <p:spPr bwMode="auto">
          <a:xfrm>
            <a:off x="7772400" y="5938869"/>
            <a:ext cx="41549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b="0" dirty="0" smtClean="0">
                <a:latin typeface="Symbol" pitchFamily="18" charset="2"/>
              </a:rPr>
              <a:t>   </a:t>
            </a:r>
            <a:endParaRPr lang="en-US" altLang="en-US" sz="2400" b="0" dirty="0"/>
          </a:p>
        </p:txBody>
      </p:sp>
      <p:sp>
        <p:nvSpPr>
          <p:cNvPr id="80" name="Text Box 1029"/>
          <p:cNvSpPr txBox="1">
            <a:spLocks noChangeArrowheads="1"/>
          </p:cNvSpPr>
          <p:nvPr/>
        </p:nvSpPr>
        <p:spPr bwMode="auto">
          <a:xfrm>
            <a:off x="6629400" y="6165502"/>
            <a:ext cx="169629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b="0" dirty="0" smtClean="0">
                <a:latin typeface="Symbol" pitchFamily="18" charset="2"/>
              </a:rPr>
              <a:t>f</a:t>
            </a:r>
            <a:r>
              <a:rPr lang="en-US" altLang="en-US" sz="2400" baseline="-25000" dirty="0"/>
              <a:t>2</a:t>
            </a:r>
            <a:r>
              <a:rPr lang="en-US" altLang="en-US" sz="2400" b="0" dirty="0" smtClean="0"/>
              <a:t>(</a:t>
            </a:r>
            <a:r>
              <a:rPr lang="en-US" altLang="en-US" sz="2400" b="1" dirty="0" smtClean="0"/>
              <a:t>x</a:t>
            </a:r>
            <a:r>
              <a:rPr lang="en-US" altLang="en-US" sz="2400" b="0" dirty="0" smtClean="0"/>
              <a:t>) = x</a:t>
            </a:r>
            <a:r>
              <a:rPr lang="en-US" altLang="en-US" sz="2400" b="0" baseline="-25000" dirty="0" smtClean="0"/>
              <a:t>1</a:t>
            </a:r>
            <a:r>
              <a:rPr lang="en-US" altLang="en-US" sz="2400" b="0" dirty="0" smtClean="0"/>
              <a:t>+x</a:t>
            </a:r>
            <a:r>
              <a:rPr lang="en-US" altLang="en-US" sz="2400" b="0" baseline="-25000" dirty="0" smtClean="0"/>
              <a:t>2</a:t>
            </a:r>
            <a:endParaRPr lang="en-US" altLang="en-US" sz="2400" b="0" baseline="-25000" dirty="0"/>
          </a:p>
        </p:txBody>
      </p:sp>
      <p:sp>
        <p:nvSpPr>
          <p:cNvPr id="85" name="Text Box 1029"/>
          <p:cNvSpPr txBox="1">
            <a:spLocks noChangeArrowheads="1"/>
          </p:cNvSpPr>
          <p:nvPr/>
        </p:nvSpPr>
        <p:spPr bwMode="auto">
          <a:xfrm>
            <a:off x="4437373" y="2529069"/>
            <a:ext cx="300082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200" b="0" dirty="0" smtClean="0">
                <a:latin typeface="Symbol" pitchFamily="18" charset="2"/>
              </a:rPr>
              <a:t>   </a:t>
            </a:r>
            <a:endParaRPr lang="en-US" altLang="en-US" sz="1200" b="0" dirty="0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>
            <a:off x="2220480" y="2434549"/>
            <a:ext cx="0" cy="3890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8600" y="4313136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1029"/>
          <p:cNvSpPr txBox="1">
            <a:spLocks noChangeArrowheads="1"/>
          </p:cNvSpPr>
          <p:nvPr/>
        </p:nvSpPr>
        <p:spPr bwMode="auto">
          <a:xfrm>
            <a:off x="1804981" y="4267200"/>
            <a:ext cx="569387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b="0" dirty="0" smtClean="0">
                <a:latin typeface="Symbol" pitchFamily="18" charset="2"/>
              </a:rPr>
              <a:t>  0 </a:t>
            </a:r>
            <a:endParaRPr lang="en-US" altLang="en-US" sz="2400" b="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4524949" y="42672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6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28600"/>
            <a:ext cx="7772400" cy="1143000"/>
          </a:xfrm>
        </p:spPr>
        <p:txBody>
          <a:bodyPr/>
          <a:lstStyle/>
          <a:p>
            <a:r>
              <a:rPr lang="en-US" altLang="en-US"/>
              <a:t>Kernel Method</a:t>
            </a:r>
          </a:p>
        </p:txBody>
      </p:sp>
      <p:sp>
        <p:nvSpPr>
          <p:cNvPr id="113708" name="Text Box 44"/>
          <p:cNvSpPr txBox="1">
            <a:spLocks noChangeArrowheads="1"/>
          </p:cNvSpPr>
          <p:nvPr/>
        </p:nvSpPr>
        <p:spPr bwMode="auto">
          <a:xfrm>
            <a:off x="3443288" y="16256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i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Potential functions, </a:t>
            </a:r>
            <a:r>
              <a:rPr lang="en-US" altLang="en-US" sz="2400" b="0" i="1" dirty="0" err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Aizerman</a:t>
            </a:r>
            <a:r>
              <a:rPr lang="en-US" altLang="en-US" sz="2400" b="0" i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et al 1964</a:t>
            </a:r>
            <a:endParaRPr lang="en-US" altLang="en-US" sz="2400" b="0" dirty="0">
              <a:solidFill>
                <a:srgbClr val="003399"/>
              </a:solidFill>
            </a:endParaRPr>
          </a:p>
        </p:txBody>
      </p:sp>
      <p:grpSp>
        <p:nvGrpSpPr>
          <p:cNvPr id="113721" name="Group 57"/>
          <p:cNvGrpSpPr>
            <a:grpSpLocks/>
          </p:cNvGrpSpPr>
          <p:nvPr/>
        </p:nvGrpSpPr>
        <p:grpSpPr bwMode="auto">
          <a:xfrm>
            <a:off x="709613" y="1868488"/>
            <a:ext cx="8434387" cy="4608512"/>
            <a:chOff x="288" y="1008"/>
            <a:chExt cx="5472" cy="3072"/>
          </a:xfrm>
        </p:grpSpPr>
        <p:sp>
          <p:nvSpPr>
            <p:cNvPr id="113668" name="Line 4"/>
            <p:cNvSpPr>
              <a:spLocks noChangeShapeType="1"/>
            </p:cNvSpPr>
            <p:nvPr/>
          </p:nvSpPr>
          <p:spPr bwMode="auto">
            <a:xfrm>
              <a:off x="1680" y="1200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69" name="Line 5"/>
            <p:cNvSpPr>
              <a:spLocks noChangeShapeType="1"/>
            </p:cNvSpPr>
            <p:nvPr/>
          </p:nvSpPr>
          <p:spPr bwMode="auto">
            <a:xfrm>
              <a:off x="1680" y="1776"/>
              <a:ext cx="12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0" name="Line 6"/>
            <p:cNvSpPr>
              <a:spLocks noChangeShapeType="1"/>
            </p:cNvSpPr>
            <p:nvPr/>
          </p:nvSpPr>
          <p:spPr bwMode="auto">
            <a:xfrm flipV="1">
              <a:off x="1680" y="2688"/>
              <a:ext cx="13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1" name="Line 7"/>
            <p:cNvSpPr>
              <a:spLocks noChangeShapeType="1"/>
            </p:cNvSpPr>
            <p:nvPr/>
          </p:nvSpPr>
          <p:spPr bwMode="auto">
            <a:xfrm flipV="1">
              <a:off x="1680" y="2832"/>
              <a:ext cx="148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2" name="Line 8"/>
            <p:cNvSpPr>
              <a:spLocks noChangeShapeType="1"/>
            </p:cNvSpPr>
            <p:nvPr/>
          </p:nvSpPr>
          <p:spPr bwMode="auto">
            <a:xfrm>
              <a:off x="4896" y="220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2784" y="3312"/>
              <a:ext cx="2831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3200" b="0" dirty="0">
                  <a:latin typeface="Arial" pitchFamily="34" charset="0"/>
                </a:rPr>
                <a:t>f(</a:t>
              </a:r>
              <a:r>
                <a:rPr lang="en-US" altLang="en-US" sz="3200" b="1" dirty="0">
                  <a:latin typeface="Arial" pitchFamily="34" charset="0"/>
                </a:rPr>
                <a:t>x</a:t>
              </a:r>
              <a:r>
                <a:rPr lang="en-US" altLang="en-US" sz="3200" b="0" dirty="0">
                  <a:latin typeface="Arial" pitchFamily="34" charset="0"/>
                </a:rPr>
                <a:t>) = </a:t>
              </a:r>
              <a:r>
                <a:rPr lang="en-US" altLang="en-US" sz="4800" b="0" dirty="0" err="1" smtClean="0">
                  <a:latin typeface="Symbol" pitchFamily="18" charset="2"/>
                </a:rPr>
                <a:t>S</a:t>
              </a:r>
              <a:r>
                <a:rPr lang="en-US" altLang="en-US" sz="3200" baseline="-25000" dirty="0" err="1">
                  <a:latin typeface="Arial" pitchFamily="34" charset="0"/>
                </a:rPr>
                <a:t>k</a:t>
              </a:r>
              <a:r>
                <a:rPr lang="en-US" altLang="en-US" sz="3200" b="0" dirty="0" smtClean="0">
                  <a:latin typeface="Arial" pitchFamily="34" charset="0"/>
                </a:rPr>
                <a:t> </a:t>
              </a:r>
              <a:r>
                <a:rPr lang="en-US" altLang="en-US" sz="3200" b="0" dirty="0" err="1" smtClean="0">
                  <a:latin typeface="Symbol" pitchFamily="18" charset="2"/>
                </a:rPr>
                <a:t>a</a:t>
              </a:r>
              <a:r>
                <a:rPr lang="en-US" altLang="en-US" sz="3200" baseline="-25000" dirty="0" err="1">
                  <a:latin typeface="Arial" pitchFamily="34" charset="0"/>
                </a:rPr>
                <a:t>k</a:t>
              </a:r>
              <a:r>
                <a:rPr lang="en-US" altLang="en-US" sz="3200" b="0" dirty="0" smtClean="0">
                  <a:latin typeface="Arial" pitchFamily="34" charset="0"/>
                </a:rPr>
                <a:t> </a:t>
              </a:r>
              <a:r>
                <a:rPr lang="en-US" altLang="en-US" sz="3200" b="0" dirty="0" smtClean="0"/>
                <a:t>k</a:t>
              </a:r>
              <a:r>
                <a:rPr lang="en-US" altLang="en-US" sz="3200" b="0" dirty="0" smtClean="0">
                  <a:latin typeface="Arial" pitchFamily="34" charset="0"/>
                </a:rPr>
                <a:t>(</a:t>
              </a:r>
              <a:r>
                <a:rPr lang="en-US" altLang="en-US" sz="3200" b="1" dirty="0" err="1" smtClean="0">
                  <a:latin typeface="Arial" pitchFamily="34" charset="0"/>
                </a:rPr>
                <a:t>x</a:t>
              </a:r>
              <a:r>
                <a:rPr lang="en-US" altLang="en-US" sz="3200" baseline="30000" dirty="0" err="1">
                  <a:latin typeface="Arial" pitchFamily="34" charset="0"/>
                </a:rPr>
                <a:t>k</a:t>
              </a:r>
              <a:r>
                <a:rPr lang="en-US" altLang="en-US" sz="3200" b="0" dirty="0" smtClean="0">
                  <a:latin typeface="Arial" pitchFamily="34" charset="0"/>
                </a:rPr>
                <a:t>, </a:t>
              </a:r>
              <a:r>
                <a:rPr lang="en-US" altLang="en-US" sz="3200" b="1" dirty="0" smtClean="0">
                  <a:latin typeface="Arial" pitchFamily="34" charset="0"/>
                </a:rPr>
                <a:t>x</a:t>
              </a:r>
              <a:r>
                <a:rPr lang="en-US" altLang="en-US" sz="3200" b="0" dirty="0">
                  <a:latin typeface="Arial" pitchFamily="34" charset="0"/>
                </a:rPr>
                <a:t>) + b</a:t>
              </a:r>
            </a:p>
          </p:txBody>
        </p:sp>
        <p:grpSp>
          <p:nvGrpSpPr>
            <p:cNvPr id="113709" name="Group 45"/>
            <p:cNvGrpSpPr>
              <a:grpSpLocks/>
            </p:cNvGrpSpPr>
            <p:nvPr/>
          </p:nvGrpSpPr>
          <p:grpSpPr bwMode="auto">
            <a:xfrm>
              <a:off x="1248" y="1008"/>
              <a:ext cx="626" cy="384"/>
              <a:chOff x="1248" y="1008"/>
              <a:chExt cx="626" cy="384"/>
            </a:xfrm>
          </p:grpSpPr>
          <p:sp>
            <p:nvSpPr>
              <p:cNvPr id="113697" name="AutoShape 33"/>
              <p:cNvSpPr>
                <a:spLocks noChangeArrowheads="1"/>
              </p:cNvSpPr>
              <p:nvPr/>
            </p:nvSpPr>
            <p:spPr bwMode="auto">
              <a:xfrm>
                <a:off x="1248" y="1008"/>
                <a:ext cx="624" cy="38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74" name="Text Box 10"/>
              <p:cNvSpPr txBox="1">
                <a:spLocks noChangeArrowheads="1"/>
              </p:cNvSpPr>
              <p:nvPr/>
            </p:nvSpPr>
            <p:spPr bwMode="auto">
              <a:xfrm>
                <a:off x="1248" y="1056"/>
                <a:ext cx="626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2400" b="0" dirty="0"/>
                  <a:t>k(</a:t>
                </a:r>
                <a:r>
                  <a:rPr lang="en-US" altLang="en-US" sz="2400" b="1" dirty="0"/>
                  <a:t>x</a:t>
                </a:r>
                <a:r>
                  <a:rPr lang="en-US" altLang="en-US" sz="2400" b="0" baseline="30000" dirty="0"/>
                  <a:t>1</a:t>
                </a:r>
                <a:r>
                  <a:rPr lang="en-US" altLang="en-US" sz="2400" dirty="0"/>
                  <a:t>,</a:t>
                </a:r>
                <a:r>
                  <a:rPr lang="en-US" altLang="en-US" sz="2400" b="1" dirty="0"/>
                  <a:t>x</a:t>
                </a:r>
                <a:r>
                  <a:rPr lang="en-US" altLang="en-US" sz="2400" b="0" dirty="0"/>
                  <a:t>)</a:t>
                </a:r>
              </a:p>
            </p:txBody>
          </p:sp>
        </p:grpSp>
        <p:sp>
          <p:nvSpPr>
            <p:cNvPr id="113675" name="Rectangle 11"/>
            <p:cNvSpPr>
              <a:spLocks noChangeArrowheads="1"/>
            </p:cNvSpPr>
            <p:nvPr/>
          </p:nvSpPr>
          <p:spPr bwMode="auto">
            <a:xfrm>
              <a:off x="1248" y="3648"/>
              <a:ext cx="432" cy="43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6" name="Text Box 12"/>
            <p:cNvSpPr txBox="1">
              <a:spLocks noChangeArrowheads="1"/>
            </p:cNvSpPr>
            <p:nvPr/>
          </p:nvSpPr>
          <p:spPr bwMode="auto">
            <a:xfrm>
              <a:off x="1392" y="3696"/>
              <a:ext cx="24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/>
                <a:t>1</a:t>
              </a:r>
            </a:p>
          </p:txBody>
        </p:sp>
        <p:sp>
          <p:nvSpPr>
            <p:cNvPr id="113677" name="Oval 13"/>
            <p:cNvSpPr>
              <a:spLocks noChangeArrowheads="1"/>
            </p:cNvSpPr>
            <p:nvPr/>
          </p:nvSpPr>
          <p:spPr bwMode="auto">
            <a:xfrm>
              <a:off x="1440" y="225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8" name="Oval 14"/>
            <p:cNvSpPr>
              <a:spLocks noChangeArrowheads="1"/>
            </p:cNvSpPr>
            <p:nvPr/>
          </p:nvSpPr>
          <p:spPr bwMode="auto">
            <a:xfrm>
              <a:off x="1440" y="244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9" name="Oval 15"/>
            <p:cNvSpPr>
              <a:spLocks noChangeArrowheads="1"/>
            </p:cNvSpPr>
            <p:nvPr/>
          </p:nvSpPr>
          <p:spPr bwMode="auto">
            <a:xfrm>
              <a:off x="1440" y="264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0" name="Rectangle 16"/>
            <p:cNvSpPr>
              <a:spLocks noChangeArrowheads="1"/>
            </p:cNvSpPr>
            <p:nvPr/>
          </p:nvSpPr>
          <p:spPr bwMode="auto">
            <a:xfrm>
              <a:off x="288" y="1008"/>
              <a:ext cx="432" cy="43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1" name="Text Box 17"/>
            <p:cNvSpPr txBox="1">
              <a:spLocks noChangeArrowheads="1"/>
            </p:cNvSpPr>
            <p:nvPr/>
          </p:nvSpPr>
          <p:spPr bwMode="auto">
            <a:xfrm>
              <a:off x="375" y="1034"/>
              <a:ext cx="28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2400" b="0" dirty="0"/>
                <a:t>x</a:t>
              </a:r>
              <a:r>
                <a:rPr lang="en-US" altLang="en-US" sz="2400" b="0" baseline="-25000" dirty="0"/>
                <a:t>1</a:t>
              </a:r>
            </a:p>
          </p:txBody>
        </p:sp>
        <p:sp>
          <p:nvSpPr>
            <p:cNvPr id="113682" name="Rectangle 18"/>
            <p:cNvSpPr>
              <a:spLocks noChangeArrowheads="1"/>
            </p:cNvSpPr>
            <p:nvPr/>
          </p:nvSpPr>
          <p:spPr bwMode="auto">
            <a:xfrm>
              <a:off x="288" y="1584"/>
              <a:ext cx="432" cy="43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3" name="Text Box 19"/>
            <p:cNvSpPr txBox="1">
              <a:spLocks noChangeArrowheads="1"/>
            </p:cNvSpPr>
            <p:nvPr/>
          </p:nvSpPr>
          <p:spPr bwMode="auto">
            <a:xfrm>
              <a:off x="375" y="1610"/>
              <a:ext cx="28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2400" b="0"/>
                <a:t>x</a:t>
              </a:r>
              <a:r>
                <a:rPr lang="en-US" altLang="en-US" sz="2400" b="0" baseline="-25000"/>
                <a:t>2</a:t>
              </a:r>
            </a:p>
          </p:txBody>
        </p:sp>
        <p:sp>
          <p:nvSpPr>
            <p:cNvPr id="113684" name="Rectangle 20"/>
            <p:cNvSpPr>
              <a:spLocks noChangeArrowheads="1"/>
            </p:cNvSpPr>
            <p:nvPr/>
          </p:nvSpPr>
          <p:spPr bwMode="auto">
            <a:xfrm>
              <a:off x="288" y="2880"/>
              <a:ext cx="432" cy="43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5" name="Text Box 21"/>
            <p:cNvSpPr txBox="1">
              <a:spLocks noChangeArrowheads="1"/>
            </p:cNvSpPr>
            <p:nvPr/>
          </p:nvSpPr>
          <p:spPr bwMode="auto">
            <a:xfrm>
              <a:off x="384" y="2928"/>
              <a:ext cx="28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2400" b="0"/>
                <a:t>x</a:t>
              </a:r>
              <a:r>
                <a:rPr lang="en-US" altLang="en-US" sz="2400" b="0" baseline="-25000"/>
                <a:t>n</a:t>
              </a:r>
            </a:p>
          </p:txBody>
        </p:sp>
        <p:sp>
          <p:nvSpPr>
            <p:cNvPr id="113686" name="Oval 22"/>
            <p:cNvSpPr>
              <a:spLocks noChangeArrowheads="1"/>
            </p:cNvSpPr>
            <p:nvPr/>
          </p:nvSpPr>
          <p:spPr bwMode="auto">
            <a:xfrm>
              <a:off x="480" y="225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7" name="Oval 23"/>
            <p:cNvSpPr>
              <a:spLocks noChangeArrowheads="1"/>
            </p:cNvSpPr>
            <p:nvPr/>
          </p:nvSpPr>
          <p:spPr bwMode="auto">
            <a:xfrm>
              <a:off x="480" y="244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8" name="Oval 24"/>
            <p:cNvSpPr>
              <a:spLocks noChangeArrowheads="1"/>
            </p:cNvSpPr>
            <p:nvPr/>
          </p:nvSpPr>
          <p:spPr bwMode="auto">
            <a:xfrm>
              <a:off x="480" y="264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9" name="Line 25"/>
            <p:cNvSpPr>
              <a:spLocks noChangeShapeType="1"/>
            </p:cNvSpPr>
            <p:nvPr/>
          </p:nvSpPr>
          <p:spPr bwMode="auto">
            <a:xfrm flipV="1">
              <a:off x="720" y="1248"/>
              <a:ext cx="528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0" name="Line 26"/>
            <p:cNvSpPr>
              <a:spLocks noChangeShapeType="1"/>
            </p:cNvSpPr>
            <p:nvPr/>
          </p:nvSpPr>
          <p:spPr bwMode="auto">
            <a:xfrm flipV="1">
              <a:off x="720" y="1200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1" name="Line 27"/>
            <p:cNvSpPr>
              <a:spLocks noChangeShapeType="1"/>
            </p:cNvSpPr>
            <p:nvPr/>
          </p:nvSpPr>
          <p:spPr bwMode="auto">
            <a:xfrm>
              <a:off x="720" y="12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2" name="Line 28"/>
            <p:cNvSpPr>
              <a:spLocks noChangeShapeType="1"/>
            </p:cNvSpPr>
            <p:nvPr/>
          </p:nvSpPr>
          <p:spPr bwMode="auto">
            <a:xfrm>
              <a:off x="720" y="1200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3" name="Line 29"/>
            <p:cNvSpPr>
              <a:spLocks noChangeShapeType="1"/>
            </p:cNvSpPr>
            <p:nvPr/>
          </p:nvSpPr>
          <p:spPr bwMode="auto">
            <a:xfrm>
              <a:off x="720" y="17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4" name="Line 30"/>
            <p:cNvSpPr>
              <a:spLocks noChangeShapeType="1"/>
            </p:cNvSpPr>
            <p:nvPr/>
          </p:nvSpPr>
          <p:spPr bwMode="auto">
            <a:xfrm flipV="1">
              <a:off x="720" y="1824"/>
              <a:ext cx="48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5" name="Line 31"/>
            <p:cNvSpPr>
              <a:spLocks noChangeShapeType="1"/>
            </p:cNvSpPr>
            <p:nvPr/>
          </p:nvSpPr>
          <p:spPr bwMode="auto">
            <a:xfrm>
              <a:off x="720" y="1200"/>
              <a:ext cx="528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6" name="Line 32"/>
            <p:cNvSpPr>
              <a:spLocks noChangeShapeType="1"/>
            </p:cNvSpPr>
            <p:nvPr/>
          </p:nvSpPr>
          <p:spPr bwMode="auto">
            <a:xfrm>
              <a:off x="720" y="3120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2" name="Oval 38"/>
            <p:cNvSpPr>
              <a:spLocks noChangeArrowheads="1"/>
            </p:cNvSpPr>
            <p:nvPr/>
          </p:nvSpPr>
          <p:spPr bwMode="auto">
            <a:xfrm>
              <a:off x="2928" y="1248"/>
              <a:ext cx="1968" cy="1920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3" name="Text Box 39"/>
            <p:cNvSpPr txBox="1">
              <a:spLocks noChangeArrowheads="1"/>
            </p:cNvSpPr>
            <p:nvPr/>
          </p:nvSpPr>
          <p:spPr bwMode="auto">
            <a:xfrm>
              <a:off x="3600" y="1776"/>
              <a:ext cx="816" cy="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8000" b="0">
                  <a:latin typeface="Symbol" pitchFamily="18" charset="2"/>
                </a:rPr>
                <a:t>S</a:t>
              </a:r>
            </a:p>
          </p:txBody>
        </p:sp>
        <p:sp>
          <p:nvSpPr>
            <p:cNvPr id="113704" name="Oval 40"/>
            <p:cNvSpPr>
              <a:spLocks noChangeArrowheads="1"/>
            </p:cNvSpPr>
            <p:nvPr/>
          </p:nvSpPr>
          <p:spPr bwMode="auto">
            <a:xfrm>
              <a:off x="2064" y="1296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2400" b="0">
                  <a:latin typeface="Symbol" pitchFamily="18" charset="2"/>
                </a:rPr>
                <a:t>a</a:t>
              </a:r>
              <a:r>
                <a:rPr lang="en-US" altLang="en-US" sz="2400" b="0" baseline="-25000"/>
                <a:t>1</a:t>
              </a:r>
            </a:p>
          </p:txBody>
        </p:sp>
        <p:sp>
          <p:nvSpPr>
            <p:cNvPr id="113705" name="Oval 41"/>
            <p:cNvSpPr>
              <a:spLocks noChangeArrowheads="1"/>
            </p:cNvSpPr>
            <p:nvPr/>
          </p:nvSpPr>
          <p:spPr bwMode="auto">
            <a:xfrm>
              <a:off x="2064" y="1680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2400" b="0">
                  <a:latin typeface="Symbol" pitchFamily="18" charset="2"/>
                </a:rPr>
                <a:t>a</a:t>
              </a:r>
              <a:r>
                <a:rPr lang="en-US" altLang="en-US" sz="2400" b="0" baseline="-25000"/>
                <a:t>2</a:t>
              </a:r>
            </a:p>
          </p:txBody>
        </p:sp>
        <p:sp>
          <p:nvSpPr>
            <p:cNvPr id="113706" name="Oval 42"/>
            <p:cNvSpPr>
              <a:spLocks noChangeArrowheads="1"/>
            </p:cNvSpPr>
            <p:nvPr/>
          </p:nvSpPr>
          <p:spPr bwMode="auto">
            <a:xfrm>
              <a:off x="2064" y="2784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2400" b="0" dirty="0" err="1" smtClean="0">
                  <a:latin typeface="Symbol" pitchFamily="18" charset="2"/>
                </a:rPr>
                <a:t>a</a:t>
              </a:r>
              <a:r>
                <a:rPr lang="en-US" altLang="en-US" sz="2400" baseline="-25000" dirty="0" err="1"/>
                <a:t>N</a:t>
              </a:r>
              <a:endParaRPr lang="en-US" altLang="en-US" sz="2400" b="0" baseline="-25000" dirty="0"/>
            </a:p>
          </p:txBody>
        </p:sp>
        <p:sp>
          <p:nvSpPr>
            <p:cNvPr id="113707" name="Oval 43"/>
            <p:cNvSpPr>
              <a:spLocks noChangeArrowheads="1"/>
            </p:cNvSpPr>
            <p:nvPr/>
          </p:nvSpPr>
          <p:spPr bwMode="auto">
            <a:xfrm>
              <a:off x="2064" y="3168"/>
              <a:ext cx="432" cy="4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2400" b="0"/>
                <a:t>b</a:t>
              </a:r>
              <a:endParaRPr lang="en-US" altLang="en-US" sz="2400" b="0" baseline="-25000"/>
            </a:p>
          </p:txBody>
        </p:sp>
        <p:grpSp>
          <p:nvGrpSpPr>
            <p:cNvPr id="113710" name="Group 46"/>
            <p:cNvGrpSpPr>
              <a:grpSpLocks/>
            </p:cNvGrpSpPr>
            <p:nvPr/>
          </p:nvGrpSpPr>
          <p:grpSpPr bwMode="auto">
            <a:xfrm>
              <a:off x="1248" y="1584"/>
              <a:ext cx="626" cy="384"/>
              <a:chOff x="1248" y="1008"/>
              <a:chExt cx="626" cy="384"/>
            </a:xfrm>
          </p:grpSpPr>
          <p:sp>
            <p:nvSpPr>
              <p:cNvPr id="113711" name="AutoShape 47"/>
              <p:cNvSpPr>
                <a:spLocks noChangeArrowheads="1"/>
              </p:cNvSpPr>
              <p:nvPr/>
            </p:nvSpPr>
            <p:spPr bwMode="auto">
              <a:xfrm>
                <a:off x="1248" y="1008"/>
                <a:ext cx="624" cy="38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12" name="Text Box 48"/>
              <p:cNvSpPr txBox="1">
                <a:spLocks noChangeArrowheads="1"/>
              </p:cNvSpPr>
              <p:nvPr/>
            </p:nvSpPr>
            <p:spPr bwMode="auto">
              <a:xfrm>
                <a:off x="1248" y="1055"/>
                <a:ext cx="626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2400" b="0" dirty="0"/>
                  <a:t>k(</a:t>
                </a:r>
                <a:r>
                  <a:rPr lang="en-US" altLang="en-US" sz="2400" b="1" dirty="0"/>
                  <a:t>x</a:t>
                </a:r>
                <a:r>
                  <a:rPr lang="en-US" altLang="en-US" sz="2400" b="0" baseline="30000" dirty="0"/>
                  <a:t>2</a:t>
                </a:r>
                <a:r>
                  <a:rPr lang="en-US" altLang="en-US" sz="2400" dirty="0"/>
                  <a:t>,</a:t>
                </a:r>
                <a:r>
                  <a:rPr lang="en-US" altLang="en-US" sz="2400" b="1" dirty="0"/>
                  <a:t>x</a:t>
                </a:r>
                <a:r>
                  <a:rPr lang="en-US" altLang="en-US" sz="2400" b="0" dirty="0"/>
                  <a:t>)</a:t>
                </a:r>
              </a:p>
            </p:txBody>
          </p:sp>
        </p:grpSp>
        <p:grpSp>
          <p:nvGrpSpPr>
            <p:cNvPr id="113713" name="Group 49"/>
            <p:cNvGrpSpPr>
              <a:grpSpLocks/>
            </p:cNvGrpSpPr>
            <p:nvPr/>
          </p:nvGrpSpPr>
          <p:grpSpPr bwMode="auto">
            <a:xfrm>
              <a:off x="1248" y="3120"/>
              <a:ext cx="665" cy="384"/>
              <a:chOff x="1248" y="1008"/>
              <a:chExt cx="665" cy="384"/>
            </a:xfrm>
          </p:grpSpPr>
          <p:sp>
            <p:nvSpPr>
              <p:cNvPr id="113714" name="AutoShape 50"/>
              <p:cNvSpPr>
                <a:spLocks noChangeArrowheads="1"/>
              </p:cNvSpPr>
              <p:nvPr/>
            </p:nvSpPr>
            <p:spPr bwMode="auto">
              <a:xfrm>
                <a:off x="1248" y="1008"/>
                <a:ext cx="624" cy="38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15" name="Text Box 51"/>
              <p:cNvSpPr txBox="1">
                <a:spLocks noChangeArrowheads="1"/>
              </p:cNvSpPr>
              <p:nvPr/>
            </p:nvSpPr>
            <p:spPr bwMode="auto">
              <a:xfrm>
                <a:off x="1248" y="1056"/>
                <a:ext cx="665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2400" b="0" dirty="0" smtClean="0"/>
                  <a:t>k(</a:t>
                </a:r>
                <a:r>
                  <a:rPr lang="en-US" altLang="en-US" sz="2400" b="1" dirty="0" err="1" smtClean="0"/>
                  <a:t>x</a:t>
                </a:r>
                <a:r>
                  <a:rPr lang="en-US" altLang="en-US" sz="2400" b="0" baseline="30000" dirty="0" err="1" smtClean="0"/>
                  <a:t>N</a:t>
                </a:r>
                <a:r>
                  <a:rPr lang="en-US" altLang="en-US" sz="2400" dirty="0" err="1" smtClean="0"/>
                  <a:t>,</a:t>
                </a:r>
                <a:r>
                  <a:rPr lang="en-US" altLang="en-US" sz="2400" b="1" dirty="0" err="1" smtClean="0"/>
                  <a:t>x</a:t>
                </a:r>
                <a:r>
                  <a:rPr lang="en-US" altLang="en-US" sz="2400" b="0" dirty="0"/>
                  <a:t>)</a:t>
                </a:r>
              </a:p>
            </p:txBody>
          </p:sp>
        </p:grpSp>
        <p:grpSp>
          <p:nvGrpSpPr>
            <p:cNvPr id="113716" name="Group 52"/>
            <p:cNvGrpSpPr>
              <a:grpSpLocks/>
            </p:cNvGrpSpPr>
            <p:nvPr/>
          </p:nvGrpSpPr>
          <p:grpSpPr bwMode="auto">
            <a:xfrm>
              <a:off x="4944" y="1872"/>
              <a:ext cx="480" cy="624"/>
              <a:chOff x="4944" y="1872"/>
              <a:chExt cx="480" cy="624"/>
            </a:xfrm>
          </p:grpSpPr>
          <p:sp>
            <p:nvSpPr>
              <p:cNvPr id="113717" name="Line 53"/>
              <p:cNvSpPr>
                <a:spLocks noChangeShapeType="1"/>
              </p:cNvSpPr>
              <p:nvPr/>
            </p:nvSpPr>
            <p:spPr bwMode="auto">
              <a:xfrm>
                <a:off x="4944" y="249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18" name="Line 54"/>
              <p:cNvSpPr>
                <a:spLocks noChangeShapeType="1"/>
              </p:cNvSpPr>
              <p:nvPr/>
            </p:nvSpPr>
            <p:spPr bwMode="auto">
              <a:xfrm flipV="1">
                <a:off x="5184" y="187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19" name="Line 55"/>
              <p:cNvSpPr>
                <a:spLocks noChangeShapeType="1"/>
              </p:cNvSpPr>
              <p:nvPr/>
            </p:nvSpPr>
            <p:spPr bwMode="auto">
              <a:xfrm>
                <a:off x="5184" y="18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720" name="Text Box 56"/>
            <p:cNvSpPr txBox="1">
              <a:spLocks noChangeArrowheads="1"/>
            </p:cNvSpPr>
            <p:nvPr/>
          </p:nvSpPr>
          <p:spPr bwMode="auto">
            <a:xfrm>
              <a:off x="2304" y="3743"/>
              <a:ext cx="3456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/>
                <a:t>k(. ,. ) is a similarity measure or “kernel”.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type="title"/>
          </p:nvPr>
        </p:nvSpPr>
        <p:spPr>
          <a:xfrm>
            <a:off x="901700" y="2413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Radial basis functions</a:t>
            </a:r>
            <a:endParaRPr lang="en-US" altLang="en-US" dirty="0"/>
          </a:p>
        </p:txBody>
      </p:sp>
      <p:grpSp>
        <p:nvGrpSpPr>
          <p:cNvPr id="186414" name="Group 46"/>
          <p:cNvGrpSpPr>
            <a:grpSpLocks/>
          </p:cNvGrpSpPr>
          <p:nvPr/>
        </p:nvGrpSpPr>
        <p:grpSpPr bwMode="auto">
          <a:xfrm>
            <a:off x="0" y="2435225"/>
            <a:ext cx="4160838" cy="3919538"/>
            <a:chOff x="0" y="1534"/>
            <a:chExt cx="2621" cy="2469"/>
          </a:xfrm>
        </p:grpSpPr>
        <p:sp>
          <p:nvSpPr>
            <p:cNvPr id="186377" name="Rectangle 9"/>
            <p:cNvSpPr>
              <a:spLocks noChangeArrowheads="1"/>
            </p:cNvSpPr>
            <p:nvPr/>
          </p:nvSpPr>
          <p:spPr bwMode="auto">
            <a:xfrm>
              <a:off x="137" y="1534"/>
              <a:ext cx="2441" cy="2348"/>
            </a:xfrm>
            <a:prstGeom prst="rect">
              <a:avLst/>
            </a:prstGeom>
            <a:solidFill>
              <a:srgbClr val="FFFFFF"/>
            </a:solidFill>
            <a:ln w="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78" name="Oval 10"/>
            <p:cNvSpPr>
              <a:spLocks noChangeArrowheads="1"/>
            </p:cNvSpPr>
            <p:nvPr/>
          </p:nvSpPr>
          <p:spPr bwMode="auto">
            <a:xfrm>
              <a:off x="1007" y="3485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79" name="Oval 11"/>
            <p:cNvSpPr>
              <a:spLocks noChangeArrowheads="1"/>
            </p:cNvSpPr>
            <p:nvPr/>
          </p:nvSpPr>
          <p:spPr bwMode="auto">
            <a:xfrm>
              <a:off x="911" y="3347"/>
              <a:ext cx="65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0" name="Oval 12"/>
            <p:cNvSpPr>
              <a:spLocks noChangeArrowheads="1"/>
            </p:cNvSpPr>
            <p:nvPr/>
          </p:nvSpPr>
          <p:spPr bwMode="auto">
            <a:xfrm>
              <a:off x="1406" y="3348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1" name="Oval 13"/>
            <p:cNvSpPr>
              <a:spLocks noChangeArrowheads="1"/>
            </p:cNvSpPr>
            <p:nvPr/>
          </p:nvSpPr>
          <p:spPr bwMode="auto">
            <a:xfrm>
              <a:off x="758" y="3327"/>
              <a:ext cx="63" cy="62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2" name="Oval 14"/>
            <p:cNvSpPr>
              <a:spLocks noChangeArrowheads="1"/>
            </p:cNvSpPr>
            <p:nvPr/>
          </p:nvSpPr>
          <p:spPr bwMode="auto">
            <a:xfrm>
              <a:off x="612" y="3111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3" name="Oval 15"/>
            <p:cNvSpPr>
              <a:spLocks noChangeArrowheads="1"/>
            </p:cNvSpPr>
            <p:nvPr/>
          </p:nvSpPr>
          <p:spPr bwMode="auto">
            <a:xfrm>
              <a:off x="479" y="2936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4" name="Oval 16"/>
            <p:cNvSpPr>
              <a:spLocks noChangeArrowheads="1"/>
            </p:cNvSpPr>
            <p:nvPr/>
          </p:nvSpPr>
          <p:spPr bwMode="auto">
            <a:xfrm>
              <a:off x="1265" y="2803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5" name="Oval 17"/>
            <p:cNvSpPr>
              <a:spLocks noChangeArrowheads="1"/>
            </p:cNvSpPr>
            <p:nvPr/>
          </p:nvSpPr>
          <p:spPr bwMode="auto">
            <a:xfrm>
              <a:off x="1167" y="3143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6" name="Oval 18"/>
            <p:cNvSpPr>
              <a:spLocks noChangeArrowheads="1"/>
            </p:cNvSpPr>
            <p:nvPr/>
          </p:nvSpPr>
          <p:spPr bwMode="auto">
            <a:xfrm>
              <a:off x="1399" y="2725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7" name="Oval 19"/>
            <p:cNvSpPr>
              <a:spLocks noChangeArrowheads="1"/>
            </p:cNvSpPr>
            <p:nvPr/>
          </p:nvSpPr>
          <p:spPr bwMode="auto">
            <a:xfrm>
              <a:off x="1541" y="3001"/>
              <a:ext cx="65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8" name="Oval 20"/>
            <p:cNvSpPr>
              <a:spLocks noChangeArrowheads="1"/>
            </p:cNvSpPr>
            <p:nvPr/>
          </p:nvSpPr>
          <p:spPr bwMode="auto">
            <a:xfrm>
              <a:off x="1386" y="2568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9" name="Oval 21"/>
            <p:cNvSpPr>
              <a:spLocks noChangeArrowheads="1"/>
            </p:cNvSpPr>
            <p:nvPr/>
          </p:nvSpPr>
          <p:spPr bwMode="auto">
            <a:xfrm>
              <a:off x="1164" y="2878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90" name="Oval 22"/>
            <p:cNvSpPr>
              <a:spLocks noChangeArrowheads="1"/>
            </p:cNvSpPr>
            <p:nvPr/>
          </p:nvSpPr>
          <p:spPr bwMode="auto">
            <a:xfrm>
              <a:off x="949" y="2442"/>
              <a:ext cx="63" cy="62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91" name="Freeform 23"/>
            <p:cNvSpPr>
              <a:spLocks/>
            </p:cNvSpPr>
            <p:nvPr/>
          </p:nvSpPr>
          <p:spPr bwMode="auto">
            <a:xfrm flipV="1">
              <a:off x="1386" y="2764"/>
              <a:ext cx="81" cy="74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2" name="Freeform 24"/>
            <p:cNvSpPr>
              <a:spLocks/>
            </p:cNvSpPr>
            <p:nvPr/>
          </p:nvSpPr>
          <p:spPr bwMode="auto">
            <a:xfrm flipV="1">
              <a:off x="1986" y="2612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3" name="Freeform 25"/>
            <p:cNvSpPr>
              <a:spLocks/>
            </p:cNvSpPr>
            <p:nvPr/>
          </p:nvSpPr>
          <p:spPr bwMode="auto">
            <a:xfrm flipV="1">
              <a:off x="1839" y="2816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4" name="Freeform 26"/>
            <p:cNvSpPr>
              <a:spLocks/>
            </p:cNvSpPr>
            <p:nvPr/>
          </p:nvSpPr>
          <p:spPr bwMode="auto">
            <a:xfrm flipV="1">
              <a:off x="1313" y="2311"/>
              <a:ext cx="81" cy="74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5" name="Freeform 27"/>
            <p:cNvSpPr>
              <a:spLocks/>
            </p:cNvSpPr>
            <p:nvPr/>
          </p:nvSpPr>
          <p:spPr bwMode="auto">
            <a:xfrm flipV="1">
              <a:off x="2054" y="2706"/>
              <a:ext cx="81" cy="74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6" name="Freeform 28"/>
            <p:cNvSpPr>
              <a:spLocks/>
            </p:cNvSpPr>
            <p:nvPr/>
          </p:nvSpPr>
          <p:spPr bwMode="auto">
            <a:xfrm flipV="1">
              <a:off x="1502" y="2154"/>
              <a:ext cx="81" cy="73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7" name="Freeform 29"/>
            <p:cNvSpPr>
              <a:spLocks/>
            </p:cNvSpPr>
            <p:nvPr/>
          </p:nvSpPr>
          <p:spPr bwMode="auto">
            <a:xfrm flipV="1">
              <a:off x="1497" y="2572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8" name="Freeform 30"/>
            <p:cNvSpPr>
              <a:spLocks/>
            </p:cNvSpPr>
            <p:nvPr/>
          </p:nvSpPr>
          <p:spPr bwMode="auto">
            <a:xfrm flipV="1">
              <a:off x="1553" y="2322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99" name="Freeform 31"/>
            <p:cNvSpPr>
              <a:spLocks/>
            </p:cNvSpPr>
            <p:nvPr/>
          </p:nvSpPr>
          <p:spPr bwMode="auto">
            <a:xfrm flipV="1">
              <a:off x="1202" y="2185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0" name="Freeform 32"/>
            <p:cNvSpPr>
              <a:spLocks/>
            </p:cNvSpPr>
            <p:nvPr/>
          </p:nvSpPr>
          <p:spPr bwMode="auto">
            <a:xfrm flipV="1">
              <a:off x="1413" y="2054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1" name="Freeform 33"/>
            <p:cNvSpPr>
              <a:spLocks/>
            </p:cNvSpPr>
            <p:nvPr/>
          </p:nvSpPr>
          <p:spPr bwMode="auto">
            <a:xfrm flipV="1">
              <a:off x="1782" y="1931"/>
              <a:ext cx="81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2" name="Freeform 34"/>
            <p:cNvSpPr>
              <a:spLocks/>
            </p:cNvSpPr>
            <p:nvPr/>
          </p:nvSpPr>
          <p:spPr bwMode="auto">
            <a:xfrm flipV="1">
              <a:off x="1561" y="2250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3" name="Freeform 35"/>
            <p:cNvSpPr>
              <a:spLocks/>
            </p:cNvSpPr>
            <p:nvPr/>
          </p:nvSpPr>
          <p:spPr bwMode="auto">
            <a:xfrm flipV="1">
              <a:off x="2000" y="2099"/>
              <a:ext cx="79" cy="73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4" name="Line 36"/>
            <p:cNvSpPr>
              <a:spLocks noChangeShapeType="1"/>
            </p:cNvSpPr>
            <p:nvPr/>
          </p:nvSpPr>
          <p:spPr bwMode="auto">
            <a:xfrm>
              <a:off x="307" y="3718"/>
              <a:ext cx="2225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5" name="Freeform 37"/>
            <p:cNvSpPr>
              <a:spLocks/>
            </p:cNvSpPr>
            <p:nvPr/>
          </p:nvSpPr>
          <p:spPr bwMode="auto">
            <a:xfrm flipV="1">
              <a:off x="2508" y="3692"/>
              <a:ext cx="70" cy="51"/>
            </a:xfrm>
            <a:custGeom>
              <a:avLst/>
              <a:gdLst>
                <a:gd name="T0" fmla="*/ 0 w 60"/>
                <a:gd name="T1" fmla="*/ 45 h 45"/>
                <a:gd name="T2" fmla="*/ 60 w 60"/>
                <a:gd name="T3" fmla="*/ 22 h 45"/>
                <a:gd name="T4" fmla="*/ 0 w 60"/>
                <a:gd name="T5" fmla="*/ 0 h 45"/>
                <a:gd name="T6" fmla="*/ 21 w 60"/>
                <a:gd name="T7" fmla="*/ 22 h 45"/>
                <a:gd name="T8" fmla="*/ 0 w 60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5">
                  <a:moveTo>
                    <a:pt x="0" y="45"/>
                  </a:moveTo>
                  <a:lnTo>
                    <a:pt x="60" y="22"/>
                  </a:lnTo>
                  <a:lnTo>
                    <a:pt x="0" y="0"/>
                  </a:lnTo>
                  <a:lnTo>
                    <a:pt x="2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06" name="Line 38"/>
            <p:cNvSpPr>
              <a:spLocks noChangeShapeType="1"/>
            </p:cNvSpPr>
            <p:nvPr/>
          </p:nvSpPr>
          <p:spPr bwMode="auto">
            <a:xfrm flipV="1">
              <a:off x="307" y="1578"/>
              <a:ext cx="1" cy="214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407" name="Freeform 39"/>
            <p:cNvSpPr>
              <a:spLocks/>
            </p:cNvSpPr>
            <p:nvPr/>
          </p:nvSpPr>
          <p:spPr bwMode="auto">
            <a:xfrm flipV="1">
              <a:off x="281" y="1534"/>
              <a:ext cx="53" cy="68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09" name="Text Box 41"/>
            <p:cNvSpPr txBox="1">
              <a:spLocks noChangeArrowheads="1"/>
            </p:cNvSpPr>
            <p:nvPr/>
          </p:nvSpPr>
          <p:spPr bwMode="auto">
            <a:xfrm>
              <a:off x="2186" y="3753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86410" name="Text Box 42"/>
            <p:cNvSpPr txBox="1">
              <a:spLocks noChangeArrowheads="1"/>
            </p:cNvSpPr>
            <p:nvPr/>
          </p:nvSpPr>
          <p:spPr bwMode="auto">
            <a:xfrm>
              <a:off x="0" y="1562"/>
              <a:ext cx="28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86412" name="Freeform 44"/>
            <p:cNvSpPr>
              <a:spLocks/>
            </p:cNvSpPr>
            <p:nvPr/>
          </p:nvSpPr>
          <p:spPr bwMode="auto">
            <a:xfrm>
              <a:off x="434" y="2109"/>
              <a:ext cx="1870" cy="1391"/>
            </a:xfrm>
            <a:custGeom>
              <a:avLst/>
              <a:gdLst>
                <a:gd name="T0" fmla="*/ 0 w 1870"/>
                <a:gd name="T1" fmla="*/ 0 h 1391"/>
                <a:gd name="T2" fmla="*/ 638 w 1870"/>
                <a:gd name="T3" fmla="*/ 222 h 1391"/>
                <a:gd name="T4" fmla="*/ 1046 w 1870"/>
                <a:gd name="T5" fmla="*/ 461 h 1391"/>
                <a:gd name="T6" fmla="*/ 1046 w 1870"/>
                <a:gd name="T7" fmla="*/ 629 h 1391"/>
                <a:gd name="T8" fmla="*/ 904 w 1870"/>
                <a:gd name="T9" fmla="*/ 691 h 1391"/>
                <a:gd name="T10" fmla="*/ 948 w 1870"/>
                <a:gd name="T11" fmla="*/ 762 h 1391"/>
                <a:gd name="T12" fmla="*/ 1205 w 1870"/>
                <a:gd name="T13" fmla="*/ 807 h 1391"/>
                <a:gd name="T14" fmla="*/ 1454 w 1870"/>
                <a:gd name="T15" fmla="*/ 940 h 1391"/>
                <a:gd name="T16" fmla="*/ 1870 w 1870"/>
                <a:gd name="T17" fmla="*/ 139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0" h="1391">
                  <a:moveTo>
                    <a:pt x="0" y="0"/>
                  </a:moveTo>
                  <a:cubicBezTo>
                    <a:pt x="232" y="72"/>
                    <a:pt x="464" y="145"/>
                    <a:pt x="638" y="222"/>
                  </a:cubicBezTo>
                  <a:cubicBezTo>
                    <a:pt x="812" y="299"/>
                    <a:pt x="978" y="393"/>
                    <a:pt x="1046" y="461"/>
                  </a:cubicBezTo>
                  <a:cubicBezTo>
                    <a:pt x="1114" y="529"/>
                    <a:pt x="1070" y="591"/>
                    <a:pt x="1046" y="629"/>
                  </a:cubicBezTo>
                  <a:cubicBezTo>
                    <a:pt x="1022" y="667"/>
                    <a:pt x="920" y="669"/>
                    <a:pt x="904" y="691"/>
                  </a:cubicBezTo>
                  <a:cubicBezTo>
                    <a:pt x="888" y="713"/>
                    <a:pt x="898" y="743"/>
                    <a:pt x="948" y="762"/>
                  </a:cubicBezTo>
                  <a:cubicBezTo>
                    <a:pt x="998" y="781"/>
                    <a:pt x="1121" y="777"/>
                    <a:pt x="1205" y="807"/>
                  </a:cubicBezTo>
                  <a:cubicBezTo>
                    <a:pt x="1289" y="837"/>
                    <a:pt x="1343" y="843"/>
                    <a:pt x="1454" y="940"/>
                  </a:cubicBezTo>
                  <a:cubicBezTo>
                    <a:pt x="1565" y="1037"/>
                    <a:pt x="1717" y="1214"/>
                    <a:pt x="1870" y="139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28</a:t>
            </a:fld>
            <a:endParaRPr lang="en-US"/>
          </a:p>
        </p:txBody>
      </p:sp>
      <p:grpSp>
        <p:nvGrpSpPr>
          <p:cNvPr id="76" name="Group 46"/>
          <p:cNvGrpSpPr>
            <a:grpSpLocks/>
          </p:cNvGrpSpPr>
          <p:nvPr/>
        </p:nvGrpSpPr>
        <p:grpSpPr bwMode="auto">
          <a:xfrm>
            <a:off x="4307420" y="2435225"/>
            <a:ext cx="4160838" cy="3919538"/>
            <a:chOff x="0" y="1534"/>
            <a:chExt cx="2621" cy="2469"/>
          </a:xfrm>
        </p:grpSpPr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137" y="1534"/>
              <a:ext cx="2441" cy="2348"/>
            </a:xfrm>
            <a:prstGeom prst="rect">
              <a:avLst/>
            </a:prstGeom>
            <a:solidFill>
              <a:srgbClr val="FFFFFF"/>
            </a:solidFill>
            <a:ln w="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Oval 10"/>
            <p:cNvSpPr>
              <a:spLocks noChangeArrowheads="1"/>
            </p:cNvSpPr>
            <p:nvPr/>
          </p:nvSpPr>
          <p:spPr bwMode="auto">
            <a:xfrm>
              <a:off x="1007" y="3485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11"/>
            <p:cNvSpPr>
              <a:spLocks noChangeArrowheads="1"/>
            </p:cNvSpPr>
            <p:nvPr/>
          </p:nvSpPr>
          <p:spPr bwMode="auto">
            <a:xfrm>
              <a:off x="911" y="3347"/>
              <a:ext cx="65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Oval 12"/>
            <p:cNvSpPr>
              <a:spLocks noChangeArrowheads="1"/>
            </p:cNvSpPr>
            <p:nvPr/>
          </p:nvSpPr>
          <p:spPr bwMode="auto">
            <a:xfrm>
              <a:off x="1406" y="3348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758" y="3327"/>
              <a:ext cx="63" cy="62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612" y="3111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Oval 15"/>
            <p:cNvSpPr>
              <a:spLocks noChangeArrowheads="1"/>
            </p:cNvSpPr>
            <p:nvPr/>
          </p:nvSpPr>
          <p:spPr bwMode="auto">
            <a:xfrm>
              <a:off x="479" y="2936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1265" y="2803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17"/>
            <p:cNvSpPr>
              <a:spLocks noChangeArrowheads="1"/>
            </p:cNvSpPr>
            <p:nvPr/>
          </p:nvSpPr>
          <p:spPr bwMode="auto">
            <a:xfrm>
              <a:off x="1167" y="3143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Oval 18"/>
            <p:cNvSpPr>
              <a:spLocks noChangeArrowheads="1"/>
            </p:cNvSpPr>
            <p:nvPr/>
          </p:nvSpPr>
          <p:spPr bwMode="auto">
            <a:xfrm>
              <a:off x="1399" y="2725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Oval 19"/>
            <p:cNvSpPr>
              <a:spLocks noChangeArrowheads="1"/>
            </p:cNvSpPr>
            <p:nvPr/>
          </p:nvSpPr>
          <p:spPr bwMode="auto">
            <a:xfrm>
              <a:off x="1541" y="3001"/>
              <a:ext cx="65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20"/>
            <p:cNvSpPr>
              <a:spLocks noChangeArrowheads="1"/>
            </p:cNvSpPr>
            <p:nvPr/>
          </p:nvSpPr>
          <p:spPr bwMode="auto">
            <a:xfrm>
              <a:off x="1386" y="2568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Oval 21"/>
            <p:cNvSpPr>
              <a:spLocks noChangeArrowheads="1"/>
            </p:cNvSpPr>
            <p:nvPr/>
          </p:nvSpPr>
          <p:spPr bwMode="auto">
            <a:xfrm>
              <a:off x="1164" y="2878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Oval 22"/>
            <p:cNvSpPr>
              <a:spLocks noChangeArrowheads="1"/>
            </p:cNvSpPr>
            <p:nvPr/>
          </p:nvSpPr>
          <p:spPr bwMode="auto">
            <a:xfrm>
              <a:off x="949" y="2442"/>
              <a:ext cx="63" cy="62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 flipV="1">
              <a:off x="1386" y="2764"/>
              <a:ext cx="81" cy="74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 flipV="1">
              <a:off x="1986" y="2612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 flipV="1">
              <a:off x="1839" y="2816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 flipV="1">
              <a:off x="1313" y="2311"/>
              <a:ext cx="81" cy="74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 flipV="1">
              <a:off x="2054" y="2706"/>
              <a:ext cx="81" cy="74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 flipV="1">
              <a:off x="1502" y="2154"/>
              <a:ext cx="81" cy="73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 flipV="1">
              <a:off x="1497" y="2572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 flipV="1">
              <a:off x="1553" y="2322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 flipV="1">
              <a:off x="1202" y="2185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 flipV="1">
              <a:off x="1413" y="2054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 flipV="1">
              <a:off x="1782" y="1931"/>
              <a:ext cx="81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 flipV="1">
              <a:off x="1561" y="2250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 flipV="1">
              <a:off x="2000" y="2099"/>
              <a:ext cx="79" cy="73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36"/>
            <p:cNvSpPr>
              <a:spLocks noChangeShapeType="1"/>
            </p:cNvSpPr>
            <p:nvPr/>
          </p:nvSpPr>
          <p:spPr bwMode="auto">
            <a:xfrm>
              <a:off x="307" y="3718"/>
              <a:ext cx="2225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 flipV="1">
              <a:off x="2508" y="3692"/>
              <a:ext cx="70" cy="51"/>
            </a:xfrm>
            <a:custGeom>
              <a:avLst/>
              <a:gdLst>
                <a:gd name="T0" fmla="*/ 0 w 60"/>
                <a:gd name="T1" fmla="*/ 45 h 45"/>
                <a:gd name="T2" fmla="*/ 60 w 60"/>
                <a:gd name="T3" fmla="*/ 22 h 45"/>
                <a:gd name="T4" fmla="*/ 0 w 60"/>
                <a:gd name="T5" fmla="*/ 0 h 45"/>
                <a:gd name="T6" fmla="*/ 21 w 60"/>
                <a:gd name="T7" fmla="*/ 22 h 45"/>
                <a:gd name="T8" fmla="*/ 0 w 60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5">
                  <a:moveTo>
                    <a:pt x="0" y="45"/>
                  </a:moveTo>
                  <a:lnTo>
                    <a:pt x="60" y="22"/>
                  </a:lnTo>
                  <a:lnTo>
                    <a:pt x="0" y="0"/>
                  </a:lnTo>
                  <a:lnTo>
                    <a:pt x="2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 flipV="1">
              <a:off x="307" y="1578"/>
              <a:ext cx="1" cy="214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39"/>
            <p:cNvSpPr>
              <a:spLocks/>
            </p:cNvSpPr>
            <p:nvPr/>
          </p:nvSpPr>
          <p:spPr bwMode="auto">
            <a:xfrm flipV="1">
              <a:off x="281" y="1534"/>
              <a:ext cx="53" cy="68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Text Box 41"/>
            <p:cNvSpPr txBox="1">
              <a:spLocks noChangeArrowheads="1"/>
            </p:cNvSpPr>
            <p:nvPr/>
          </p:nvSpPr>
          <p:spPr bwMode="auto">
            <a:xfrm>
              <a:off x="2186" y="3753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13" name="Text Box 42"/>
            <p:cNvSpPr txBox="1">
              <a:spLocks noChangeArrowheads="1"/>
            </p:cNvSpPr>
            <p:nvPr/>
          </p:nvSpPr>
          <p:spPr bwMode="auto">
            <a:xfrm>
              <a:off x="0" y="1562"/>
              <a:ext cx="28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14" name="Freeform 44"/>
            <p:cNvSpPr>
              <a:spLocks/>
            </p:cNvSpPr>
            <p:nvPr/>
          </p:nvSpPr>
          <p:spPr bwMode="auto">
            <a:xfrm>
              <a:off x="434" y="2109"/>
              <a:ext cx="1870" cy="1391"/>
            </a:xfrm>
            <a:custGeom>
              <a:avLst/>
              <a:gdLst>
                <a:gd name="T0" fmla="*/ 0 w 1870"/>
                <a:gd name="T1" fmla="*/ 0 h 1391"/>
                <a:gd name="T2" fmla="*/ 638 w 1870"/>
                <a:gd name="T3" fmla="*/ 222 h 1391"/>
                <a:gd name="T4" fmla="*/ 1046 w 1870"/>
                <a:gd name="T5" fmla="*/ 461 h 1391"/>
                <a:gd name="T6" fmla="*/ 1046 w 1870"/>
                <a:gd name="T7" fmla="*/ 629 h 1391"/>
                <a:gd name="T8" fmla="*/ 904 w 1870"/>
                <a:gd name="T9" fmla="*/ 691 h 1391"/>
                <a:gd name="T10" fmla="*/ 948 w 1870"/>
                <a:gd name="T11" fmla="*/ 762 h 1391"/>
                <a:gd name="T12" fmla="*/ 1205 w 1870"/>
                <a:gd name="T13" fmla="*/ 807 h 1391"/>
                <a:gd name="T14" fmla="*/ 1454 w 1870"/>
                <a:gd name="T15" fmla="*/ 940 h 1391"/>
                <a:gd name="T16" fmla="*/ 1870 w 1870"/>
                <a:gd name="T17" fmla="*/ 139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0" h="1391">
                  <a:moveTo>
                    <a:pt x="0" y="0"/>
                  </a:moveTo>
                  <a:cubicBezTo>
                    <a:pt x="232" y="72"/>
                    <a:pt x="464" y="145"/>
                    <a:pt x="638" y="222"/>
                  </a:cubicBezTo>
                  <a:cubicBezTo>
                    <a:pt x="812" y="299"/>
                    <a:pt x="978" y="393"/>
                    <a:pt x="1046" y="461"/>
                  </a:cubicBezTo>
                  <a:cubicBezTo>
                    <a:pt x="1114" y="529"/>
                    <a:pt x="1070" y="591"/>
                    <a:pt x="1046" y="629"/>
                  </a:cubicBezTo>
                  <a:cubicBezTo>
                    <a:pt x="1022" y="667"/>
                    <a:pt x="920" y="669"/>
                    <a:pt x="904" y="691"/>
                  </a:cubicBezTo>
                  <a:cubicBezTo>
                    <a:pt x="888" y="713"/>
                    <a:pt x="898" y="743"/>
                    <a:pt x="948" y="762"/>
                  </a:cubicBezTo>
                  <a:cubicBezTo>
                    <a:pt x="998" y="781"/>
                    <a:pt x="1121" y="777"/>
                    <a:pt x="1205" y="807"/>
                  </a:cubicBezTo>
                  <a:cubicBezTo>
                    <a:pt x="1289" y="837"/>
                    <a:pt x="1343" y="843"/>
                    <a:pt x="1454" y="940"/>
                  </a:cubicBezTo>
                  <a:cubicBezTo>
                    <a:pt x="1565" y="1037"/>
                    <a:pt x="1717" y="1214"/>
                    <a:pt x="1870" y="139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693863" y="3260725"/>
            <a:ext cx="570706" cy="542925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846263" y="3455987"/>
            <a:ext cx="570706" cy="542925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004926" y="3023562"/>
            <a:ext cx="570706" cy="542925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607866" y="2852737"/>
            <a:ext cx="570706" cy="542925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957513" y="3118644"/>
            <a:ext cx="570706" cy="542925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180035" y="3182938"/>
            <a:ext cx="570706" cy="542925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282031" y="3327462"/>
            <a:ext cx="570706" cy="542925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232025" y="3430988"/>
            <a:ext cx="570706" cy="542925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76369" y="3844925"/>
            <a:ext cx="570706" cy="542925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988079" y="4147975"/>
            <a:ext cx="570706" cy="542925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709069" y="4233862"/>
            <a:ext cx="570706" cy="542925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975372" y="3932011"/>
            <a:ext cx="570706" cy="542925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086894" y="4102894"/>
            <a:ext cx="570706" cy="542925"/>
          </a:xfrm>
          <a:prstGeom prst="ellipse">
            <a:avLst/>
          </a:prstGeom>
          <a:solidFill>
            <a:srgbClr val="FF0000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253206" y="3654424"/>
            <a:ext cx="570706" cy="542925"/>
          </a:xfrm>
          <a:prstGeom prst="ellipse">
            <a:avLst/>
          </a:prstGeom>
          <a:solidFill>
            <a:srgbClr val="0066FF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983879" y="3852387"/>
            <a:ext cx="570706" cy="542925"/>
          </a:xfrm>
          <a:prstGeom prst="ellipse">
            <a:avLst/>
          </a:prstGeom>
          <a:solidFill>
            <a:srgbClr val="0066FF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36385" y="4439219"/>
            <a:ext cx="570706" cy="542925"/>
          </a:xfrm>
          <a:prstGeom prst="ellipse">
            <a:avLst/>
          </a:prstGeom>
          <a:solidFill>
            <a:srgbClr val="0066FF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732632" y="4690900"/>
            <a:ext cx="570706" cy="542925"/>
          </a:xfrm>
          <a:prstGeom prst="ellipse">
            <a:avLst/>
          </a:prstGeom>
          <a:solidFill>
            <a:srgbClr val="0066FF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979216" y="4049812"/>
            <a:ext cx="570706" cy="542925"/>
          </a:xfrm>
          <a:prstGeom prst="ellipse">
            <a:avLst/>
          </a:prstGeom>
          <a:solidFill>
            <a:srgbClr val="0066FF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806657" y="4210876"/>
            <a:ext cx="570706" cy="542925"/>
          </a:xfrm>
          <a:prstGeom prst="ellipse">
            <a:avLst/>
          </a:prstGeom>
          <a:solidFill>
            <a:srgbClr val="0066FF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635208" y="4354512"/>
            <a:ext cx="570706" cy="542925"/>
          </a:xfrm>
          <a:prstGeom prst="ellipse">
            <a:avLst/>
          </a:prstGeom>
          <a:solidFill>
            <a:srgbClr val="0066FF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635208" y="4757738"/>
            <a:ext cx="570706" cy="542925"/>
          </a:xfrm>
          <a:prstGeom prst="ellipse">
            <a:avLst/>
          </a:prstGeom>
          <a:solidFill>
            <a:srgbClr val="0066FF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224299" y="4525088"/>
            <a:ext cx="570706" cy="542925"/>
          </a:xfrm>
          <a:prstGeom prst="ellipse">
            <a:avLst/>
          </a:prstGeom>
          <a:solidFill>
            <a:srgbClr val="0066FF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958020" y="5029200"/>
            <a:ext cx="570706" cy="542925"/>
          </a:xfrm>
          <a:prstGeom prst="ellipse">
            <a:avLst/>
          </a:prstGeom>
          <a:solidFill>
            <a:srgbClr val="0066FF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235951" y="5086351"/>
            <a:ext cx="570706" cy="542925"/>
          </a:xfrm>
          <a:prstGeom prst="ellipse">
            <a:avLst/>
          </a:prstGeom>
          <a:solidFill>
            <a:srgbClr val="0066FF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349855" y="5313763"/>
            <a:ext cx="570706" cy="542925"/>
          </a:xfrm>
          <a:prstGeom prst="ellipse">
            <a:avLst/>
          </a:prstGeom>
          <a:solidFill>
            <a:srgbClr val="0066FF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008188" y="5070764"/>
            <a:ext cx="570706" cy="542925"/>
          </a:xfrm>
          <a:prstGeom prst="ellipse">
            <a:avLst/>
          </a:prstGeom>
          <a:solidFill>
            <a:srgbClr val="0066FF">
              <a:alpha val="1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9"/>
          <p:cNvSpPr>
            <a:spLocks noChangeArrowheads="1"/>
          </p:cNvSpPr>
          <p:nvPr/>
        </p:nvSpPr>
        <p:spPr bwMode="auto">
          <a:xfrm>
            <a:off x="2530811" y="1143000"/>
            <a:ext cx="4363624" cy="831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3200" b="0" dirty="0">
                <a:latin typeface="Arial" pitchFamily="34" charset="0"/>
              </a:rPr>
              <a:t>f(</a:t>
            </a:r>
            <a:r>
              <a:rPr lang="en-US" altLang="en-US" sz="3200" b="1" dirty="0">
                <a:latin typeface="Arial" pitchFamily="34" charset="0"/>
              </a:rPr>
              <a:t>x</a:t>
            </a:r>
            <a:r>
              <a:rPr lang="en-US" altLang="en-US" sz="3200" b="0" dirty="0">
                <a:latin typeface="Arial" pitchFamily="34" charset="0"/>
              </a:rPr>
              <a:t>) = </a:t>
            </a:r>
            <a:r>
              <a:rPr lang="en-US" altLang="en-US" sz="4800" b="0" dirty="0" err="1" smtClean="0">
                <a:latin typeface="Symbol" pitchFamily="18" charset="2"/>
              </a:rPr>
              <a:t>S</a:t>
            </a:r>
            <a:r>
              <a:rPr lang="en-US" altLang="en-US" sz="3200" baseline="-25000" dirty="0" err="1">
                <a:latin typeface="Arial" pitchFamily="34" charset="0"/>
              </a:rPr>
              <a:t>k</a:t>
            </a:r>
            <a:r>
              <a:rPr lang="en-US" altLang="en-US" sz="3200" b="0" dirty="0" smtClean="0">
                <a:latin typeface="Arial" pitchFamily="34" charset="0"/>
              </a:rPr>
              <a:t> </a:t>
            </a:r>
            <a:r>
              <a:rPr lang="en-US" altLang="en-US" sz="3200" b="0" dirty="0" err="1" smtClean="0">
                <a:latin typeface="Symbol" pitchFamily="18" charset="2"/>
              </a:rPr>
              <a:t>a</a:t>
            </a:r>
            <a:r>
              <a:rPr lang="en-US" altLang="en-US" sz="3200" baseline="-25000" dirty="0" err="1">
                <a:latin typeface="Arial" pitchFamily="34" charset="0"/>
              </a:rPr>
              <a:t>k</a:t>
            </a:r>
            <a:r>
              <a:rPr lang="en-US" altLang="en-US" sz="3200" b="0" dirty="0" smtClean="0">
                <a:latin typeface="Arial" pitchFamily="34" charset="0"/>
              </a:rPr>
              <a:t> </a:t>
            </a:r>
            <a:r>
              <a:rPr lang="en-US" altLang="en-US" sz="3200" b="0" dirty="0" smtClean="0"/>
              <a:t>k</a:t>
            </a:r>
            <a:r>
              <a:rPr lang="en-US" altLang="en-US" sz="3200" b="0" dirty="0" smtClean="0">
                <a:latin typeface="Arial" pitchFamily="34" charset="0"/>
              </a:rPr>
              <a:t>(</a:t>
            </a:r>
            <a:r>
              <a:rPr lang="en-US" altLang="en-US" sz="3200" b="1" dirty="0" err="1" smtClean="0">
                <a:latin typeface="Arial" pitchFamily="34" charset="0"/>
              </a:rPr>
              <a:t>x</a:t>
            </a:r>
            <a:r>
              <a:rPr lang="en-US" altLang="en-US" sz="3200" baseline="30000" dirty="0" err="1">
                <a:latin typeface="Arial" pitchFamily="34" charset="0"/>
              </a:rPr>
              <a:t>k</a:t>
            </a:r>
            <a:r>
              <a:rPr lang="en-US" altLang="en-US" sz="3200" b="0" dirty="0" smtClean="0">
                <a:latin typeface="Arial" pitchFamily="34" charset="0"/>
              </a:rPr>
              <a:t>, </a:t>
            </a:r>
            <a:r>
              <a:rPr lang="en-US" altLang="en-US" sz="3200" b="1" dirty="0" smtClean="0">
                <a:latin typeface="Arial" pitchFamily="34" charset="0"/>
              </a:rPr>
              <a:t>x</a:t>
            </a:r>
            <a:r>
              <a:rPr lang="en-US" altLang="en-US" sz="3200" b="0" dirty="0">
                <a:latin typeface="Arial" pitchFamily="34" charset="0"/>
              </a:rPr>
              <a:t>) + b</a:t>
            </a:r>
          </a:p>
        </p:txBody>
      </p:sp>
      <p:sp>
        <p:nvSpPr>
          <p:cNvPr id="141" name="Rectangle 1063"/>
          <p:cNvSpPr>
            <a:spLocks noChangeArrowheads="1"/>
          </p:cNvSpPr>
          <p:nvPr/>
        </p:nvSpPr>
        <p:spPr bwMode="auto">
          <a:xfrm>
            <a:off x="2158207" y="1219200"/>
            <a:ext cx="5042432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982400" y="2642400"/>
            <a:ext cx="3124800" cy="3096000"/>
          </a:xfrm>
          <a:custGeom>
            <a:avLst/>
            <a:gdLst>
              <a:gd name="connsiteX0" fmla="*/ 0 w 3124800"/>
              <a:gd name="connsiteY0" fmla="*/ 691200 h 3096000"/>
              <a:gd name="connsiteX1" fmla="*/ 518400 w 3124800"/>
              <a:gd name="connsiteY1" fmla="*/ 878400 h 3096000"/>
              <a:gd name="connsiteX2" fmla="*/ 1094400 w 3124800"/>
              <a:gd name="connsiteY2" fmla="*/ 1094400 h 3096000"/>
              <a:gd name="connsiteX3" fmla="*/ 1483200 w 3124800"/>
              <a:gd name="connsiteY3" fmla="*/ 1296000 h 3096000"/>
              <a:gd name="connsiteX4" fmla="*/ 1742400 w 3124800"/>
              <a:gd name="connsiteY4" fmla="*/ 1468800 h 3096000"/>
              <a:gd name="connsiteX5" fmla="*/ 1742400 w 3124800"/>
              <a:gd name="connsiteY5" fmla="*/ 1584000 h 3096000"/>
              <a:gd name="connsiteX6" fmla="*/ 1612800 w 3124800"/>
              <a:gd name="connsiteY6" fmla="*/ 1771200 h 3096000"/>
              <a:gd name="connsiteX7" fmla="*/ 1411200 w 3124800"/>
              <a:gd name="connsiteY7" fmla="*/ 1771200 h 3096000"/>
              <a:gd name="connsiteX8" fmla="*/ 1396800 w 3124800"/>
              <a:gd name="connsiteY8" fmla="*/ 1785600 h 3096000"/>
              <a:gd name="connsiteX9" fmla="*/ 1411200 w 3124800"/>
              <a:gd name="connsiteY9" fmla="*/ 1828800 h 3096000"/>
              <a:gd name="connsiteX10" fmla="*/ 1512000 w 3124800"/>
              <a:gd name="connsiteY10" fmla="*/ 1929600 h 3096000"/>
              <a:gd name="connsiteX11" fmla="*/ 1670400 w 3124800"/>
              <a:gd name="connsiteY11" fmla="*/ 1929600 h 3096000"/>
              <a:gd name="connsiteX12" fmla="*/ 1900800 w 3124800"/>
              <a:gd name="connsiteY12" fmla="*/ 1972800 h 3096000"/>
              <a:gd name="connsiteX13" fmla="*/ 2174400 w 3124800"/>
              <a:gd name="connsiteY13" fmla="*/ 2088000 h 3096000"/>
              <a:gd name="connsiteX14" fmla="*/ 2376000 w 3124800"/>
              <a:gd name="connsiteY14" fmla="*/ 2246400 h 3096000"/>
              <a:gd name="connsiteX15" fmla="*/ 2649600 w 3124800"/>
              <a:gd name="connsiteY15" fmla="*/ 2534400 h 3096000"/>
              <a:gd name="connsiteX16" fmla="*/ 2980800 w 3124800"/>
              <a:gd name="connsiteY16" fmla="*/ 2908800 h 3096000"/>
              <a:gd name="connsiteX17" fmla="*/ 3124800 w 3124800"/>
              <a:gd name="connsiteY17" fmla="*/ 3096000 h 3096000"/>
              <a:gd name="connsiteX18" fmla="*/ 3081600 w 3124800"/>
              <a:gd name="connsiteY18" fmla="*/ 43200 h 3096000"/>
              <a:gd name="connsiteX19" fmla="*/ 14400 w 3124800"/>
              <a:gd name="connsiteY19" fmla="*/ 0 h 3096000"/>
              <a:gd name="connsiteX20" fmla="*/ 0 w 3124800"/>
              <a:gd name="connsiteY20" fmla="*/ 691200 h 3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24800" h="3096000">
                <a:moveTo>
                  <a:pt x="0" y="691200"/>
                </a:moveTo>
                <a:lnTo>
                  <a:pt x="518400" y="878400"/>
                </a:lnTo>
                <a:lnTo>
                  <a:pt x="1094400" y="1094400"/>
                </a:lnTo>
                <a:lnTo>
                  <a:pt x="1483200" y="1296000"/>
                </a:lnTo>
                <a:lnTo>
                  <a:pt x="1742400" y="1468800"/>
                </a:lnTo>
                <a:lnTo>
                  <a:pt x="1742400" y="1584000"/>
                </a:lnTo>
                <a:lnTo>
                  <a:pt x="1612800" y="1771200"/>
                </a:lnTo>
                <a:lnTo>
                  <a:pt x="1411200" y="1771200"/>
                </a:lnTo>
                <a:lnTo>
                  <a:pt x="1396800" y="1785600"/>
                </a:lnTo>
                <a:lnTo>
                  <a:pt x="1411200" y="1828800"/>
                </a:lnTo>
                <a:lnTo>
                  <a:pt x="1512000" y="1929600"/>
                </a:lnTo>
                <a:lnTo>
                  <a:pt x="1670400" y="1929600"/>
                </a:lnTo>
                <a:lnTo>
                  <a:pt x="1900800" y="1972800"/>
                </a:lnTo>
                <a:lnTo>
                  <a:pt x="2174400" y="2088000"/>
                </a:lnTo>
                <a:lnTo>
                  <a:pt x="2376000" y="2246400"/>
                </a:lnTo>
                <a:lnTo>
                  <a:pt x="2649600" y="2534400"/>
                </a:lnTo>
                <a:lnTo>
                  <a:pt x="2980800" y="2908800"/>
                </a:lnTo>
                <a:lnTo>
                  <a:pt x="3124800" y="3096000"/>
                </a:lnTo>
                <a:lnTo>
                  <a:pt x="3081600" y="43200"/>
                </a:lnTo>
                <a:lnTo>
                  <a:pt x="14400" y="0"/>
                </a:lnTo>
                <a:lnTo>
                  <a:pt x="0" y="691200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968000" y="3348000"/>
            <a:ext cx="3139200" cy="2404800"/>
          </a:xfrm>
          <a:custGeom>
            <a:avLst/>
            <a:gdLst>
              <a:gd name="connsiteX0" fmla="*/ 28800 w 3139200"/>
              <a:gd name="connsiteY0" fmla="*/ 0 h 2404800"/>
              <a:gd name="connsiteX1" fmla="*/ 417600 w 3139200"/>
              <a:gd name="connsiteY1" fmla="*/ 144000 h 2404800"/>
              <a:gd name="connsiteX2" fmla="*/ 892800 w 3139200"/>
              <a:gd name="connsiteY2" fmla="*/ 302400 h 2404800"/>
              <a:gd name="connsiteX3" fmla="*/ 1238400 w 3139200"/>
              <a:gd name="connsiteY3" fmla="*/ 446400 h 2404800"/>
              <a:gd name="connsiteX4" fmla="*/ 1483200 w 3139200"/>
              <a:gd name="connsiteY4" fmla="*/ 604800 h 2404800"/>
              <a:gd name="connsiteX5" fmla="*/ 1656000 w 3139200"/>
              <a:gd name="connsiteY5" fmla="*/ 676800 h 2404800"/>
              <a:gd name="connsiteX6" fmla="*/ 1771200 w 3139200"/>
              <a:gd name="connsiteY6" fmla="*/ 806400 h 2404800"/>
              <a:gd name="connsiteX7" fmla="*/ 1771200 w 3139200"/>
              <a:gd name="connsiteY7" fmla="*/ 907200 h 2404800"/>
              <a:gd name="connsiteX8" fmla="*/ 1627200 w 3139200"/>
              <a:gd name="connsiteY8" fmla="*/ 1065600 h 2404800"/>
              <a:gd name="connsiteX9" fmla="*/ 1454400 w 3139200"/>
              <a:gd name="connsiteY9" fmla="*/ 1094400 h 2404800"/>
              <a:gd name="connsiteX10" fmla="*/ 1368000 w 3139200"/>
              <a:gd name="connsiteY10" fmla="*/ 1123200 h 2404800"/>
              <a:gd name="connsiteX11" fmla="*/ 1440000 w 3139200"/>
              <a:gd name="connsiteY11" fmla="*/ 1195200 h 2404800"/>
              <a:gd name="connsiteX12" fmla="*/ 1699200 w 3139200"/>
              <a:gd name="connsiteY12" fmla="*/ 1238400 h 2404800"/>
              <a:gd name="connsiteX13" fmla="*/ 1929600 w 3139200"/>
              <a:gd name="connsiteY13" fmla="*/ 1267200 h 2404800"/>
              <a:gd name="connsiteX14" fmla="*/ 2145600 w 3139200"/>
              <a:gd name="connsiteY14" fmla="*/ 1339200 h 2404800"/>
              <a:gd name="connsiteX15" fmla="*/ 2376000 w 3139200"/>
              <a:gd name="connsiteY15" fmla="*/ 1540800 h 2404800"/>
              <a:gd name="connsiteX16" fmla="*/ 2592000 w 3139200"/>
              <a:gd name="connsiteY16" fmla="*/ 1742400 h 2404800"/>
              <a:gd name="connsiteX17" fmla="*/ 2822400 w 3139200"/>
              <a:gd name="connsiteY17" fmla="*/ 2016000 h 2404800"/>
              <a:gd name="connsiteX18" fmla="*/ 3139200 w 3139200"/>
              <a:gd name="connsiteY18" fmla="*/ 2404800 h 2404800"/>
              <a:gd name="connsiteX19" fmla="*/ 0 w 3139200"/>
              <a:gd name="connsiteY19" fmla="*/ 2404800 h 2404800"/>
              <a:gd name="connsiteX20" fmla="*/ 28800 w 3139200"/>
              <a:gd name="connsiteY20" fmla="*/ 0 h 24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39200" h="2404800">
                <a:moveTo>
                  <a:pt x="28800" y="0"/>
                </a:moveTo>
                <a:lnTo>
                  <a:pt x="417600" y="144000"/>
                </a:lnTo>
                <a:lnTo>
                  <a:pt x="892800" y="302400"/>
                </a:lnTo>
                <a:lnTo>
                  <a:pt x="1238400" y="446400"/>
                </a:lnTo>
                <a:lnTo>
                  <a:pt x="1483200" y="604800"/>
                </a:lnTo>
                <a:lnTo>
                  <a:pt x="1656000" y="676800"/>
                </a:lnTo>
                <a:lnTo>
                  <a:pt x="1771200" y="806400"/>
                </a:lnTo>
                <a:lnTo>
                  <a:pt x="1771200" y="907200"/>
                </a:lnTo>
                <a:lnTo>
                  <a:pt x="1627200" y="1065600"/>
                </a:lnTo>
                <a:lnTo>
                  <a:pt x="1454400" y="1094400"/>
                </a:lnTo>
                <a:lnTo>
                  <a:pt x="1368000" y="1123200"/>
                </a:lnTo>
                <a:lnTo>
                  <a:pt x="1440000" y="1195200"/>
                </a:lnTo>
                <a:lnTo>
                  <a:pt x="1699200" y="1238400"/>
                </a:lnTo>
                <a:lnTo>
                  <a:pt x="1929600" y="1267200"/>
                </a:lnTo>
                <a:lnTo>
                  <a:pt x="2145600" y="1339200"/>
                </a:lnTo>
                <a:lnTo>
                  <a:pt x="2376000" y="1540800"/>
                </a:lnTo>
                <a:lnTo>
                  <a:pt x="2592000" y="1742400"/>
                </a:lnTo>
                <a:lnTo>
                  <a:pt x="2822400" y="2016000"/>
                </a:lnTo>
                <a:lnTo>
                  <a:pt x="3139200" y="2404800"/>
                </a:lnTo>
                <a:lnTo>
                  <a:pt x="0" y="2404800"/>
                </a:lnTo>
                <a:lnTo>
                  <a:pt x="28800" y="0"/>
                </a:lnTo>
                <a:close/>
              </a:path>
            </a:pathLst>
          </a:custGeom>
          <a:solidFill>
            <a:srgbClr val="0066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3048000"/>
            <a:ext cx="9144000" cy="3810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Kernel?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en-US" dirty="0">
                <a:solidFill>
                  <a:srgbClr val="990000"/>
                </a:solidFill>
              </a:rPr>
              <a:t>A kernel is:</a:t>
            </a:r>
          </a:p>
          <a:p>
            <a:r>
              <a:rPr lang="en-US" altLang="en-US" dirty="0">
                <a:solidFill>
                  <a:srgbClr val="990000"/>
                </a:solidFill>
              </a:rPr>
              <a:t>a </a:t>
            </a:r>
            <a:r>
              <a:rPr lang="en-US" altLang="en-US" b="1" dirty="0">
                <a:solidFill>
                  <a:srgbClr val="990000"/>
                </a:solidFill>
              </a:rPr>
              <a:t>similarity measure</a:t>
            </a:r>
          </a:p>
          <a:p>
            <a:r>
              <a:rPr lang="en-US" altLang="en-US" dirty="0">
                <a:solidFill>
                  <a:srgbClr val="990000"/>
                </a:solidFill>
              </a:rPr>
              <a:t>a </a:t>
            </a:r>
            <a:r>
              <a:rPr lang="en-US" altLang="en-US" b="1" dirty="0">
                <a:solidFill>
                  <a:srgbClr val="990000"/>
                </a:solidFill>
              </a:rPr>
              <a:t>dot product</a:t>
            </a:r>
            <a:r>
              <a:rPr lang="en-US" altLang="en-US" dirty="0">
                <a:solidFill>
                  <a:srgbClr val="990000"/>
                </a:solidFill>
              </a:rPr>
              <a:t> in </a:t>
            </a:r>
            <a:r>
              <a:rPr lang="en-US" altLang="en-US" i="1" dirty="0">
                <a:solidFill>
                  <a:srgbClr val="990000"/>
                </a:solidFill>
              </a:rPr>
              <a:t>some</a:t>
            </a:r>
            <a:r>
              <a:rPr lang="en-US" altLang="en-US" dirty="0">
                <a:solidFill>
                  <a:srgbClr val="990000"/>
                </a:solidFill>
              </a:rPr>
              <a:t> feature space: </a:t>
            </a:r>
            <a:endParaRPr lang="en-US" altLang="en-US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0000"/>
                </a:solidFill>
              </a:rPr>
              <a:t>	</a:t>
            </a:r>
            <a:r>
              <a:rPr lang="en-US" altLang="en-US" dirty="0" smtClean="0">
                <a:solidFill>
                  <a:srgbClr val="990000"/>
                </a:solidFill>
              </a:rPr>
              <a:t>		k(</a:t>
            </a:r>
            <a:r>
              <a:rPr lang="en-US" altLang="en-US" b="1" dirty="0" smtClean="0">
                <a:solidFill>
                  <a:srgbClr val="990000"/>
                </a:solidFill>
              </a:rPr>
              <a:t>s</a:t>
            </a:r>
            <a:r>
              <a:rPr lang="en-US" altLang="en-US" dirty="0">
                <a:solidFill>
                  <a:srgbClr val="990000"/>
                </a:solidFill>
              </a:rPr>
              <a:t>, </a:t>
            </a:r>
            <a:r>
              <a:rPr lang="en-US" altLang="en-US" b="1" dirty="0">
                <a:solidFill>
                  <a:srgbClr val="990000"/>
                </a:solidFill>
              </a:rPr>
              <a:t>t</a:t>
            </a:r>
            <a:r>
              <a:rPr lang="en-US" altLang="en-US" dirty="0">
                <a:solidFill>
                  <a:srgbClr val="990000"/>
                </a:solidFill>
              </a:rPr>
              <a:t>) = </a:t>
            </a:r>
            <a:r>
              <a:rPr lang="en-US" altLang="en-US" b="1" dirty="0">
                <a:solidFill>
                  <a:srgbClr val="990000"/>
                </a:solidFill>
                <a:latin typeface="Symbol" pitchFamily="18" charset="2"/>
              </a:rPr>
              <a:t>F</a:t>
            </a:r>
            <a:r>
              <a:rPr lang="en-US" altLang="en-US" dirty="0">
                <a:solidFill>
                  <a:srgbClr val="990000"/>
                </a:solidFill>
              </a:rPr>
              <a:t>(</a:t>
            </a:r>
            <a:r>
              <a:rPr lang="en-US" altLang="en-US" b="1" dirty="0">
                <a:solidFill>
                  <a:srgbClr val="990000"/>
                </a:solidFill>
              </a:rPr>
              <a:t>s</a:t>
            </a:r>
            <a:r>
              <a:rPr lang="en-US" altLang="en-US" dirty="0">
                <a:solidFill>
                  <a:srgbClr val="990000"/>
                </a:solidFill>
              </a:rPr>
              <a:t>) </a:t>
            </a:r>
            <a:r>
              <a:rPr lang="en-US" altLang="en-US" dirty="0">
                <a:solidFill>
                  <a:srgbClr val="990000"/>
                </a:solidFill>
                <a:sym typeface="Symbol" pitchFamily="18" charset="2"/>
              </a:rPr>
              <a:t>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b="1" dirty="0">
                <a:solidFill>
                  <a:srgbClr val="990000"/>
                </a:solidFill>
                <a:latin typeface="Symbol" pitchFamily="18" charset="2"/>
              </a:rPr>
              <a:t>F</a:t>
            </a:r>
            <a:r>
              <a:rPr lang="en-US" altLang="en-US" dirty="0">
                <a:solidFill>
                  <a:srgbClr val="990000"/>
                </a:solidFill>
              </a:rPr>
              <a:t>(</a:t>
            </a:r>
            <a:r>
              <a:rPr lang="en-US" altLang="en-US" b="1" dirty="0">
                <a:solidFill>
                  <a:srgbClr val="990000"/>
                </a:solidFill>
              </a:rPr>
              <a:t>t</a:t>
            </a:r>
            <a:r>
              <a:rPr lang="en-US" altLang="en-US" dirty="0">
                <a:solidFill>
                  <a:srgbClr val="990000"/>
                </a:solidFill>
              </a:rPr>
              <a:t>)</a:t>
            </a:r>
          </a:p>
          <a:p>
            <a:pPr>
              <a:buFontTx/>
              <a:buNone/>
            </a:pPr>
            <a:endParaRPr lang="en-US" altLang="en-US" dirty="0" smtClean="0">
              <a:solidFill>
                <a:srgbClr val="990000"/>
              </a:solidFill>
            </a:endParaRPr>
          </a:p>
          <a:p>
            <a:pPr>
              <a:buNone/>
            </a:pPr>
            <a:r>
              <a:rPr lang="en-US" altLang="en-US" i="1" dirty="0">
                <a:solidFill>
                  <a:schemeClr val="folHlink"/>
                </a:solidFill>
              </a:rPr>
              <a:t>But we do not need to know the </a:t>
            </a:r>
            <a:r>
              <a:rPr lang="en-US" altLang="en-US" b="1" i="1" dirty="0">
                <a:solidFill>
                  <a:schemeClr val="folHlink"/>
                </a:solidFill>
                <a:latin typeface="Symbol" pitchFamily="18" charset="2"/>
              </a:rPr>
              <a:t>F</a:t>
            </a:r>
            <a:r>
              <a:rPr lang="en-US" altLang="en-US" i="1" dirty="0">
                <a:solidFill>
                  <a:schemeClr val="folHlink"/>
                </a:solidFill>
              </a:rPr>
              <a:t> representation</a:t>
            </a:r>
            <a:r>
              <a:rPr lang="en-US" altLang="en-US" i="1" dirty="0" smtClean="0">
                <a:solidFill>
                  <a:schemeClr val="folHlink"/>
                </a:solidFill>
              </a:rPr>
              <a:t>.</a:t>
            </a:r>
            <a:endParaRPr lang="en-US" altLang="en-US" dirty="0">
              <a:solidFill>
                <a:srgbClr val="99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990000"/>
              </a:solidFill>
            </a:endParaRPr>
          </a:p>
          <a:p>
            <a:r>
              <a:rPr lang="en-US" altLang="en-US" dirty="0" smtClean="0"/>
              <a:t>k(</a:t>
            </a:r>
            <a:r>
              <a:rPr lang="en-US" altLang="en-US" b="1" dirty="0" smtClean="0"/>
              <a:t>s</a:t>
            </a:r>
            <a:r>
              <a:rPr lang="en-US" altLang="en-US" dirty="0"/>
              <a:t>, </a:t>
            </a:r>
            <a:r>
              <a:rPr lang="en-US" altLang="en-US" b="1" dirty="0"/>
              <a:t>t</a:t>
            </a:r>
            <a:r>
              <a:rPr lang="en-US" altLang="en-US" dirty="0"/>
              <a:t>) = </a:t>
            </a:r>
            <a:r>
              <a:rPr lang="en-US" altLang="en-US" dirty="0" err="1"/>
              <a:t>exp</a:t>
            </a:r>
            <a:r>
              <a:rPr lang="en-US" altLang="en-US" dirty="0"/>
              <a:t>(-</a:t>
            </a:r>
            <a:r>
              <a:rPr lang="en-US" altLang="en-US" dirty="0" smtClean="0"/>
              <a:t>ǁ</a:t>
            </a:r>
            <a:r>
              <a:rPr lang="en-US" altLang="en-US" b="1" dirty="0" smtClean="0"/>
              <a:t>s</a:t>
            </a:r>
            <a:r>
              <a:rPr lang="en-US" altLang="en-US" dirty="0" smtClean="0"/>
              <a:t>-</a:t>
            </a:r>
            <a:r>
              <a:rPr lang="en-US" altLang="en-US" b="1" dirty="0" smtClean="0"/>
              <a:t>t</a:t>
            </a:r>
            <a:r>
              <a:rPr lang="en-US" altLang="en-US" dirty="0"/>
              <a:t>ǁ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/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30000" dirty="0" smtClean="0"/>
              <a:t>2</a:t>
            </a:r>
            <a:r>
              <a:rPr lang="en-US" altLang="en-US" dirty="0"/>
              <a:t>) </a:t>
            </a:r>
            <a:r>
              <a:rPr lang="en-US" altLang="en-US" dirty="0" smtClean="0"/>
              <a:t>        	Gaussian </a:t>
            </a:r>
            <a:r>
              <a:rPr lang="en-US" altLang="en-US" dirty="0"/>
              <a:t>kernel</a:t>
            </a:r>
          </a:p>
          <a:p>
            <a:r>
              <a:rPr lang="en-US" altLang="en-US" dirty="0"/>
              <a:t>k(</a:t>
            </a:r>
            <a:r>
              <a:rPr lang="en-US" altLang="en-US" b="1" dirty="0"/>
              <a:t>s</a:t>
            </a:r>
            <a:r>
              <a:rPr lang="en-US" altLang="en-US" dirty="0"/>
              <a:t>, </a:t>
            </a:r>
            <a:r>
              <a:rPr lang="en-US" altLang="en-US" b="1" dirty="0"/>
              <a:t>t</a:t>
            </a:r>
            <a:r>
              <a:rPr lang="en-US" altLang="en-US" dirty="0"/>
              <a:t>) = </a:t>
            </a:r>
            <a:r>
              <a:rPr lang="en-US" altLang="en-US" dirty="0" smtClean="0"/>
              <a:t>1/</a:t>
            </a:r>
            <a:r>
              <a:rPr lang="en-US" altLang="en-US" dirty="0" err="1" smtClean="0"/>
              <a:t>ǁ</a:t>
            </a:r>
            <a:r>
              <a:rPr lang="en-US" altLang="en-US" b="1" dirty="0" err="1" smtClean="0"/>
              <a:t>s</a:t>
            </a:r>
            <a:r>
              <a:rPr lang="en-US" altLang="en-US" dirty="0" err="1" smtClean="0"/>
              <a:t>-</a:t>
            </a:r>
            <a:r>
              <a:rPr lang="en-US" altLang="en-US" b="1" dirty="0" err="1" smtClean="0"/>
              <a:t>t</a:t>
            </a:r>
            <a:r>
              <a:rPr lang="en-US" altLang="en-US" dirty="0" err="1"/>
              <a:t>ǁ</a:t>
            </a:r>
            <a:r>
              <a:rPr lang="en-US" altLang="en-US" dirty="0"/>
              <a:t>		</a:t>
            </a:r>
            <a:r>
              <a:rPr lang="en-US" altLang="en-US" dirty="0" smtClean="0"/>
              <a:t>	Potential </a:t>
            </a:r>
            <a:r>
              <a:rPr lang="en-US" altLang="en-US" dirty="0"/>
              <a:t>function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k(</a:t>
            </a:r>
            <a:r>
              <a:rPr lang="en-US" altLang="en-US" b="1" dirty="0"/>
              <a:t>s</a:t>
            </a:r>
            <a:r>
              <a:rPr lang="en-US" altLang="en-US" dirty="0"/>
              <a:t>, </a:t>
            </a:r>
            <a:r>
              <a:rPr lang="en-US" altLang="en-US" b="1" dirty="0"/>
              <a:t>t</a:t>
            </a:r>
            <a:r>
              <a:rPr lang="en-US" altLang="en-US" dirty="0"/>
              <a:t>) = (</a:t>
            </a:r>
            <a:r>
              <a:rPr lang="en-US" altLang="en-US" b="1" dirty="0"/>
              <a:t>s </a:t>
            </a:r>
            <a:r>
              <a:rPr lang="en-US" altLang="en-US" dirty="0">
                <a:sym typeface="Symbol" pitchFamily="18" charset="2"/>
              </a:rPr>
              <a:t></a:t>
            </a:r>
            <a:r>
              <a:rPr lang="en-US" altLang="en-US" dirty="0"/>
              <a:t> </a:t>
            </a:r>
            <a:r>
              <a:rPr lang="en-US" altLang="en-US" b="1" dirty="0"/>
              <a:t>t</a:t>
            </a:r>
            <a:r>
              <a:rPr lang="en-US" altLang="en-US" dirty="0"/>
              <a:t>)</a:t>
            </a:r>
            <a:r>
              <a:rPr lang="en-US" altLang="en-US" baseline="30000" dirty="0"/>
              <a:t>q</a:t>
            </a:r>
            <a:r>
              <a:rPr lang="en-US" altLang="en-US" dirty="0"/>
              <a:t>		</a:t>
            </a:r>
            <a:r>
              <a:rPr lang="en-US" altLang="en-US" dirty="0" smtClean="0"/>
              <a:t>            Polynomial kernel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	</a:t>
            </a:r>
            <a:r>
              <a:rPr lang="en-US" altLang="en-US" sz="2800" dirty="0" smtClean="0"/>
              <a:t>([</a:t>
            </a:r>
            <a:r>
              <a:rPr lang="en-US" altLang="en-US" sz="2800" dirty="0"/>
              <a:t>s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,s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]</a:t>
            </a:r>
            <a:r>
              <a:rPr lang="en-US" altLang="en-US" dirty="0">
                <a:sym typeface="Symbol" pitchFamily="18" charset="2"/>
              </a:rPr>
              <a:t></a:t>
            </a:r>
            <a:r>
              <a:rPr lang="en-US" altLang="en-US" sz="2800" dirty="0"/>
              <a:t>[t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,t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])</a:t>
            </a:r>
            <a:r>
              <a:rPr lang="en-US" altLang="en-US" sz="2800" baseline="30000" dirty="0"/>
              <a:t>2 </a:t>
            </a:r>
            <a:r>
              <a:rPr lang="en-US" altLang="en-US" sz="2800" dirty="0"/>
              <a:t>= [s</a:t>
            </a:r>
            <a:r>
              <a:rPr lang="en-US" altLang="en-US" sz="2800" baseline="-25000" dirty="0"/>
              <a:t>1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,s</a:t>
            </a:r>
            <a:r>
              <a:rPr lang="en-US" altLang="en-US" sz="2800" baseline="-25000" dirty="0"/>
              <a:t>2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,</a:t>
            </a:r>
            <a:r>
              <a:rPr lang="en-US" altLang="en-US" sz="2800" dirty="0">
                <a:sym typeface="Symbol" pitchFamily="18" charset="2"/>
              </a:rPr>
              <a:t></a:t>
            </a:r>
            <a:r>
              <a:rPr lang="en-US" altLang="en-US" sz="2800" dirty="0"/>
              <a:t>2s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s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] .[t</a:t>
            </a:r>
            <a:r>
              <a:rPr lang="en-US" altLang="en-US" sz="2800" baseline="-25000" dirty="0"/>
              <a:t>1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,t</a:t>
            </a:r>
            <a:r>
              <a:rPr lang="en-US" altLang="en-US" sz="2800" baseline="-25000" dirty="0"/>
              <a:t>2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,</a:t>
            </a:r>
            <a:r>
              <a:rPr lang="en-US" altLang="en-US" sz="2800" dirty="0">
                <a:sym typeface="Symbol" pitchFamily="18" charset="2"/>
              </a:rPr>
              <a:t></a:t>
            </a:r>
            <a:r>
              <a:rPr lang="en-US" altLang="en-US" sz="2800" dirty="0"/>
              <a:t>2t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t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]</a:t>
            </a:r>
            <a:endParaRPr lang="en-US" altLang="en-US" sz="2400" dirty="0">
              <a:solidFill>
                <a:srgbClr val="0000CC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>
            <a:off x="4658263" y="5486400"/>
            <a:ext cx="1905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6495263" y="5516136"/>
            <a:ext cx="2032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AutoShape 9"/>
          <p:cNvSpPr>
            <a:spLocks/>
          </p:cNvSpPr>
          <p:nvPr/>
        </p:nvSpPr>
        <p:spPr bwMode="auto">
          <a:xfrm rot="5390598">
            <a:off x="2375694" y="5129205"/>
            <a:ext cx="146050" cy="1906588"/>
          </a:xfrm>
          <a:prstGeom prst="rightBrace">
            <a:avLst>
              <a:gd name="adj1" fmla="val 1087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2" name="AutoShape 10"/>
          <p:cNvSpPr>
            <a:spLocks/>
          </p:cNvSpPr>
          <p:nvPr/>
        </p:nvSpPr>
        <p:spPr bwMode="auto">
          <a:xfrm rot="5390598">
            <a:off x="4457783" y="5140474"/>
            <a:ext cx="222250" cy="1985963"/>
          </a:xfrm>
          <a:prstGeom prst="rightBrace">
            <a:avLst>
              <a:gd name="adj1" fmla="val 744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3" name="AutoShape 11"/>
          <p:cNvSpPr>
            <a:spLocks/>
          </p:cNvSpPr>
          <p:nvPr/>
        </p:nvSpPr>
        <p:spPr bwMode="auto">
          <a:xfrm rot="5390598">
            <a:off x="6362495" y="524413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4199020" y="6195368"/>
            <a:ext cx="73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Symbol" pitchFamily="18" charset="2"/>
              </a:rPr>
              <a:t>F</a:t>
            </a:r>
            <a:r>
              <a:rPr lang="en-US" altLang="en-US" dirty="0"/>
              <a:t>(</a:t>
            </a:r>
            <a:r>
              <a:rPr lang="en-US" altLang="en-US" b="1" dirty="0"/>
              <a:t>s</a:t>
            </a:r>
            <a:r>
              <a:rPr lang="en-US" altLang="en-US" dirty="0"/>
              <a:t>)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6097382" y="6198217"/>
            <a:ext cx="72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Symbol" pitchFamily="18" charset="2"/>
              </a:rPr>
              <a:t>F</a:t>
            </a:r>
            <a:r>
              <a:rPr lang="en-US" altLang="en-US" dirty="0"/>
              <a:t>(</a:t>
            </a:r>
            <a:r>
              <a:rPr lang="en-US" altLang="en-US" b="1" dirty="0"/>
              <a:t>t</a:t>
            </a:r>
            <a:r>
              <a:rPr lang="en-US" altLang="en-US" dirty="0"/>
              <a:t>)</a:t>
            </a: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2063750" y="6182511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k(</a:t>
            </a:r>
            <a:r>
              <a:rPr lang="en-US" altLang="en-US" b="1"/>
              <a:t>s</a:t>
            </a:r>
            <a:r>
              <a:rPr lang="en-US" altLang="en-US"/>
              <a:t>, </a:t>
            </a:r>
            <a:r>
              <a:rPr lang="en-US" altLang="en-US" b="1"/>
              <a:t>t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32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9412" y="228600"/>
            <a:ext cx="82851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C00000"/>
                </a:solidFill>
              </a:rPr>
              <a:t>Wed </a:t>
            </a:r>
            <a:r>
              <a:rPr lang="en-US" altLang="en-US" dirty="0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Today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5700712" cy="346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3819600"/>
            <a:ext cx="9144000" cy="304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Kernel?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en-US" dirty="0">
                <a:solidFill>
                  <a:srgbClr val="990000"/>
                </a:solidFill>
              </a:rPr>
              <a:t>A kernel is:</a:t>
            </a:r>
          </a:p>
          <a:p>
            <a:r>
              <a:rPr lang="en-US" altLang="en-US" dirty="0">
                <a:solidFill>
                  <a:srgbClr val="990000"/>
                </a:solidFill>
              </a:rPr>
              <a:t>a </a:t>
            </a:r>
            <a:r>
              <a:rPr lang="en-US" altLang="en-US" b="1" dirty="0">
                <a:solidFill>
                  <a:srgbClr val="990000"/>
                </a:solidFill>
              </a:rPr>
              <a:t>similarity measure</a:t>
            </a:r>
          </a:p>
          <a:p>
            <a:r>
              <a:rPr lang="en-US" altLang="en-US" dirty="0">
                <a:solidFill>
                  <a:srgbClr val="990000"/>
                </a:solidFill>
              </a:rPr>
              <a:t>a </a:t>
            </a:r>
            <a:r>
              <a:rPr lang="en-US" altLang="en-US" b="1" dirty="0">
                <a:solidFill>
                  <a:srgbClr val="990000"/>
                </a:solidFill>
              </a:rPr>
              <a:t>dot product</a:t>
            </a:r>
            <a:r>
              <a:rPr lang="en-US" altLang="en-US" dirty="0">
                <a:solidFill>
                  <a:srgbClr val="990000"/>
                </a:solidFill>
              </a:rPr>
              <a:t> in </a:t>
            </a:r>
            <a:r>
              <a:rPr lang="en-US" altLang="en-US" i="1" dirty="0">
                <a:solidFill>
                  <a:srgbClr val="990000"/>
                </a:solidFill>
              </a:rPr>
              <a:t>some</a:t>
            </a:r>
            <a:r>
              <a:rPr lang="en-US" altLang="en-US" dirty="0">
                <a:solidFill>
                  <a:srgbClr val="990000"/>
                </a:solidFill>
              </a:rPr>
              <a:t> feature space: </a:t>
            </a:r>
            <a:endParaRPr lang="en-US" altLang="en-US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0000"/>
                </a:solidFill>
              </a:rPr>
              <a:t>	</a:t>
            </a:r>
            <a:r>
              <a:rPr lang="en-US" altLang="en-US" dirty="0" smtClean="0">
                <a:solidFill>
                  <a:srgbClr val="990000"/>
                </a:solidFill>
              </a:rPr>
              <a:t>		k(</a:t>
            </a:r>
            <a:r>
              <a:rPr lang="en-US" altLang="en-US" b="1" dirty="0" smtClean="0">
                <a:solidFill>
                  <a:srgbClr val="990000"/>
                </a:solidFill>
              </a:rPr>
              <a:t>s</a:t>
            </a:r>
            <a:r>
              <a:rPr lang="en-US" altLang="en-US" dirty="0">
                <a:solidFill>
                  <a:srgbClr val="990000"/>
                </a:solidFill>
              </a:rPr>
              <a:t>, </a:t>
            </a:r>
            <a:r>
              <a:rPr lang="en-US" altLang="en-US" b="1" dirty="0">
                <a:solidFill>
                  <a:srgbClr val="990000"/>
                </a:solidFill>
              </a:rPr>
              <a:t>t</a:t>
            </a:r>
            <a:r>
              <a:rPr lang="en-US" altLang="en-US" dirty="0">
                <a:solidFill>
                  <a:srgbClr val="990000"/>
                </a:solidFill>
              </a:rPr>
              <a:t>) = </a:t>
            </a:r>
            <a:r>
              <a:rPr lang="en-US" altLang="en-US" b="1" dirty="0">
                <a:solidFill>
                  <a:srgbClr val="990000"/>
                </a:solidFill>
                <a:latin typeface="Symbol" pitchFamily="18" charset="2"/>
              </a:rPr>
              <a:t>F</a:t>
            </a:r>
            <a:r>
              <a:rPr lang="en-US" altLang="en-US" dirty="0">
                <a:solidFill>
                  <a:srgbClr val="990000"/>
                </a:solidFill>
              </a:rPr>
              <a:t>(</a:t>
            </a:r>
            <a:r>
              <a:rPr lang="en-US" altLang="en-US" b="1" dirty="0">
                <a:solidFill>
                  <a:srgbClr val="990000"/>
                </a:solidFill>
              </a:rPr>
              <a:t>s</a:t>
            </a:r>
            <a:r>
              <a:rPr lang="en-US" altLang="en-US" dirty="0">
                <a:solidFill>
                  <a:srgbClr val="990000"/>
                </a:solidFill>
              </a:rPr>
              <a:t>) </a:t>
            </a:r>
            <a:r>
              <a:rPr lang="en-US" altLang="en-US" dirty="0">
                <a:solidFill>
                  <a:srgbClr val="990000"/>
                </a:solidFill>
                <a:sym typeface="Symbol" pitchFamily="18" charset="2"/>
              </a:rPr>
              <a:t>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b="1" dirty="0">
                <a:solidFill>
                  <a:srgbClr val="990000"/>
                </a:solidFill>
                <a:latin typeface="Symbol" pitchFamily="18" charset="2"/>
              </a:rPr>
              <a:t>F</a:t>
            </a:r>
            <a:r>
              <a:rPr lang="en-US" altLang="en-US" dirty="0">
                <a:solidFill>
                  <a:srgbClr val="990000"/>
                </a:solidFill>
              </a:rPr>
              <a:t>(</a:t>
            </a:r>
            <a:r>
              <a:rPr lang="en-US" altLang="en-US" b="1" dirty="0">
                <a:solidFill>
                  <a:srgbClr val="990000"/>
                </a:solidFill>
              </a:rPr>
              <a:t>t</a:t>
            </a:r>
            <a:r>
              <a:rPr lang="en-US" altLang="en-US" dirty="0">
                <a:solidFill>
                  <a:srgbClr val="990000"/>
                </a:solidFill>
              </a:rPr>
              <a:t>)</a:t>
            </a:r>
          </a:p>
          <a:p>
            <a:pPr>
              <a:buFontTx/>
              <a:buNone/>
            </a:pPr>
            <a:endParaRPr lang="en-US" altLang="en-US" dirty="0" smtClean="0">
              <a:solidFill>
                <a:srgbClr val="990000"/>
              </a:solidFill>
            </a:endParaRPr>
          </a:p>
          <a:p>
            <a:pPr>
              <a:buNone/>
            </a:pPr>
            <a:r>
              <a:rPr lang="en-US" altLang="en-US" i="1" dirty="0">
                <a:solidFill>
                  <a:schemeClr val="folHlink"/>
                </a:solidFill>
              </a:rPr>
              <a:t>But we do not need to know the </a:t>
            </a:r>
            <a:r>
              <a:rPr lang="en-US" altLang="en-US" b="1" i="1" dirty="0">
                <a:solidFill>
                  <a:schemeClr val="folHlink"/>
                </a:solidFill>
                <a:latin typeface="Symbol" pitchFamily="18" charset="2"/>
              </a:rPr>
              <a:t>F</a:t>
            </a:r>
            <a:r>
              <a:rPr lang="en-US" altLang="en-US" i="1" dirty="0">
                <a:solidFill>
                  <a:schemeClr val="folHlink"/>
                </a:solidFill>
              </a:rPr>
              <a:t> representation</a:t>
            </a:r>
            <a:r>
              <a:rPr lang="en-US" altLang="en-US" i="1" dirty="0" smtClean="0">
                <a:solidFill>
                  <a:schemeClr val="folHlink"/>
                </a:solidFill>
              </a:rPr>
              <a:t>.</a:t>
            </a:r>
            <a:endParaRPr lang="en-US" altLang="en-US" dirty="0">
              <a:solidFill>
                <a:srgbClr val="99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990000"/>
              </a:solidFill>
            </a:endParaRPr>
          </a:p>
          <a:p>
            <a:r>
              <a:rPr lang="en-US" altLang="en-US" dirty="0" smtClean="0"/>
              <a:t>k(</a:t>
            </a:r>
            <a:r>
              <a:rPr lang="en-US" altLang="en-US" b="1" dirty="0" smtClean="0"/>
              <a:t>s</a:t>
            </a:r>
            <a:r>
              <a:rPr lang="en-US" altLang="en-US" dirty="0"/>
              <a:t>, </a:t>
            </a:r>
            <a:r>
              <a:rPr lang="en-US" altLang="en-US" b="1" dirty="0"/>
              <a:t>t</a:t>
            </a:r>
            <a:r>
              <a:rPr lang="en-US" altLang="en-US" dirty="0"/>
              <a:t>) = </a:t>
            </a:r>
            <a:r>
              <a:rPr lang="en-US" altLang="en-US" dirty="0" err="1"/>
              <a:t>exp</a:t>
            </a:r>
            <a:r>
              <a:rPr lang="en-US" altLang="en-US" dirty="0"/>
              <a:t>(-</a:t>
            </a:r>
            <a:r>
              <a:rPr lang="en-US" altLang="en-US" dirty="0" smtClean="0"/>
              <a:t>ǁ</a:t>
            </a:r>
            <a:r>
              <a:rPr lang="en-US" altLang="en-US" b="1" dirty="0" smtClean="0"/>
              <a:t>s</a:t>
            </a:r>
            <a:r>
              <a:rPr lang="en-US" altLang="en-US" dirty="0" smtClean="0"/>
              <a:t>-</a:t>
            </a:r>
            <a:r>
              <a:rPr lang="en-US" altLang="en-US" b="1" dirty="0" smtClean="0"/>
              <a:t>t</a:t>
            </a:r>
            <a:r>
              <a:rPr lang="en-US" altLang="en-US" dirty="0"/>
              <a:t>ǁ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/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30000" dirty="0" smtClean="0"/>
              <a:t>2</a:t>
            </a:r>
            <a:r>
              <a:rPr lang="en-US" altLang="en-US" dirty="0"/>
              <a:t>) </a:t>
            </a:r>
            <a:r>
              <a:rPr lang="en-US" altLang="en-US" dirty="0" smtClean="0"/>
              <a:t>         	Gaussian </a:t>
            </a:r>
            <a:r>
              <a:rPr lang="en-US" altLang="en-US" dirty="0"/>
              <a:t>kernel</a:t>
            </a:r>
          </a:p>
          <a:p>
            <a:r>
              <a:rPr lang="en-US" altLang="en-US" dirty="0"/>
              <a:t>k(</a:t>
            </a:r>
            <a:r>
              <a:rPr lang="en-US" altLang="en-US" b="1" dirty="0"/>
              <a:t>s</a:t>
            </a:r>
            <a:r>
              <a:rPr lang="en-US" altLang="en-US" dirty="0"/>
              <a:t>, </a:t>
            </a:r>
            <a:r>
              <a:rPr lang="en-US" altLang="en-US" b="1" dirty="0"/>
              <a:t>t</a:t>
            </a:r>
            <a:r>
              <a:rPr lang="en-US" altLang="en-US" dirty="0"/>
              <a:t>) = </a:t>
            </a:r>
            <a:r>
              <a:rPr lang="en-US" altLang="en-US" dirty="0" smtClean="0"/>
              <a:t>1/</a:t>
            </a:r>
            <a:r>
              <a:rPr lang="en-US" altLang="en-US" dirty="0" err="1" smtClean="0"/>
              <a:t>ǁ</a:t>
            </a:r>
            <a:r>
              <a:rPr lang="en-US" altLang="en-US" b="1" dirty="0" err="1" smtClean="0"/>
              <a:t>s</a:t>
            </a:r>
            <a:r>
              <a:rPr lang="en-US" altLang="en-US" dirty="0" err="1" smtClean="0"/>
              <a:t>-</a:t>
            </a:r>
            <a:r>
              <a:rPr lang="en-US" altLang="en-US" b="1" dirty="0" err="1" smtClean="0"/>
              <a:t>t</a:t>
            </a:r>
            <a:r>
              <a:rPr lang="en-US" altLang="en-US" dirty="0" err="1"/>
              <a:t>ǁ</a:t>
            </a:r>
            <a:r>
              <a:rPr lang="en-US" altLang="en-US" dirty="0"/>
              <a:t>		</a:t>
            </a:r>
            <a:r>
              <a:rPr lang="en-US" altLang="en-US" dirty="0" smtClean="0"/>
              <a:t>	Potential </a:t>
            </a:r>
            <a:r>
              <a:rPr lang="en-US" altLang="en-US" dirty="0"/>
              <a:t>function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k(</a:t>
            </a:r>
            <a:r>
              <a:rPr lang="en-US" altLang="en-US" b="1" dirty="0"/>
              <a:t>s</a:t>
            </a:r>
            <a:r>
              <a:rPr lang="en-US" altLang="en-US" dirty="0"/>
              <a:t>, </a:t>
            </a:r>
            <a:r>
              <a:rPr lang="en-US" altLang="en-US" b="1" dirty="0"/>
              <a:t>t</a:t>
            </a:r>
            <a:r>
              <a:rPr lang="en-US" altLang="en-US" dirty="0"/>
              <a:t>) = (</a:t>
            </a:r>
            <a:r>
              <a:rPr lang="en-US" altLang="en-US" b="1" dirty="0"/>
              <a:t>s </a:t>
            </a:r>
            <a:r>
              <a:rPr lang="en-US" altLang="en-US" dirty="0">
                <a:sym typeface="Symbol" pitchFamily="18" charset="2"/>
              </a:rPr>
              <a:t></a:t>
            </a:r>
            <a:r>
              <a:rPr lang="en-US" altLang="en-US" dirty="0"/>
              <a:t> </a:t>
            </a:r>
            <a:r>
              <a:rPr lang="en-US" altLang="en-US" b="1" dirty="0"/>
              <a:t>t</a:t>
            </a:r>
            <a:r>
              <a:rPr lang="en-US" altLang="en-US" dirty="0"/>
              <a:t>)</a:t>
            </a:r>
            <a:r>
              <a:rPr lang="en-US" altLang="en-US" baseline="30000" dirty="0"/>
              <a:t>q</a:t>
            </a:r>
            <a:r>
              <a:rPr lang="en-US" altLang="en-US" dirty="0"/>
              <a:t>		</a:t>
            </a:r>
            <a:r>
              <a:rPr lang="en-US" altLang="en-US" dirty="0" smtClean="0"/>
              <a:t>            Polynomial kernel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	</a:t>
            </a:r>
            <a:r>
              <a:rPr lang="en-US" altLang="en-US" sz="2800" dirty="0" smtClean="0"/>
              <a:t>([</a:t>
            </a:r>
            <a:r>
              <a:rPr lang="en-US" altLang="en-US" sz="2800" dirty="0"/>
              <a:t>s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,s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]</a:t>
            </a:r>
            <a:r>
              <a:rPr lang="en-US" altLang="en-US" dirty="0">
                <a:sym typeface="Symbol" pitchFamily="18" charset="2"/>
              </a:rPr>
              <a:t></a:t>
            </a:r>
            <a:r>
              <a:rPr lang="en-US" altLang="en-US" sz="2800" dirty="0"/>
              <a:t>[t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,t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])</a:t>
            </a:r>
            <a:r>
              <a:rPr lang="en-US" altLang="en-US" sz="2800" baseline="30000" dirty="0"/>
              <a:t>2 </a:t>
            </a:r>
            <a:r>
              <a:rPr lang="en-US" altLang="en-US" sz="2800" dirty="0"/>
              <a:t>= [s</a:t>
            </a:r>
            <a:r>
              <a:rPr lang="en-US" altLang="en-US" sz="2800" baseline="-25000" dirty="0"/>
              <a:t>1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,s</a:t>
            </a:r>
            <a:r>
              <a:rPr lang="en-US" altLang="en-US" sz="2800" baseline="-25000" dirty="0"/>
              <a:t>2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,</a:t>
            </a:r>
            <a:r>
              <a:rPr lang="en-US" altLang="en-US" sz="2800" dirty="0">
                <a:sym typeface="Symbol" pitchFamily="18" charset="2"/>
              </a:rPr>
              <a:t></a:t>
            </a:r>
            <a:r>
              <a:rPr lang="en-US" altLang="en-US" sz="2800" dirty="0"/>
              <a:t>2s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s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] .[t</a:t>
            </a:r>
            <a:r>
              <a:rPr lang="en-US" altLang="en-US" sz="2800" baseline="-25000" dirty="0"/>
              <a:t>1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,t</a:t>
            </a:r>
            <a:r>
              <a:rPr lang="en-US" altLang="en-US" sz="2800" baseline="-25000" dirty="0"/>
              <a:t>2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,</a:t>
            </a:r>
            <a:r>
              <a:rPr lang="en-US" altLang="en-US" sz="2800" dirty="0">
                <a:sym typeface="Symbol" pitchFamily="18" charset="2"/>
              </a:rPr>
              <a:t></a:t>
            </a:r>
            <a:r>
              <a:rPr lang="en-US" altLang="en-US" sz="2800" dirty="0"/>
              <a:t>2t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t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]</a:t>
            </a:r>
            <a:endParaRPr lang="en-US" altLang="en-US" sz="2400" dirty="0">
              <a:solidFill>
                <a:srgbClr val="0000CC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>
            <a:off x="4658263" y="5486400"/>
            <a:ext cx="1905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6495263" y="5516136"/>
            <a:ext cx="2032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AutoShape 9"/>
          <p:cNvSpPr>
            <a:spLocks/>
          </p:cNvSpPr>
          <p:nvPr/>
        </p:nvSpPr>
        <p:spPr bwMode="auto">
          <a:xfrm rot="5390598">
            <a:off x="2375694" y="5129205"/>
            <a:ext cx="146050" cy="1906588"/>
          </a:xfrm>
          <a:prstGeom prst="rightBrace">
            <a:avLst>
              <a:gd name="adj1" fmla="val 1087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2" name="AutoShape 10"/>
          <p:cNvSpPr>
            <a:spLocks/>
          </p:cNvSpPr>
          <p:nvPr/>
        </p:nvSpPr>
        <p:spPr bwMode="auto">
          <a:xfrm rot="5390598">
            <a:off x="4457783" y="5140474"/>
            <a:ext cx="222250" cy="1985963"/>
          </a:xfrm>
          <a:prstGeom prst="rightBrace">
            <a:avLst>
              <a:gd name="adj1" fmla="val 744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3" name="AutoShape 11"/>
          <p:cNvSpPr>
            <a:spLocks/>
          </p:cNvSpPr>
          <p:nvPr/>
        </p:nvSpPr>
        <p:spPr bwMode="auto">
          <a:xfrm rot="5390598">
            <a:off x="6362495" y="524413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4199020" y="6195368"/>
            <a:ext cx="73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Symbol" pitchFamily="18" charset="2"/>
              </a:rPr>
              <a:t>F</a:t>
            </a:r>
            <a:r>
              <a:rPr lang="en-US" altLang="en-US" dirty="0"/>
              <a:t>(</a:t>
            </a:r>
            <a:r>
              <a:rPr lang="en-US" altLang="en-US" b="1" dirty="0"/>
              <a:t>s</a:t>
            </a:r>
            <a:r>
              <a:rPr lang="en-US" altLang="en-US" dirty="0"/>
              <a:t>)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6097382" y="6198217"/>
            <a:ext cx="72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Symbol" pitchFamily="18" charset="2"/>
              </a:rPr>
              <a:t>F</a:t>
            </a:r>
            <a:r>
              <a:rPr lang="en-US" altLang="en-US" dirty="0"/>
              <a:t>(</a:t>
            </a:r>
            <a:r>
              <a:rPr lang="en-US" altLang="en-US" b="1" dirty="0"/>
              <a:t>t</a:t>
            </a:r>
            <a:r>
              <a:rPr lang="en-US" altLang="en-US" dirty="0"/>
              <a:t>)</a:t>
            </a: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2063750" y="6182511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k(</a:t>
            </a:r>
            <a:r>
              <a:rPr lang="en-US" altLang="en-US" b="1"/>
              <a:t>s</a:t>
            </a:r>
            <a:r>
              <a:rPr lang="en-US" altLang="en-US"/>
              <a:t>, </a:t>
            </a:r>
            <a:r>
              <a:rPr lang="en-US" altLang="en-US" b="1"/>
              <a:t>t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71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Kernel?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en-US" dirty="0">
                <a:solidFill>
                  <a:srgbClr val="990000"/>
                </a:solidFill>
              </a:rPr>
              <a:t>A kernel is:</a:t>
            </a:r>
          </a:p>
          <a:p>
            <a:r>
              <a:rPr lang="en-US" altLang="en-US" dirty="0">
                <a:solidFill>
                  <a:srgbClr val="990000"/>
                </a:solidFill>
              </a:rPr>
              <a:t>a </a:t>
            </a:r>
            <a:r>
              <a:rPr lang="en-US" altLang="en-US" b="1" dirty="0">
                <a:solidFill>
                  <a:srgbClr val="990000"/>
                </a:solidFill>
              </a:rPr>
              <a:t>similarity measure</a:t>
            </a:r>
          </a:p>
          <a:p>
            <a:r>
              <a:rPr lang="en-US" altLang="en-US" dirty="0">
                <a:solidFill>
                  <a:srgbClr val="990000"/>
                </a:solidFill>
              </a:rPr>
              <a:t>a </a:t>
            </a:r>
            <a:r>
              <a:rPr lang="en-US" altLang="en-US" b="1" dirty="0">
                <a:solidFill>
                  <a:srgbClr val="990000"/>
                </a:solidFill>
              </a:rPr>
              <a:t>dot product</a:t>
            </a:r>
            <a:r>
              <a:rPr lang="en-US" altLang="en-US" dirty="0">
                <a:solidFill>
                  <a:srgbClr val="990000"/>
                </a:solidFill>
              </a:rPr>
              <a:t> in </a:t>
            </a:r>
            <a:r>
              <a:rPr lang="en-US" altLang="en-US" i="1" dirty="0">
                <a:solidFill>
                  <a:srgbClr val="990000"/>
                </a:solidFill>
              </a:rPr>
              <a:t>some</a:t>
            </a:r>
            <a:r>
              <a:rPr lang="en-US" altLang="en-US" dirty="0">
                <a:solidFill>
                  <a:srgbClr val="990000"/>
                </a:solidFill>
              </a:rPr>
              <a:t> feature space: </a:t>
            </a:r>
            <a:endParaRPr lang="en-US" altLang="en-US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0000"/>
                </a:solidFill>
              </a:rPr>
              <a:t>	</a:t>
            </a:r>
            <a:r>
              <a:rPr lang="en-US" altLang="en-US" dirty="0" smtClean="0">
                <a:solidFill>
                  <a:srgbClr val="990000"/>
                </a:solidFill>
              </a:rPr>
              <a:t>		k(</a:t>
            </a:r>
            <a:r>
              <a:rPr lang="en-US" altLang="en-US" b="1" dirty="0" smtClean="0">
                <a:solidFill>
                  <a:srgbClr val="990000"/>
                </a:solidFill>
              </a:rPr>
              <a:t>s</a:t>
            </a:r>
            <a:r>
              <a:rPr lang="en-US" altLang="en-US" dirty="0">
                <a:solidFill>
                  <a:srgbClr val="990000"/>
                </a:solidFill>
              </a:rPr>
              <a:t>, </a:t>
            </a:r>
            <a:r>
              <a:rPr lang="en-US" altLang="en-US" b="1" dirty="0">
                <a:solidFill>
                  <a:srgbClr val="990000"/>
                </a:solidFill>
              </a:rPr>
              <a:t>t</a:t>
            </a:r>
            <a:r>
              <a:rPr lang="en-US" altLang="en-US" dirty="0">
                <a:solidFill>
                  <a:srgbClr val="990000"/>
                </a:solidFill>
              </a:rPr>
              <a:t>) = </a:t>
            </a:r>
            <a:r>
              <a:rPr lang="en-US" altLang="en-US" b="1" dirty="0">
                <a:solidFill>
                  <a:srgbClr val="990000"/>
                </a:solidFill>
                <a:latin typeface="Symbol" pitchFamily="18" charset="2"/>
              </a:rPr>
              <a:t>F</a:t>
            </a:r>
            <a:r>
              <a:rPr lang="en-US" altLang="en-US" dirty="0">
                <a:solidFill>
                  <a:srgbClr val="990000"/>
                </a:solidFill>
              </a:rPr>
              <a:t>(</a:t>
            </a:r>
            <a:r>
              <a:rPr lang="en-US" altLang="en-US" b="1" dirty="0">
                <a:solidFill>
                  <a:srgbClr val="990000"/>
                </a:solidFill>
              </a:rPr>
              <a:t>s</a:t>
            </a:r>
            <a:r>
              <a:rPr lang="en-US" altLang="en-US" dirty="0">
                <a:solidFill>
                  <a:srgbClr val="990000"/>
                </a:solidFill>
              </a:rPr>
              <a:t>) </a:t>
            </a:r>
            <a:r>
              <a:rPr lang="en-US" altLang="en-US" dirty="0">
                <a:solidFill>
                  <a:srgbClr val="990000"/>
                </a:solidFill>
                <a:sym typeface="Symbol" pitchFamily="18" charset="2"/>
              </a:rPr>
              <a:t>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b="1" dirty="0">
                <a:solidFill>
                  <a:srgbClr val="990000"/>
                </a:solidFill>
                <a:latin typeface="Symbol" pitchFamily="18" charset="2"/>
              </a:rPr>
              <a:t>F</a:t>
            </a:r>
            <a:r>
              <a:rPr lang="en-US" altLang="en-US" dirty="0">
                <a:solidFill>
                  <a:srgbClr val="990000"/>
                </a:solidFill>
              </a:rPr>
              <a:t>(</a:t>
            </a:r>
            <a:r>
              <a:rPr lang="en-US" altLang="en-US" b="1" dirty="0">
                <a:solidFill>
                  <a:srgbClr val="990000"/>
                </a:solidFill>
              </a:rPr>
              <a:t>t</a:t>
            </a:r>
            <a:r>
              <a:rPr lang="en-US" altLang="en-US" dirty="0">
                <a:solidFill>
                  <a:srgbClr val="990000"/>
                </a:solidFill>
              </a:rPr>
              <a:t>)</a:t>
            </a:r>
          </a:p>
          <a:p>
            <a:pPr>
              <a:buFontTx/>
              <a:buNone/>
            </a:pPr>
            <a:endParaRPr lang="en-US" altLang="en-US" dirty="0" smtClean="0">
              <a:solidFill>
                <a:srgbClr val="990000"/>
              </a:solidFill>
            </a:endParaRPr>
          </a:p>
          <a:p>
            <a:pPr>
              <a:buNone/>
            </a:pPr>
            <a:r>
              <a:rPr lang="en-US" altLang="en-US" i="1" dirty="0">
                <a:solidFill>
                  <a:schemeClr val="folHlink"/>
                </a:solidFill>
              </a:rPr>
              <a:t>But we do not need to know the </a:t>
            </a:r>
            <a:r>
              <a:rPr lang="en-US" altLang="en-US" b="1" i="1" dirty="0">
                <a:solidFill>
                  <a:schemeClr val="folHlink"/>
                </a:solidFill>
                <a:latin typeface="Symbol" pitchFamily="18" charset="2"/>
              </a:rPr>
              <a:t>F</a:t>
            </a:r>
            <a:r>
              <a:rPr lang="en-US" altLang="en-US" i="1" dirty="0">
                <a:solidFill>
                  <a:schemeClr val="folHlink"/>
                </a:solidFill>
              </a:rPr>
              <a:t> representation</a:t>
            </a:r>
            <a:r>
              <a:rPr lang="en-US" altLang="en-US" i="1" dirty="0" smtClean="0">
                <a:solidFill>
                  <a:schemeClr val="folHlink"/>
                </a:solidFill>
              </a:rPr>
              <a:t>.</a:t>
            </a:r>
            <a:endParaRPr lang="en-US" altLang="en-US" dirty="0">
              <a:solidFill>
                <a:srgbClr val="99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990000"/>
              </a:solidFill>
            </a:endParaRPr>
          </a:p>
          <a:p>
            <a:r>
              <a:rPr lang="en-US" altLang="en-US" dirty="0" smtClean="0"/>
              <a:t>k(</a:t>
            </a:r>
            <a:r>
              <a:rPr lang="en-US" altLang="en-US" b="1" dirty="0" smtClean="0"/>
              <a:t>s</a:t>
            </a:r>
            <a:r>
              <a:rPr lang="en-US" altLang="en-US" dirty="0"/>
              <a:t>, </a:t>
            </a:r>
            <a:r>
              <a:rPr lang="en-US" altLang="en-US" b="1" dirty="0"/>
              <a:t>t</a:t>
            </a:r>
            <a:r>
              <a:rPr lang="en-US" altLang="en-US" dirty="0"/>
              <a:t>) = </a:t>
            </a:r>
            <a:r>
              <a:rPr lang="en-US" altLang="en-US" dirty="0" err="1"/>
              <a:t>exp</a:t>
            </a:r>
            <a:r>
              <a:rPr lang="en-US" altLang="en-US" dirty="0"/>
              <a:t>(-</a:t>
            </a:r>
            <a:r>
              <a:rPr lang="en-US" altLang="en-US" dirty="0" smtClean="0"/>
              <a:t>ǁ</a:t>
            </a:r>
            <a:r>
              <a:rPr lang="en-US" altLang="en-US" b="1" dirty="0" smtClean="0"/>
              <a:t>s</a:t>
            </a:r>
            <a:r>
              <a:rPr lang="en-US" altLang="en-US" dirty="0" smtClean="0"/>
              <a:t>-</a:t>
            </a:r>
            <a:r>
              <a:rPr lang="en-US" altLang="en-US" b="1" dirty="0" smtClean="0"/>
              <a:t>t</a:t>
            </a:r>
            <a:r>
              <a:rPr lang="en-US" altLang="en-US" dirty="0"/>
              <a:t>ǁ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/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30000" dirty="0" smtClean="0"/>
              <a:t>2</a:t>
            </a:r>
            <a:r>
              <a:rPr lang="en-US" altLang="en-US" dirty="0"/>
              <a:t>) </a:t>
            </a:r>
            <a:r>
              <a:rPr lang="en-US" altLang="en-US" dirty="0" smtClean="0"/>
              <a:t>         	Gaussian </a:t>
            </a:r>
            <a:r>
              <a:rPr lang="en-US" altLang="en-US" dirty="0"/>
              <a:t>kernel</a:t>
            </a:r>
          </a:p>
          <a:p>
            <a:r>
              <a:rPr lang="en-US" altLang="en-US" dirty="0"/>
              <a:t>k(</a:t>
            </a:r>
            <a:r>
              <a:rPr lang="en-US" altLang="en-US" b="1" dirty="0"/>
              <a:t>s</a:t>
            </a:r>
            <a:r>
              <a:rPr lang="en-US" altLang="en-US" dirty="0"/>
              <a:t>, </a:t>
            </a:r>
            <a:r>
              <a:rPr lang="en-US" altLang="en-US" b="1" dirty="0"/>
              <a:t>t</a:t>
            </a:r>
            <a:r>
              <a:rPr lang="en-US" altLang="en-US" dirty="0"/>
              <a:t>) = </a:t>
            </a:r>
            <a:r>
              <a:rPr lang="en-US" altLang="en-US" dirty="0" smtClean="0"/>
              <a:t>1/</a:t>
            </a:r>
            <a:r>
              <a:rPr lang="en-US" altLang="en-US" dirty="0" err="1" smtClean="0"/>
              <a:t>ǁ</a:t>
            </a:r>
            <a:r>
              <a:rPr lang="en-US" altLang="en-US" b="1" dirty="0" err="1" smtClean="0"/>
              <a:t>s</a:t>
            </a:r>
            <a:r>
              <a:rPr lang="en-US" altLang="en-US" dirty="0" err="1" smtClean="0"/>
              <a:t>-</a:t>
            </a:r>
            <a:r>
              <a:rPr lang="en-US" altLang="en-US" b="1" dirty="0" err="1" smtClean="0"/>
              <a:t>t</a:t>
            </a:r>
            <a:r>
              <a:rPr lang="en-US" altLang="en-US" dirty="0" err="1"/>
              <a:t>ǁ</a:t>
            </a:r>
            <a:r>
              <a:rPr lang="en-US" altLang="en-US" dirty="0" smtClean="0"/>
              <a:t>			Potential </a:t>
            </a:r>
            <a:r>
              <a:rPr lang="en-US" altLang="en-US" dirty="0"/>
              <a:t>function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k(</a:t>
            </a:r>
            <a:r>
              <a:rPr lang="en-US" altLang="en-US" b="1" dirty="0"/>
              <a:t>s</a:t>
            </a:r>
            <a:r>
              <a:rPr lang="en-US" altLang="en-US" dirty="0"/>
              <a:t>, </a:t>
            </a:r>
            <a:r>
              <a:rPr lang="en-US" altLang="en-US" b="1" dirty="0"/>
              <a:t>t</a:t>
            </a:r>
            <a:r>
              <a:rPr lang="en-US" altLang="en-US" dirty="0"/>
              <a:t>) = (</a:t>
            </a:r>
            <a:r>
              <a:rPr lang="en-US" altLang="en-US" b="1" dirty="0"/>
              <a:t>s </a:t>
            </a:r>
            <a:r>
              <a:rPr lang="en-US" altLang="en-US" dirty="0">
                <a:sym typeface="Symbol" pitchFamily="18" charset="2"/>
              </a:rPr>
              <a:t></a:t>
            </a:r>
            <a:r>
              <a:rPr lang="en-US" altLang="en-US" dirty="0"/>
              <a:t> </a:t>
            </a:r>
            <a:r>
              <a:rPr lang="en-US" altLang="en-US" b="1" dirty="0"/>
              <a:t>t</a:t>
            </a:r>
            <a:r>
              <a:rPr lang="en-US" altLang="en-US" dirty="0"/>
              <a:t>)</a:t>
            </a:r>
            <a:r>
              <a:rPr lang="en-US" altLang="en-US" baseline="30000" dirty="0"/>
              <a:t>q</a:t>
            </a:r>
            <a:r>
              <a:rPr lang="en-US" altLang="en-US" dirty="0"/>
              <a:t>		</a:t>
            </a:r>
            <a:r>
              <a:rPr lang="en-US" altLang="en-US" dirty="0" smtClean="0"/>
              <a:t>            Polynomial kernel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	</a:t>
            </a:r>
            <a:r>
              <a:rPr lang="en-US" altLang="en-US" sz="2800" dirty="0" smtClean="0"/>
              <a:t>([</a:t>
            </a:r>
            <a:r>
              <a:rPr lang="en-US" altLang="en-US" sz="2800" dirty="0"/>
              <a:t>s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,s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]</a:t>
            </a:r>
            <a:r>
              <a:rPr lang="en-US" altLang="en-US" dirty="0">
                <a:sym typeface="Symbol" pitchFamily="18" charset="2"/>
              </a:rPr>
              <a:t></a:t>
            </a:r>
            <a:r>
              <a:rPr lang="en-US" altLang="en-US" sz="2800" dirty="0"/>
              <a:t>[t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,t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])</a:t>
            </a:r>
            <a:r>
              <a:rPr lang="en-US" altLang="en-US" sz="2800" baseline="30000" dirty="0"/>
              <a:t>2 </a:t>
            </a:r>
            <a:r>
              <a:rPr lang="en-US" altLang="en-US" sz="2800" dirty="0"/>
              <a:t>= [s</a:t>
            </a:r>
            <a:r>
              <a:rPr lang="en-US" altLang="en-US" sz="2800" baseline="-25000" dirty="0"/>
              <a:t>1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,s</a:t>
            </a:r>
            <a:r>
              <a:rPr lang="en-US" altLang="en-US" sz="2800" baseline="-25000" dirty="0"/>
              <a:t>2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,</a:t>
            </a:r>
            <a:r>
              <a:rPr lang="en-US" altLang="en-US" sz="2800" dirty="0">
                <a:sym typeface="Symbol" pitchFamily="18" charset="2"/>
              </a:rPr>
              <a:t></a:t>
            </a:r>
            <a:r>
              <a:rPr lang="en-US" altLang="en-US" sz="2800" dirty="0"/>
              <a:t>2s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s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] .[t</a:t>
            </a:r>
            <a:r>
              <a:rPr lang="en-US" altLang="en-US" sz="2800" baseline="-25000" dirty="0"/>
              <a:t>1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,t</a:t>
            </a:r>
            <a:r>
              <a:rPr lang="en-US" altLang="en-US" sz="2800" baseline="-25000" dirty="0"/>
              <a:t>2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,</a:t>
            </a:r>
            <a:r>
              <a:rPr lang="en-US" altLang="en-US" sz="2800" dirty="0">
                <a:sym typeface="Symbol" pitchFamily="18" charset="2"/>
              </a:rPr>
              <a:t></a:t>
            </a:r>
            <a:r>
              <a:rPr lang="en-US" altLang="en-US" sz="2800" dirty="0"/>
              <a:t>2t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t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]</a:t>
            </a:r>
            <a:endParaRPr lang="en-US" altLang="en-US" sz="2400" dirty="0">
              <a:solidFill>
                <a:srgbClr val="0000CC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>
            <a:off x="4658263" y="5486400"/>
            <a:ext cx="1905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6495263" y="5516136"/>
            <a:ext cx="2032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AutoShape 9"/>
          <p:cNvSpPr>
            <a:spLocks/>
          </p:cNvSpPr>
          <p:nvPr/>
        </p:nvSpPr>
        <p:spPr bwMode="auto">
          <a:xfrm rot="5390598">
            <a:off x="2375694" y="5129205"/>
            <a:ext cx="146050" cy="1906588"/>
          </a:xfrm>
          <a:prstGeom prst="rightBrace">
            <a:avLst>
              <a:gd name="adj1" fmla="val 1087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2" name="AutoShape 10"/>
          <p:cNvSpPr>
            <a:spLocks/>
          </p:cNvSpPr>
          <p:nvPr/>
        </p:nvSpPr>
        <p:spPr bwMode="auto">
          <a:xfrm rot="5390598">
            <a:off x="4457783" y="5140474"/>
            <a:ext cx="222250" cy="1985963"/>
          </a:xfrm>
          <a:prstGeom prst="rightBrace">
            <a:avLst>
              <a:gd name="adj1" fmla="val 744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3" name="AutoShape 11"/>
          <p:cNvSpPr>
            <a:spLocks/>
          </p:cNvSpPr>
          <p:nvPr/>
        </p:nvSpPr>
        <p:spPr bwMode="auto">
          <a:xfrm rot="5390598">
            <a:off x="6362495" y="524413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4199020" y="6195368"/>
            <a:ext cx="73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Symbol" pitchFamily="18" charset="2"/>
              </a:rPr>
              <a:t>F</a:t>
            </a:r>
            <a:r>
              <a:rPr lang="en-US" altLang="en-US" dirty="0"/>
              <a:t>(</a:t>
            </a:r>
            <a:r>
              <a:rPr lang="en-US" altLang="en-US" b="1" dirty="0"/>
              <a:t>s</a:t>
            </a:r>
            <a:r>
              <a:rPr lang="en-US" altLang="en-US" dirty="0"/>
              <a:t>)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6097382" y="6198217"/>
            <a:ext cx="72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Symbol" pitchFamily="18" charset="2"/>
              </a:rPr>
              <a:t>F</a:t>
            </a:r>
            <a:r>
              <a:rPr lang="en-US" altLang="en-US" dirty="0"/>
              <a:t>(</a:t>
            </a:r>
            <a:r>
              <a:rPr lang="en-US" altLang="en-US" b="1" dirty="0"/>
              <a:t>t</a:t>
            </a:r>
            <a:r>
              <a:rPr lang="en-US" altLang="en-US" dirty="0"/>
              <a:t>)</a:t>
            </a: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2063750" y="6182511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k(</a:t>
            </a:r>
            <a:r>
              <a:rPr lang="en-US" altLang="en-US" b="1"/>
              <a:t>s</a:t>
            </a:r>
            <a:r>
              <a:rPr lang="en-US" altLang="en-US"/>
              <a:t>, </a:t>
            </a:r>
            <a:r>
              <a:rPr lang="en-US" altLang="en-US" b="1"/>
              <a:t>t</a:t>
            </a:r>
            <a:r>
              <a:rPr lang="en-US" altLang="en-US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3093" y="4876800"/>
            <a:ext cx="9144000" cy="19812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733800" y="5562600"/>
            <a:ext cx="304800" cy="3048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638800" y="5562600"/>
            <a:ext cx="304800" cy="3048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14800" y="5562600"/>
            <a:ext cx="304800" cy="304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019800" y="5562600"/>
            <a:ext cx="304800" cy="304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43962" y="5558736"/>
            <a:ext cx="71383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408775" y="5534136"/>
            <a:ext cx="713837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Kernel?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en-US" dirty="0">
                <a:solidFill>
                  <a:srgbClr val="990000"/>
                </a:solidFill>
              </a:rPr>
              <a:t>A kernel is:</a:t>
            </a:r>
          </a:p>
          <a:p>
            <a:r>
              <a:rPr lang="en-US" altLang="en-US" dirty="0">
                <a:solidFill>
                  <a:srgbClr val="990000"/>
                </a:solidFill>
              </a:rPr>
              <a:t>a </a:t>
            </a:r>
            <a:r>
              <a:rPr lang="en-US" altLang="en-US" b="1" dirty="0">
                <a:solidFill>
                  <a:srgbClr val="990000"/>
                </a:solidFill>
              </a:rPr>
              <a:t>similarity measure</a:t>
            </a:r>
          </a:p>
          <a:p>
            <a:r>
              <a:rPr lang="en-US" altLang="en-US" dirty="0">
                <a:solidFill>
                  <a:srgbClr val="990000"/>
                </a:solidFill>
              </a:rPr>
              <a:t>a </a:t>
            </a:r>
            <a:r>
              <a:rPr lang="en-US" altLang="en-US" b="1" dirty="0">
                <a:solidFill>
                  <a:srgbClr val="990000"/>
                </a:solidFill>
              </a:rPr>
              <a:t>dot product</a:t>
            </a:r>
            <a:r>
              <a:rPr lang="en-US" altLang="en-US" dirty="0">
                <a:solidFill>
                  <a:srgbClr val="990000"/>
                </a:solidFill>
              </a:rPr>
              <a:t> in </a:t>
            </a:r>
            <a:r>
              <a:rPr lang="en-US" altLang="en-US" i="1" dirty="0">
                <a:solidFill>
                  <a:srgbClr val="990000"/>
                </a:solidFill>
              </a:rPr>
              <a:t>some</a:t>
            </a:r>
            <a:r>
              <a:rPr lang="en-US" altLang="en-US" dirty="0">
                <a:solidFill>
                  <a:srgbClr val="990000"/>
                </a:solidFill>
              </a:rPr>
              <a:t> feature space: </a:t>
            </a:r>
            <a:endParaRPr lang="en-US" altLang="en-US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0000"/>
                </a:solidFill>
              </a:rPr>
              <a:t>	</a:t>
            </a:r>
            <a:r>
              <a:rPr lang="en-US" altLang="en-US" dirty="0" smtClean="0">
                <a:solidFill>
                  <a:srgbClr val="990000"/>
                </a:solidFill>
              </a:rPr>
              <a:t>		k(</a:t>
            </a:r>
            <a:r>
              <a:rPr lang="en-US" altLang="en-US" b="1" dirty="0" smtClean="0">
                <a:solidFill>
                  <a:srgbClr val="990000"/>
                </a:solidFill>
              </a:rPr>
              <a:t>s</a:t>
            </a:r>
            <a:r>
              <a:rPr lang="en-US" altLang="en-US" dirty="0">
                <a:solidFill>
                  <a:srgbClr val="990000"/>
                </a:solidFill>
              </a:rPr>
              <a:t>, </a:t>
            </a:r>
            <a:r>
              <a:rPr lang="en-US" altLang="en-US" b="1" dirty="0">
                <a:solidFill>
                  <a:srgbClr val="990000"/>
                </a:solidFill>
              </a:rPr>
              <a:t>t</a:t>
            </a:r>
            <a:r>
              <a:rPr lang="en-US" altLang="en-US" dirty="0">
                <a:solidFill>
                  <a:srgbClr val="990000"/>
                </a:solidFill>
              </a:rPr>
              <a:t>) = </a:t>
            </a:r>
            <a:r>
              <a:rPr lang="en-US" altLang="en-US" b="1" dirty="0">
                <a:solidFill>
                  <a:srgbClr val="990000"/>
                </a:solidFill>
                <a:latin typeface="Symbol" pitchFamily="18" charset="2"/>
              </a:rPr>
              <a:t>F</a:t>
            </a:r>
            <a:r>
              <a:rPr lang="en-US" altLang="en-US" dirty="0">
                <a:solidFill>
                  <a:srgbClr val="990000"/>
                </a:solidFill>
              </a:rPr>
              <a:t>(</a:t>
            </a:r>
            <a:r>
              <a:rPr lang="en-US" altLang="en-US" b="1" dirty="0">
                <a:solidFill>
                  <a:srgbClr val="990000"/>
                </a:solidFill>
              </a:rPr>
              <a:t>s</a:t>
            </a:r>
            <a:r>
              <a:rPr lang="en-US" altLang="en-US" dirty="0">
                <a:solidFill>
                  <a:srgbClr val="990000"/>
                </a:solidFill>
              </a:rPr>
              <a:t>) </a:t>
            </a:r>
            <a:r>
              <a:rPr lang="en-US" altLang="en-US" dirty="0">
                <a:solidFill>
                  <a:srgbClr val="990000"/>
                </a:solidFill>
                <a:sym typeface="Symbol" pitchFamily="18" charset="2"/>
              </a:rPr>
              <a:t>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b="1" dirty="0">
                <a:solidFill>
                  <a:srgbClr val="990000"/>
                </a:solidFill>
                <a:latin typeface="Symbol" pitchFamily="18" charset="2"/>
              </a:rPr>
              <a:t>F</a:t>
            </a:r>
            <a:r>
              <a:rPr lang="en-US" altLang="en-US" dirty="0">
                <a:solidFill>
                  <a:srgbClr val="990000"/>
                </a:solidFill>
              </a:rPr>
              <a:t>(</a:t>
            </a:r>
            <a:r>
              <a:rPr lang="en-US" altLang="en-US" b="1" dirty="0">
                <a:solidFill>
                  <a:srgbClr val="990000"/>
                </a:solidFill>
              </a:rPr>
              <a:t>t</a:t>
            </a:r>
            <a:r>
              <a:rPr lang="en-US" altLang="en-US" dirty="0">
                <a:solidFill>
                  <a:srgbClr val="990000"/>
                </a:solidFill>
              </a:rPr>
              <a:t>)</a:t>
            </a:r>
          </a:p>
          <a:p>
            <a:pPr>
              <a:buFontTx/>
              <a:buNone/>
            </a:pPr>
            <a:endParaRPr lang="en-US" altLang="en-US" dirty="0" smtClean="0">
              <a:solidFill>
                <a:srgbClr val="990000"/>
              </a:solidFill>
            </a:endParaRPr>
          </a:p>
          <a:p>
            <a:pPr>
              <a:buNone/>
            </a:pPr>
            <a:r>
              <a:rPr lang="en-US" altLang="en-US" i="1" dirty="0">
                <a:solidFill>
                  <a:schemeClr val="folHlink"/>
                </a:solidFill>
              </a:rPr>
              <a:t>But we do not need to know the </a:t>
            </a:r>
            <a:r>
              <a:rPr lang="en-US" altLang="en-US" b="1" i="1" dirty="0">
                <a:solidFill>
                  <a:schemeClr val="folHlink"/>
                </a:solidFill>
                <a:latin typeface="Symbol" pitchFamily="18" charset="2"/>
              </a:rPr>
              <a:t>F</a:t>
            </a:r>
            <a:r>
              <a:rPr lang="en-US" altLang="en-US" i="1" dirty="0">
                <a:solidFill>
                  <a:schemeClr val="folHlink"/>
                </a:solidFill>
              </a:rPr>
              <a:t> representation</a:t>
            </a:r>
            <a:r>
              <a:rPr lang="en-US" altLang="en-US" i="1" dirty="0" smtClean="0">
                <a:solidFill>
                  <a:schemeClr val="folHlink"/>
                </a:solidFill>
              </a:rPr>
              <a:t>.</a:t>
            </a:r>
            <a:endParaRPr lang="en-US" altLang="en-US" dirty="0">
              <a:solidFill>
                <a:srgbClr val="99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990000"/>
              </a:solidFill>
            </a:endParaRPr>
          </a:p>
          <a:p>
            <a:r>
              <a:rPr lang="en-US" altLang="en-US" dirty="0" smtClean="0"/>
              <a:t>k(</a:t>
            </a:r>
            <a:r>
              <a:rPr lang="en-US" altLang="en-US" b="1" dirty="0" smtClean="0"/>
              <a:t>s</a:t>
            </a:r>
            <a:r>
              <a:rPr lang="en-US" altLang="en-US" dirty="0"/>
              <a:t>, </a:t>
            </a:r>
            <a:r>
              <a:rPr lang="en-US" altLang="en-US" b="1" dirty="0"/>
              <a:t>t</a:t>
            </a:r>
            <a:r>
              <a:rPr lang="en-US" altLang="en-US" dirty="0"/>
              <a:t>) = </a:t>
            </a:r>
            <a:r>
              <a:rPr lang="en-US" altLang="en-US" dirty="0" err="1"/>
              <a:t>exp</a:t>
            </a:r>
            <a:r>
              <a:rPr lang="en-US" altLang="en-US" dirty="0"/>
              <a:t>(-</a:t>
            </a:r>
            <a:r>
              <a:rPr lang="en-US" altLang="en-US" dirty="0" smtClean="0"/>
              <a:t>ǁ</a:t>
            </a:r>
            <a:r>
              <a:rPr lang="en-US" altLang="en-US" b="1" dirty="0" smtClean="0"/>
              <a:t>s</a:t>
            </a:r>
            <a:r>
              <a:rPr lang="en-US" altLang="en-US" dirty="0" smtClean="0"/>
              <a:t>-</a:t>
            </a:r>
            <a:r>
              <a:rPr lang="en-US" altLang="en-US" b="1" dirty="0" smtClean="0"/>
              <a:t>t</a:t>
            </a:r>
            <a:r>
              <a:rPr lang="en-US" altLang="en-US" dirty="0"/>
              <a:t>ǁ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/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30000" dirty="0" smtClean="0"/>
              <a:t>2</a:t>
            </a:r>
            <a:r>
              <a:rPr lang="en-US" altLang="en-US" dirty="0"/>
              <a:t>) </a:t>
            </a:r>
            <a:r>
              <a:rPr lang="en-US" altLang="en-US" dirty="0" smtClean="0"/>
              <a:t>         	Gaussian </a:t>
            </a:r>
            <a:r>
              <a:rPr lang="en-US" altLang="en-US" dirty="0"/>
              <a:t>kernel</a:t>
            </a:r>
          </a:p>
          <a:p>
            <a:r>
              <a:rPr lang="en-US" altLang="en-US" dirty="0"/>
              <a:t>k(</a:t>
            </a:r>
            <a:r>
              <a:rPr lang="en-US" altLang="en-US" b="1" dirty="0"/>
              <a:t>s</a:t>
            </a:r>
            <a:r>
              <a:rPr lang="en-US" altLang="en-US" dirty="0"/>
              <a:t>, </a:t>
            </a:r>
            <a:r>
              <a:rPr lang="en-US" altLang="en-US" b="1" dirty="0"/>
              <a:t>t</a:t>
            </a:r>
            <a:r>
              <a:rPr lang="en-US" altLang="en-US" dirty="0"/>
              <a:t>) = </a:t>
            </a:r>
            <a:r>
              <a:rPr lang="en-US" altLang="en-US" dirty="0" smtClean="0"/>
              <a:t>1/</a:t>
            </a:r>
            <a:r>
              <a:rPr lang="en-US" altLang="en-US" dirty="0" err="1" smtClean="0"/>
              <a:t>ǁ</a:t>
            </a:r>
            <a:r>
              <a:rPr lang="en-US" altLang="en-US" b="1" dirty="0" err="1" smtClean="0"/>
              <a:t>s</a:t>
            </a:r>
            <a:r>
              <a:rPr lang="en-US" altLang="en-US" dirty="0" err="1" smtClean="0"/>
              <a:t>-</a:t>
            </a:r>
            <a:r>
              <a:rPr lang="en-US" altLang="en-US" b="1" dirty="0" err="1" smtClean="0"/>
              <a:t>t</a:t>
            </a:r>
            <a:r>
              <a:rPr lang="en-US" altLang="en-US" dirty="0" err="1"/>
              <a:t>ǁ</a:t>
            </a:r>
            <a:r>
              <a:rPr lang="en-US" altLang="en-US" dirty="0" smtClean="0"/>
              <a:t>			Potential </a:t>
            </a:r>
            <a:r>
              <a:rPr lang="en-US" altLang="en-US" dirty="0"/>
              <a:t>function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k(</a:t>
            </a:r>
            <a:r>
              <a:rPr lang="en-US" altLang="en-US" b="1" dirty="0"/>
              <a:t>s</a:t>
            </a:r>
            <a:r>
              <a:rPr lang="en-US" altLang="en-US" dirty="0"/>
              <a:t>, </a:t>
            </a:r>
            <a:r>
              <a:rPr lang="en-US" altLang="en-US" b="1" dirty="0"/>
              <a:t>t</a:t>
            </a:r>
            <a:r>
              <a:rPr lang="en-US" altLang="en-US" dirty="0"/>
              <a:t>) = (</a:t>
            </a:r>
            <a:r>
              <a:rPr lang="en-US" altLang="en-US" b="1" dirty="0"/>
              <a:t>s </a:t>
            </a:r>
            <a:r>
              <a:rPr lang="en-US" altLang="en-US" dirty="0">
                <a:sym typeface="Symbol" pitchFamily="18" charset="2"/>
              </a:rPr>
              <a:t></a:t>
            </a:r>
            <a:r>
              <a:rPr lang="en-US" altLang="en-US" dirty="0"/>
              <a:t> </a:t>
            </a:r>
            <a:r>
              <a:rPr lang="en-US" altLang="en-US" b="1" dirty="0" smtClean="0"/>
              <a:t>t</a:t>
            </a: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 + 1</a:t>
            </a:r>
            <a:r>
              <a:rPr lang="en-US" altLang="en-US" dirty="0" smtClean="0"/>
              <a:t>)</a:t>
            </a:r>
            <a:r>
              <a:rPr lang="en-US" altLang="en-US" baseline="30000" dirty="0" smtClean="0"/>
              <a:t>q</a:t>
            </a:r>
            <a:r>
              <a:rPr lang="en-US" altLang="en-US" dirty="0"/>
              <a:t>		</a:t>
            </a:r>
            <a:r>
              <a:rPr lang="en-US" altLang="en-US" dirty="0" smtClean="0"/>
              <a:t>Polynomial kernel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	</a:t>
            </a:r>
            <a:r>
              <a:rPr lang="en-US" altLang="en-US" sz="2800" dirty="0" smtClean="0"/>
              <a:t>([</a:t>
            </a:r>
            <a:r>
              <a:rPr lang="en-US" altLang="en-US" sz="2800" dirty="0"/>
              <a:t>s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,s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]</a:t>
            </a:r>
            <a:r>
              <a:rPr lang="en-US" altLang="en-US" dirty="0">
                <a:sym typeface="Symbol" pitchFamily="18" charset="2"/>
              </a:rPr>
              <a:t></a:t>
            </a:r>
            <a:r>
              <a:rPr lang="en-US" altLang="en-US" sz="2800" dirty="0"/>
              <a:t>[t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,t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])</a:t>
            </a:r>
            <a:r>
              <a:rPr lang="en-US" altLang="en-US" sz="2800" baseline="30000" dirty="0"/>
              <a:t>2 </a:t>
            </a:r>
            <a:r>
              <a:rPr lang="en-US" altLang="en-US" sz="2800" dirty="0"/>
              <a:t>= [s</a:t>
            </a:r>
            <a:r>
              <a:rPr lang="en-US" altLang="en-US" sz="2800" baseline="-25000" dirty="0"/>
              <a:t>1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,s</a:t>
            </a:r>
            <a:r>
              <a:rPr lang="en-US" altLang="en-US" sz="2800" baseline="-25000" dirty="0"/>
              <a:t>2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,</a:t>
            </a:r>
            <a:r>
              <a:rPr lang="en-US" altLang="en-US" sz="2800" dirty="0">
                <a:sym typeface="Symbol" pitchFamily="18" charset="2"/>
              </a:rPr>
              <a:t></a:t>
            </a:r>
            <a:r>
              <a:rPr lang="en-US" altLang="en-US" sz="2800" dirty="0"/>
              <a:t>2s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s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] .[t</a:t>
            </a:r>
            <a:r>
              <a:rPr lang="en-US" altLang="en-US" sz="2800" baseline="-25000" dirty="0"/>
              <a:t>1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,t</a:t>
            </a:r>
            <a:r>
              <a:rPr lang="en-US" altLang="en-US" sz="2800" baseline="-25000" dirty="0"/>
              <a:t>2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,</a:t>
            </a:r>
            <a:r>
              <a:rPr lang="en-US" altLang="en-US" sz="2800" dirty="0">
                <a:sym typeface="Symbol" pitchFamily="18" charset="2"/>
              </a:rPr>
              <a:t></a:t>
            </a:r>
            <a:r>
              <a:rPr lang="en-US" altLang="en-US" sz="2800" dirty="0"/>
              <a:t>2t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t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]</a:t>
            </a:r>
            <a:endParaRPr lang="en-US" altLang="en-US" sz="2400" dirty="0">
              <a:solidFill>
                <a:srgbClr val="0000CC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>
            <a:off x="4658263" y="5486400"/>
            <a:ext cx="1905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6495263" y="5516136"/>
            <a:ext cx="2032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AutoShape 9"/>
          <p:cNvSpPr>
            <a:spLocks/>
          </p:cNvSpPr>
          <p:nvPr/>
        </p:nvSpPr>
        <p:spPr bwMode="auto">
          <a:xfrm rot="5390598">
            <a:off x="2375694" y="5129205"/>
            <a:ext cx="146050" cy="1906588"/>
          </a:xfrm>
          <a:prstGeom prst="rightBrace">
            <a:avLst>
              <a:gd name="adj1" fmla="val 1087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2" name="AutoShape 10"/>
          <p:cNvSpPr>
            <a:spLocks/>
          </p:cNvSpPr>
          <p:nvPr/>
        </p:nvSpPr>
        <p:spPr bwMode="auto">
          <a:xfrm rot="5390598">
            <a:off x="4457783" y="5140474"/>
            <a:ext cx="222250" cy="1985963"/>
          </a:xfrm>
          <a:prstGeom prst="rightBrace">
            <a:avLst>
              <a:gd name="adj1" fmla="val 744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3" name="AutoShape 11"/>
          <p:cNvSpPr>
            <a:spLocks/>
          </p:cNvSpPr>
          <p:nvPr/>
        </p:nvSpPr>
        <p:spPr bwMode="auto">
          <a:xfrm rot="5390598">
            <a:off x="6362495" y="524413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4199020" y="6195368"/>
            <a:ext cx="73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Symbol" pitchFamily="18" charset="2"/>
              </a:rPr>
              <a:t>F</a:t>
            </a:r>
            <a:r>
              <a:rPr lang="en-US" altLang="en-US" dirty="0"/>
              <a:t>(</a:t>
            </a:r>
            <a:r>
              <a:rPr lang="en-US" altLang="en-US" b="1" dirty="0"/>
              <a:t>s</a:t>
            </a:r>
            <a:r>
              <a:rPr lang="en-US" altLang="en-US" dirty="0"/>
              <a:t>)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6097382" y="6198217"/>
            <a:ext cx="72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Symbol" pitchFamily="18" charset="2"/>
              </a:rPr>
              <a:t>F</a:t>
            </a:r>
            <a:r>
              <a:rPr lang="en-US" altLang="en-US" dirty="0"/>
              <a:t>(</a:t>
            </a:r>
            <a:r>
              <a:rPr lang="en-US" altLang="en-US" b="1" dirty="0"/>
              <a:t>t</a:t>
            </a:r>
            <a:r>
              <a:rPr lang="en-US" altLang="en-US" dirty="0"/>
              <a:t>)</a:t>
            </a: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2063750" y="6182511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k(</a:t>
            </a:r>
            <a:r>
              <a:rPr lang="en-US" altLang="en-US" b="1"/>
              <a:t>s</a:t>
            </a:r>
            <a:r>
              <a:rPr lang="en-US" altLang="en-US"/>
              <a:t>, </a:t>
            </a:r>
            <a:r>
              <a:rPr lang="en-US" altLang="en-US" b="1"/>
              <a:t>t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3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03200"/>
            <a:ext cx="7772400" cy="1143000"/>
          </a:xfrm>
        </p:spPr>
        <p:txBody>
          <a:bodyPr/>
          <a:lstStyle/>
          <a:p>
            <a:r>
              <a:rPr lang="en-US" altLang="en-US"/>
              <a:t>Hebb’s Rule</a:t>
            </a:r>
          </a:p>
        </p:txBody>
      </p:sp>
      <p:sp>
        <p:nvSpPr>
          <p:cNvPr id="196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124994" y="1600200"/>
            <a:ext cx="3810000" cy="1219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 err="1" smtClean="0"/>
              <a:t>w</a:t>
            </a:r>
            <a:r>
              <a:rPr lang="en-US" altLang="en-US" baseline="-25000" dirty="0" err="1"/>
              <a:t>i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+ </a:t>
            </a:r>
            <a:r>
              <a:rPr lang="en-US" altLang="en-US" dirty="0" err="1" smtClean="0"/>
              <a:t>y</a:t>
            </a:r>
            <a:r>
              <a:rPr lang="en-US" altLang="en-US" baseline="30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</a:t>
            </a:r>
            <a:r>
              <a:rPr lang="en-US" altLang="en-US" baseline="30000" dirty="0" err="1" smtClean="0"/>
              <a:t>k</a:t>
            </a:r>
            <a:r>
              <a:rPr lang="en-US" altLang="en-US" baseline="-25000" dirty="0" err="1" smtClean="0"/>
              <a:t>i</a:t>
            </a:r>
            <a:endParaRPr lang="en-US" altLang="en-US" dirty="0"/>
          </a:p>
          <a:p>
            <a:pPr>
              <a:buFontTx/>
              <a:buNone/>
            </a:pPr>
            <a:endParaRPr lang="en-US" altLang="en-US" baseline="-25000" dirty="0"/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196640" name="Picture 1056" descr="C:\Users\Isabelle\Projects\ETH\Presentations\Lecture3\synaps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314700" cy="26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641" name="Text Box 1057"/>
          <p:cNvSpPr txBox="1">
            <a:spLocks noChangeArrowheads="1"/>
          </p:cNvSpPr>
          <p:nvPr/>
        </p:nvSpPr>
        <p:spPr bwMode="auto">
          <a:xfrm>
            <a:off x="8066088" y="4105275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>
                <a:solidFill>
                  <a:srgbClr val="990000"/>
                </a:solidFill>
              </a:rPr>
              <a:t>Axon</a:t>
            </a:r>
          </a:p>
        </p:txBody>
      </p:sp>
      <p:grpSp>
        <p:nvGrpSpPr>
          <p:cNvPr id="196649" name="Group 1065"/>
          <p:cNvGrpSpPr>
            <a:grpSpLocks/>
          </p:cNvGrpSpPr>
          <p:nvPr/>
        </p:nvGrpSpPr>
        <p:grpSpPr bwMode="auto">
          <a:xfrm>
            <a:off x="3036888" y="3038475"/>
            <a:ext cx="5715000" cy="3048000"/>
            <a:chOff x="1913" y="1914"/>
            <a:chExt cx="3600" cy="1920"/>
          </a:xfrm>
        </p:grpSpPr>
        <p:sp>
          <p:nvSpPr>
            <p:cNvPr id="196612" name="Rectangle 1028"/>
            <p:cNvSpPr>
              <a:spLocks noChangeArrowheads="1"/>
            </p:cNvSpPr>
            <p:nvPr/>
          </p:nvSpPr>
          <p:spPr bwMode="auto">
            <a:xfrm>
              <a:off x="4793" y="2250"/>
              <a:ext cx="336" cy="318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3" name="Line 1029"/>
            <p:cNvSpPr>
              <a:spLocks noChangeShapeType="1"/>
            </p:cNvSpPr>
            <p:nvPr/>
          </p:nvSpPr>
          <p:spPr bwMode="auto">
            <a:xfrm>
              <a:off x="3096" y="2322"/>
              <a:ext cx="643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14" name="Oval 1030"/>
            <p:cNvSpPr>
              <a:spLocks noChangeArrowheads="1"/>
            </p:cNvSpPr>
            <p:nvPr/>
          </p:nvSpPr>
          <p:spPr bwMode="auto">
            <a:xfrm>
              <a:off x="3739" y="2042"/>
              <a:ext cx="1014" cy="1020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5" name="Rectangle 1031"/>
            <p:cNvSpPr>
              <a:spLocks noChangeArrowheads="1"/>
            </p:cNvSpPr>
            <p:nvPr/>
          </p:nvSpPr>
          <p:spPr bwMode="auto">
            <a:xfrm>
              <a:off x="2873" y="1914"/>
              <a:ext cx="223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6" name="Text Box 1032"/>
            <p:cNvSpPr txBox="1">
              <a:spLocks noChangeArrowheads="1"/>
            </p:cNvSpPr>
            <p:nvPr/>
          </p:nvSpPr>
          <p:spPr bwMode="auto">
            <a:xfrm>
              <a:off x="2917" y="1989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endParaRPr lang="en-US" altLang="en-US" sz="2400" b="0" baseline="-25000"/>
            </a:p>
          </p:txBody>
        </p:sp>
        <p:sp>
          <p:nvSpPr>
            <p:cNvPr id="196617" name="Rectangle 1033"/>
            <p:cNvSpPr>
              <a:spLocks noChangeArrowheads="1"/>
            </p:cNvSpPr>
            <p:nvPr/>
          </p:nvSpPr>
          <p:spPr bwMode="auto">
            <a:xfrm>
              <a:off x="2825" y="2154"/>
              <a:ext cx="336" cy="318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8" name="Rectangle 1034"/>
            <p:cNvSpPr>
              <a:spLocks noChangeArrowheads="1"/>
            </p:cNvSpPr>
            <p:nvPr/>
          </p:nvSpPr>
          <p:spPr bwMode="auto">
            <a:xfrm>
              <a:off x="2873" y="3036"/>
              <a:ext cx="223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9" name="Text Box 1035"/>
            <p:cNvSpPr txBox="1">
              <a:spLocks noChangeArrowheads="1"/>
            </p:cNvSpPr>
            <p:nvPr/>
          </p:nvSpPr>
          <p:spPr bwMode="auto">
            <a:xfrm>
              <a:off x="2917" y="3111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endParaRPr lang="en-US" altLang="en-US" sz="2400" b="0" baseline="-25000"/>
            </a:p>
          </p:txBody>
        </p:sp>
        <p:sp>
          <p:nvSpPr>
            <p:cNvPr id="196620" name="Rectangle 1036"/>
            <p:cNvSpPr>
              <a:spLocks noChangeArrowheads="1"/>
            </p:cNvSpPr>
            <p:nvPr/>
          </p:nvSpPr>
          <p:spPr bwMode="auto">
            <a:xfrm>
              <a:off x="2873" y="3317"/>
              <a:ext cx="223" cy="22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21" name="Line 1037"/>
            <p:cNvSpPr>
              <a:spLocks noChangeShapeType="1"/>
            </p:cNvSpPr>
            <p:nvPr/>
          </p:nvSpPr>
          <p:spPr bwMode="auto">
            <a:xfrm>
              <a:off x="3096" y="2016"/>
              <a:ext cx="668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2" name="Line 1038"/>
            <p:cNvSpPr>
              <a:spLocks noChangeShapeType="1"/>
            </p:cNvSpPr>
            <p:nvPr/>
          </p:nvSpPr>
          <p:spPr bwMode="auto">
            <a:xfrm flipV="1">
              <a:off x="3096" y="2807"/>
              <a:ext cx="692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3" name="Line 1039"/>
            <p:cNvSpPr>
              <a:spLocks noChangeShapeType="1"/>
            </p:cNvSpPr>
            <p:nvPr/>
          </p:nvSpPr>
          <p:spPr bwMode="auto">
            <a:xfrm flipV="1">
              <a:off x="3096" y="2883"/>
              <a:ext cx="767" cy="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4" name="Text Box 1040"/>
            <p:cNvSpPr txBox="1">
              <a:spLocks noChangeArrowheads="1"/>
            </p:cNvSpPr>
            <p:nvPr/>
          </p:nvSpPr>
          <p:spPr bwMode="auto">
            <a:xfrm>
              <a:off x="4085" y="2322"/>
              <a:ext cx="42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4000" b="0">
                  <a:latin typeface="Symbol" pitchFamily="18" charset="2"/>
                </a:rPr>
                <a:t>S</a:t>
              </a:r>
            </a:p>
          </p:txBody>
        </p:sp>
        <p:sp>
          <p:nvSpPr>
            <p:cNvPr id="196625" name="Line 1041"/>
            <p:cNvSpPr>
              <a:spLocks noChangeShapeType="1"/>
            </p:cNvSpPr>
            <p:nvPr/>
          </p:nvSpPr>
          <p:spPr bwMode="auto">
            <a:xfrm flipV="1">
              <a:off x="4745" y="2538"/>
              <a:ext cx="768" cy="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6" name="Text Box 1042"/>
            <p:cNvSpPr txBox="1">
              <a:spLocks noChangeArrowheads="1"/>
            </p:cNvSpPr>
            <p:nvPr/>
          </p:nvSpPr>
          <p:spPr bwMode="auto">
            <a:xfrm>
              <a:off x="4841" y="2250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/>
                <a:t>y</a:t>
              </a:r>
            </a:p>
          </p:txBody>
        </p:sp>
        <p:sp>
          <p:nvSpPr>
            <p:cNvPr id="196627" name="Oval 1043"/>
            <p:cNvSpPr>
              <a:spLocks noChangeArrowheads="1"/>
            </p:cNvSpPr>
            <p:nvPr/>
          </p:nvSpPr>
          <p:spPr bwMode="auto">
            <a:xfrm>
              <a:off x="3294" y="2067"/>
              <a:ext cx="222" cy="23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 b="0" baseline="-25000"/>
            </a:p>
          </p:txBody>
        </p:sp>
        <p:sp>
          <p:nvSpPr>
            <p:cNvPr id="196628" name="Oval 1044"/>
            <p:cNvSpPr>
              <a:spLocks noChangeArrowheads="1"/>
            </p:cNvSpPr>
            <p:nvPr/>
          </p:nvSpPr>
          <p:spPr bwMode="auto">
            <a:xfrm>
              <a:off x="3209" y="2202"/>
              <a:ext cx="355" cy="36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 b="0" baseline="-25000"/>
            </a:p>
          </p:txBody>
        </p:sp>
        <p:sp>
          <p:nvSpPr>
            <p:cNvPr id="196629" name="Oval 1045"/>
            <p:cNvSpPr>
              <a:spLocks noChangeArrowheads="1"/>
            </p:cNvSpPr>
            <p:nvPr/>
          </p:nvSpPr>
          <p:spPr bwMode="auto">
            <a:xfrm>
              <a:off x="3294" y="2858"/>
              <a:ext cx="222" cy="22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 b="0" baseline="-25000"/>
            </a:p>
          </p:txBody>
        </p:sp>
        <p:sp>
          <p:nvSpPr>
            <p:cNvPr id="196630" name="Oval 1046"/>
            <p:cNvSpPr>
              <a:spLocks noChangeArrowheads="1"/>
            </p:cNvSpPr>
            <p:nvPr/>
          </p:nvSpPr>
          <p:spPr bwMode="auto">
            <a:xfrm>
              <a:off x="3294" y="3062"/>
              <a:ext cx="222" cy="22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 b="0" baseline="-25000"/>
            </a:p>
          </p:txBody>
        </p:sp>
        <p:sp>
          <p:nvSpPr>
            <p:cNvPr id="196631" name="Oval 1047"/>
            <p:cNvSpPr>
              <a:spLocks noChangeArrowheads="1"/>
            </p:cNvSpPr>
            <p:nvPr/>
          </p:nvSpPr>
          <p:spPr bwMode="auto">
            <a:xfrm>
              <a:off x="2972" y="2577"/>
              <a:ext cx="25" cy="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2" name="Oval 1048"/>
            <p:cNvSpPr>
              <a:spLocks noChangeArrowheads="1"/>
            </p:cNvSpPr>
            <p:nvPr/>
          </p:nvSpPr>
          <p:spPr bwMode="auto">
            <a:xfrm>
              <a:off x="2972" y="2679"/>
              <a:ext cx="25" cy="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3" name="Oval 1049"/>
            <p:cNvSpPr>
              <a:spLocks noChangeArrowheads="1"/>
            </p:cNvSpPr>
            <p:nvPr/>
          </p:nvSpPr>
          <p:spPr bwMode="auto">
            <a:xfrm>
              <a:off x="2972" y="2781"/>
              <a:ext cx="25" cy="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6634" name="Group 1050"/>
            <p:cNvGrpSpPr>
              <a:grpSpLocks/>
            </p:cNvGrpSpPr>
            <p:nvPr/>
          </p:nvGrpSpPr>
          <p:grpSpPr bwMode="auto">
            <a:xfrm>
              <a:off x="4841" y="2586"/>
              <a:ext cx="247" cy="192"/>
              <a:chOff x="4944" y="1872"/>
              <a:chExt cx="480" cy="624"/>
            </a:xfrm>
          </p:grpSpPr>
          <p:sp>
            <p:nvSpPr>
              <p:cNvPr id="196635" name="Line 1051"/>
              <p:cNvSpPr>
                <a:spLocks noChangeShapeType="1"/>
              </p:cNvSpPr>
              <p:nvPr/>
            </p:nvSpPr>
            <p:spPr bwMode="auto">
              <a:xfrm>
                <a:off x="4944" y="249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36" name="Line 1052"/>
              <p:cNvSpPr>
                <a:spLocks noChangeShapeType="1"/>
              </p:cNvSpPr>
              <p:nvPr/>
            </p:nvSpPr>
            <p:spPr bwMode="auto">
              <a:xfrm flipV="1">
                <a:off x="5184" y="187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37" name="Line 1053"/>
              <p:cNvSpPr>
                <a:spLocks noChangeShapeType="1"/>
              </p:cNvSpPr>
              <p:nvPr/>
            </p:nvSpPr>
            <p:spPr bwMode="auto">
              <a:xfrm>
                <a:off x="5184" y="18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638" name="Text Box 1054"/>
            <p:cNvSpPr txBox="1">
              <a:spLocks noChangeArrowheads="1"/>
            </p:cNvSpPr>
            <p:nvPr/>
          </p:nvSpPr>
          <p:spPr bwMode="auto">
            <a:xfrm>
              <a:off x="2873" y="2106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 dirty="0" smtClean="0"/>
                <a:t>x</a:t>
              </a:r>
              <a:r>
                <a:rPr lang="en-US" altLang="en-US" sz="2400" baseline="-25000" dirty="0"/>
                <a:t>i</a:t>
              </a:r>
              <a:endParaRPr lang="en-US" altLang="en-US" sz="2400" b="0" baseline="-25000" dirty="0"/>
            </a:p>
          </p:txBody>
        </p:sp>
        <p:sp>
          <p:nvSpPr>
            <p:cNvPr id="196639" name="Text Box 1055"/>
            <p:cNvSpPr txBox="1">
              <a:spLocks noChangeArrowheads="1"/>
            </p:cNvSpPr>
            <p:nvPr/>
          </p:nvSpPr>
          <p:spPr bwMode="auto">
            <a:xfrm>
              <a:off x="3257" y="2202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 dirty="0" err="1" smtClean="0"/>
                <a:t>w</a:t>
              </a:r>
              <a:r>
                <a:rPr lang="en-US" altLang="en-US" sz="2400" baseline="-25000" dirty="0" err="1"/>
                <a:t>i</a:t>
              </a:r>
              <a:endParaRPr lang="en-US" altLang="en-US" sz="2400" b="0" baseline="-25000" dirty="0"/>
            </a:p>
          </p:txBody>
        </p:sp>
        <p:sp>
          <p:nvSpPr>
            <p:cNvPr id="196642" name="Text Box 1058"/>
            <p:cNvSpPr txBox="1">
              <a:spLocks noChangeArrowheads="1"/>
            </p:cNvSpPr>
            <p:nvPr/>
          </p:nvSpPr>
          <p:spPr bwMode="auto">
            <a:xfrm>
              <a:off x="3449" y="354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>
                  <a:solidFill>
                    <a:srgbClr val="990000"/>
                  </a:solidFill>
                </a:rPr>
                <a:t>Synapse</a:t>
              </a:r>
            </a:p>
          </p:txBody>
        </p:sp>
        <p:sp>
          <p:nvSpPr>
            <p:cNvPr id="196643" name="Text Box 1059"/>
            <p:cNvSpPr txBox="1">
              <a:spLocks noChangeArrowheads="1"/>
            </p:cNvSpPr>
            <p:nvPr/>
          </p:nvSpPr>
          <p:spPr bwMode="auto">
            <a:xfrm>
              <a:off x="1913" y="1914"/>
              <a:ext cx="9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>
                  <a:solidFill>
                    <a:srgbClr val="990000"/>
                  </a:solidFill>
                </a:rPr>
                <a:t>Activation of another neuron</a:t>
              </a:r>
            </a:p>
          </p:txBody>
        </p:sp>
        <p:sp>
          <p:nvSpPr>
            <p:cNvPr id="196644" name="Line 1060"/>
            <p:cNvSpPr>
              <a:spLocks noChangeShapeType="1"/>
            </p:cNvSpPr>
            <p:nvPr/>
          </p:nvSpPr>
          <p:spPr bwMode="auto">
            <a:xfrm flipH="1" flipV="1">
              <a:off x="3449" y="3354"/>
              <a:ext cx="96" cy="24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45" name="Text Box 1061"/>
            <p:cNvSpPr txBox="1">
              <a:spLocks noChangeArrowheads="1"/>
            </p:cNvSpPr>
            <p:nvPr/>
          </p:nvSpPr>
          <p:spPr bwMode="auto">
            <a:xfrm>
              <a:off x="3689" y="3210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>
                  <a:solidFill>
                    <a:srgbClr val="990000"/>
                  </a:solidFill>
                </a:rPr>
                <a:t>Dendrite</a:t>
              </a:r>
            </a:p>
          </p:txBody>
        </p:sp>
        <p:sp>
          <p:nvSpPr>
            <p:cNvPr id="196646" name="Line 1062"/>
            <p:cNvSpPr>
              <a:spLocks noChangeShapeType="1"/>
            </p:cNvSpPr>
            <p:nvPr/>
          </p:nvSpPr>
          <p:spPr bwMode="auto">
            <a:xfrm flipH="1" flipV="1">
              <a:off x="3689" y="3066"/>
              <a:ext cx="144" cy="192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33</a:t>
            </a:fld>
            <a:endParaRPr lang="en-US"/>
          </a:p>
        </p:txBody>
      </p:sp>
      <p:sp>
        <p:nvSpPr>
          <p:cNvPr id="45" name="Rectangle 1063"/>
          <p:cNvSpPr>
            <a:spLocks noChangeArrowheads="1"/>
          </p:cNvSpPr>
          <p:nvPr/>
        </p:nvSpPr>
        <p:spPr bwMode="auto">
          <a:xfrm>
            <a:off x="2922588" y="1524000"/>
            <a:ext cx="3124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6629400" y="1219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D. Hebb, 1949</a:t>
            </a:r>
            <a:endParaRPr lang="en-US" altLang="en-US" sz="2400" b="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03200"/>
            <a:ext cx="7772400" cy="1143000"/>
          </a:xfrm>
        </p:spPr>
        <p:txBody>
          <a:bodyPr/>
          <a:lstStyle/>
          <a:p>
            <a:r>
              <a:rPr lang="en-US" altLang="en-US"/>
              <a:t>Hebb’s Rule</a:t>
            </a:r>
          </a:p>
        </p:txBody>
      </p:sp>
      <p:pic>
        <p:nvPicPr>
          <p:cNvPr id="196640" name="Picture 1056" descr="C:\Users\Isabelle\Projects\ETH\Presentations\Lecture3\synaps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314700" cy="26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641" name="Text Box 1057"/>
          <p:cNvSpPr txBox="1">
            <a:spLocks noChangeArrowheads="1"/>
          </p:cNvSpPr>
          <p:nvPr/>
        </p:nvSpPr>
        <p:spPr bwMode="auto">
          <a:xfrm>
            <a:off x="8066088" y="4105275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>
                <a:solidFill>
                  <a:srgbClr val="990000"/>
                </a:solidFill>
              </a:rPr>
              <a:t>Axon</a:t>
            </a:r>
          </a:p>
        </p:txBody>
      </p:sp>
      <p:grpSp>
        <p:nvGrpSpPr>
          <p:cNvPr id="196649" name="Group 1065"/>
          <p:cNvGrpSpPr>
            <a:grpSpLocks/>
          </p:cNvGrpSpPr>
          <p:nvPr/>
        </p:nvGrpSpPr>
        <p:grpSpPr bwMode="auto">
          <a:xfrm>
            <a:off x="3036888" y="3038475"/>
            <a:ext cx="5715000" cy="3048000"/>
            <a:chOff x="1913" y="1914"/>
            <a:chExt cx="3600" cy="1920"/>
          </a:xfrm>
        </p:grpSpPr>
        <p:sp>
          <p:nvSpPr>
            <p:cNvPr id="196612" name="Rectangle 1028"/>
            <p:cNvSpPr>
              <a:spLocks noChangeArrowheads="1"/>
            </p:cNvSpPr>
            <p:nvPr/>
          </p:nvSpPr>
          <p:spPr bwMode="auto">
            <a:xfrm>
              <a:off x="4793" y="2250"/>
              <a:ext cx="336" cy="318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3" name="Line 1029"/>
            <p:cNvSpPr>
              <a:spLocks noChangeShapeType="1"/>
            </p:cNvSpPr>
            <p:nvPr/>
          </p:nvSpPr>
          <p:spPr bwMode="auto">
            <a:xfrm>
              <a:off x="3096" y="2322"/>
              <a:ext cx="643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14" name="Oval 1030"/>
            <p:cNvSpPr>
              <a:spLocks noChangeArrowheads="1"/>
            </p:cNvSpPr>
            <p:nvPr/>
          </p:nvSpPr>
          <p:spPr bwMode="auto">
            <a:xfrm>
              <a:off x="3739" y="2042"/>
              <a:ext cx="1014" cy="1020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5" name="Rectangle 1031"/>
            <p:cNvSpPr>
              <a:spLocks noChangeArrowheads="1"/>
            </p:cNvSpPr>
            <p:nvPr/>
          </p:nvSpPr>
          <p:spPr bwMode="auto">
            <a:xfrm>
              <a:off x="2873" y="1914"/>
              <a:ext cx="223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6" name="Text Box 1032"/>
            <p:cNvSpPr txBox="1">
              <a:spLocks noChangeArrowheads="1"/>
            </p:cNvSpPr>
            <p:nvPr/>
          </p:nvSpPr>
          <p:spPr bwMode="auto">
            <a:xfrm>
              <a:off x="2917" y="1989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endParaRPr lang="en-US" altLang="en-US" sz="2400" b="0" baseline="-25000"/>
            </a:p>
          </p:txBody>
        </p:sp>
        <p:sp>
          <p:nvSpPr>
            <p:cNvPr id="196617" name="Rectangle 1033"/>
            <p:cNvSpPr>
              <a:spLocks noChangeArrowheads="1"/>
            </p:cNvSpPr>
            <p:nvPr/>
          </p:nvSpPr>
          <p:spPr bwMode="auto">
            <a:xfrm>
              <a:off x="2825" y="2154"/>
              <a:ext cx="336" cy="318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8" name="Rectangle 1034"/>
            <p:cNvSpPr>
              <a:spLocks noChangeArrowheads="1"/>
            </p:cNvSpPr>
            <p:nvPr/>
          </p:nvSpPr>
          <p:spPr bwMode="auto">
            <a:xfrm>
              <a:off x="2873" y="3036"/>
              <a:ext cx="223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9" name="Text Box 1035"/>
            <p:cNvSpPr txBox="1">
              <a:spLocks noChangeArrowheads="1"/>
            </p:cNvSpPr>
            <p:nvPr/>
          </p:nvSpPr>
          <p:spPr bwMode="auto">
            <a:xfrm>
              <a:off x="2917" y="3111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endParaRPr lang="en-US" altLang="en-US" sz="2400" b="0" baseline="-25000"/>
            </a:p>
          </p:txBody>
        </p:sp>
        <p:sp>
          <p:nvSpPr>
            <p:cNvPr id="196620" name="Rectangle 1036"/>
            <p:cNvSpPr>
              <a:spLocks noChangeArrowheads="1"/>
            </p:cNvSpPr>
            <p:nvPr/>
          </p:nvSpPr>
          <p:spPr bwMode="auto">
            <a:xfrm>
              <a:off x="2873" y="3317"/>
              <a:ext cx="223" cy="22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21" name="Line 1037"/>
            <p:cNvSpPr>
              <a:spLocks noChangeShapeType="1"/>
            </p:cNvSpPr>
            <p:nvPr/>
          </p:nvSpPr>
          <p:spPr bwMode="auto">
            <a:xfrm>
              <a:off x="3096" y="2016"/>
              <a:ext cx="668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2" name="Line 1038"/>
            <p:cNvSpPr>
              <a:spLocks noChangeShapeType="1"/>
            </p:cNvSpPr>
            <p:nvPr/>
          </p:nvSpPr>
          <p:spPr bwMode="auto">
            <a:xfrm flipV="1">
              <a:off x="3096" y="2807"/>
              <a:ext cx="692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3" name="Line 1039"/>
            <p:cNvSpPr>
              <a:spLocks noChangeShapeType="1"/>
            </p:cNvSpPr>
            <p:nvPr/>
          </p:nvSpPr>
          <p:spPr bwMode="auto">
            <a:xfrm flipV="1">
              <a:off x="3096" y="2883"/>
              <a:ext cx="767" cy="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4" name="Text Box 1040"/>
            <p:cNvSpPr txBox="1">
              <a:spLocks noChangeArrowheads="1"/>
            </p:cNvSpPr>
            <p:nvPr/>
          </p:nvSpPr>
          <p:spPr bwMode="auto">
            <a:xfrm>
              <a:off x="4085" y="2322"/>
              <a:ext cx="42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4000" b="0">
                  <a:latin typeface="Symbol" pitchFamily="18" charset="2"/>
                </a:rPr>
                <a:t>S</a:t>
              </a:r>
            </a:p>
          </p:txBody>
        </p:sp>
        <p:sp>
          <p:nvSpPr>
            <p:cNvPr id="196625" name="Line 1041"/>
            <p:cNvSpPr>
              <a:spLocks noChangeShapeType="1"/>
            </p:cNvSpPr>
            <p:nvPr/>
          </p:nvSpPr>
          <p:spPr bwMode="auto">
            <a:xfrm flipV="1">
              <a:off x="4745" y="2538"/>
              <a:ext cx="768" cy="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6" name="Text Box 1042"/>
            <p:cNvSpPr txBox="1">
              <a:spLocks noChangeArrowheads="1"/>
            </p:cNvSpPr>
            <p:nvPr/>
          </p:nvSpPr>
          <p:spPr bwMode="auto">
            <a:xfrm>
              <a:off x="4841" y="2250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/>
                <a:t>y</a:t>
              </a:r>
            </a:p>
          </p:txBody>
        </p:sp>
        <p:sp>
          <p:nvSpPr>
            <p:cNvPr id="196627" name="Oval 1043"/>
            <p:cNvSpPr>
              <a:spLocks noChangeArrowheads="1"/>
            </p:cNvSpPr>
            <p:nvPr/>
          </p:nvSpPr>
          <p:spPr bwMode="auto">
            <a:xfrm>
              <a:off x="3294" y="2067"/>
              <a:ext cx="222" cy="23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 b="0" baseline="-25000"/>
            </a:p>
          </p:txBody>
        </p:sp>
        <p:sp>
          <p:nvSpPr>
            <p:cNvPr id="196628" name="Oval 1044"/>
            <p:cNvSpPr>
              <a:spLocks noChangeArrowheads="1"/>
            </p:cNvSpPr>
            <p:nvPr/>
          </p:nvSpPr>
          <p:spPr bwMode="auto">
            <a:xfrm>
              <a:off x="3209" y="2202"/>
              <a:ext cx="355" cy="36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 b="0" baseline="-25000"/>
            </a:p>
          </p:txBody>
        </p:sp>
        <p:sp>
          <p:nvSpPr>
            <p:cNvPr id="196629" name="Oval 1045"/>
            <p:cNvSpPr>
              <a:spLocks noChangeArrowheads="1"/>
            </p:cNvSpPr>
            <p:nvPr/>
          </p:nvSpPr>
          <p:spPr bwMode="auto">
            <a:xfrm>
              <a:off x="3294" y="2858"/>
              <a:ext cx="222" cy="22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 b="0" baseline="-25000"/>
            </a:p>
          </p:txBody>
        </p:sp>
        <p:sp>
          <p:nvSpPr>
            <p:cNvPr id="196630" name="Oval 1046"/>
            <p:cNvSpPr>
              <a:spLocks noChangeArrowheads="1"/>
            </p:cNvSpPr>
            <p:nvPr/>
          </p:nvSpPr>
          <p:spPr bwMode="auto">
            <a:xfrm>
              <a:off x="3294" y="3062"/>
              <a:ext cx="222" cy="22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 b="0" baseline="-25000"/>
            </a:p>
          </p:txBody>
        </p:sp>
        <p:sp>
          <p:nvSpPr>
            <p:cNvPr id="196631" name="Oval 1047"/>
            <p:cNvSpPr>
              <a:spLocks noChangeArrowheads="1"/>
            </p:cNvSpPr>
            <p:nvPr/>
          </p:nvSpPr>
          <p:spPr bwMode="auto">
            <a:xfrm>
              <a:off x="2972" y="2577"/>
              <a:ext cx="25" cy="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2" name="Oval 1048"/>
            <p:cNvSpPr>
              <a:spLocks noChangeArrowheads="1"/>
            </p:cNvSpPr>
            <p:nvPr/>
          </p:nvSpPr>
          <p:spPr bwMode="auto">
            <a:xfrm>
              <a:off x="2972" y="2679"/>
              <a:ext cx="25" cy="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3" name="Oval 1049"/>
            <p:cNvSpPr>
              <a:spLocks noChangeArrowheads="1"/>
            </p:cNvSpPr>
            <p:nvPr/>
          </p:nvSpPr>
          <p:spPr bwMode="auto">
            <a:xfrm>
              <a:off x="2972" y="2781"/>
              <a:ext cx="25" cy="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6634" name="Group 1050"/>
            <p:cNvGrpSpPr>
              <a:grpSpLocks/>
            </p:cNvGrpSpPr>
            <p:nvPr/>
          </p:nvGrpSpPr>
          <p:grpSpPr bwMode="auto">
            <a:xfrm>
              <a:off x="4841" y="2586"/>
              <a:ext cx="247" cy="192"/>
              <a:chOff x="4944" y="1872"/>
              <a:chExt cx="480" cy="624"/>
            </a:xfrm>
          </p:grpSpPr>
          <p:sp>
            <p:nvSpPr>
              <p:cNvPr id="196635" name="Line 1051"/>
              <p:cNvSpPr>
                <a:spLocks noChangeShapeType="1"/>
              </p:cNvSpPr>
              <p:nvPr/>
            </p:nvSpPr>
            <p:spPr bwMode="auto">
              <a:xfrm>
                <a:off x="4944" y="249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36" name="Line 1052"/>
              <p:cNvSpPr>
                <a:spLocks noChangeShapeType="1"/>
              </p:cNvSpPr>
              <p:nvPr/>
            </p:nvSpPr>
            <p:spPr bwMode="auto">
              <a:xfrm flipV="1">
                <a:off x="5184" y="187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37" name="Line 1053"/>
              <p:cNvSpPr>
                <a:spLocks noChangeShapeType="1"/>
              </p:cNvSpPr>
              <p:nvPr/>
            </p:nvSpPr>
            <p:spPr bwMode="auto">
              <a:xfrm>
                <a:off x="5184" y="18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638" name="Text Box 1054"/>
            <p:cNvSpPr txBox="1">
              <a:spLocks noChangeArrowheads="1"/>
            </p:cNvSpPr>
            <p:nvPr/>
          </p:nvSpPr>
          <p:spPr bwMode="auto">
            <a:xfrm>
              <a:off x="2873" y="2106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 dirty="0" smtClean="0"/>
                <a:t>x</a:t>
              </a:r>
              <a:r>
                <a:rPr lang="en-US" altLang="en-US" sz="2400" baseline="-25000" dirty="0"/>
                <a:t>i</a:t>
              </a:r>
              <a:endParaRPr lang="en-US" altLang="en-US" sz="2400" b="0" baseline="-25000" dirty="0"/>
            </a:p>
          </p:txBody>
        </p:sp>
        <p:sp>
          <p:nvSpPr>
            <p:cNvPr id="196639" name="Text Box 1055"/>
            <p:cNvSpPr txBox="1">
              <a:spLocks noChangeArrowheads="1"/>
            </p:cNvSpPr>
            <p:nvPr/>
          </p:nvSpPr>
          <p:spPr bwMode="auto">
            <a:xfrm>
              <a:off x="3257" y="2202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 dirty="0" err="1" smtClean="0"/>
                <a:t>w</a:t>
              </a:r>
              <a:r>
                <a:rPr lang="en-US" altLang="en-US" sz="2400" baseline="-25000" dirty="0" err="1"/>
                <a:t>i</a:t>
              </a:r>
              <a:endParaRPr lang="en-US" altLang="en-US" sz="2400" b="0" baseline="-25000" dirty="0"/>
            </a:p>
          </p:txBody>
        </p:sp>
        <p:sp>
          <p:nvSpPr>
            <p:cNvPr id="196642" name="Text Box 1058"/>
            <p:cNvSpPr txBox="1">
              <a:spLocks noChangeArrowheads="1"/>
            </p:cNvSpPr>
            <p:nvPr/>
          </p:nvSpPr>
          <p:spPr bwMode="auto">
            <a:xfrm>
              <a:off x="3449" y="354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>
                  <a:solidFill>
                    <a:srgbClr val="990000"/>
                  </a:solidFill>
                </a:rPr>
                <a:t>Synapse</a:t>
              </a:r>
            </a:p>
          </p:txBody>
        </p:sp>
        <p:sp>
          <p:nvSpPr>
            <p:cNvPr id="196643" name="Text Box 1059"/>
            <p:cNvSpPr txBox="1">
              <a:spLocks noChangeArrowheads="1"/>
            </p:cNvSpPr>
            <p:nvPr/>
          </p:nvSpPr>
          <p:spPr bwMode="auto">
            <a:xfrm>
              <a:off x="1913" y="1914"/>
              <a:ext cx="9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>
                  <a:solidFill>
                    <a:srgbClr val="990000"/>
                  </a:solidFill>
                </a:rPr>
                <a:t>Activation of another neuron</a:t>
              </a:r>
            </a:p>
          </p:txBody>
        </p:sp>
        <p:sp>
          <p:nvSpPr>
            <p:cNvPr id="196644" name="Line 1060"/>
            <p:cNvSpPr>
              <a:spLocks noChangeShapeType="1"/>
            </p:cNvSpPr>
            <p:nvPr/>
          </p:nvSpPr>
          <p:spPr bwMode="auto">
            <a:xfrm flipH="1" flipV="1">
              <a:off x="3449" y="3354"/>
              <a:ext cx="96" cy="24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45" name="Text Box 1061"/>
            <p:cNvSpPr txBox="1">
              <a:spLocks noChangeArrowheads="1"/>
            </p:cNvSpPr>
            <p:nvPr/>
          </p:nvSpPr>
          <p:spPr bwMode="auto">
            <a:xfrm>
              <a:off x="3689" y="3210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>
                  <a:solidFill>
                    <a:srgbClr val="990000"/>
                  </a:solidFill>
                </a:rPr>
                <a:t>Dendrite</a:t>
              </a:r>
            </a:p>
          </p:txBody>
        </p:sp>
        <p:sp>
          <p:nvSpPr>
            <p:cNvPr id="196646" name="Line 1062"/>
            <p:cNvSpPr>
              <a:spLocks noChangeShapeType="1"/>
            </p:cNvSpPr>
            <p:nvPr/>
          </p:nvSpPr>
          <p:spPr bwMode="auto">
            <a:xfrm flipH="1" flipV="1">
              <a:off x="3689" y="3066"/>
              <a:ext cx="144" cy="192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34</a:t>
            </a:fld>
            <a:endParaRPr lang="en-US"/>
          </a:p>
        </p:txBody>
      </p:sp>
      <p:sp>
        <p:nvSpPr>
          <p:cNvPr id="45" name="Rectangle 1063"/>
          <p:cNvSpPr>
            <a:spLocks noChangeArrowheads="1"/>
          </p:cNvSpPr>
          <p:nvPr/>
        </p:nvSpPr>
        <p:spPr bwMode="auto">
          <a:xfrm>
            <a:off x="2922588" y="1524000"/>
            <a:ext cx="3124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027"/>
          <p:cNvSpPr txBox="1">
            <a:spLocks noChangeArrowheads="1"/>
          </p:cNvSpPr>
          <p:nvPr/>
        </p:nvSpPr>
        <p:spPr>
          <a:xfrm>
            <a:off x="3113088" y="1600200"/>
            <a:ext cx="3810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b="1" dirty="0" smtClean="0"/>
              <a:t>w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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w</a:t>
            </a:r>
            <a:r>
              <a:rPr lang="en-US" altLang="en-US" dirty="0" smtClean="0"/>
              <a:t> + </a:t>
            </a:r>
            <a:r>
              <a:rPr lang="en-US" altLang="en-US" dirty="0" err="1" smtClean="0"/>
              <a:t>y</a:t>
            </a:r>
            <a:r>
              <a:rPr lang="en-US" altLang="en-US" baseline="30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/>
              <a:t>k</a:t>
            </a:r>
            <a:endParaRPr lang="en-US" altLang="en-US" dirty="0" smtClean="0"/>
          </a:p>
          <a:p>
            <a:pPr>
              <a:buFontTx/>
              <a:buNone/>
            </a:pPr>
            <a:endParaRPr lang="en-US" altLang="en-US" baseline="-25000" dirty="0" smtClean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6629400" y="1219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D. Hebb, 1949</a:t>
            </a:r>
            <a:endParaRPr lang="en-US" altLang="en-US" sz="2400" b="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Hebb’s rule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2285" y="1622505"/>
            <a:ext cx="4933950" cy="4053063"/>
            <a:chOff x="1924050" y="1231480"/>
            <a:chExt cx="6076950" cy="530926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050" y="1282945"/>
              <a:ext cx="5295900" cy="525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819400" y="1231480"/>
              <a:ext cx="518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i</a:t>
              </a:r>
              <a:r>
                <a:rPr lang="en-US" sz="2000" i="1" dirty="0" smtClean="0"/>
                <a:t>nk        elongation     </a:t>
              </a:r>
              <a:r>
                <a:rPr lang="en-US" sz="2000" dirty="0" smtClean="0"/>
                <a:t>Y</a:t>
              </a:r>
              <a:endParaRPr lang="en-US" sz="2000" dirty="0"/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388" y="5082686"/>
              <a:ext cx="361950" cy="403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254" y="5514600"/>
              <a:ext cx="457200" cy="42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324" y="4244486"/>
              <a:ext cx="33337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163" y="3820172"/>
              <a:ext cx="257175" cy="339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9602" y="4663427"/>
              <a:ext cx="327857" cy="358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662" y="3406286"/>
              <a:ext cx="26670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230" y="2103560"/>
              <a:ext cx="190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9855" y="1743290"/>
              <a:ext cx="1428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742" y="3017960"/>
              <a:ext cx="27622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643" y="2423960"/>
              <a:ext cx="308736" cy="524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35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38800" y="1588161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2800" dirty="0" err="1" smtClean="0"/>
              <a:t>w</a:t>
            </a:r>
            <a:r>
              <a:rPr lang="en-US" altLang="en-US" sz="2800" baseline="-25000" dirty="0" err="1" smtClean="0"/>
              <a:t>i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ym typeface="Symbol" pitchFamily="18" charset="2"/>
              </a:rPr>
              <a:t>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w</a:t>
            </a:r>
            <a:r>
              <a:rPr lang="en-US" altLang="en-US" sz="2800" baseline="-25000" dirty="0" err="1" smtClean="0"/>
              <a:t>i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+ </a:t>
            </a:r>
            <a:r>
              <a:rPr lang="en-US" altLang="en-US" sz="2800" dirty="0" err="1"/>
              <a:t>y</a:t>
            </a:r>
            <a:r>
              <a:rPr lang="en-US" altLang="en-US" sz="2800" baseline="30000" dirty="0" err="1"/>
              <a:t>k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x</a:t>
            </a:r>
            <a:r>
              <a:rPr lang="en-US" altLang="en-US" sz="2800" baseline="30000" dirty="0" err="1" smtClean="0"/>
              <a:t>k</a:t>
            </a:r>
            <a:r>
              <a:rPr lang="en-US" altLang="en-US" sz="2800" baseline="-25000" dirty="0" err="1" smtClean="0"/>
              <a:t>i</a:t>
            </a:r>
            <a:endParaRPr lang="en-US" alt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16235" y="2441516"/>
            <a:ext cx="4648200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err="1" smtClean="0"/>
              <a:t>w</a:t>
            </a:r>
            <a:r>
              <a:rPr lang="en-US" altLang="en-US" sz="2800" baseline="-25000" dirty="0" err="1" smtClean="0"/>
              <a:t>i</a:t>
            </a:r>
            <a:r>
              <a:rPr lang="en-US" altLang="en-US" sz="2800" dirty="0" smtClean="0"/>
              <a:t> = </a:t>
            </a:r>
            <a:r>
              <a:rPr lang="en-US" altLang="en-US" sz="2800" dirty="0" err="1" smtClean="0">
                <a:latin typeface="Symbol" pitchFamily="18" charset="2"/>
              </a:rPr>
              <a:t>S</a:t>
            </a:r>
            <a:r>
              <a:rPr lang="en-US" altLang="en-US" sz="2800" baseline="-25000" dirty="0" err="1"/>
              <a:t>k</a:t>
            </a:r>
            <a:r>
              <a:rPr lang="en-US" altLang="en-US" sz="2800" baseline="-25000" dirty="0" smtClean="0"/>
              <a:t> </a:t>
            </a:r>
            <a:r>
              <a:rPr lang="en-US" altLang="en-US" sz="2800" dirty="0" err="1" smtClean="0"/>
              <a:t>y</a:t>
            </a:r>
            <a:r>
              <a:rPr lang="en-US" altLang="en-US" sz="2800" baseline="30000" dirty="0" err="1" smtClean="0"/>
              <a:t>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x</a:t>
            </a:r>
            <a:r>
              <a:rPr lang="en-US" altLang="en-US" sz="2800" baseline="30000" dirty="0" err="1" smtClean="0"/>
              <a:t>k</a:t>
            </a:r>
            <a:r>
              <a:rPr lang="en-US" altLang="en-US" sz="2800" baseline="-25000" dirty="0" err="1" smtClean="0"/>
              <a:t>i</a:t>
            </a:r>
            <a:r>
              <a:rPr lang="en-US" altLang="en-US" sz="2800" baseline="-25000" dirty="0" smtClean="0"/>
              <a:t> </a:t>
            </a:r>
            <a:r>
              <a:rPr lang="en-US" altLang="en-US" sz="2800" dirty="0" smtClean="0"/>
              <a:t>= </a:t>
            </a:r>
            <a:r>
              <a:rPr lang="en-US" altLang="en-US" sz="2800" b="1" dirty="0" smtClean="0"/>
              <a:t>y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dirty="0" smtClean="0">
                <a:sym typeface="Symbol" pitchFamily="18" charset="2"/>
              </a:rPr>
              <a:t> </a:t>
            </a:r>
            <a:r>
              <a:rPr lang="en-US" altLang="en-US" sz="2800" b="1" dirty="0" smtClean="0"/>
              <a:t>x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>
                <a:sym typeface="Symbol" pitchFamily="18" charset="2"/>
              </a:rPr>
              <a:t> </a:t>
            </a:r>
            <a:r>
              <a:rPr lang="en-US" altLang="en-US" sz="2800" dirty="0" smtClean="0"/>
              <a:t> </a:t>
            </a:r>
            <a:endParaRPr lang="en-US" altLang="en-US" sz="2800" baseline="-25000" dirty="0" smtClean="0"/>
          </a:p>
          <a:p>
            <a:r>
              <a:rPr lang="en-US" altLang="en-US" sz="2800" baseline="-25000" dirty="0" smtClean="0"/>
              <a:t> </a:t>
            </a:r>
            <a:r>
              <a:rPr lang="en-US" altLang="en-US" sz="2800" b="1" dirty="0"/>
              <a:t>w </a:t>
            </a:r>
            <a:r>
              <a:rPr lang="en-US" altLang="en-US" sz="2800" dirty="0"/>
              <a:t>= </a:t>
            </a:r>
            <a:r>
              <a:rPr lang="en-US" altLang="en-US" sz="4400" dirty="0" err="1">
                <a:latin typeface="Symbol" pitchFamily="18" charset="2"/>
              </a:rPr>
              <a:t>S</a:t>
            </a:r>
            <a:r>
              <a:rPr lang="en-US" altLang="en-US" sz="2800" baseline="-25000" dirty="0" err="1" smtClean="0"/>
              <a:t>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y</a:t>
            </a:r>
            <a:r>
              <a:rPr lang="en-US" altLang="en-US" sz="2800" baseline="30000" dirty="0" err="1"/>
              <a:t>k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x</a:t>
            </a:r>
            <a:r>
              <a:rPr lang="en-US" altLang="en-US" sz="2800" baseline="30000" dirty="0" err="1" smtClean="0"/>
              <a:t>k</a:t>
            </a:r>
            <a:endParaRPr lang="en-US" altLang="en-US" sz="2800" baseline="30000" dirty="0" smtClean="0"/>
          </a:p>
          <a:p>
            <a:endParaRPr lang="en-US" altLang="en-US" sz="2800" baseline="30000" dirty="0"/>
          </a:p>
          <a:p>
            <a:r>
              <a:rPr lang="en-US" altLang="en-US" sz="2800" dirty="0" smtClean="0"/>
              <a:t>f(x) = </a:t>
            </a:r>
            <a:r>
              <a:rPr lang="en-US" altLang="en-US" sz="2800" b="1" dirty="0" smtClean="0"/>
              <a:t>w </a:t>
            </a:r>
            <a:r>
              <a:rPr lang="en-US" altLang="en-US" sz="2800" dirty="0">
                <a:sym typeface="Symbol" pitchFamily="18" charset="2"/>
              </a:rPr>
              <a:t> </a:t>
            </a:r>
            <a:r>
              <a:rPr lang="en-US" altLang="en-US" sz="2800" b="1" dirty="0" smtClean="0"/>
              <a:t>x</a:t>
            </a:r>
          </a:p>
          <a:p>
            <a:r>
              <a:rPr lang="en-US" altLang="en-US" sz="2800" b="1" dirty="0" smtClean="0"/>
              <a:t>       </a:t>
            </a:r>
            <a:r>
              <a:rPr lang="en-US" altLang="en-US" sz="2800" dirty="0" smtClean="0"/>
              <a:t>= </a:t>
            </a:r>
            <a:r>
              <a:rPr lang="en-US" altLang="en-US" sz="2800" dirty="0" smtClean="0">
                <a:latin typeface="Symbol" pitchFamily="18" charset="2"/>
              </a:rPr>
              <a:t>S</a:t>
            </a:r>
            <a:r>
              <a:rPr lang="en-US" altLang="en-US" sz="2800" baseline="-25000" dirty="0" smtClean="0"/>
              <a:t>i 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 smtClean="0"/>
              <a:t> x</a:t>
            </a:r>
            <a:r>
              <a:rPr lang="en-US" altLang="en-US" sz="2800" baseline="-25000" dirty="0" smtClean="0"/>
              <a:t>i </a:t>
            </a:r>
            <a:endParaRPr lang="en-US" altLang="en-US" sz="2800" dirty="0"/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      = </a:t>
            </a:r>
            <a:r>
              <a:rPr lang="en-US" altLang="en-US" sz="4400" dirty="0" err="1" smtClean="0">
                <a:latin typeface="Symbol" pitchFamily="18" charset="2"/>
              </a:rPr>
              <a:t>S</a:t>
            </a:r>
            <a:r>
              <a:rPr lang="en-US" altLang="en-US" sz="2800" baseline="-25000" dirty="0" err="1" smtClean="0"/>
              <a:t>k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y</a:t>
            </a:r>
            <a:r>
              <a:rPr lang="en-US" altLang="en-US" sz="2800" baseline="30000" dirty="0" err="1"/>
              <a:t>k</a:t>
            </a:r>
            <a:r>
              <a:rPr lang="en-US" altLang="en-US" sz="2800" dirty="0"/>
              <a:t> </a:t>
            </a:r>
            <a:r>
              <a:rPr lang="en-US" altLang="en-US" sz="2800" b="1" dirty="0" err="1" smtClean="0"/>
              <a:t>x</a:t>
            </a:r>
            <a:r>
              <a:rPr lang="en-US" altLang="en-US" sz="2800" baseline="30000" dirty="0" err="1" smtClean="0"/>
              <a:t>k</a:t>
            </a:r>
            <a:r>
              <a:rPr lang="en-US" altLang="en-US" sz="2800" dirty="0">
                <a:sym typeface="Symbol" pitchFamily="18" charset="2"/>
              </a:rPr>
              <a:t> </a:t>
            </a:r>
            <a:r>
              <a:rPr lang="en-US" altLang="en-US" sz="2800" b="1" dirty="0" smtClean="0"/>
              <a:t>x</a:t>
            </a:r>
          </a:p>
          <a:p>
            <a:r>
              <a:rPr lang="en-US" altLang="en-US" sz="2800" b="1" dirty="0"/>
              <a:t> </a:t>
            </a:r>
            <a:r>
              <a:rPr lang="en-US" altLang="en-US" sz="2800" b="1" dirty="0" smtClean="0"/>
              <a:t>      </a:t>
            </a:r>
            <a:r>
              <a:rPr lang="en-US" altLang="en-US" sz="2800" dirty="0" smtClean="0"/>
              <a:t>~ </a:t>
            </a:r>
            <a:r>
              <a:rPr lang="en-US" sz="2800" b="1" dirty="0"/>
              <a:t>w</a:t>
            </a:r>
            <a:r>
              <a:rPr lang="en-US" sz="2800" baseline="30000" dirty="0"/>
              <a:t>[1] </a:t>
            </a:r>
            <a:r>
              <a:rPr lang="en-US" altLang="en-US" sz="2800" dirty="0">
                <a:sym typeface="Symbol" pitchFamily="18" charset="2"/>
              </a:rPr>
              <a:t> </a:t>
            </a:r>
            <a:r>
              <a:rPr lang="en-US" altLang="en-US" sz="2800" b="1" dirty="0" smtClean="0"/>
              <a:t>x </a:t>
            </a:r>
            <a:r>
              <a:rPr lang="en-US" sz="2800" dirty="0" smtClean="0"/>
              <a:t>- </a:t>
            </a:r>
            <a:r>
              <a:rPr lang="en-US" sz="2800" b="1" dirty="0"/>
              <a:t>w</a:t>
            </a:r>
            <a:r>
              <a:rPr lang="en-US" sz="2800" baseline="30000" dirty="0"/>
              <a:t>[0]</a:t>
            </a:r>
            <a:r>
              <a:rPr lang="en-US" sz="2800" dirty="0"/>
              <a:t> </a:t>
            </a:r>
            <a:r>
              <a:rPr lang="en-US" altLang="en-US" sz="2800" dirty="0">
                <a:sym typeface="Symbol" pitchFamily="18" charset="2"/>
              </a:rPr>
              <a:t> </a:t>
            </a:r>
            <a:r>
              <a:rPr lang="en-US" altLang="en-US" sz="2800" b="1" dirty="0"/>
              <a:t>x</a:t>
            </a:r>
          </a:p>
          <a:p>
            <a:endParaRPr lang="en-US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37" y="5345843"/>
            <a:ext cx="952698" cy="35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35" y="5345843"/>
            <a:ext cx="952302" cy="29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104651" y="5490881"/>
            <a:ext cx="729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w</a:t>
            </a:r>
            <a:r>
              <a:rPr lang="en-US" altLang="en-US" sz="2800" baseline="-25000" dirty="0" smtClean="0"/>
              <a:t>ink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2148147" y="5490881"/>
            <a:ext cx="1470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 smtClean="0"/>
              <a:t>w</a:t>
            </a:r>
            <a:r>
              <a:rPr lang="en-US" altLang="en-US" sz="2800" baseline="-25000" dirty="0" err="1" smtClean="0"/>
              <a:t>elongation</a:t>
            </a:r>
            <a:endParaRPr lang="en-US" sz="2800" dirty="0"/>
          </a:p>
        </p:txBody>
      </p:sp>
      <p:sp>
        <p:nvSpPr>
          <p:cNvPr id="24" name="Rectangle 1063"/>
          <p:cNvSpPr>
            <a:spLocks noChangeArrowheads="1"/>
          </p:cNvSpPr>
          <p:nvPr/>
        </p:nvSpPr>
        <p:spPr bwMode="auto">
          <a:xfrm>
            <a:off x="5316235" y="1370670"/>
            <a:ext cx="3124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9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Hebb’s rule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2285" y="1622505"/>
            <a:ext cx="4933950" cy="4053063"/>
            <a:chOff x="1924050" y="1231480"/>
            <a:chExt cx="6076950" cy="530926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050" y="1282945"/>
              <a:ext cx="5295900" cy="525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819400" y="1231480"/>
              <a:ext cx="518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i</a:t>
              </a:r>
              <a:r>
                <a:rPr lang="en-US" sz="2000" i="1" dirty="0" smtClean="0"/>
                <a:t>nk        elongation     </a:t>
              </a:r>
              <a:r>
                <a:rPr lang="en-US" sz="2000" dirty="0" smtClean="0"/>
                <a:t>Y</a:t>
              </a:r>
              <a:endParaRPr lang="en-US" sz="2000" dirty="0"/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388" y="5082686"/>
              <a:ext cx="361950" cy="403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254" y="5514600"/>
              <a:ext cx="457200" cy="42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324" y="4244486"/>
              <a:ext cx="33337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163" y="3820172"/>
              <a:ext cx="257175" cy="339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9602" y="4663427"/>
              <a:ext cx="327857" cy="358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662" y="3406286"/>
              <a:ext cx="26670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230" y="2103560"/>
              <a:ext cx="190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9855" y="1743290"/>
              <a:ext cx="1428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742" y="3017960"/>
              <a:ext cx="27622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643" y="2423960"/>
              <a:ext cx="308736" cy="524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38800" y="1588161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2800" dirty="0" err="1" smtClean="0"/>
              <a:t>w</a:t>
            </a:r>
            <a:r>
              <a:rPr lang="en-US" altLang="en-US" sz="2800" baseline="-25000" dirty="0" err="1" smtClean="0"/>
              <a:t>i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ym typeface="Symbol" pitchFamily="18" charset="2"/>
              </a:rPr>
              <a:t>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w</a:t>
            </a:r>
            <a:r>
              <a:rPr lang="en-US" altLang="en-US" sz="2800" baseline="-25000" dirty="0" err="1" smtClean="0"/>
              <a:t>i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+ </a:t>
            </a:r>
            <a:r>
              <a:rPr lang="en-US" altLang="en-US" sz="2800" dirty="0" err="1"/>
              <a:t>y</a:t>
            </a:r>
            <a:r>
              <a:rPr lang="en-US" altLang="en-US" sz="2800" baseline="30000" dirty="0" err="1"/>
              <a:t>k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x</a:t>
            </a:r>
            <a:r>
              <a:rPr lang="en-US" altLang="en-US" sz="2800" baseline="30000" dirty="0" err="1" smtClean="0"/>
              <a:t>k</a:t>
            </a:r>
            <a:r>
              <a:rPr lang="en-US" altLang="en-US" sz="2800" baseline="-25000" dirty="0" err="1" smtClean="0"/>
              <a:t>i</a:t>
            </a:r>
            <a:endParaRPr lang="en-US" alt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16235" y="2441516"/>
            <a:ext cx="4648200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err="1" smtClean="0"/>
              <a:t>w</a:t>
            </a:r>
            <a:r>
              <a:rPr lang="en-US" altLang="en-US" sz="2800" baseline="-25000" dirty="0" err="1" smtClean="0"/>
              <a:t>i</a:t>
            </a:r>
            <a:r>
              <a:rPr lang="en-US" altLang="en-US" sz="2800" dirty="0" smtClean="0"/>
              <a:t> = </a:t>
            </a:r>
            <a:r>
              <a:rPr lang="en-US" altLang="en-US" sz="2800" dirty="0" err="1" smtClean="0">
                <a:latin typeface="Symbol" pitchFamily="18" charset="2"/>
              </a:rPr>
              <a:t>S</a:t>
            </a:r>
            <a:r>
              <a:rPr lang="en-US" altLang="en-US" sz="2800" baseline="-25000" dirty="0" err="1"/>
              <a:t>k</a:t>
            </a:r>
            <a:r>
              <a:rPr lang="en-US" altLang="en-US" sz="2800" baseline="-25000" dirty="0" smtClean="0"/>
              <a:t> </a:t>
            </a:r>
            <a:r>
              <a:rPr lang="en-US" altLang="en-US" sz="2800" dirty="0" err="1" smtClean="0"/>
              <a:t>y</a:t>
            </a:r>
            <a:r>
              <a:rPr lang="en-US" altLang="en-US" sz="2800" baseline="30000" dirty="0" err="1" smtClean="0"/>
              <a:t>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x</a:t>
            </a:r>
            <a:r>
              <a:rPr lang="en-US" altLang="en-US" sz="2800" baseline="30000" dirty="0" err="1" smtClean="0"/>
              <a:t>k</a:t>
            </a:r>
            <a:r>
              <a:rPr lang="en-US" altLang="en-US" sz="2800" baseline="-25000" dirty="0" err="1" smtClean="0"/>
              <a:t>i</a:t>
            </a:r>
            <a:r>
              <a:rPr lang="en-US" altLang="en-US" sz="2800" baseline="-25000" dirty="0" smtClean="0"/>
              <a:t> </a:t>
            </a:r>
            <a:r>
              <a:rPr lang="en-US" altLang="en-US" sz="2800" dirty="0" smtClean="0"/>
              <a:t>= </a:t>
            </a:r>
            <a:r>
              <a:rPr lang="en-US" altLang="en-US" sz="2800" b="1" dirty="0" smtClean="0"/>
              <a:t>y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dirty="0" smtClean="0">
                <a:sym typeface="Symbol" pitchFamily="18" charset="2"/>
              </a:rPr>
              <a:t> </a:t>
            </a:r>
            <a:r>
              <a:rPr lang="en-US" altLang="en-US" sz="2800" b="1" dirty="0" smtClean="0"/>
              <a:t>x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>
                <a:sym typeface="Symbol" pitchFamily="18" charset="2"/>
              </a:rPr>
              <a:t> </a:t>
            </a:r>
            <a:r>
              <a:rPr lang="en-US" altLang="en-US" sz="2800" dirty="0" smtClean="0"/>
              <a:t> </a:t>
            </a:r>
            <a:endParaRPr lang="en-US" altLang="en-US" sz="2800" baseline="-25000" dirty="0" smtClean="0"/>
          </a:p>
          <a:p>
            <a:r>
              <a:rPr lang="en-US" altLang="en-US" sz="2800" baseline="-25000" dirty="0" smtClean="0"/>
              <a:t> </a:t>
            </a:r>
            <a:r>
              <a:rPr lang="en-US" altLang="en-US" sz="2800" b="1" dirty="0"/>
              <a:t>w </a:t>
            </a:r>
            <a:r>
              <a:rPr lang="en-US" altLang="en-US" sz="2800" dirty="0"/>
              <a:t>= </a:t>
            </a:r>
            <a:r>
              <a:rPr lang="en-US" altLang="en-US" sz="4400" dirty="0" err="1">
                <a:latin typeface="Symbol" pitchFamily="18" charset="2"/>
              </a:rPr>
              <a:t>S</a:t>
            </a:r>
            <a:r>
              <a:rPr lang="en-US" altLang="en-US" sz="2800" baseline="-25000" dirty="0" err="1" smtClean="0"/>
              <a:t>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y</a:t>
            </a:r>
            <a:r>
              <a:rPr lang="en-US" altLang="en-US" sz="2800" baseline="30000" dirty="0" err="1"/>
              <a:t>k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x</a:t>
            </a:r>
            <a:r>
              <a:rPr lang="en-US" altLang="en-US" sz="2800" baseline="30000" dirty="0" err="1" smtClean="0"/>
              <a:t>k</a:t>
            </a:r>
            <a:endParaRPr lang="en-US" altLang="en-US" sz="2800" baseline="30000" dirty="0" smtClean="0"/>
          </a:p>
          <a:p>
            <a:endParaRPr lang="en-US" altLang="en-US" sz="2800" baseline="30000" dirty="0"/>
          </a:p>
          <a:p>
            <a:r>
              <a:rPr lang="en-US" altLang="en-US" sz="2800" dirty="0" smtClean="0"/>
              <a:t>f(x) = </a:t>
            </a:r>
            <a:r>
              <a:rPr lang="en-US" altLang="en-US" sz="2800" b="1" dirty="0" smtClean="0"/>
              <a:t>w </a:t>
            </a:r>
            <a:r>
              <a:rPr lang="en-US" altLang="en-US" sz="2800" dirty="0">
                <a:sym typeface="Symbol" pitchFamily="18" charset="2"/>
              </a:rPr>
              <a:t> </a:t>
            </a:r>
            <a:r>
              <a:rPr lang="en-US" altLang="en-US" sz="2800" b="1" dirty="0" smtClean="0"/>
              <a:t>x</a:t>
            </a:r>
          </a:p>
          <a:p>
            <a:r>
              <a:rPr lang="en-US" altLang="en-US" sz="2800" b="1" dirty="0" smtClean="0"/>
              <a:t>       </a:t>
            </a:r>
            <a:r>
              <a:rPr lang="en-US" altLang="en-US" sz="2800" dirty="0" smtClean="0"/>
              <a:t>= </a:t>
            </a:r>
            <a:r>
              <a:rPr lang="en-US" altLang="en-US" sz="2800" dirty="0" smtClean="0">
                <a:latin typeface="Symbol" pitchFamily="18" charset="2"/>
              </a:rPr>
              <a:t>S</a:t>
            </a:r>
            <a:r>
              <a:rPr lang="en-US" altLang="en-US" sz="2800" baseline="-25000" dirty="0" smtClean="0"/>
              <a:t>i 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 smtClean="0"/>
              <a:t> x</a:t>
            </a:r>
            <a:r>
              <a:rPr lang="en-US" altLang="en-US" sz="2800" baseline="-25000" dirty="0" smtClean="0"/>
              <a:t>i </a:t>
            </a:r>
            <a:endParaRPr lang="en-US" altLang="en-US" sz="2800" dirty="0"/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      = </a:t>
            </a:r>
            <a:r>
              <a:rPr lang="en-US" altLang="en-US" sz="4400" dirty="0" err="1" smtClean="0">
                <a:latin typeface="Symbol" pitchFamily="18" charset="2"/>
              </a:rPr>
              <a:t>S</a:t>
            </a:r>
            <a:r>
              <a:rPr lang="en-US" altLang="en-US" sz="2800" baseline="-25000" dirty="0" err="1" smtClean="0"/>
              <a:t>k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y</a:t>
            </a:r>
            <a:r>
              <a:rPr lang="en-US" altLang="en-US" sz="2800" baseline="30000" dirty="0" err="1"/>
              <a:t>k</a:t>
            </a:r>
            <a:r>
              <a:rPr lang="en-US" altLang="en-US" sz="2800" dirty="0"/>
              <a:t> </a:t>
            </a:r>
            <a:r>
              <a:rPr lang="en-US" altLang="en-US" sz="2800" b="1" dirty="0" err="1" smtClean="0"/>
              <a:t>x</a:t>
            </a:r>
            <a:r>
              <a:rPr lang="en-US" altLang="en-US" sz="2800" baseline="30000" dirty="0" err="1" smtClean="0"/>
              <a:t>k</a:t>
            </a:r>
            <a:r>
              <a:rPr lang="en-US" altLang="en-US" sz="2800" dirty="0">
                <a:sym typeface="Symbol" pitchFamily="18" charset="2"/>
              </a:rPr>
              <a:t> </a:t>
            </a:r>
            <a:r>
              <a:rPr lang="en-US" altLang="en-US" sz="2800" b="1" dirty="0" smtClean="0"/>
              <a:t>x</a:t>
            </a:r>
          </a:p>
          <a:p>
            <a:r>
              <a:rPr lang="en-US" altLang="en-US" sz="2800" b="1" dirty="0"/>
              <a:t> </a:t>
            </a:r>
            <a:r>
              <a:rPr lang="en-US" altLang="en-US" sz="2800" b="1" dirty="0" smtClean="0"/>
              <a:t>      </a:t>
            </a:r>
            <a:r>
              <a:rPr lang="en-US" altLang="en-US" sz="2800" dirty="0" smtClean="0"/>
              <a:t>~ </a:t>
            </a:r>
            <a:r>
              <a:rPr lang="en-US" sz="2800" b="1" dirty="0"/>
              <a:t>w</a:t>
            </a:r>
            <a:r>
              <a:rPr lang="en-US" sz="2800" baseline="30000" dirty="0"/>
              <a:t>[1] </a:t>
            </a:r>
            <a:r>
              <a:rPr lang="en-US" altLang="en-US" sz="2800" dirty="0">
                <a:sym typeface="Symbol" pitchFamily="18" charset="2"/>
              </a:rPr>
              <a:t> </a:t>
            </a:r>
            <a:r>
              <a:rPr lang="en-US" altLang="en-US" sz="2800" b="1" dirty="0" smtClean="0"/>
              <a:t>x </a:t>
            </a:r>
            <a:r>
              <a:rPr lang="en-US" sz="2800" dirty="0" smtClean="0"/>
              <a:t>- </a:t>
            </a:r>
            <a:r>
              <a:rPr lang="en-US" sz="2800" b="1" dirty="0"/>
              <a:t>w</a:t>
            </a:r>
            <a:r>
              <a:rPr lang="en-US" sz="2800" baseline="30000" dirty="0"/>
              <a:t>[0]</a:t>
            </a:r>
            <a:r>
              <a:rPr lang="en-US" sz="2800" dirty="0"/>
              <a:t> </a:t>
            </a:r>
            <a:r>
              <a:rPr lang="en-US" altLang="en-US" sz="2800" dirty="0">
                <a:sym typeface="Symbol" pitchFamily="18" charset="2"/>
              </a:rPr>
              <a:t> </a:t>
            </a:r>
            <a:r>
              <a:rPr lang="en-US" altLang="en-US" sz="2800" b="1" dirty="0"/>
              <a:t>x</a:t>
            </a:r>
          </a:p>
          <a:p>
            <a:endParaRPr lang="en-US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37" y="5345843"/>
            <a:ext cx="952698" cy="35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35" y="5345843"/>
            <a:ext cx="952302" cy="29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104651" y="5490881"/>
            <a:ext cx="729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w</a:t>
            </a:r>
            <a:r>
              <a:rPr lang="en-US" altLang="en-US" sz="2800" baseline="-25000" dirty="0" smtClean="0"/>
              <a:t>ink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2148147" y="5490881"/>
            <a:ext cx="1470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 smtClean="0"/>
              <a:t>w</a:t>
            </a:r>
            <a:r>
              <a:rPr lang="en-US" altLang="en-US" sz="2800" baseline="-25000" dirty="0" err="1" smtClean="0"/>
              <a:t>elongation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5943600" y="4370354"/>
            <a:ext cx="1447800" cy="384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006790" y="4892215"/>
            <a:ext cx="2133600" cy="5376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03327" y="4126468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PARAMETRIC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40335" y="4475405"/>
            <a:ext cx="144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PARAMETRIC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Rectangle 1063"/>
          <p:cNvSpPr>
            <a:spLocks noChangeArrowheads="1"/>
          </p:cNvSpPr>
          <p:nvPr/>
        </p:nvSpPr>
        <p:spPr bwMode="auto">
          <a:xfrm>
            <a:off x="5316235" y="1370670"/>
            <a:ext cx="3124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Kernel “Trick” </a:t>
            </a:r>
            <a:r>
              <a:rPr lang="en-US" altLang="en-US" sz="3200" dirty="0"/>
              <a:t>(for Hebb’s rule)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8153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Hebb’s rule for the Perceptron: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			</a:t>
            </a:r>
            <a:r>
              <a:rPr lang="en-US" altLang="en-US" sz="2800" b="1" dirty="0"/>
              <a:t>w </a:t>
            </a:r>
            <a:r>
              <a:rPr lang="en-US" altLang="en-US" sz="2800" dirty="0"/>
              <a:t>= </a:t>
            </a:r>
            <a:r>
              <a:rPr lang="en-US" altLang="en-US" sz="4400" dirty="0" err="1" smtClean="0">
                <a:latin typeface="Symbol" pitchFamily="18" charset="2"/>
              </a:rPr>
              <a:t>S</a:t>
            </a:r>
            <a:r>
              <a:rPr lang="en-US" altLang="en-US" sz="2800" baseline="-25000" dirty="0" err="1" smtClean="0"/>
              <a:t>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y</a:t>
            </a:r>
            <a:r>
              <a:rPr lang="en-US" altLang="en-US" sz="2800" baseline="30000" dirty="0" err="1"/>
              <a:t>k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>
                <a:latin typeface="Symbol" pitchFamily="18" charset="2"/>
              </a:rPr>
              <a:t>F</a:t>
            </a:r>
            <a:r>
              <a:rPr lang="en-US" altLang="en-US" sz="2800" dirty="0" smtClean="0"/>
              <a:t>(</a:t>
            </a:r>
            <a:r>
              <a:rPr lang="en-US" altLang="en-US" sz="2800" b="1" dirty="0" err="1" smtClean="0"/>
              <a:t>x</a:t>
            </a:r>
            <a:r>
              <a:rPr lang="en-US" altLang="en-US" sz="2800" baseline="-25000" dirty="0" err="1"/>
              <a:t>k</a:t>
            </a:r>
            <a:r>
              <a:rPr lang="en-US" altLang="en-US" sz="2800" dirty="0" smtClean="0"/>
              <a:t>) </a:t>
            </a: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	</a:t>
            </a:r>
            <a:r>
              <a:rPr lang="en-US" altLang="en-US" sz="2800" dirty="0">
                <a:solidFill>
                  <a:srgbClr val="C00000"/>
                </a:solidFill>
              </a:rPr>
              <a:t>f(</a:t>
            </a:r>
            <a:r>
              <a:rPr lang="en-US" altLang="en-US" sz="2800" b="1" dirty="0">
                <a:solidFill>
                  <a:srgbClr val="C00000"/>
                </a:solidFill>
              </a:rPr>
              <a:t>x</a:t>
            </a:r>
            <a:r>
              <a:rPr lang="en-US" altLang="en-US" sz="2800" dirty="0">
                <a:solidFill>
                  <a:srgbClr val="C00000"/>
                </a:solidFill>
              </a:rPr>
              <a:t>) = </a:t>
            </a:r>
            <a:r>
              <a:rPr lang="en-US" altLang="en-US" sz="2800" b="1" dirty="0">
                <a:solidFill>
                  <a:srgbClr val="C00000"/>
                </a:solidFill>
              </a:rPr>
              <a:t>w </a:t>
            </a:r>
            <a:r>
              <a:rPr lang="en-US" altLang="en-US" sz="2800" dirty="0">
                <a:solidFill>
                  <a:srgbClr val="C00000"/>
                </a:solidFill>
                <a:sym typeface="Symbol" pitchFamily="18" charset="2"/>
              </a:rPr>
              <a:t></a:t>
            </a:r>
            <a:r>
              <a:rPr lang="en-US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en-US" sz="2800" b="1" dirty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b="1" dirty="0">
                <a:solidFill>
                  <a:srgbClr val="C00000"/>
                </a:solidFill>
              </a:rPr>
              <a:t>x</a:t>
            </a:r>
            <a:r>
              <a:rPr lang="en-US" altLang="en-US" sz="2800" dirty="0">
                <a:solidFill>
                  <a:srgbClr val="C00000"/>
                </a:solidFill>
              </a:rPr>
              <a:t>) </a:t>
            </a:r>
            <a:r>
              <a:rPr lang="en-US" altLang="en-US" sz="2800" dirty="0"/>
              <a:t>= </a:t>
            </a:r>
            <a:r>
              <a:rPr lang="en-US" altLang="en-US" sz="4400" dirty="0" err="1" smtClean="0">
                <a:latin typeface="Symbol" pitchFamily="18" charset="2"/>
              </a:rPr>
              <a:t>S</a:t>
            </a:r>
            <a:r>
              <a:rPr lang="en-US" altLang="en-US" sz="2800" baseline="-25000" dirty="0" err="1" smtClean="0"/>
              <a:t>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y</a:t>
            </a:r>
            <a:r>
              <a:rPr lang="en-US" altLang="en-US" sz="2800" baseline="30000" dirty="0" err="1"/>
              <a:t>k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>
                <a:latin typeface="Symbol" pitchFamily="18" charset="2"/>
              </a:rPr>
              <a:t>F</a:t>
            </a:r>
            <a:r>
              <a:rPr lang="en-US" altLang="en-US" sz="2800" dirty="0" smtClean="0"/>
              <a:t>(</a:t>
            </a:r>
            <a:r>
              <a:rPr lang="en-US" altLang="en-US" sz="2800" b="1" dirty="0" err="1" smtClean="0"/>
              <a:t>x</a:t>
            </a:r>
            <a:r>
              <a:rPr lang="en-US" altLang="en-US" sz="2800" baseline="-25000" dirty="0" err="1"/>
              <a:t>k</a:t>
            </a:r>
            <a:r>
              <a:rPr lang="en-US" altLang="en-US" sz="2800" dirty="0" smtClean="0"/>
              <a:t>) </a:t>
            </a:r>
            <a:r>
              <a:rPr lang="en-US" altLang="en-US" sz="2800" dirty="0">
                <a:sym typeface="Symbol" pitchFamily="18" charset="2"/>
              </a:rPr>
              <a:t>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Symbol" pitchFamily="18" charset="2"/>
              </a:rPr>
              <a:t>F</a:t>
            </a:r>
            <a:r>
              <a:rPr lang="en-US" altLang="en-US" sz="2800" dirty="0"/>
              <a:t>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Define a dot product: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			k(</a:t>
            </a:r>
            <a:r>
              <a:rPr lang="en-US" altLang="en-US" sz="2800" b="1" dirty="0"/>
              <a:t>x</a:t>
            </a:r>
            <a:r>
              <a:rPr lang="en-US" altLang="en-US" sz="2800" baseline="-25000" dirty="0"/>
              <a:t>i</a:t>
            </a:r>
            <a:r>
              <a:rPr lang="en-US" altLang="en-US" sz="2800" dirty="0" smtClean="0"/>
              <a:t>, </a:t>
            </a:r>
            <a:r>
              <a:rPr lang="en-US" altLang="en-US" sz="2800" b="1" dirty="0" smtClean="0"/>
              <a:t>x</a:t>
            </a:r>
            <a:r>
              <a:rPr lang="en-US" altLang="en-US" sz="2800" dirty="0"/>
              <a:t>) = </a:t>
            </a:r>
            <a:r>
              <a:rPr lang="en-US" altLang="en-US" sz="2800" b="1" dirty="0">
                <a:latin typeface="Symbol" pitchFamily="18" charset="2"/>
              </a:rPr>
              <a:t>F</a:t>
            </a:r>
            <a:r>
              <a:rPr lang="en-US" altLang="en-US" sz="2800" dirty="0"/>
              <a:t>(</a:t>
            </a:r>
            <a:r>
              <a:rPr lang="en-US" altLang="en-US" sz="2800" b="1" dirty="0"/>
              <a:t>x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) </a:t>
            </a:r>
            <a:r>
              <a:rPr lang="en-US" altLang="en-US" sz="2800" dirty="0">
                <a:sym typeface="Symbol" pitchFamily="18" charset="2"/>
              </a:rPr>
              <a:t>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Symbol" pitchFamily="18" charset="2"/>
              </a:rPr>
              <a:t>F</a:t>
            </a:r>
            <a:r>
              <a:rPr lang="en-US" altLang="en-US" sz="2800" dirty="0"/>
              <a:t>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>
                <a:solidFill>
                  <a:srgbClr val="0066FF"/>
                </a:solidFill>
              </a:rPr>
              <a:t>	f(</a:t>
            </a:r>
            <a:r>
              <a:rPr lang="en-US" altLang="en-US" sz="2800" b="1" dirty="0">
                <a:solidFill>
                  <a:srgbClr val="0066FF"/>
                </a:solidFill>
              </a:rPr>
              <a:t>x</a:t>
            </a:r>
            <a:r>
              <a:rPr lang="en-US" altLang="en-US" sz="2800" dirty="0">
                <a:solidFill>
                  <a:srgbClr val="0066FF"/>
                </a:solidFill>
              </a:rPr>
              <a:t>) = </a:t>
            </a:r>
            <a:r>
              <a:rPr lang="en-US" altLang="en-US" sz="4400" dirty="0">
                <a:solidFill>
                  <a:srgbClr val="0066FF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>
                <a:solidFill>
                  <a:srgbClr val="0066FF"/>
                </a:solidFill>
              </a:rPr>
              <a:t>i </a:t>
            </a:r>
            <a:r>
              <a:rPr lang="en-US" altLang="en-US" sz="2800" dirty="0" err="1">
                <a:solidFill>
                  <a:srgbClr val="0066FF"/>
                </a:solidFill>
              </a:rPr>
              <a:t>y</a:t>
            </a:r>
            <a:r>
              <a:rPr lang="en-US" altLang="en-US" sz="2800" baseline="-25000" dirty="0" err="1">
                <a:solidFill>
                  <a:srgbClr val="0066FF"/>
                </a:solidFill>
              </a:rPr>
              <a:t>i</a:t>
            </a:r>
            <a:r>
              <a:rPr lang="en-US" altLang="en-US" sz="2800" dirty="0">
                <a:solidFill>
                  <a:srgbClr val="0066FF"/>
                </a:solidFill>
              </a:rPr>
              <a:t> k(</a:t>
            </a:r>
            <a:r>
              <a:rPr lang="en-US" altLang="en-US" sz="2800" b="1" dirty="0">
                <a:solidFill>
                  <a:srgbClr val="0066FF"/>
                </a:solidFill>
              </a:rPr>
              <a:t>x</a:t>
            </a:r>
            <a:r>
              <a:rPr lang="en-US" altLang="en-US" sz="2800" baseline="-25000" dirty="0">
                <a:solidFill>
                  <a:srgbClr val="0066FF"/>
                </a:solidFill>
              </a:rPr>
              <a:t>i</a:t>
            </a:r>
            <a:r>
              <a:rPr lang="en-US" altLang="en-US" sz="2800" dirty="0" smtClean="0">
                <a:solidFill>
                  <a:srgbClr val="0066FF"/>
                </a:solidFill>
              </a:rPr>
              <a:t>, </a:t>
            </a:r>
            <a:r>
              <a:rPr lang="en-US" altLang="en-US" sz="2800" b="1" dirty="0" smtClean="0">
                <a:solidFill>
                  <a:srgbClr val="0066FF"/>
                </a:solidFill>
              </a:rPr>
              <a:t>x</a:t>
            </a:r>
            <a:r>
              <a:rPr lang="en-US" altLang="en-US" sz="2800" dirty="0">
                <a:solidFill>
                  <a:srgbClr val="0066FF"/>
                </a:solidFill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3147194" y="1221600"/>
            <a:ext cx="3810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/>
              <a:t>w </a:t>
            </a:r>
            <a:r>
              <a:rPr lang="en-US" altLang="en-US" dirty="0"/>
              <a:t>= </a:t>
            </a:r>
            <a:r>
              <a:rPr lang="en-US" altLang="en-US" sz="4800" dirty="0" err="1">
                <a:latin typeface="Symbol" pitchFamily="18" charset="2"/>
              </a:rPr>
              <a:t>S</a:t>
            </a:r>
            <a:r>
              <a:rPr lang="en-US" altLang="en-US" baseline="-25000" dirty="0" err="1"/>
              <a:t>k</a:t>
            </a:r>
            <a:r>
              <a:rPr lang="en-US" altLang="en-US" dirty="0"/>
              <a:t> </a:t>
            </a:r>
            <a:r>
              <a:rPr lang="en-US" altLang="en-US" dirty="0" err="1"/>
              <a:t>y</a:t>
            </a:r>
            <a:r>
              <a:rPr lang="en-US" altLang="en-US" baseline="30000" dirty="0" err="1"/>
              <a:t>k</a:t>
            </a:r>
            <a:r>
              <a:rPr lang="en-US" altLang="en-US" dirty="0"/>
              <a:t> </a:t>
            </a:r>
            <a:r>
              <a:rPr lang="en-US" altLang="en-US" b="1" dirty="0" err="1"/>
              <a:t>x</a:t>
            </a:r>
            <a:r>
              <a:rPr lang="en-US" altLang="en-US" baseline="30000" dirty="0" err="1"/>
              <a:t>k</a:t>
            </a:r>
            <a:endParaRPr lang="en-US" altLang="en-US" baseline="30000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6" name="Rectangle 1063"/>
          <p:cNvSpPr>
            <a:spLocks noChangeArrowheads="1"/>
          </p:cNvSpPr>
          <p:nvPr/>
        </p:nvSpPr>
        <p:spPr bwMode="auto">
          <a:xfrm>
            <a:off x="2922588" y="1297800"/>
            <a:ext cx="2716212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6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Kernel “Trick” </a:t>
            </a:r>
            <a:r>
              <a:rPr lang="en-US" altLang="en-US" sz="3200" dirty="0"/>
              <a:t>(for Hebb’s rule)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8153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Hebb’s rule for the Perceptron: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			</a:t>
            </a:r>
            <a:r>
              <a:rPr lang="en-US" altLang="en-US" sz="2800" b="1" dirty="0"/>
              <a:t>w </a:t>
            </a:r>
            <a:r>
              <a:rPr lang="en-US" altLang="en-US" sz="2800" dirty="0"/>
              <a:t>= </a:t>
            </a:r>
            <a:r>
              <a:rPr lang="en-US" altLang="en-US" sz="4400" dirty="0" err="1" smtClean="0">
                <a:latin typeface="Symbol" pitchFamily="18" charset="2"/>
              </a:rPr>
              <a:t>S</a:t>
            </a:r>
            <a:r>
              <a:rPr lang="en-US" altLang="en-US" sz="2800" baseline="-25000" dirty="0" err="1" smtClean="0"/>
              <a:t>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y</a:t>
            </a:r>
            <a:r>
              <a:rPr lang="en-US" altLang="en-US" sz="2800" baseline="30000" dirty="0" err="1"/>
              <a:t>k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>
                <a:latin typeface="Symbol" pitchFamily="18" charset="2"/>
              </a:rPr>
              <a:t>F</a:t>
            </a:r>
            <a:r>
              <a:rPr lang="en-US" altLang="en-US" sz="2800" dirty="0" smtClean="0"/>
              <a:t>(</a:t>
            </a:r>
            <a:r>
              <a:rPr lang="en-US" altLang="en-US" sz="2800" b="1" dirty="0" err="1" smtClean="0"/>
              <a:t>x</a:t>
            </a:r>
            <a:r>
              <a:rPr lang="en-US" altLang="en-US" sz="2800" baseline="-25000" dirty="0" err="1"/>
              <a:t>k</a:t>
            </a:r>
            <a:r>
              <a:rPr lang="en-US" altLang="en-US" sz="2800" dirty="0" smtClean="0"/>
              <a:t>) </a:t>
            </a: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	</a:t>
            </a:r>
            <a:r>
              <a:rPr lang="en-US" altLang="en-US" sz="2800" dirty="0">
                <a:solidFill>
                  <a:srgbClr val="C00000"/>
                </a:solidFill>
              </a:rPr>
              <a:t>f(</a:t>
            </a:r>
            <a:r>
              <a:rPr lang="en-US" altLang="en-US" sz="2800" b="1" dirty="0">
                <a:solidFill>
                  <a:srgbClr val="C00000"/>
                </a:solidFill>
              </a:rPr>
              <a:t>x</a:t>
            </a:r>
            <a:r>
              <a:rPr lang="en-US" altLang="en-US" sz="2800" dirty="0">
                <a:solidFill>
                  <a:srgbClr val="C00000"/>
                </a:solidFill>
              </a:rPr>
              <a:t>) = </a:t>
            </a:r>
            <a:r>
              <a:rPr lang="en-US" altLang="en-US" sz="2800" b="1" dirty="0">
                <a:solidFill>
                  <a:srgbClr val="C00000"/>
                </a:solidFill>
              </a:rPr>
              <a:t>w </a:t>
            </a:r>
            <a:r>
              <a:rPr lang="en-US" altLang="en-US" sz="2800" dirty="0">
                <a:solidFill>
                  <a:srgbClr val="C00000"/>
                </a:solidFill>
                <a:sym typeface="Symbol" pitchFamily="18" charset="2"/>
              </a:rPr>
              <a:t></a:t>
            </a:r>
            <a:r>
              <a:rPr lang="en-US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en-US" sz="2800" b="1" dirty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b="1" dirty="0">
                <a:solidFill>
                  <a:srgbClr val="C00000"/>
                </a:solidFill>
              </a:rPr>
              <a:t>x</a:t>
            </a:r>
            <a:r>
              <a:rPr lang="en-US" altLang="en-US" sz="2800" dirty="0">
                <a:solidFill>
                  <a:srgbClr val="C00000"/>
                </a:solidFill>
              </a:rPr>
              <a:t>) </a:t>
            </a:r>
            <a:r>
              <a:rPr lang="en-US" altLang="en-US" sz="2800" dirty="0"/>
              <a:t>= </a:t>
            </a:r>
            <a:r>
              <a:rPr lang="en-US" altLang="en-US" sz="4400" dirty="0" err="1" smtClean="0">
                <a:latin typeface="Symbol" pitchFamily="18" charset="2"/>
              </a:rPr>
              <a:t>S</a:t>
            </a:r>
            <a:r>
              <a:rPr lang="en-US" altLang="en-US" sz="2800" baseline="-25000" dirty="0" err="1" smtClean="0"/>
              <a:t>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y</a:t>
            </a:r>
            <a:r>
              <a:rPr lang="en-US" altLang="en-US" sz="2800" baseline="30000" dirty="0" err="1"/>
              <a:t>k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>
                <a:latin typeface="Symbol" pitchFamily="18" charset="2"/>
              </a:rPr>
              <a:t>F</a:t>
            </a:r>
            <a:r>
              <a:rPr lang="en-US" altLang="en-US" sz="2800" dirty="0" smtClean="0"/>
              <a:t>(</a:t>
            </a:r>
            <a:r>
              <a:rPr lang="en-US" altLang="en-US" sz="2800" b="1" dirty="0" err="1" smtClean="0"/>
              <a:t>x</a:t>
            </a:r>
            <a:r>
              <a:rPr lang="en-US" altLang="en-US" sz="2800" baseline="-25000" dirty="0" err="1"/>
              <a:t>k</a:t>
            </a:r>
            <a:r>
              <a:rPr lang="en-US" altLang="en-US" sz="2800" dirty="0" smtClean="0"/>
              <a:t>) </a:t>
            </a:r>
            <a:r>
              <a:rPr lang="en-US" altLang="en-US" sz="2800" dirty="0">
                <a:sym typeface="Symbol" pitchFamily="18" charset="2"/>
              </a:rPr>
              <a:t>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Symbol" pitchFamily="18" charset="2"/>
              </a:rPr>
              <a:t>F</a:t>
            </a:r>
            <a:r>
              <a:rPr lang="en-US" altLang="en-US" sz="2800" dirty="0"/>
              <a:t>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Define a dot product: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			k(</a:t>
            </a:r>
            <a:r>
              <a:rPr lang="en-US" altLang="en-US" sz="2800" b="1" dirty="0"/>
              <a:t>x</a:t>
            </a:r>
            <a:r>
              <a:rPr lang="en-US" altLang="en-US" sz="2800" baseline="-25000" dirty="0"/>
              <a:t>i</a:t>
            </a:r>
            <a:r>
              <a:rPr lang="en-US" altLang="en-US" sz="2800" dirty="0" smtClean="0"/>
              <a:t>, </a:t>
            </a:r>
            <a:r>
              <a:rPr lang="en-US" altLang="en-US" sz="2800" b="1" dirty="0" smtClean="0"/>
              <a:t>x</a:t>
            </a:r>
            <a:r>
              <a:rPr lang="en-US" altLang="en-US" sz="2800" dirty="0"/>
              <a:t>) = </a:t>
            </a:r>
            <a:r>
              <a:rPr lang="en-US" altLang="en-US" sz="2800" b="1" dirty="0">
                <a:latin typeface="Symbol" pitchFamily="18" charset="2"/>
              </a:rPr>
              <a:t>F</a:t>
            </a:r>
            <a:r>
              <a:rPr lang="en-US" altLang="en-US" sz="2800" dirty="0"/>
              <a:t>(</a:t>
            </a:r>
            <a:r>
              <a:rPr lang="en-US" altLang="en-US" sz="2800" b="1" dirty="0"/>
              <a:t>x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) </a:t>
            </a:r>
            <a:r>
              <a:rPr lang="en-US" altLang="en-US" sz="2800" dirty="0">
                <a:sym typeface="Symbol" pitchFamily="18" charset="2"/>
              </a:rPr>
              <a:t>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Symbol" pitchFamily="18" charset="2"/>
              </a:rPr>
              <a:t>F</a:t>
            </a:r>
            <a:r>
              <a:rPr lang="en-US" altLang="en-US" sz="2800" dirty="0"/>
              <a:t>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>
                <a:solidFill>
                  <a:srgbClr val="0066FF"/>
                </a:solidFill>
              </a:rPr>
              <a:t>	f(</a:t>
            </a:r>
            <a:r>
              <a:rPr lang="en-US" altLang="en-US" sz="2800" b="1" dirty="0">
                <a:solidFill>
                  <a:srgbClr val="0066FF"/>
                </a:solidFill>
              </a:rPr>
              <a:t>x</a:t>
            </a:r>
            <a:r>
              <a:rPr lang="en-US" altLang="en-US" sz="2800" dirty="0">
                <a:solidFill>
                  <a:srgbClr val="0066FF"/>
                </a:solidFill>
              </a:rPr>
              <a:t>) = </a:t>
            </a:r>
            <a:r>
              <a:rPr lang="en-US" altLang="en-US" sz="4400" dirty="0">
                <a:solidFill>
                  <a:srgbClr val="0066FF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>
                <a:solidFill>
                  <a:srgbClr val="0066FF"/>
                </a:solidFill>
              </a:rPr>
              <a:t>i </a:t>
            </a:r>
            <a:r>
              <a:rPr lang="en-US" altLang="en-US" sz="2800" dirty="0" err="1">
                <a:solidFill>
                  <a:srgbClr val="0066FF"/>
                </a:solidFill>
              </a:rPr>
              <a:t>y</a:t>
            </a:r>
            <a:r>
              <a:rPr lang="en-US" altLang="en-US" sz="2800" baseline="-25000" dirty="0" err="1">
                <a:solidFill>
                  <a:srgbClr val="0066FF"/>
                </a:solidFill>
              </a:rPr>
              <a:t>i</a:t>
            </a:r>
            <a:r>
              <a:rPr lang="en-US" altLang="en-US" sz="2800" dirty="0">
                <a:solidFill>
                  <a:srgbClr val="0066FF"/>
                </a:solidFill>
              </a:rPr>
              <a:t> k(</a:t>
            </a:r>
            <a:r>
              <a:rPr lang="en-US" altLang="en-US" sz="2800" b="1" dirty="0">
                <a:solidFill>
                  <a:srgbClr val="0066FF"/>
                </a:solidFill>
              </a:rPr>
              <a:t>x</a:t>
            </a:r>
            <a:r>
              <a:rPr lang="en-US" altLang="en-US" sz="2800" baseline="-25000" dirty="0">
                <a:solidFill>
                  <a:srgbClr val="0066FF"/>
                </a:solidFill>
              </a:rPr>
              <a:t>i</a:t>
            </a:r>
            <a:r>
              <a:rPr lang="en-US" altLang="en-US" sz="2800" dirty="0" smtClean="0">
                <a:solidFill>
                  <a:srgbClr val="0066FF"/>
                </a:solidFill>
              </a:rPr>
              <a:t>, </a:t>
            </a:r>
            <a:r>
              <a:rPr lang="en-US" altLang="en-US" sz="2800" b="1" dirty="0" smtClean="0">
                <a:solidFill>
                  <a:srgbClr val="0066FF"/>
                </a:solidFill>
              </a:rPr>
              <a:t>x</a:t>
            </a:r>
            <a:r>
              <a:rPr lang="en-US" altLang="en-US" sz="2800" dirty="0">
                <a:solidFill>
                  <a:srgbClr val="0066FF"/>
                </a:solidFill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3147194" y="1221600"/>
            <a:ext cx="3810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/>
              <a:t>w </a:t>
            </a:r>
            <a:r>
              <a:rPr lang="en-US" altLang="en-US" dirty="0"/>
              <a:t>= </a:t>
            </a:r>
            <a:r>
              <a:rPr lang="en-US" altLang="en-US" sz="4800" dirty="0" err="1">
                <a:latin typeface="Symbol" pitchFamily="18" charset="2"/>
              </a:rPr>
              <a:t>S</a:t>
            </a:r>
            <a:r>
              <a:rPr lang="en-US" altLang="en-US" baseline="-25000" dirty="0" err="1"/>
              <a:t>k</a:t>
            </a:r>
            <a:r>
              <a:rPr lang="en-US" altLang="en-US" dirty="0"/>
              <a:t> </a:t>
            </a:r>
            <a:r>
              <a:rPr lang="en-US" altLang="en-US" dirty="0" err="1"/>
              <a:t>y</a:t>
            </a:r>
            <a:r>
              <a:rPr lang="en-US" altLang="en-US" baseline="30000" dirty="0" err="1"/>
              <a:t>k</a:t>
            </a:r>
            <a:r>
              <a:rPr lang="en-US" altLang="en-US" dirty="0"/>
              <a:t> </a:t>
            </a:r>
            <a:r>
              <a:rPr lang="en-US" altLang="en-US" b="1" dirty="0" err="1"/>
              <a:t>x</a:t>
            </a:r>
            <a:r>
              <a:rPr lang="en-US" altLang="en-US" baseline="30000" dirty="0" err="1"/>
              <a:t>k</a:t>
            </a:r>
            <a:endParaRPr lang="en-US" altLang="en-US" baseline="30000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6" name="Rectangle 1063"/>
          <p:cNvSpPr>
            <a:spLocks noChangeArrowheads="1"/>
          </p:cNvSpPr>
          <p:nvPr/>
        </p:nvSpPr>
        <p:spPr bwMode="auto">
          <a:xfrm>
            <a:off x="2922588" y="1297800"/>
            <a:ext cx="2716212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3971470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PARAMETRIC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5562600"/>
            <a:ext cx="144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PARAMETRIC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371600" y="3587190"/>
            <a:ext cx="2362200" cy="5689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371600" y="5334000"/>
            <a:ext cx="2909094" cy="685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63600" y="241300"/>
            <a:ext cx="7772400" cy="1143000"/>
          </a:xfrm>
        </p:spPr>
        <p:txBody>
          <a:bodyPr/>
          <a:lstStyle/>
          <a:p>
            <a:r>
              <a:rPr lang="en-US" altLang="en-US"/>
              <a:t>Kernel “Trick” (general)</a:t>
            </a:r>
          </a:p>
        </p:txBody>
      </p:sp>
      <p:sp>
        <p:nvSpPr>
          <p:cNvPr id="124938" name="Rectangle 2058"/>
          <p:cNvSpPr>
            <a:spLocks noGrp="1" noChangeArrowheads="1"/>
          </p:cNvSpPr>
          <p:nvPr>
            <p:ph type="body" idx="1"/>
          </p:nvPr>
        </p:nvSpPr>
        <p:spPr>
          <a:xfrm>
            <a:off x="2216150" y="1900238"/>
            <a:ext cx="5461000" cy="3735387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>
                <a:solidFill>
                  <a:srgbClr val="003399"/>
                </a:solidFill>
              </a:rPr>
              <a:t>f(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 = </a:t>
            </a:r>
            <a:r>
              <a:rPr lang="en-US" altLang="en-US" sz="4400" dirty="0" err="1" smtClean="0">
                <a:solidFill>
                  <a:srgbClr val="003399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3399"/>
                </a:solidFill>
                <a:latin typeface="Symbol" pitchFamily="18" charset="2"/>
              </a:rPr>
              <a:t>a</a:t>
            </a:r>
            <a:r>
              <a:rPr lang="en-US" altLang="en-US" sz="2800" baseline="-25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 k(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, 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003399"/>
                </a:solidFill>
              </a:rPr>
              <a:t>k(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, 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 = </a:t>
            </a:r>
            <a:r>
              <a:rPr lang="en-US" altLang="en-US" sz="2800" b="1" dirty="0" smtClean="0">
                <a:solidFill>
                  <a:srgbClr val="003399"/>
                </a:solidFill>
                <a:latin typeface="Symbol" pitchFamily="18" charset="2"/>
              </a:rPr>
              <a:t>F</a:t>
            </a:r>
            <a:r>
              <a:rPr lang="en-US" altLang="en-US" sz="2800" dirty="0" smtClean="0">
                <a:solidFill>
                  <a:srgbClr val="003399"/>
                </a:solidFill>
              </a:rPr>
              <a:t>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) </a:t>
            </a:r>
            <a:r>
              <a:rPr lang="en-US" altLang="en-US" sz="2800" dirty="0">
                <a:solidFill>
                  <a:srgbClr val="003399"/>
                </a:solidFill>
                <a:sym typeface="Symbol" pitchFamily="18" charset="2"/>
              </a:rPr>
              <a:t> </a:t>
            </a:r>
            <a:r>
              <a:rPr lang="en-US" altLang="en-US" sz="2800" b="1" dirty="0">
                <a:solidFill>
                  <a:srgbClr val="003399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003399"/>
                </a:solidFill>
              </a:rPr>
              <a:t>(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>
                <a:solidFill>
                  <a:srgbClr val="990000"/>
                </a:solidFill>
              </a:rPr>
              <a:t>f(</a:t>
            </a:r>
            <a:r>
              <a:rPr lang="en-US" altLang="en-US" sz="2800" b="1" dirty="0">
                <a:solidFill>
                  <a:srgbClr val="990000"/>
                </a:solidFill>
              </a:rPr>
              <a:t>x</a:t>
            </a:r>
            <a:r>
              <a:rPr lang="en-US" altLang="en-US" sz="2800" dirty="0">
                <a:solidFill>
                  <a:srgbClr val="990000"/>
                </a:solidFill>
              </a:rPr>
              <a:t>) = </a:t>
            </a:r>
            <a:r>
              <a:rPr lang="en-US" altLang="en-US" sz="2800" b="1" dirty="0">
                <a:solidFill>
                  <a:srgbClr val="990000"/>
                </a:solidFill>
              </a:rPr>
              <a:t>w </a:t>
            </a:r>
            <a:r>
              <a:rPr lang="en-US" altLang="en-US" sz="2800" dirty="0">
                <a:solidFill>
                  <a:srgbClr val="990000"/>
                </a:solidFill>
                <a:sym typeface="Symbol" pitchFamily="18" charset="2"/>
              </a:rPr>
              <a:t> </a:t>
            </a:r>
            <a:r>
              <a:rPr lang="en-US" altLang="en-US" sz="2800" b="1" dirty="0">
                <a:solidFill>
                  <a:srgbClr val="990000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990000"/>
                </a:solidFill>
              </a:rPr>
              <a:t>(</a:t>
            </a:r>
            <a:r>
              <a:rPr lang="en-US" altLang="en-US" sz="2800" b="1" dirty="0">
                <a:solidFill>
                  <a:srgbClr val="990000"/>
                </a:solidFill>
              </a:rPr>
              <a:t>x</a:t>
            </a:r>
            <a:r>
              <a:rPr lang="en-US" altLang="en-US" sz="2800" dirty="0">
                <a:solidFill>
                  <a:srgbClr val="990000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1" dirty="0">
                <a:solidFill>
                  <a:srgbClr val="990000"/>
                </a:solidFill>
              </a:rPr>
              <a:t>w</a:t>
            </a:r>
            <a:r>
              <a:rPr lang="en-US" altLang="en-US" sz="2800" dirty="0">
                <a:solidFill>
                  <a:srgbClr val="990000"/>
                </a:solidFill>
              </a:rPr>
              <a:t> = </a:t>
            </a:r>
            <a:r>
              <a:rPr lang="en-US" altLang="en-US" sz="4400" dirty="0" err="1" smtClean="0">
                <a:solidFill>
                  <a:srgbClr val="990000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 err="1">
                <a:solidFill>
                  <a:srgbClr val="990000"/>
                </a:solidFill>
              </a:rPr>
              <a:t>k</a:t>
            </a:r>
            <a:r>
              <a:rPr lang="en-US" altLang="en-US" sz="2800" dirty="0" smtClean="0">
                <a:solidFill>
                  <a:srgbClr val="99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990000"/>
                </a:solidFill>
                <a:latin typeface="Symbol" pitchFamily="18" charset="2"/>
              </a:rPr>
              <a:t>a</a:t>
            </a:r>
            <a:r>
              <a:rPr lang="en-US" altLang="en-US" sz="2800" baseline="-25000" dirty="0" err="1" smtClean="0">
                <a:solidFill>
                  <a:srgbClr val="990000"/>
                </a:solidFill>
              </a:rPr>
              <a:t>k</a:t>
            </a:r>
            <a:r>
              <a:rPr lang="en-US" altLang="en-US" sz="2800" dirty="0" smtClean="0">
                <a:solidFill>
                  <a:srgbClr val="990000"/>
                </a:solidFill>
              </a:rPr>
              <a:t> </a:t>
            </a:r>
            <a:r>
              <a:rPr lang="en-US" altLang="en-US" sz="2800" b="1" dirty="0" smtClean="0">
                <a:solidFill>
                  <a:srgbClr val="990000"/>
                </a:solidFill>
                <a:latin typeface="Symbol" pitchFamily="18" charset="2"/>
              </a:rPr>
              <a:t>F</a:t>
            </a:r>
            <a:r>
              <a:rPr lang="en-US" altLang="en-US" sz="2800" dirty="0" smtClean="0">
                <a:solidFill>
                  <a:srgbClr val="990000"/>
                </a:solidFill>
              </a:rPr>
              <a:t>(</a:t>
            </a:r>
            <a:r>
              <a:rPr lang="en-US" altLang="en-US" sz="2800" b="1" dirty="0" err="1" smtClean="0">
                <a:solidFill>
                  <a:srgbClr val="990000"/>
                </a:solidFill>
              </a:rPr>
              <a:t>x</a:t>
            </a:r>
            <a:r>
              <a:rPr lang="en-US" altLang="en-US" sz="2800" baseline="30000" dirty="0" err="1" smtClean="0">
                <a:solidFill>
                  <a:srgbClr val="990000"/>
                </a:solidFill>
              </a:rPr>
              <a:t>k</a:t>
            </a:r>
            <a:r>
              <a:rPr lang="en-US" altLang="en-US" sz="2800" dirty="0" smtClean="0">
                <a:solidFill>
                  <a:srgbClr val="990000"/>
                </a:solidFill>
              </a:rPr>
              <a:t>)</a:t>
            </a:r>
            <a:r>
              <a:rPr lang="en-US" altLang="en-US" sz="2800" dirty="0" smtClean="0"/>
              <a:t> </a:t>
            </a:r>
            <a:endParaRPr lang="en-US" altLang="en-US" sz="2800" dirty="0"/>
          </a:p>
        </p:txBody>
      </p:sp>
      <p:sp>
        <p:nvSpPr>
          <p:cNvPr id="124939" name="AutoShape 2059"/>
          <p:cNvSpPr>
            <a:spLocks noChangeArrowheads="1"/>
          </p:cNvSpPr>
          <p:nvPr/>
        </p:nvSpPr>
        <p:spPr bwMode="auto">
          <a:xfrm>
            <a:off x="3416300" y="3124200"/>
            <a:ext cx="660400" cy="11557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Rectangle 2060"/>
          <p:cNvSpPr>
            <a:spLocks noChangeArrowheads="1"/>
          </p:cNvSpPr>
          <p:nvPr/>
        </p:nvSpPr>
        <p:spPr bwMode="auto">
          <a:xfrm>
            <a:off x="4648200" y="3112200"/>
            <a:ext cx="266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1pPr>
            <a:lvl2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2pPr>
            <a:lvl3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3pPr>
            <a:lvl4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4pPr>
            <a:lvl5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sz="4000" b="0" i="0" dirty="0">
                <a:latin typeface="+mj-lt"/>
              </a:rPr>
              <a:t>Dual forms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4648200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PARAMETRIC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2057400"/>
            <a:ext cx="144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PARAMETRIC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2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89" y="3289478"/>
            <a:ext cx="533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39" y="3249234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64" y="2422703"/>
            <a:ext cx="285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39" y="2627184"/>
            <a:ext cx="552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364" y="3029194"/>
            <a:ext cx="617472" cy="104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8103"/>
            <a:ext cx="723900" cy="80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5334001"/>
            <a:ext cx="914400" cy="84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50" y="5051182"/>
            <a:ext cx="666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975" y="4442303"/>
            <a:ext cx="514350" cy="67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86" y="4883500"/>
            <a:ext cx="655714" cy="71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880636" y="1883190"/>
            <a:ext cx="7162800" cy="4387192"/>
            <a:chOff x="292611" y="1755450"/>
            <a:chExt cx="7951389" cy="4861350"/>
          </a:xfrm>
        </p:grpSpPr>
        <p:sp>
          <p:nvSpPr>
            <p:cNvPr id="22" name="Freeform 21"/>
            <p:cNvSpPr/>
            <p:nvPr/>
          </p:nvSpPr>
          <p:spPr>
            <a:xfrm>
              <a:off x="292611" y="1755450"/>
              <a:ext cx="5990400" cy="4838400"/>
            </a:xfrm>
            <a:custGeom>
              <a:avLst/>
              <a:gdLst>
                <a:gd name="connsiteX0" fmla="*/ 2476800 w 5990400"/>
                <a:gd name="connsiteY0" fmla="*/ 4838400 h 4838400"/>
                <a:gd name="connsiteX1" fmla="*/ 0 w 5990400"/>
                <a:gd name="connsiteY1" fmla="*/ 4824000 h 4838400"/>
                <a:gd name="connsiteX2" fmla="*/ 14400 w 5990400"/>
                <a:gd name="connsiteY2" fmla="*/ 0 h 4838400"/>
                <a:gd name="connsiteX3" fmla="*/ 5990400 w 5990400"/>
                <a:gd name="connsiteY3" fmla="*/ 43200 h 48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400" h="4838400">
                  <a:moveTo>
                    <a:pt x="2476800" y="4838400"/>
                  </a:moveTo>
                  <a:lnTo>
                    <a:pt x="0" y="4824000"/>
                  </a:lnTo>
                  <a:lnTo>
                    <a:pt x="14400" y="0"/>
                  </a:lnTo>
                  <a:lnTo>
                    <a:pt x="5990400" y="43200"/>
                  </a:lnTo>
                </a:path>
              </a:pathLst>
            </a:custGeom>
            <a:solidFill>
              <a:schemeClr val="accent6">
                <a:lumMod val="7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2743200" y="1796100"/>
              <a:ext cx="3505200" cy="4800600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2757600" y="1807200"/>
              <a:ext cx="5486400" cy="4809600"/>
            </a:xfrm>
            <a:custGeom>
              <a:avLst/>
              <a:gdLst>
                <a:gd name="connsiteX0" fmla="*/ 3484800 w 5486400"/>
                <a:gd name="connsiteY0" fmla="*/ 0 h 4809600"/>
                <a:gd name="connsiteX1" fmla="*/ 5486400 w 5486400"/>
                <a:gd name="connsiteY1" fmla="*/ 14400 h 4809600"/>
                <a:gd name="connsiteX2" fmla="*/ 5457600 w 5486400"/>
                <a:gd name="connsiteY2" fmla="*/ 4809600 h 4809600"/>
                <a:gd name="connsiteX3" fmla="*/ 0 w 5486400"/>
                <a:gd name="connsiteY3" fmla="*/ 4780800 h 48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6400" h="4809600">
                  <a:moveTo>
                    <a:pt x="3484800" y="0"/>
                  </a:moveTo>
                  <a:lnTo>
                    <a:pt x="5486400" y="14400"/>
                  </a:lnTo>
                  <a:lnTo>
                    <a:pt x="5457600" y="4809600"/>
                  </a:lnTo>
                  <a:lnTo>
                    <a:pt x="0" y="4780800"/>
                  </a:lnTo>
                </a:path>
              </a:pathLst>
            </a:custGeom>
            <a:solidFill>
              <a:srgbClr val="92D05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Separating hyperplane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</a:t>
            </a:fld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21733" y="4697239"/>
            <a:ext cx="16337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</a:t>
            </a:r>
            <a:r>
              <a:rPr lang="en-US" sz="4000" dirty="0" smtClean="0">
                <a:solidFill>
                  <a:srgbClr val="FF0000"/>
                </a:solidFill>
              </a:rPr>
              <a:t>(</a:t>
            </a:r>
            <a:r>
              <a:rPr lang="en-US" sz="4000" b="1" dirty="0" smtClean="0">
                <a:solidFill>
                  <a:srgbClr val="FF0000"/>
                </a:solidFill>
              </a:rPr>
              <a:t>x</a:t>
            </a:r>
            <a:r>
              <a:rPr lang="en-US" sz="4000" dirty="0" smtClean="0">
                <a:solidFill>
                  <a:srgbClr val="FF0000"/>
                </a:solidFill>
              </a:rPr>
              <a:t>)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&gt; 0</a:t>
            </a:r>
            <a:endParaRPr lang="en-US" sz="4000" baseline="30000" dirty="0">
              <a:solidFill>
                <a:srgbClr val="FF0000"/>
              </a:solidFill>
            </a:endParaRPr>
          </a:p>
        </p:txBody>
      </p:sp>
      <p:sp>
        <p:nvSpPr>
          <p:cNvPr id="20" name="Right Triangle 19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095158">
            <a:off x="-119089" y="426638"/>
            <a:ext cx="170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TIME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767975" y="3860312"/>
            <a:ext cx="746639" cy="48389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982993" y="3292981"/>
            <a:ext cx="566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w</a:t>
            </a:r>
            <a:endParaRPr lang="en-US" sz="4000" b="1" baseline="30000" dirty="0"/>
          </a:p>
        </p:txBody>
      </p:sp>
      <p:sp>
        <p:nvSpPr>
          <p:cNvPr id="48" name="Rectangle 47"/>
          <p:cNvSpPr/>
          <p:nvPr/>
        </p:nvSpPr>
        <p:spPr>
          <a:xfrm rot="18354663">
            <a:off x="1724096" y="5180980"/>
            <a:ext cx="28430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f</a:t>
            </a:r>
            <a:r>
              <a:rPr lang="en-US" sz="4000" dirty="0" smtClean="0"/>
              <a:t>(</a:t>
            </a:r>
            <a:r>
              <a:rPr lang="en-US" sz="4000" b="1" dirty="0" smtClean="0"/>
              <a:t>x</a:t>
            </a:r>
            <a:r>
              <a:rPr lang="en-US" sz="4000" dirty="0" smtClean="0"/>
              <a:t>)</a:t>
            </a:r>
            <a:r>
              <a:rPr lang="en-US" sz="4000" b="1" dirty="0" smtClean="0"/>
              <a:t> </a:t>
            </a:r>
            <a:r>
              <a:rPr lang="en-US" sz="4000" dirty="0" smtClean="0"/>
              <a:t>= </a:t>
            </a:r>
            <a:r>
              <a:rPr lang="en-US" sz="4000" b="1" dirty="0" err="1" smtClean="0"/>
              <a:t>w.x</a:t>
            </a:r>
            <a:r>
              <a:rPr lang="en-US" sz="4000" b="1" dirty="0" smtClean="0"/>
              <a:t> </a:t>
            </a:r>
            <a:r>
              <a:rPr lang="en-US" sz="4000" dirty="0" smtClean="0"/>
              <a:t>= 0</a:t>
            </a:r>
            <a:endParaRPr lang="en-US" sz="4000" baseline="30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266084" y="3960944"/>
            <a:ext cx="149286" cy="2194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410607" y="3960944"/>
            <a:ext cx="231714" cy="1538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290378" y="2398468"/>
            <a:ext cx="16337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f</a:t>
            </a:r>
            <a:r>
              <a:rPr lang="en-US" sz="4000" dirty="0" smtClean="0">
                <a:solidFill>
                  <a:srgbClr val="00B050"/>
                </a:solidFill>
              </a:rPr>
              <a:t>(</a:t>
            </a:r>
            <a:r>
              <a:rPr lang="en-US" sz="4000" b="1" dirty="0" smtClean="0">
                <a:solidFill>
                  <a:srgbClr val="00B050"/>
                </a:solidFill>
              </a:rPr>
              <a:t>x</a:t>
            </a:r>
            <a:r>
              <a:rPr lang="en-US" sz="4000" dirty="0" smtClean="0">
                <a:solidFill>
                  <a:srgbClr val="00B050"/>
                </a:solidFill>
              </a:rPr>
              <a:t>)</a:t>
            </a:r>
            <a:r>
              <a:rPr lang="en-US" sz="4000" b="1" dirty="0" smtClean="0">
                <a:solidFill>
                  <a:srgbClr val="00B050"/>
                </a:solidFill>
              </a:rPr>
              <a:t> </a:t>
            </a:r>
            <a:r>
              <a:rPr lang="en-US" sz="4000" dirty="0" smtClean="0">
                <a:solidFill>
                  <a:srgbClr val="00B050"/>
                </a:solidFill>
              </a:rPr>
              <a:t>&lt; 0</a:t>
            </a:r>
            <a:endParaRPr lang="en-US" sz="4000" baseline="300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34730" y="6129532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3600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36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8882" y="3249234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3600" baseline="-250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290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ext Box 2"/>
          <p:cNvSpPr txBox="1">
            <a:spLocks noChangeArrowheads="1"/>
          </p:cNvSpPr>
          <p:nvPr/>
        </p:nvSpPr>
        <p:spPr bwMode="auto">
          <a:xfrm>
            <a:off x="4979988" y="1587500"/>
            <a:ext cx="4164012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000099"/>
                </a:solidFill>
              </a:rPr>
              <a:t>f(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4000" b="0" dirty="0">
                <a:solidFill>
                  <a:srgbClr val="000099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000099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000099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 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 smtClean="0">
                <a:solidFill>
                  <a:srgbClr val="000099"/>
                </a:solidFill>
              </a:rPr>
              <a:t>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2400" dirty="0" smtClean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).</a:t>
            </a:r>
            <a:r>
              <a:rPr lang="en-US" altLang="en-US" sz="2400" dirty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000099"/>
                </a:solidFill>
              </a:rPr>
              <a:t>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  <a:endParaRPr lang="en-US" altLang="en-US" sz="2400" b="0" baseline="-25000" dirty="0"/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dirty="0" smtClean="0"/>
              <a:t>Dual Hebb’s rule</a:t>
            </a: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baseline="-25000" dirty="0" smtClean="0"/>
              <a:t> </a:t>
            </a:r>
            <a:r>
              <a:rPr lang="en-US" altLang="en-US" sz="2400" b="0" dirty="0"/>
              <a:t>+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/>
              <a:t>	</a:t>
            </a:r>
            <a:endParaRPr lang="en-US" altLang="en-US" sz="2400" b="0" dirty="0" smtClean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/>
              <a:t> </a:t>
            </a:r>
            <a:endParaRPr lang="en-US" altLang="en-US" b="0" dirty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/>
              <a:t>Potential Function algorithm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err="1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</a:t>
            </a:r>
            <a:r>
              <a:rPr lang="en-US" altLang="en-US" sz="2400" dirty="0"/>
              <a:t> </a:t>
            </a:r>
            <a:r>
              <a:rPr lang="en-US" altLang="en-US" sz="2400" dirty="0" err="1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+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	 if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f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dirty="0"/>
              <a:t>)&lt;0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(</a:t>
            </a:r>
            <a:r>
              <a:rPr lang="en-US" altLang="en-US" dirty="0" err="1">
                <a:solidFill>
                  <a:srgbClr val="000099"/>
                </a:solidFill>
              </a:rPr>
              <a:t>Aizerman</a:t>
            </a:r>
            <a:r>
              <a:rPr lang="en-US" altLang="en-US" dirty="0">
                <a:solidFill>
                  <a:srgbClr val="000099"/>
                </a:solidFill>
              </a:rPr>
              <a:t> et al 1964) </a:t>
            </a:r>
            <a:endParaRPr lang="en-US" altLang="en-US" dirty="0" smtClean="0">
              <a:solidFill>
                <a:srgbClr val="000099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dirty="0" smtClean="0">
              <a:solidFill>
                <a:srgbClr val="000099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/>
              <a:t>Dual </a:t>
            </a:r>
            <a:r>
              <a:rPr lang="en-US" altLang="en-US" sz="2400" dirty="0" err="1"/>
              <a:t>minover</a:t>
            </a: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+ </a:t>
            </a:r>
            <a:r>
              <a:rPr lang="en-US" altLang="en-US" sz="2400" b="0" dirty="0" err="1" smtClean="0"/>
              <a:t>y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/>
              <a:t>	 for min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794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Dual learning machines</a:t>
            </a:r>
            <a:endParaRPr lang="en-US" altLang="en-US" dirty="0"/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4689475" y="1766888"/>
            <a:ext cx="0" cy="4875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69875" y="1736725"/>
            <a:ext cx="44450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CC3300"/>
                </a:solidFill>
              </a:rPr>
              <a:t>f(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 = </a:t>
            </a:r>
            <a:r>
              <a:rPr lang="en-US" altLang="en-US" sz="2400" b="1" dirty="0">
                <a:solidFill>
                  <a:srgbClr val="CC3300"/>
                </a:solidFill>
              </a:rPr>
              <a:t>w</a:t>
            </a:r>
            <a:r>
              <a:rPr lang="en-US" altLang="en-US" sz="2400" b="0" dirty="0">
                <a:solidFill>
                  <a:srgbClr val="CC3300"/>
                </a:solidFill>
              </a:rPr>
              <a:t> • </a:t>
            </a:r>
            <a:r>
              <a:rPr lang="en-US" altLang="en-US" sz="2400" dirty="0">
                <a:solidFill>
                  <a:srgbClr val="CC3300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CC3300"/>
                </a:solidFill>
              </a:rPr>
              <a:t>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	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/>
              <a:t>Hebb’s rule</a:t>
            </a: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</a:t>
            </a:r>
            <a:r>
              <a:rPr lang="en-US" altLang="en-US" sz="240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dirty="0"/>
              <a:t> +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itchFamily="18" charset="2"/>
              </a:rPr>
              <a:t>F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dirty="0"/>
              <a:t>) </a:t>
            </a:r>
            <a:endParaRPr lang="en-US" altLang="en-US" sz="2400" dirty="0" smtClean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dirty="0">
                <a:solidFill>
                  <a:srgbClr val="CC3300"/>
                </a:solidFill>
              </a:rPr>
              <a:t>H</a:t>
            </a:r>
            <a:r>
              <a:rPr lang="en-US" altLang="en-US" dirty="0" smtClean="0">
                <a:solidFill>
                  <a:srgbClr val="CC3300"/>
                </a:solidFill>
              </a:rPr>
              <a:t>ebb 1949)</a:t>
            </a:r>
            <a:endParaRPr lang="en-US" altLang="en-US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 smtClean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/>
              <a:t>Perceptron </a:t>
            </a:r>
            <a:r>
              <a:rPr lang="en-US" altLang="en-US" sz="2400" dirty="0"/>
              <a:t>algorithm</a:t>
            </a:r>
            <a:r>
              <a:rPr lang="en-US" altLang="en-US" sz="2400" b="0" dirty="0"/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   </a:t>
            </a:r>
            <a:r>
              <a:rPr lang="en-US" altLang="en-US" sz="2400" b="0" baseline="-25000" dirty="0" smtClean="0"/>
              <a:t> </a:t>
            </a:r>
            <a:r>
              <a:rPr lang="en-US" altLang="en-US" sz="2400" b="0" dirty="0"/>
              <a:t>if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)&lt;</a:t>
            </a:r>
            <a:r>
              <a:rPr lang="en-US" altLang="en-US" sz="2400" b="0" dirty="0"/>
              <a:t>0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CC3300"/>
                </a:solidFill>
              </a:rPr>
              <a:t>(Rosenblatt 1958)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err="1"/>
              <a:t>Minover</a:t>
            </a:r>
            <a:r>
              <a:rPr lang="en-US" altLang="en-US" sz="2400" dirty="0"/>
              <a:t> (optimum margin)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</a:t>
            </a:r>
            <a:r>
              <a:rPr lang="en-US" altLang="en-US" sz="2400" b="0" baseline="-25000" dirty="0" smtClean="0"/>
              <a:t>   </a:t>
            </a:r>
            <a:r>
              <a:rPr lang="en-US" altLang="en-US" sz="2400" b="0" dirty="0"/>
              <a:t>for min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CC3300"/>
                </a:solidFill>
              </a:rPr>
              <a:t>(</a:t>
            </a:r>
            <a:r>
              <a:rPr lang="en-US" altLang="en-US" b="0" dirty="0" err="1">
                <a:solidFill>
                  <a:srgbClr val="CC3300"/>
                </a:solidFill>
              </a:rPr>
              <a:t>Krauth-Mézard</a:t>
            </a:r>
            <a:r>
              <a:rPr lang="en-US" altLang="en-US" b="0" dirty="0">
                <a:solidFill>
                  <a:srgbClr val="CC3300"/>
                </a:solidFill>
              </a:rPr>
              <a:t> 1987)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5791200" y="2081213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000099"/>
                </a:solidFill>
              </a:rPr>
              <a:t>k</a:t>
            </a:r>
            <a:endParaRPr lang="en-US" altLang="en-US" sz="1600" b="0" dirty="0">
              <a:solidFill>
                <a:srgbClr val="0000CC"/>
              </a:solidFill>
            </a:endParaRP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358775" y="2052708"/>
            <a:ext cx="2089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CC0000"/>
                </a:solidFill>
              </a:rPr>
              <a:t>w</a:t>
            </a:r>
            <a:r>
              <a:rPr lang="en-US" altLang="en-US" sz="2400" b="0" dirty="0">
                <a:solidFill>
                  <a:srgbClr val="CC0000"/>
                </a:solidFill>
              </a:rPr>
              <a:t> = </a:t>
            </a:r>
            <a:r>
              <a:rPr lang="en-US" altLang="en-US" sz="4000" b="0" dirty="0">
                <a:solidFill>
                  <a:srgbClr val="CC0000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CC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 </a:t>
            </a:r>
            <a:r>
              <a:rPr lang="en-US" altLang="en-US" sz="2400" dirty="0" smtClean="0">
                <a:solidFill>
                  <a:srgbClr val="CC0000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CC0000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)</a:t>
            </a:r>
            <a:endParaRPr lang="en-US" altLang="en-US" sz="2400" b="0" dirty="0">
              <a:solidFill>
                <a:srgbClr val="CC0000"/>
              </a:solidFill>
            </a:endParaRPr>
          </a:p>
        </p:txBody>
      </p: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977900" y="2523123"/>
            <a:ext cx="277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C0000"/>
                </a:solidFill>
              </a:rPr>
              <a:t>k</a:t>
            </a:r>
            <a:endParaRPr lang="en-US" altLang="en-US" sz="2400" b="0" dirty="0"/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6844783" y="6259936"/>
            <a:ext cx="18662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b="0" dirty="0">
                <a:solidFill>
                  <a:srgbClr val="CC3300"/>
                </a:solidFill>
              </a:rPr>
              <a:t>(ancestor of </a:t>
            </a:r>
            <a:r>
              <a:rPr lang="en-US" altLang="en-US" b="0" dirty="0" smtClean="0">
                <a:solidFill>
                  <a:srgbClr val="CC3300"/>
                </a:solidFill>
              </a:rPr>
              <a:t>SVM)</a:t>
            </a:r>
            <a:endParaRPr lang="en-US" altLang="en-US" b="0" dirty="0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62496" y="1252893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PARAMETRIC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1252893"/>
            <a:ext cx="19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 PARAMETRIC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114800"/>
            <a:ext cx="9144000" cy="27432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50" name="Group 2"/>
          <p:cNvGrpSpPr>
            <a:grpSpLocks/>
          </p:cNvGrpSpPr>
          <p:nvPr/>
        </p:nvGrpSpPr>
        <p:grpSpPr bwMode="auto">
          <a:xfrm>
            <a:off x="4543425" y="2435225"/>
            <a:ext cx="4240213" cy="3919538"/>
            <a:chOff x="2862" y="1534"/>
            <a:chExt cx="2671" cy="2469"/>
          </a:xfrm>
        </p:grpSpPr>
        <p:grpSp>
          <p:nvGrpSpPr>
            <p:cNvPr id="258051" name="Group 3"/>
            <p:cNvGrpSpPr>
              <a:grpSpLocks/>
            </p:cNvGrpSpPr>
            <p:nvPr/>
          </p:nvGrpSpPr>
          <p:grpSpPr bwMode="auto">
            <a:xfrm>
              <a:off x="2862" y="1534"/>
              <a:ext cx="2621" cy="2469"/>
              <a:chOff x="2862" y="1534"/>
              <a:chExt cx="2621" cy="2469"/>
            </a:xfrm>
          </p:grpSpPr>
          <p:sp>
            <p:nvSpPr>
              <p:cNvPr id="258052" name="Rectangle 4"/>
              <p:cNvSpPr>
                <a:spLocks noChangeArrowheads="1"/>
              </p:cNvSpPr>
              <p:nvPr/>
            </p:nvSpPr>
            <p:spPr bwMode="auto">
              <a:xfrm>
                <a:off x="2999" y="1534"/>
                <a:ext cx="2441" cy="2348"/>
              </a:xfrm>
              <a:prstGeom prst="rect">
                <a:avLst/>
              </a:prstGeom>
              <a:solidFill>
                <a:srgbClr val="FFFFFF"/>
              </a:solidFill>
              <a:ln w="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3" name="Oval 5"/>
              <p:cNvSpPr>
                <a:spLocks noChangeArrowheads="1"/>
              </p:cNvSpPr>
              <p:nvPr/>
            </p:nvSpPr>
            <p:spPr bwMode="auto">
              <a:xfrm>
                <a:off x="3869" y="3485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4" name="Oval 6"/>
              <p:cNvSpPr>
                <a:spLocks noChangeArrowheads="1"/>
              </p:cNvSpPr>
              <p:nvPr/>
            </p:nvSpPr>
            <p:spPr bwMode="auto">
              <a:xfrm>
                <a:off x="3773" y="3347"/>
                <a:ext cx="65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5" name="Oval 7"/>
              <p:cNvSpPr>
                <a:spLocks noChangeArrowheads="1"/>
              </p:cNvSpPr>
              <p:nvPr/>
            </p:nvSpPr>
            <p:spPr bwMode="auto">
              <a:xfrm>
                <a:off x="4268" y="3348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6" name="Oval 8"/>
              <p:cNvSpPr>
                <a:spLocks noChangeArrowheads="1"/>
              </p:cNvSpPr>
              <p:nvPr/>
            </p:nvSpPr>
            <p:spPr bwMode="auto">
              <a:xfrm>
                <a:off x="3620" y="3327"/>
                <a:ext cx="63" cy="62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7" name="Oval 9"/>
              <p:cNvSpPr>
                <a:spLocks noChangeArrowheads="1"/>
              </p:cNvSpPr>
              <p:nvPr/>
            </p:nvSpPr>
            <p:spPr bwMode="auto">
              <a:xfrm>
                <a:off x="3474" y="3111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8" name="Oval 10"/>
              <p:cNvSpPr>
                <a:spLocks noChangeArrowheads="1"/>
              </p:cNvSpPr>
              <p:nvPr/>
            </p:nvSpPr>
            <p:spPr bwMode="auto">
              <a:xfrm>
                <a:off x="3341" y="2936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9" name="Oval 11"/>
              <p:cNvSpPr>
                <a:spLocks noChangeArrowheads="1"/>
              </p:cNvSpPr>
              <p:nvPr/>
            </p:nvSpPr>
            <p:spPr bwMode="auto">
              <a:xfrm>
                <a:off x="4127" y="2803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0" name="Oval 12"/>
              <p:cNvSpPr>
                <a:spLocks noChangeArrowheads="1"/>
              </p:cNvSpPr>
              <p:nvPr/>
            </p:nvSpPr>
            <p:spPr bwMode="auto">
              <a:xfrm>
                <a:off x="4029" y="3143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1" name="Oval 13"/>
              <p:cNvSpPr>
                <a:spLocks noChangeArrowheads="1"/>
              </p:cNvSpPr>
              <p:nvPr/>
            </p:nvSpPr>
            <p:spPr bwMode="auto">
              <a:xfrm>
                <a:off x="4261" y="2725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2" name="Oval 14"/>
              <p:cNvSpPr>
                <a:spLocks noChangeArrowheads="1"/>
              </p:cNvSpPr>
              <p:nvPr/>
            </p:nvSpPr>
            <p:spPr bwMode="auto">
              <a:xfrm>
                <a:off x="4403" y="3001"/>
                <a:ext cx="65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3" name="Oval 15"/>
              <p:cNvSpPr>
                <a:spLocks noChangeArrowheads="1"/>
              </p:cNvSpPr>
              <p:nvPr/>
            </p:nvSpPr>
            <p:spPr bwMode="auto">
              <a:xfrm>
                <a:off x="4248" y="2568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4" name="Oval 16"/>
              <p:cNvSpPr>
                <a:spLocks noChangeArrowheads="1"/>
              </p:cNvSpPr>
              <p:nvPr/>
            </p:nvSpPr>
            <p:spPr bwMode="auto">
              <a:xfrm>
                <a:off x="4026" y="2878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5" name="Oval 17"/>
              <p:cNvSpPr>
                <a:spLocks noChangeArrowheads="1"/>
              </p:cNvSpPr>
              <p:nvPr/>
            </p:nvSpPr>
            <p:spPr bwMode="auto">
              <a:xfrm>
                <a:off x="3811" y="2442"/>
                <a:ext cx="63" cy="62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6" name="Freeform 18"/>
              <p:cNvSpPr>
                <a:spLocks/>
              </p:cNvSpPr>
              <p:nvPr/>
            </p:nvSpPr>
            <p:spPr bwMode="auto">
              <a:xfrm flipV="1">
                <a:off x="4248" y="2764"/>
                <a:ext cx="81" cy="74"/>
              </a:xfrm>
              <a:custGeom>
                <a:avLst/>
                <a:gdLst>
                  <a:gd name="T0" fmla="*/ 0 w 69"/>
                  <a:gd name="T1" fmla="*/ 41 h 65"/>
                  <a:gd name="T2" fmla="*/ 26 w 69"/>
                  <a:gd name="T3" fmla="*/ 41 h 65"/>
                  <a:gd name="T4" fmla="*/ 35 w 69"/>
                  <a:gd name="T5" fmla="*/ 65 h 65"/>
                  <a:gd name="T6" fmla="*/ 43 w 69"/>
                  <a:gd name="T7" fmla="*/ 41 h 65"/>
                  <a:gd name="T8" fmla="*/ 69 w 69"/>
                  <a:gd name="T9" fmla="*/ 41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5" y="65"/>
                    </a:lnTo>
                    <a:lnTo>
                      <a:pt x="43" y="41"/>
                    </a:lnTo>
                    <a:lnTo>
                      <a:pt x="69" y="41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7" name="Freeform 19"/>
              <p:cNvSpPr>
                <a:spLocks/>
              </p:cNvSpPr>
              <p:nvPr/>
            </p:nvSpPr>
            <p:spPr bwMode="auto">
              <a:xfrm flipV="1">
                <a:off x="4848" y="2612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8" name="Freeform 20"/>
              <p:cNvSpPr>
                <a:spLocks/>
              </p:cNvSpPr>
              <p:nvPr/>
            </p:nvSpPr>
            <p:spPr bwMode="auto">
              <a:xfrm flipV="1">
                <a:off x="4701" y="2816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9" name="Freeform 21"/>
              <p:cNvSpPr>
                <a:spLocks/>
              </p:cNvSpPr>
              <p:nvPr/>
            </p:nvSpPr>
            <p:spPr bwMode="auto">
              <a:xfrm flipV="1">
                <a:off x="4175" y="2311"/>
                <a:ext cx="81" cy="74"/>
              </a:xfrm>
              <a:custGeom>
                <a:avLst/>
                <a:gdLst>
                  <a:gd name="T0" fmla="*/ 0 w 69"/>
                  <a:gd name="T1" fmla="*/ 40 h 65"/>
                  <a:gd name="T2" fmla="*/ 26 w 69"/>
                  <a:gd name="T3" fmla="*/ 40 h 65"/>
                  <a:gd name="T4" fmla="*/ 35 w 69"/>
                  <a:gd name="T5" fmla="*/ 65 h 65"/>
                  <a:gd name="T6" fmla="*/ 43 w 69"/>
                  <a:gd name="T7" fmla="*/ 40 h 65"/>
                  <a:gd name="T8" fmla="*/ 69 w 69"/>
                  <a:gd name="T9" fmla="*/ 40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5" y="65"/>
                    </a:lnTo>
                    <a:lnTo>
                      <a:pt x="43" y="40"/>
                    </a:lnTo>
                    <a:lnTo>
                      <a:pt x="69" y="40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0" name="Freeform 22"/>
              <p:cNvSpPr>
                <a:spLocks/>
              </p:cNvSpPr>
              <p:nvPr/>
            </p:nvSpPr>
            <p:spPr bwMode="auto">
              <a:xfrm flipV="1">
                <a:off x="4916" y="2706"/>
                <a:ext cx="81" cy="74"/>
              </a:xfrm>
              <a:custGeom>
                <a:avLst/>
                <a:gdLst>
                  <a:gd name="T0" fmla="*/ 0 w 69"/>
                  <a:gd name="T1" fmla="*/ 41 h 65"/>
                  <a:gd name="T2" fmla="*/ 26 w 69"/>
                  <a:gd name="T3" fmla="*/ 41 h 65"/>
                  <a:gd name="T4" fmla="*/ 35 w 69"/>
                  <a:gd name="T5" fmla="*/ 65 h 65"/>
                  <a:gd name="T6" fmla="*/ 43 w 69"/>
                  <a:gd name="T7" fmla="*/ 41 h 65"/>
                  <a:gd name="T8" fmla="*/ 69 w 69"/>
                  <a:gd name="T9" fmla="*/ 41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5" y="65"/>
                    </a:lnTo>
                    <a:lnTo>
                      <a:pt x="43" y="41"/>
                    </a:lnTo>
                    <a:lnTo>
                      <a:pt x="69" y="41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1" name="Freeform 23"/>
              <p:cNvSpPr>
                <a:spLocks/>
              </p:cNvSpPr>
              <p:nvPr/>
            </p:nvSpPr>
            <p:spPr bwMode="auto">
              <a:xfrm flipV="1">
                <a:off x="4364" y="2154"/>
                <a:ext cx="81" cy="73"/>
              </a:xfrm>
              <a:custGeom>
                <a:avLst/>
                <a:gdLst>
                  <a:gd name="T0" fmla="*/ 0 w 69"/>
                  <a:gd name="T1" fmla="*/ 40 h 65"/>
                  <a:gd name="T2" fmla="*/ 26 w 69"/>
                  <a:gd name="T3" fmla="*/ 40 h 65"/>
                  <a:gd name="T4" fmla="*/ 35 w 69"/>
                  <a:gd name="T5" fmla="*/ 65 h 65"/>
                  <a:gd name="T6" fmla="*/ 43 w 69"/>
                  <a:gd name="T7" fmla="*/ 40 h 65"/>
                  <a:gd name="T8" fmla="*/ 69 w 69"/>
                  <a:gd name="T9" fmla="*/ 40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5" y="65"/>
                    </a:lnTo>
                    <a:lnTo>
                      <a:pt x="43" y="40"/>
                    </a:lnTo>
                    <a:lnTo>
                      <a:pt x="69" y="40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2" name="Freeform 24"/>
              <p:cNvSpPr>
                <a:spLocks/>
              </p:cNvSpPr>
              <p:nvPr/>
            </p:nvSpPr>
            <p:spPr bwMode="auto">
              <a:xfrm flipV="1">
                <a:off x="4359" y="257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3" name="Freeform 25"/>
              <p:cNvSpPr>
                <a:spLocks/>
              </p:cNvSpPr>
              <p:nvPr/>
            </p:nvSpPr>
            <p:spPr bwMode="auto">
              <a:xfrm flipV="1">
                <a:off x="4415" y="2322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4" name="Freeform 26"/>
              <p:cNvSpPr>
                <a:spLocks/>
              </p:cNvSpPr>
              <p:nvPr/>
            </p:nvSpPr>
            <p:spPr bwMode="auto">
              <a:xfrm flipV="1">
                <a:off x="4064" y="2185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5" name="Freeform 27"/>
              <p:cNvSpPr>
                <a:spLocks/>
              </p:cNvSpPr>
              <p:nvPr/>
            </p:nvSpPr>
            <p:spPr bwMode="auto">
              <a:xfrm flipV="1">
                <a:off x="4275" y="2054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6" name="Freeform 28"/>
              <p:cNvSpPr>
                <a:spLocks/>
              </p:cNvSpPr>
              <p:nvPr/>
            </p:nvSpPr>
            <p:spPr bwMode="auto">
              <a:xfrm flipV="1">
                <a:off x="4644" y="1931"/>
                <a:ext cx="81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7" name="Freeform 29"/>
              <p:cNvSpPr>
                <a:spLocks/>
              </p:cNvSpPr>
              <p:nvPr/>
            </p:nvSpPr>
            <p:spPr bwMode="auto">
              <a:xfrm flipV="1">
                <a:off x="4423" y="2250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8" name="Freeform 30"/>
              <p:cNvSpPr>
                <a:spLocks/>
              </p:cNvSpPr>
              <p:nvPr/>
            </p:nvSpPr>
            <p:spPr bwMode="auto">
              <a:xfrm flipV="1">
                <a:off x="4862" y="2099"/>
                <a:ext cx="79" cy="73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9" name="Line 31"/>
              <p:cNvSpPr>
                <a:spLocks noChangeShapeType="1"/>
              </p:cNvSpPr>
              <p:nvPr/>
            </p:nvSpPr>
            <p:spPr bwMode="auto">
              <a:xfrm>
                <a:off x="3169" y="3718"/>
                <a:ext cx="2225" cy="0"/>
              </a:xfrm>
              <a:prstGeom prst="line">
                <a:avLst/>
              </a:prstGeom>
              <a:noFill/>
              <a:ln w="269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0" name="Freeform 32"/>
              <p:cNvSpPr>
                <a:spLocks/>
              </p:cNvSpPr>
              <p:nvPr/>
            </p:nvSpPr>
            <p:spPr bwMode="auto">
              <a:xfrm flipV="1">
                <a:off x="5370" y="3692"/>
                <a:ext cx="70" cy="51"/>
              </a:xfrm>
              <a:custGeom>
                <a:avLst/>
                <a:gdLst>
                  <a:gd name="T0" fmla="*/ 0 w 60"/>
                  <a:gd name="T1" fmla="*/ 45 h 45"/>
                  <a:gd name="T2" fmla="*/ 60 w 60"/>
                  <a:gd name="T3" fmla="*/ 22 h 45"/>
                  <a:gd name="T4" fmla="*/ 0 w 60"/>
                  <a:gd name="T5" fmla="*/ 0 h 45"/>
                  <a:gd name="T6" fmla="*/ 21 w 60"/>
                  <a:gd name="T7" fmla="*/ 22 h 45"/>
                  <a:gd name="T8" fmla="*/ 0 w 60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0" y="45"/>
                    </a:moveTo>
                    <a:lnTo>
                      <a:pt x="60" y="22"/>
                    </a:lnTo>
                    <a:lnTo>
                      <a:pt x="0" y="0"/>
                    </a:lnTo>
                    <a:lnTo>
                      <a:pt x="21" y="22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1" name="Line 33"/>
              <p:cNvSpPr>
                <a:spLocks noChangeShapeType="1"/>
              </p:cNvSpPr>
              <p:nvPr/>
            </p:nvSpPr>
            <p:spPr bwMode="auto">
              <a:xfrm flipV="1">
                <a:off x="3169" y="1578"/>
                <a:ext cx="1" cy="2140"/>
              </a:xfrm>
              <a:prstGeom prst="line">
                <a:avLst/>
              </a:prstGeom>
              <a:noFill/>
              <a:ln w="269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2" name="Freeform 34"/>
              <p:cNvSpPr>
                <a:spLocks/>
              </p:cNvSpPr>
              <p:nvPr/>
            </p:nvSpPr>
            <p:spPr bwMode="auto">
              <a:xfrm flipV="1">
                <a:off x="3143" y="1534"/>
                <a:ext cx="53" cy="68"/>
              </a:xfrm>
              <a:custGeom>
                <a:avLst/>
                <a:gdLst>
                  <a:gd name="T0" fmla="*/ 0 w 45"/>
                  <a:gd name="T1" fmla="*/ 0 h 60"/>
                  <a:gd name="T2" fmla="*/ 22 w 45"/>
                  <a:gd name="T3" fmla="*/ 60 h 60"/>
                  <a:gd name="T4" fmla="*/ 45 w 45"/>
                  <a:gd name="T5" fmla="*/ 0 h 60"/>
                  <a:gd name="T6" fmla="*/ 22 w 45"/>
                  <a:gd name="T7" fmla="*/ 21 h 60"/>
                  <a:gd name="T8" fmla="*/ 0 w 45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0">
                    <a:moveTo>
                      <a:pt x="0" y="0"/>
                    </a:moveTo>
                    <a:lnTo>
                      <a:pt x="22" y="60"/>
                    </a:lnTo>
                    <a:lnTo>
                      <a:pt x="45" y="0"/>
                    </a:lnTo>
                    <a:lnTo>
                      <a:pt x="22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3" name="Text Box 35"/>
              <p:cNvSpPr txBox="1">
                <a:spLocks noChangeArrowheads="1"/>
              </p:cNvSpPr>
              <p:nvPr/>
            </p:nvSpPr>
            <p:spPr bwMode="auto">
              <a:xfrm>
                <a:off x="5048" y="3753"/>
                <a:ext cx="435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pitchFamily="34" charset="0"/>
                  </a:rPr>
                  <a:t>x</a:t>
                </a:r>
                <a:r>
                  <a:rPr lang="en-US" altLang="en-US" sz="2000" baseline="-2500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258084" name="Text Box 36"/>
              <p:cNvSpPr txBox="1">
                <a:spLocks noChangeArrowheads="1"/>
              </p:cNvSpPr>
              <p:nvPr/>
            </p:nvSpPr>
            <p:spPr bwMode="auto">
              <a:xfrm>
                <a:off x="2862" y="1562"/>
                <a:ext cx="282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pitchFamily="34" charset="0"/>
                  </a:rPr>
                  <a:t>x</a:t>
                </a:r>
                <a:r>
                  <a:rPr lang="en-US" altLang="en-US" sz="2000" baseline="-25000">
                    <a:latin typeface="Arial" pitchFamily="34" charset="0"/>
                  </a:rPr>
                  <a:t>2</a:t>
                </a:r>
              </a:p>
            </p:txBody>
          </p:sp>
        </p:grpSp>
        <p:sp>
          <p:nvSpPr>
            <p:cNvPr id="258085" name="Freeform 37"/>
            <p:cNvSpPr>
              <a:spLocks/>
            </p:cNvSpPr>
            <p:nvPr/>
          </p:nvSpPr>
          <p:spPr bwMode="auto">
            <a:xfrm>
              <a:off x="3278" y="2101"/>
              <a:ext cx="2255" cy="888"/>
            </a:xfrm>
            <a:custGeom>
              <a:avLst/>
              <a:gdLst>
                <a:gd name="T0" fmla="*/ 2255 w 2255"/>
                <a:gd name="T1" fmla="*/ 747 h 888"/>
                <a:gd name="T2" fmla="*/ 1590 w 2255"/>
                <a:gd name="T3" fmla="*/ 868 h 888"/>
                <a:gd name="T4" fmla="*/ 1030 w 2255"/>
                <a:gd name="T5" fmla="*/ 868 h 888"/>
                <a:gd name="T6" fmla="*/ 916 w 2255"/>
                <a:gd name="T7" fmla="*/ 763 h 888"/>
                <a:gd name="T8" fmla="*/ 1087 w 2255"/>
                <a:gd name="T9" fmla="*/ 601 h 888"/>
                <a:gd name="T10" fmla="*/ 997 w 2255"/>
                <a:gd name="T11" fmla="*/ 406 h 888"/>
                <a:gd name="T12" fmla="*/ 551 w 2255"/>
                <a:gd name="T13" fmla="*/ 187 h 888"/>
                <a:gd name="T14" fmla="*/ 0 w 2255"/>
                <a:gd name="T15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5" h="888">
                  <a:moveTo>
                    <a:pt x="2255" y="747"/>
                  </a:moveTo>
                  <a:cubicBezTo>
                    <a:pt x="2024" y="797"/>
                    <a:pt x="1794" y="848"/>
                    <a:pt x="1590" y="868"/>
                  </a:cubicBezTo>
                  <a:cubicBezTo>
                    <a:pt x="1386" y="888"/>
                    <a:pt x="1142" y="885"/>
                    <a:pt x="1030" y="868"/>
                  </a:cubicBezTo>
                  <a:cubicBezTo>
                    <a:pt x="918" y="851"/>
                    <a:pt x="907" y="807"/>
                    <a:pt x="916" y="763"/>
                  </a:cubicBezTo>
                  <a:cubicBezTo>
                    <a:pt x="925" y="719"/>
                    <a:pt x="1074" y="660"/>
                    <a:pt x="1087" y="601"/>
                  </a:cubicBezTo>
                  <a:cubicBezTo>
                    <a:pt x="1100" y="542"/>
                    <a:pt x="1086" y="475"/>
                    <a:pt x="997" y="406"/>
                  </a:cubicBezTo>
                  <a:cubicBezTo>
                    <a:pt x="908" y="337"/>
                    <a:pt x="717" y="255"/>
                    <a:pt x="551" y="187"/>
                  </a:cubicBezTo>
                  <a:cubicBezTo>
                    <a:pt x="385" y="119"/>
                    <a:pt x="192" y="59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/>
              <a:t>Fit / Robustness Tradeoff</a:t>
            </a:r>
          </a:p>
        </p:txBody>
      </p:sp>
      <p:sp>
        <p:nvSpPr>
          <p:cNvPr id="258087" name="Oval 39"/>
          <p:cNvSpPr>
            <a:spLocks noChangeArrowheads="1"/>
          </p:cNvSpPr>
          <p:nvPr/>
        </p:nvSpPr>
        <p:spPr bwMode="auto">
          <a:xfrm>
            <a:off x="1598613" y="553243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8" name="Oval 40"/>
          <p:cNvSpPr>
            <a:spLocks noChangeArrowheads="1"/>
          </p:cNvSpPr>
          <p:nvPr/>
        </p:nvSpPr>
        <p:spPr bwMode="auto">
          <a:xfrm>
            <a:off x="1446213" y="5313363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9" name="Oval 41"/>
          <p:cNvSpPr>
            <a:spLocks noChangeArrowheads="1"/>
          </p:cNvSpPr>
          <p:nvPr/>
        </p:nvSpPr>
        <p:spPr bwMode="auto">
          <a:xfrm>
            <a:off x="2232025" y="5314950"/>
            <a:ext cx="100013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1203325" y="5281613"/>
            <a:ext cx="100013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60413" y="4660900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2" name="Oval 44"/>
          <p:cNvSpPr>
            <a:spLocks noChangeArrowheads="1"/>
          </p:cNvSpPr>
          <p:nvPr/>
        </p:nvSpPr>
        <p:spPr bwMode="auto">
          <a:xfrm>
            <a:off x="2220913" y="432593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3" name="Oval 45"/>
          <p:cNvSpPr>
            <a:spLocks noChangeArrowheads="1"/>
          </p:cNvSpPr>
          <p:nvPr/>
        </p:nvSpPr>
        <p:spPr bwMode="auto">
          <a:xfrm>
            <a:off x="2446338" y="4764088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4" name="Oval 46"/>
          <p:cNvSpPr>
            <a:spLocks noChangeArrowheads="1"/>
          </p:cNvSpPr>
          <p:nvPr/>
        </p:nvSpPr>
        <p:spPr bwMode="auto">
          <a:xfrm>
            <a:off x="2200275" y="4076700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5" name="Oval 47"/>
          <p:cNvSpPr>
            <a:spLocks noChangeArrowheads="1"/>
          </p:cNvSpPr>
          <p:nvPr/>
        </p:nvSpPr>
        <p:spPr bwMode="auto">
          <a:xfrm>
            <a:off x="1847850" y="4568825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6" name="Freeform 48"/>
          <p:cNvSpPr>
            <a:spLocks/>
          </p:cNvSpPr>
          <p:nvPr/>
        </p:nvSpPr>
        <p:spPr bwMode="auto">
          <a:xfrm flipV="1">
            <a:off x="2200275" y="4387850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7" name="Freeform 49"/>
          <p:cNvSpPr>
            <a:spLocks/>
          </p:cNvSpPr>
          <p:nvPr/>
        </p:nvSpPr>
        <p:spPr bwMode="auto">
          <a:xfrm flipV="1">
            <a:off x="3152775" y="4146550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8" name="Freeform 50"/>
          <p:cNvSpPr>
            <a:spLocks/>
          </p:cNvSpPr>
          <p:nvPr/>
        </p:nvSpPr>
        <p:spPr bwMode="auto">
          <a:xfrm flipV="1">
            <a:off x="3260725" y="4295775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9" name="Freeform 51"/>
          <p:cNvSpPr>
            <a:spLocks/>
          </p:cNvSpPr>
          <p:nvPr/>
        </p:nvSpPr>
        <p:spPr bwMode="auto">
          <a:xfrm flipV="1">
            <a:off x="2384425" y="3419475"/>
            <a:ext cx="128588" cy="115888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0" name="Freeform 52"/>
          <p:cNvSpPr>
            <a:spLocks/>
          </p:cNvSpPr>
          <p:nvPr/>
        </p:nvSpPr>
        <p:spPr bwMode="auto">
          <a:xfrm flipV="1">
            <a:off x="2376488" y="4083050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1" name="Freeform 53"/>
          <p:cNvSpPr>
            <a:spLocks/>
          </p:cNvSpPr>
          <p:nvPr/>
        </p:nvSpPr>
        <p:spPr bwMode="auto">
          <a:xfrm flipV="1">
            <a:off x="2465388" y="368617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2" name="Freeform 54"/>
          <p:cNvSpPr>
            <a:spLocks/>
          </p:cNvSpPr>
          <p:nvPr/>
        </p:nvSpPr>
        <p:spPr bwMode="auto">
          <a:xfrm flipV="1">
            <a:off x="1908175" y="3468688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3" name="Freeform 55"/>
          <p:cNvSpPr>
            <a:spLocks/>
          </p:cNvSpPr>
          <p:nvPr/>
        </p:nvSpPr>
        <p:spPr bwMode="auto">
          <a:xfrm flipV="1">
            <a:off x="2243138" y="326072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4" name="Freeform 56"/>
          <p:cNvSpPr>
            <a:spLocks/>
          </p:cNvSpPr>
          <p:nvPr/>
        </p:nvSpPr>
        <p:spPr bwMode="auto">
          <a:xfrm flipV="1">
            <a:off x="2828925" y="3065463"/>
            <a:ext cx="128588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5" name="Freeform 57"/>
          <p:cNvSpPr>
            <a:spLocks/>
          </p:cNvSpPr>
          <p:nvPr/>
        </p:nvSpPr>
        <p:spPr bwMode="auto">
          <a:xfrm flipV="1">
            <a:off x="2478088" y="357187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6" name="Freeform 58"/>
          <p:cNvSpPr>
            <a:spLocks/>
          </p:cNvSpPr>
          <p:nvPr/>
        </p:nvSpPr>
        <p:spPr bwMode="auto">
          <a:xfrm flipV="1">
            <a:off x="3175000" y="3332163"/>
            <a:ext cx="125413" cy="115887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7" name="Line 59"/>
          <p:cNvSpPr>
            <a:spLocks noChangeShapeType="1"/>
          </p:cNvSpPr>
          <p:nvPr/>
        </p:nvSpPr>
        <p:spPr bwMode="auto">
          <a:xfrm>
            <a:off x="487363" y="5902325"/>
            <a:ext cx="3532187" cy="0"/>
          </a:xfrm>
          <a:prstGeom prst="line">
            <a:avLst/>
          </a:prstGeom>
          <a:noFill/>
          <a:ln w="27051" cap="rnd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8" name="Line 60"/>
          <p:cNvSpPr>
            <a:spLocks noChangeShapeType="1"/>
          </p:cNvSpPr>
          <p:nvPr/>
        </p:nvSpPr>
        <p:spPr bwMode="auto">
          <a:xfrm flipV="1">
            <a:off x="487363" y="2505075"/>
            <a:ext cx="1587" cy="339725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9" name="Freeform 61"/>
          <p:cNvSpPr>
            <a:spLocks/>
          </p:cNvSpPr>
          <p:nvPr/>
        </p:nvSpPr>
        <p:spPr bwMode="auto">
          <a:xfrm flipV="1">
            <a:off x="446088" y="2435225"/>
            <a:ext cx="84137" cy="107950"/>
          </a:xfrm>
          <a:custGeom>
            <a:avLst/>
            <a:gdLst>
              <a:gd name="T0" fmla="*/ 0 w 45"/>
              <a:gd name="T1" fmla="*/ 0 h 60"/>
              <a:gd name="T2" fmla="*/ 22 w 45"/>
              <a:gd name="T3" fmla="*/ 60 h 60"/>
              <a:gd name="T4" fmla="*/ 45 w 45"/>
              <a:gd name="T5" fmla="*/ 0 h 60"/>
              <a:gd name="T6" fmla="*/ 22 w 45"/>
              <a:gd name="T7" fmla="*/ 21 h 60"/>
              <a:gd name="T8" fmla="*/ 0 w 45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0">
                <a:moveTo>
                  <a:pt x="0" y="0"/>
                </a:moveTo>
                <a:lnTo>
                  <a:pt x="22" y="60"/>
                </a:lnTo>
                <a:lnTo>
                  <a:pt x="45" y="0"/>
                </a:lnTo>
                <a:lnTo>
                  <a:pt x="22" y="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0" name="Text Box 62"/>
          <p:cNvSpPr txBox="1">
            <a:spLocks noChangeArrowheads="1"/>
          </p:cNvSpPr>
          <p:nvPr/>
        </p:nvSpPr>
        <p:spPr bwMode="auto">
          <a:xfrm>
            <a:off x="3470275" y="5957888"/>
            <a:ext cx="69056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itchFamily="34" charset="0"/>
              </a:rPr>
              <a:t>x</a:t>
            </a:r>
            <a:r>
              <a:rPr lang="en-US" altLang="en-US" sz="2000" baseline="-25000">
                <a:latin typeface="Arial" pitchFamily="34" charset="0"/>
              </a:rPr>
              <a:t>1</a:t>
            </a:r>
          </a:p>
        </p:txBody>
      </p:sp>
      <p:sp>
        <p:nvSpPr>
          <p:cNvPr id="258111" name="Text Box 63"/>
          <p:cNvSpPr txBox="1">
            <a:spLocks noChangeArrowheads="1"/>
          </p:cNvSpPr>
          <p:nvPr/>
        </p:nvSpPr>
        <p:spPr bwMode="auto">
          <a:xfrm>
            <a:off x="0" y="2479675"/>
            <a:ext cx="4476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itchFamily="34" charset="0"/>
              </a:rPr>
              <a:t>x</a:t>
            </a:r>
            <a:r>
              <a:rPr lang="en-US" altLang="en-US" sz="2000" baseline="-25000">
                <a:latin typeface="Arial" pitchFamily="34" charset="0"/>
              </a:rPr>
              <a:t>2</a:t>
            </a:r>
          </a:p>
        </p:txBody>
      </p:sp>
      <p:sp>
        <p:nvSpPr>
          <p:cNvPr id="258112" name="Line 64"/>
          <p:cNvSpPr>
            <a:spLocks noChangeShapeType="1"/>
          </p:cNvSpPr>
          <p:nvPr/>
        </p:nvSpPr>
        <p:spPr bwMode="auto">
          <a:xfrm>
            <a:off x="1223963" y="2549525"/>
            <a:ext cx="2049462" cy="33210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113" name="Oval 65"/>
          <p:cNvSpPr>
            <a:spLocks noChangeArrowheads="1"/>
          </p:cNvSpPr>
          <p:nvPr/>
        </p:nvSpPr>
        <p:spPr bwMode="auto">
          <a:xfrm>
            <a:off x="971550" y="493871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4" name="Oval 66"/>
          <p:cNvSpPr>
            <a:spLocks noChangeArrowheads="1"/>
          </p:cNvSpPr>
          <p:nvPr/>
        </p:nvSpPr>
        <p:spPr bwMode="auto">
          <a:xfrm>
            <a:off x="1852613" y="4989513"/>
            <a:ext cx="100012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5" name="Oval 67"/>
          <p:cNvSpPr>
            <a:spLocks noChangeArrowheads="1"/>
          </p:cNvSpPr>
          <p:nvPr/>
        </p:nvSpPr>
        <p:spPr bwMode="auto">
          <a:xfrm>
            <a:off x="1506538" y="3876675"/>
            <a:ext cx="100012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6" name="Freeform 68"/>
          <p:cNvSpPr>
            <a:spLocks/>
          </p:cNvSpPr>
          <p:nvPr/>
        </p:nvSpPr>
        <p:spPr bwMode="auto">
          <a:xfrm flipV="1">
            <a:off x="2919413" y="4470400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17" name="Freeform 69"/>
          <p:cNvSpPr>
            <a:spLocks/>
          </p:cNvSpPr>
          <p:nvPr/>
        </p:nvSpPr>
        <p:spPr bwMode="auto">
          <a:xfrm flipV="1">
            <a:off x="2084388" y="3668713"/>
            <a:ext cx="128587" cy="117475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18" name="Oval 70"/>
          <p:cNvSpPr>
            <a:spLocks noChangeArrowheads="1"/>
          </p:cNvSpPr>
          <p:nvPr/>
        </p:nvSpPr>
        <p:spPr bwMode="auto">
          <a:xfrm>
            <a:off x="2009775" y="441166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50" name="Group 2"/>
          <p:cNvGrpSpPr>
            <a:grpSpLocks/>
          </p:cNvGrpSpPr>
          <p:nvPr/>
        </p:nvGrpSpPr>
        <p:grpSpPr bwMode="auto">
          <a:xfrm>
            <a:off x="4543425" y="2435225"/>
            <a:ext cx="4240213" cy="3919538"/>
            <a:chOff x="2862" y="1534"/>
            <a:chExt cx="2671" cy="2469"/>
          </a:xfrm>
        </p:grpSpPr>
        <p:grpSp>
          <p:nvGrpSpPr>
            <p:cNvPr id="258051" name="Group 3"/>
            <p:cNvGrpSpPr>
              <a:grpSpLocks/>
            </p:cNvGrpSpPr>
            <p:nvPr/>
          </p:nvGrpSpPr>
          <p:grpSpPr bwMode="auto">
            <a:xfrm>
              <a:off x="2862" y="1534"/>
              <a:ext cx="2621" cy="2469"/>
              <a:chOff x="2862" y="1534"/>
              <a:chExt cx="2621" cy="2469"/>
            </a:xfrm>
          </p:grpSpPr>
          <p:sp>
            <p:nvSpPr>
              <p:cNvPr id="258052" name="Rectangle 4"/>
              <p:cNvSpPr>
                <a:spLocks noChangeArrowheads="1"/>
              </p:cNvSpPr>
              <p:nvPr/>
            </p:nvSpPr>
            <p:spPr bwMode="auto">
              <a:xfrm>
                <a:off x="2999" y="1534"/>
                <a:ext cx="2441" cy="2348"/>
              </a:xfrm>
              <a:prstGeom prst="rect">
                <a:avLst/>
              </a:prstGeom>
              <a:solidFill>
                <a:srgbClr val="FFFFFF"/>
              </a:solidFill>
              <a:ln w="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3" name="Oval 5"/>
              <p:cNvSpPr>
                <a:spLocks noChangeArrowheads="1"/>
              </p:cNvSpPr>
              <p:nvPr/>
            </p:nvSpPr>
            <p:spPr bwMode="auto">
              <a:xfrm>
                <a:off x="3869" y="3485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4" name="Oval 6"/>
              <p:cNvSpPr>
                <a:spLocks noChangeArrowheads="1"/>
              </p:cNvSpPr>
              <p:nvPr/>
            </p:nvSpPr>
            <p:spPr bwMode="auto">
              <a:xfrm>
                <a:off x="3773" y="3347"/>
                <a:ext cx="65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5" name="Oval 7"/>
              <p:cNvSpPr>
                <a:spLocks noChangeArrowheads="1"/>
              </p:cNvSpPr>
              <p:nvPr/>
            </p:nvSpPr>
            <p:spPr bwMode="auto">
              <a:xfrm>
                <a:off x="4268" y="3348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6" name="Oval 8"/>
              <p:cNvSpPr>
                <a:spLocks noChangeArrowheads="1"/>
              </p:cNvSpPr>
              <p:nvPr/>
            </p:nvSpPr>
            <p:spPr bwMode="auto">
              <a:xfrm>
                <a:off x="3620" y="3327"/>
                <a:ext cx="63" cy="62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7" name="Oval 9"/>
              <p:cNvSpPr>
                <a:spLocks noChangeArrowheads="1"/>
              </p:cNvSpPr>
              <p:nvPr/>
            </p:nvSpPr>
            <p:spPr bwMode="auto">
              <a:xfrm>
                <a:off x="3474" y="3111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8" name="Oval 10"/>
              <p:cNvSpPr>
                <a:spLocks noChangeArrowheads="1"/>
              </p:cNvSpPr>
              <p:nvPr/>
            </p:nvSpPr>
            <p:spPr bwMode="auto">
              <a:xfrm>
                <a:off x="3341" y="2936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9" name="Oval 11"/>
              <p:cNvSpPr>
                <a:spLocks noChangeArrowheads="1"/>
              </p:cNvSpPr>
              <p:nvPr/>
            </p:nvSpPr>
            <p:spPr bwMode="auto">
              <a:xfrm>
                <a:off x="4127" y="2803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0" name="Oval 12"/>
              <p:cNvSpPr>
                <a:spLocks noChangeArrowheads="1"/>
              </p:cNvSpPr>
              <p:nvPr/>
            </p:nvSpPr>
            <p:spPr bwMode="auto">
              <a:xfrm>
                <a:off x="4029" y="3143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1" name="Oval 13"/>
              <p:cNvSpPr>
                <a:spLocks noChangeArrowheads="1"/>
              </p:cNvSpPr>
              <p:nvPr/>
            </p:nvSpPr>
            <p:spPr bwMode="auto">
              <a:xfrm>
                <a:off x="4261" y="2725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2" name="Oval 14"/>
              <p:cNvSpPr>
                <a:spLocks noChangeArrowheads="1"/>
              </p:cNvSpPr>
              <p:nvPr/>
            </p:nvSpPr>
            <p:spPr bwMode="auto">
              <a:xfrm>
                <a:off x="4403" y="3001"/>
                <a:ext cx="65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3" name="Oval 15"/>
              <p:cNvSpPr>
                <a:spLocks noChangeArrowheads="1"/>
              </p:cNvSpPr>
              <p:nvPr/>
            </p:nvSpPr>
            <p:spPr bwMode="auto">
              <a:xfrm>
                <a:off x="4248" y="2568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4" name="Oval 16"/>
              <p:cNvSpPr>
                <a:spLocks noChangeArrowheads="1"/>
              </p:cNvSpPr>
              <p:nvPr/>
            </p:nvSpPr>
            <p:spPr bwMode="auto">
              <a:xfrm>
                <a:off x="4026" y="2878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5" name="Oval 17"/>
              <p:cNvSpPr>
                <a:spLocks noChangeArrowheads="1"/>
              </p:cNvSpPr>
              <p:nvPr/>
            </p:nvSpPr>
            <p:spPr bwMode="auto">
              <a:xfrm>
                <a:off x="3811" y="2442"/>
                <a:ext cx="63" cy="62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6" name="Freeform 18"/>
              <p:cNvSpPr>
                <a:spLocks/>
              </p:cNvSpPr>
              <p:nvPr/>
            </p:nvSpPr>
            <p:spPr bwMode="auto">
              <a:xfrm flipV="1">
                <a:off x="4248" y="2764"/>
                <a:ext cx="81" cy="74"/>
              </a:xfrm>
              <a:custGeom>
                <a:avLst/>
                <a:gdLst>
                  <a:gd name="T0" fmla="*/ 0 w 69"/>
                  <a:gd name="T1" fmla="*/ 41 h 65"/>
                  <a:gd name="T2" fmla="*/ 26 w 69"/>
                  <a:gd name="T3" fmla="*/ 41 h 65"/>
                  <a:gd name="T4" fmla="*/ 35 w 69"/>
                  <a:gd name="T5" fmla="*/ 65 h 65"/>
                  <a:gd name="T6" fmla="*/ 43 w 69"/>
                  <a:gd name="T7" fmla="*/ 41 h 65"/>
                  <a:gd name="T8" fmla="*/ 69 w 69"/>
                  <a:gd name="T9" fmla="*/ 41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5" y="65"/>
                    </a:lnTo>
                    <a:lnTo>
                      <a:pt x="43" y="41"/>
                    </a:lnTo>
                    <a:lnTo>
                      <a:pt x="69" y="41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7" name="Freeform 19"/>
              <p:cNvSpPr>
                <a:spLocks/>
              </p:cNvSpPr>
              <p:nvPr/>
            </p:nvSpPr>
            <p:spPr bwMode="auto">
              <a:xfrm flipV="1">
                <a:off x="4848" y="2612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8" name="Freeform 20"/>
              <p:cNvSpPr>
                <a:spLocks/>
              </p:cNvSpPr>
              <p:nvPr/>
            </p:nvSpPr>
            <p:spPr bwMode="auto">
              <a:xfrm flipV="1">
                <a:off x="4701" y="2816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9" name="Freeform 21"/>
              <p:cNvSpPr>
                <a:spLocks/>
              </p:cNvSpPr>
              <p:nvPr/>
            </p:nvSpPr>
            <p:spPr bwMode="auto">
              <a:xfrm flipV="1">
                <a:off x="4175" y="2311"/>
                <a:ext cx="81" cy="74"/>
              </a:xfrm>
              <a:custGeom>
                <a:avLst/>
                <a:gdLst>
                  <a:gd name="T0" fmla="*/ 0 w 69"/>
                  <a:gd name="T1" fmla="*/ 40 h 65"/>
                  <a:gd name="T2" fmla="*/ 26 w 69"/>
                  <a:gd name="T3" fmla="*/ 40 h 65"/>
                  <a:gd name="T4" fmla="*/ 35 w 69"/>
                  <a:gd name="T5" fmla="*/ 65 h 65"/>
                  <a:gd name="T6" fmla="*/ 43 w 69"/>
                  <a:gd name="T7" fmla="*/ 40 h 65"/>
                  <a:gd name="T8" fmla="*/ 69 w 69"/>
                  <a:gd name="T9" fmla="*/ 40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5" y="65"/>
                    </a:lnTo>
                    <a:lnTo>
                      <a:pt x="43" y="40"/>
                    </a:lnTo>
                    <a:lnTo>
                      <a:pt x="69" y="40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0" name="Freeform 22"/>
              <p:cNvSpPr>
                <a:spLocks/>
              </p:cNvSpPr>
              <p:nvPr/>
            </p:nvSpPr>
            <p:spPr bwMode="auto">
              <a:xfrm flipV="1">
                <a:off x="4916" y="2706"/>
                <a:ext cx="81" cy="74"/>
              </a:xfrm>
              <a:custGeom>
                <a:avLst/>
                <a:gdLst>
                  <a:gd name="T0" fmla="*/ 0 w 69"/>
                  <a:gd name="T1" fmla="*/ 41 h 65"/>
                  <a:gd name="T2" fmla="*/ 26 w 69"/>
                  <a:gd name="T3" fmla="*/ 41 h 65"/>
                  <a:gd name="T4" fmla="*/ 35 w 69"/>
                  <a:gd name="T5" fmla="*/ 65 h 65"/>
                  <a:gd name="T6" fmla="*/ 43 w 69"/>
                  <a:gd name="T7" fmla="*/ 41 h 65"/>
                  <a:gd name="T8" fmla="*/ 69 w 69"/>
                  <a:gd name="T9" fmla="*/ 41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5" y="65"/>
                    </a:lnTo>
                    <a:lnTo>
                      <a:pt x="43" y="41"/>
                    </a:lnTo>
                    <a:lnTo>
                      <a:pt x="69" y="41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1" name="Freeform 23"/>
              <p:cNvSpPr>
                <a:spLocks/>
              </p:cNvSpPr>
              <p:nvPr/>
            </p:nvSpPr>
            <p:spPr bwMode="auto">
              <a:xfrm flipV="1">
                <a:off x="4364" y="2154"/>
                <a:ext cx="81" cy="73"/>
              </a:xfrm>
              <a:custGeom>
                <a:avLst/>
                <a:gdLst>
                  <a:gd name="T0" fmla="*/ 0 w 69"/>
                  <a:gd name="T1" fmla="*/ 40 h 65"/>
                  <a:gd name="T2" fmla="*/ 26 w 69"/>
                  <a:gd name="T3" fmla="*/ 40 h 65"/>
                  <a:gd name="T4" fmla="*/ 35 w 69"/>
                  <a:gd name="T5" fmla="*/ 65 h 65"/>
                  <a:gd name="T6" fmla="*/ 43 w 69"/>
                  <a:gd name="T7" fmla="*/ 40 h 65"/>
                  <a:gd name="T8" fmla="*/ 69 w 69"/>
                  <a:gd name="T9" fmla="*/ 40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5" y="65"/>
                    </a:lnTo>
                    <a:lnTo>
                      <a:pt x="43" y="40"/>
                    </a:lnTo>
                    <a:lnTo>
                      <a:pt x="69" y="40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2" name="Freeform 24"/>
              <p:cNvSpPr>
                <a:spLocks/>
              </p:cNvSpPr>
              <p:nvPr/>
            </p:nvSpPr>
            <p:spPr bwMode="auto">
              <a:xfrm flipV="1">
                <a:off x="4359" y="257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3" name="Freeform 25"/>
              <p:cNvSpPr>
                <a:spLocks/>
              </p:cNvSpPr>
              <p:nvPr/>
            </p:nvSpPr>
            <p:spPr bwMode="auto">
              <a:xfrm flipV="1">
                <a:off x="4415" y="2322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4" name="Freeform 26"/>
              <p:cNvSpPr>
                <a:spLocks/>
              </p:cNvSpPr>
              <p:nvPr/>
            </p:nvSpPr>
            <p:spPr bwMode="auto">
              <a:xfrm flipV="1">
                <a:off x="4064" y="2185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5" name="Freeform 27"/>
              <p:cNvSpPr>
                <a:spLocks/>
              </p:cNvSpPr>
              <p:nvPr/>
            </p:nvSpPr>
            <p:spPr bwMode="auto">
              <a:xfrm flipV="1">
                <a:off x="4275" y="2054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6" name="Freeform 28"/>
              <p:cNvSpPr>
                <a:spLocks/>
              </p:cNvSpPr>
              <p:nvPr/>
            </p:nvSpPr>
            <p:spPr bwMode="auto">
              <a:xfrm flipV="1">
                <a:off x="4644" y="1931"/>
                <a:ext cx="81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7" name="Freeform 29"/>
              <p:cNvSpPr>
                <a:spLocks/>
              </p:cNvSpPr>
              <p:nvPr/>
            </p:nvSpPr>
            <p:spPr bwMode="auto">
              <a:xfrm flipV="1">
                <a:off x="4423" y="2250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8" name="Freeform 30"/>
              <p:cNvSpPr>
                <a:spLocks/>
              </p:cNvSpPr>
              <p:nvPr/>
            </p:nvSpPr>
            <p:spPr bwMode="auto">
              <a:xfrm flipV="1">
                <a:off x="4862" y="2099"/>
                <a:ext cx="79" cy="73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9" name="Line 31"/>
              <p:cNvSpPr>
                <a:spLocks noChangeShapeType="1"/>
              </p:cNvSpPr>
              <p:nvPr/>
            </p:nvSpPr>
            <p:spPr bwMode="auto">
              <a:xfrm>
                <a:off x="3169" y="3718"/>
                <a:ext cx="2225" cy="0"/>
              </a:xfrm>
              <a:prstGeom prst="line">
                <a:avLst/>
              </a:prstGeom>
              <a:noFill/>
              <a:ln w="269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0" name="Freeform 32"/>
              <p:cNvSpPr>
                <a:spLocks/>
              </p:cNvSpPr>
              <p:nvPr/>
            </p:nvSpPr>
            <p:spPr bwMode="auto">
              <a:xfrm flipV="1">
                <a:off x="5370" y="3692"/>
                <a:ext cx="70" cy="51"/>
              </a:xfrm>
              <a:custGeom>
                <a:avLst/>
                <a:gdLst>
                  <a:gd name="T0" fmla="*/ 0 w 60"/>
                  <a:gd name="T1" fmla="*/ 45 h 45"/>
                  <a:gd name="T2" fmla="*/ 60 w 60"/>
                  <a:gd name="T3" fmla="*/ 22 h 45"/>
                  <a:gd name="T4" fmla="*/ 0 w 60"/>
                  <a:gd name="T5" fmla="*/ 0 h 45"/>
                  <a:gd name="T6" fmla="*/ 21 w 60"/>
                  <a:gd name="T7" fmla="*/ 22 h 45"/>
                  <a:gd name="T8" fmla="*/ 0 w 60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0" y="45"/>
                    </a:moveTo>
                    <a:lnTo>
                      <a:pt x="60" y="22"/>
                    </a:lnTo>
                    <a:lnTo>
                      <a:pt x="0" y="0"/>
                    </a:lnTo>
                    <a:lnTo>
                      <a:pt x="21" y="22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1" name="Line 33"/>
              <p:cNvSpPr>
                <a:spLocks noChangeShapeType="1"/>
              </p:cNvSpPr>
              <p:nvPr/>
            </p:nvSpPr>
            <p:spPr bwMode="auto">
              <a:xfrm flipV="1">
                <a:off x="3169" y="1578"/>
                <a:ext cx="1" cy="2140"/>
              </a:xfrm>
              <a:prstGeom prst="line">
                <a:avLst/>
              </a:prstGeom>
              <a:noFill/>
              <a:ln w="269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2" name="Freeform 34"/>
              <p:cNvSpPr>
                <a:spLocks/>
              </p:cNvSpPr>
              <p:nvPr/>
            </p:nvSpPr>
            <p:spPr bwMode="auto">
              <a:xfrm flipV="1">
                <a:off x="3143" y="1534"/>
                <a:ext cx="53" cy="68"/>
              </a:xfrm>
              <a:custGeom>
                <a:avLst/>
                <a:gdLst>
                  <a:gd name="T0" fmla="*/ 0 w 45"/>
                  <a:gd name="T1" fmla="*/ 0 h 60"/>
                  <a:gd name="T2" fmla="*/ 22 w 45"/>
                  <a:gd name="T3" fmla="*/ 60 h 60"/>
                  <a:gd name="T4" fmla="*/ 45 w 45"/>
                  <a:gd name="T5" fmla="*/ 0 h 60"/>
                  <a:gd name="T6" fmla="*/ 22 w 45"/>
                  <a:gd name="T7" fmla="*/ 21 h 60"/>
                  <a:gd name="T8" fmla="*/ 0 w 45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0">
                    <a:moveTo>
                      <a:pt x="0" y="0"/>
                    </a:moveTo>
                    <a:lnTo>
                      <a:pt x="22" y="60"/>
                    </a:lnTo>
                    <a:lnTo>
                      <a:pt x="45" y="0"/>
                    </a:lnTo>
                    <a:lnTo>
                      <a:pt x="22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3" name="Text Box 35"/>
              <p:cNvSpPr txBox="1">
                <a:spLocks noChangeArrowheads="1"/>
              </p:cNvSpPr>
              <p:nvPr/>
            </p:nvSpPr>
            <p:spPr bwMode="auto">
              <a:xfrm>
                <a:off x="5048" y="3753"/>
                <a:ext cx="435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pitchFamily="34" charset="0"/>
                  </a:rPr>
                  <a:t>x</a:t>
                </a:r>
                <a:r>
                  <a:rPr lang="en-US" altLang="en-US" sz="2000" baseline="-2500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258084" name="Text Box 36"/>
              <p:cNvSpPr txBox="1">
                <a:spLocks noChangeArrowheads="1"/>
              </p:cNvSpPr>
              <p:nvPr/>
            </p:nvSpPr>
            <p:spPr bwMode="auto">
              <a:xfrm>
                <a:off x="2862" y="1562"/>
                <a:ext cx="282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pitchFamily="34" charset="0"/>
                  </a:rPr>
                  <a:t>x</a:t>
                </a:r>
                <a:r>
                  <a:rPr lang="en-US" altLang="en-US" sz="2000" baseline="-25000">
                    <a:latin typeface="Arial" pitchFamily="34" charset="0"/>
                  </a:rPr>
                  <a:t>2</a:t>
                </a:r>
              </a:p>
            </p:txBody>
          </p:sp>
        </p:grpSp>
        <p:sp>
          <p:nvSpPr>
            <p:cNvPr id="258085" name="Freeform 37"/>
            <p:cNvSpPr>
              <a:spLocks/>
            </p:cNvSpPr>
            <p:nvPr/>
          </p:nvSpPr>
          <p:spPr bwMode="auto">
            <a:xfrm>
              <a:off x="3278" y="2101"/>
              <a:ext cx="2255" cy="888"/>
            </a:xfrm>
            <a:custGeom>
              <a:avLst/>
              <a:gdLst>
                <a:gd name="T0" fmla="*/ 2255 w 2255"/>
                <a:gd name="T1" fmla="*/ 747 h 888"/>
                <a:gd name="T2" fmla="*/ 1590 w 2255"/>
                <a:gd name="T3" fmla="*/ 868 h 888"/>
                <a:gd name="T4" fmla="*/ 1030 w 2255"/>
                <a:gd name="T5" fmla="*/ 868 h 888"/>
                <a:gd name="T6" fmla="*/ 916 w 2255"/>
                <a:gd name="T7" fmla="*/ 763 h 888"/>
                <a:gd name="T8" fmla="*/ 1087 w 2255"/>
                <a:gd name="T9" fmla="*/ 601 h 888"/>
                <a:gd name="T10" fmla="*/ 997 w 2255"/>
                <a:gd name="T11" fmla="*/ 406 h 888"/>
                <a:gd name="T12" fmla="*/ 551 w 2255"/>
                <a:gd name="T13" fmla="*/ 187 h 888"/>
                <a:gd name="T14" fmla="*/ 0 w 2255"/>
                <a:gd name="T15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5" h="888">
                  <a:moveTo>
                    <a:pt x="2255" y="747"/>
                  </a:moveTo>
                  <a:cubicBezTo>
                    <a:pt x="2024" y="797"/>
                    <a:pt x="1794" y="848"/>
                    <a:pt x="1590" y="868"/>
                  </a:cubicBezTo>
                  <a:cubicBezTo>
                    <a:pt x="1386" y="888"/>
                    <a:pt x="1142" y="885"/>
                    <a:pt x="1030" y="868"/>
                  </a:cubicBezTo>
                  <a:cubicBezTo>
                    <a:pt x="918" y="851"/>
                    <a:pt x="907" y="807"/>
                    <a:pt x="916" y="763"/>
                  </a:cubicBezTo>
                  <a:cubicBezTo>
                    <a:pt x="925" y="719"/>
                    <a:pt x="1074" y="660"/>
                    <a:pt x="1087" y="601"/>
                  </a:cubicBezTo>
                  <a:cubicBezTo>
                    <a:pt x="1100" y="542"/>
                    <a:pt x="1086" y="475"/>
                    <a:pt x="997" y="406"/>
                  </a:cubicBezTo>
                  <a:cubicBezTo>
                    <a:pt x="908" y="337"/>
                    <a:pt x="717" y="255"/>
                    <a:pt x="551" y="187"/>
                  </a:cubicBezTo>
                  <a:cubicBezTo>
                    <a:pt x="385" y="119"/>
                    <a:pt x="192" y="59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/>
              <a:t>Fit / Robustness Tradeoff</a:t>
            </a:r>
          </a:p>
        </p:txBody>
      </p:sp>
      <p:sp>
        <p:nvSpPr>
          <p:cNvPr id="258087" name="Oval 39"/>
          <p:cNvSpPr>
            <a:spLocks noChangeArrowheads="1"/>
          </p:cNvSpPr>
          <p:nvPr/>
        </p:nvSpPr>
        <p:spPr bwMode="auto">
          <a:xfrm>
            <a:off x="1598613" y="553243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8" name="Oval 40"/>
          <p:cNvSpPr>
            <a:spLocks noChangeArrowheads="1"/>
          </p:cNvSpPr>
          <p:nvPr/>
        </p:nvSpPr>
        <p:spPr bwMode="auto">
          <a:xfrm>
            <a:off x="1446213" y="5313363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9" name="Oval 41"/>
          <p:cNvSpPr>
            <a:spLocks noChangeArrowheads="1"/>
          </p:cNvSpPr>
          <p:nvPr/>
        </p:nvSpPr>
        <p:spPr bwMode="auto">
          <a:xfrm>
            <a:off x="2232025" y="5314950"/>
            <a:ext cx="100013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1203325" y="5281613"/>
            <a:ext cx="100013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60413" y="4660900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2" name="Oval 44"/>
          <p:cNvSpPr>
            <a:spLocks noChangeArrowheads="1"/>
          </p:cNvSpPr>
          <p:nvPr/>
        </p:nvSpPr>
        <p:spPr bwMode="auto">
          <a:xfrm>
            <a:off x="2220913" y="432593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3" name="Oval 45"/>
          <p:cNvSpPr>
            <a:spLocks noChangeArrowheads="1"/>
          </p:cNvSpPr>
          <p:nvPr/>
        </p:nvSpPr>
        <p:spPr bwMode="auto">
          <a:xfrm>
            <a:off x="2446338" y="4764088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4" name="Oval 46"/>
          <p:cNvSpPr>
            <a:spLocks noChangeArrowheads="1"/>
          </p:cNvSpPr>
          <p:nvPr/>
        </p:nvSpPr>
        <p:spPr bwMode="auto">
          <a:xfrm>
            <a:off x="2200275" y="4076700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5" name="Oval 47"/>
          <p:cNvSpPr>
            <a:spLocks noChangeArrowheads="1"/>
          </p:cNvSpPr>
          <p:nvPr/>
        </p:nvSpPr>
        <p:spPr bwMode="auto">
          <a:xfrm>
            <a:off x="1847850" y="4568825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6" name="Freeform 48"/>
          <p:cNvSpPr>
            <a:spLocks/>
          </p:cNvSpPr>
          <p:nvPr/>
        </p:nvSpPr>
        <p:spPr bwMode="auto">
          <a:xfrm flipV="1">
            <a:off x="2200275" y="4387850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7" name="Freeform 49"/>
          <p:cNvSpPr>
            <a:spLocks/>
          </p:cNvSpPr>
          <p:nvPr/>
        </p:nvSpPr>
        <p:spPr bwMode="auto">
          <a:xfrm flipV="1">
            <a:off x="3152775" y="4146550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8" name="Freeform 50"/>
          <p:cNvSpPr>
            <a:spLocks/>
          </p:cNvSpPr>
          <p:nvPr/>
        </p:nvSpPr>
        <p:spPr bwMode="auto">
          <a:xfrm flipV="1">
            <a:off x="3260725" y="4295775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9" name="Freeform 51"/>
          <p:cNvSpPr>
            <a:spLocks/>
          </p:cNvSpPr>
          <p:nvPr/>
        </p:nvSpPr>
        <p:spPr bwMode="auto">
          <a:xfrm flipV="1">
            <a:off x="2384425" y="3419475"/>
            <a:ext cx="128588" cy="115888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0" name="Freeform 52"/>
          <p:cNvSpPr>
            <a:spLocks/>
          </p:cNvSpPr>
          <p:nvPr/>
        </p:nvSpPr>
        <p:spPr bwMode="auto">
          <a:xfrm flipV="1">
            <a:off x="2376488" y="4083050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1" name="Freeform 53"/>
          <p:cNvSpPr>
            <a:spLocks/>
          </p:cNvSpPr>
          <p:nvPr/>
        </p:nvSpPr>
        <p:spPr bwMode="auto">
          <a:xfrm flipV="1">
            <a:off x="2465388" y="368617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2" name="Freeform 54"/>
          <p:cNvSpPr>
            <a:spLocks/>
          </p:cNvSpPr>
          <p:nvPr/>
        </p:nvSpPr>
        <p:spPr bwMode="auto">
          <a:xfrm flipV="1">
            <a:off x="1908175" y="3468688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3" name="Freeform 55"/>
          <p:cNvSpPr>
            <a:spLocks/>
          </p:cNvSpPr>
          <p:nvPr/>
        </p:nvSpPr>
        <p:spPr bwMode="auto">
          <a:xfrm flipV="1">
            <a:off x="2243138" y="326072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4" name="Freeform 56"/>
          <p:cNvSpPr>
            <a:spLocks/>
          </p:cNvSpPr>
          <p:nvPr/>
        </p:nvSpPr>
        <p:spPr bwMode="auto">
          <a:xfrm flipV="1">
            <a:off x="2828925" y="3065463"/>
            <a:ext cx="128588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5" name="Freeform 57"/>
          <p:cNvSpPr>
            <a:spLocks/>
          </p:cNvSpPr>
          <p:nvPr/>
        </p:nvSpPr>
        <p:spPr bwMode="auto">
          <a:xfrm flipV="1">
            <a:off x="2478088" y="357187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6" name="Freeform 58"/>
          <p:cNvSpPr>
            <a:spLocks/>
          </p:cNvSpPr>
          <p:nvPr/>
        </p:nvSpPr>
        <p:spPr bwMode="auto">
          <a:xfrm flipV="1">
            <a:off x="3175000" y="3332163"/>
            <a:ext cx="125413" cy="115887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7" name="Line 59"/>
          <p:cNvSpPr>
            <a:spLocks noChangeShapeType="1"/>
          </p:cNvSpPr>
          <p:nvPr/>
        </p:nvSpPr>
        <p:spPr bwMode="auto">
          <a:xfrm>
            <a:off x="487363" y="5902325"/>
            <a:ext cx="3532187" cy="0"/>
          </a:xfrm>
          <a:prstGeom prst="line">
            <a:avLst/>
          </a:prstGeom>
          <a:noFill/>
          <a:ln w="27051" cap="rnd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8" name="Line 60"/>
          <p:cNvSpPr>
            <a:spLocks noChangeShapeType="1"/>
          </p:cNvSpPr>
          <p:nvPr/>
        </p:nvSpPr>
        <p:spPr bwMode="auto">
          <a:xfrm flipV="1">
            <a:off x="487363" y="2505075"/>
            <a:ext cx="1587" cy="339725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9" name="Freeform 61"/>
          <p:cNvSpPr>
            <a:spLocks/>
          </p:cNvSpPr>
          <p:nvPr/>
        </p:nvSpPr>
        <p:spPr bwMode="auto">
          <a:xfrm flipV="1">
            <a:off x="446088" y="2435225"/>
            <a:ext cx="84137" cy="107950"/>
          </a:xfrm>
          <a:custGeom>
            <a:avLst/>
            <a:gdLst>
              <a:gd name="T0" fmla="*/ 0 w 45"/>
              <a:gd name="T1" fmla="*/ 0 h 60"/>
              <a:gd name="T2" fmla="*/ 22 w 45"/>
              <a:gd name="T3" fmla="*/ 60 h 60"/>
              <a:gd name="T4" fmla="*/ 45 w 45"/>
              <a:gd name="T5" fmla="*/ 0 h 60"/>
              <a:gd name="T6" fmla="*/ 22 w 45"/>
              <a:gd name="T7" fmla="*/ 21 h 60"/>
              <a:gd name="T8" fmla="*/ 0 w 45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0">
                <a:moveTo>
                  <a:pt x="0" y="0"/>
                </a:moveTo>
                <a:lnTo>
                  <a:pt x="22" y="60"/>
                </a:lnTo>
                <a:lnTo>
                  <a:pt x="45" y="0"/>
                </a:lnTo>
                <a:lnTo>
                  <a:pt x="22" y="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0" name="Text Box 62"/>
          <p:cNvSpPr txBox="1">
            <a:spLocks noChangeArrowheads="1"/>
          </p:cNvSpPr>
          <p:nvPr/>
        </p:nvSpPr>
        <p:spPr bwMode="auto">
          <a:xfrm>
            <a:off x="3470275" y="5957888"/>
            <a:ext cx="69056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itchFamily="34" charset="0"/>
              </a:rPr>
              <a:t>x</a:t>
            </a:r>
            <a:r>
              <a:rPr lang="en-US" altLang="en-US" sz="2000" baseline="-25000">
                <a:latin typeface="Arial" pitchFamily="34" charset="0"/>
              </a:rPr>
              <a:t>1</a:t>
            </a:r>
          </a:p>
        </p:txBody>
      </p:sp>
      <p:sp>
        <p:nvSpPr>
          <p:cNvPr id="258111" name="Text Box 63"/>
          <p:cNvSpPr txBox="1">
            <a:spLocks noChangeArrowheads="1"/>
          </p:cNvSpPr>
          <p:nvPr/>
        </p:nvSpPr>
        <p:spPr bwMode="auto">
          <a:xfrm>
            <a:off x="0" y="2479675"/>
            <a:ext cx="4476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itchFamily="34" charset="0"/>
              </a:rPr>
              <a:t>x</a:t>
            </a:r>
            <a:r>
              <a:rPr lang="en-US" altLang="en-US" sz="2000" baseline="-25000">
                <a:latin typeface="Arial" pitchFamily="34" charset="0"/>
              </a:rPr>
              <a:t>2</a:t>
            </a:r>
          </a:p>
        </p:txBody>
      </p:sp>
      <p:sp>
        <p:nvSpPr>
          <p:cNvPr id="258112" name="Line 64"/>
          <p:cNvSpPr>
            <a:spLocks noChangeShapeType="1"/>
          </p:cNvSpPr>
          <p:nvPr/>
        </p:nvSpPr>
        <p:spPr bwMode="auto">
          <a:xfrm>
            <a:off x="1223963" y="2549525"/>
            <a:ext cx="2049462" cy="33210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113" name="Oval 65"/>
          <p:cNvSpPr>
            <a:spLocks noChangeArrowheads="1"/>
          </p:cNvSpPr>
          <p:nvPr/>
        </p:nvSpPr>
        <p:spPr bwMode="auto">
          <a:xfrm>
            <a:off x="971550" y="493871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4" name="Oval 66"/>
          <p:cNvSpPr>
            <a:spLocks noChangeArrowheads="1"/>
          </p:cNvSpPr>
          <p:nvPr/>
        </p:nvSpPr>
        <p:spPr bwMode="auto">
          <a:xfrm>
            <a:off x="1852613" y="4989513"/>
            <a:ext cx="100012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5" name="Oval 67"/>
          <p:cNvSpPr>
            <a:spLocks noChangeArrowheads="1"/>
          </p:cNvSpPr>
          <p:nvPr/>
        </p:nvSpPr>
        <p:spPr bwMode="auto">
          <a:xfrm>
            <a:off x="1506538" y="3876675"/>
            <a:ext cx="100012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6" name="Freeform 68"/>
          <p:cNvSpPr>
            <a:spLocks/>
          </p:cNvSpPr>
          <p:nvPr/>
        </p:nvSpPr>
        <p:spPr bwMode="auto">
          <a:xfrm flipV="1">
            <a:off x="2919413" y="4470400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17" name="Freeform 69"/>
          <p:cNvSpPr>
            <a:spLocks/>
          </p:cNvSpPr>
          <p:nvPr/>
        </p:nvSpPr>
        <p:spPr bwMode="auto">
          <a:xfrm flipV="1">
            <a:off x="2084388" y="3668713"/>
            <a:ext cx="128587" cy="117475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18" name="Oval 70"/>
          <p:cNvSpPr>
            <a:spLocks noChangeArrowheads="1"/>
          </p:cNvSpPr>
          <p:nvPr/>
        </p:nvSpPr>
        <p:spPr bwMode="auto">
          <a:xfrm>
            <a:off x="2009775" y="441166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8119" name="Group 71"/>
          <p:cNvGrpSpPr>
            <a:grpSpLocks/>
          </p:cNvGrpSpPr>
          <p:nvPr/>
        </p:nvGrpSpPr>
        <p:grpSpPr bwMode="auto">
          <a:xfrm>
            <a:off x="563563" y="2919413"/>
            <a:ext cx="3521075" cy="2519362"/>
            <a:chOff x="347" y="1829"/>
            <a:chExt cx="2218" cy="1587"/>
          </a:xfrm>
        </p:grpSpPr>
        <p:grpSp>
          <p:nvGrpSpPr>
            <p:cNvPr id="258120" name="Group 72"/>
            <p:cNvGrpSpPr>
              <a:grpSpLocks/>
            </p:cNvGrpSpPr>
            <p:nvPr/>
          </p:nvGrpSpPr>
          <p:grpSpPr bwMode="auto">
            <a:xfrm>
              <a:off x="347" y="1829"/>
              <a:ext cx="2218" cy="1587"/>
              <a:chOff x="347" y="1829"/>
              <a:chExt cx="2218" cy="1587"/>
            </a:xfrm>
          </p:grpSpPr>
          <p:sp>
            <p:nvSpPr>
              <p:cNvPr id="258121" name="Oval 73"/>
              <p:cNvSpPr>
                <a:spLocks noChangeArrowheads="1"/>
              </p:cNvSpPr>
              <p:nvPr/>
            </p:nvSpPr>
            <p:spPr bwMode="auto">
              <a:xfrm rot="921498">
                <a:off x="960" y="242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2" name="Oval 74"/>
              <p:cNvSpPr>
                <a:spLocks noChangeArrowheads="1"/>
              </p:cNvSpPr>
              <p:nvPr/>
            </p:nvSpPr>
            <p:spPr bwMode="auto">
              <a:xfrm rot="921498">
                <a:off x="783" y="232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3" name="Oval 75"/>
              <p:cNvSpPr>
                <a:spLocks noChangeArrowheads="1"/>
              </p:cNvSpPr>
              <p:nvPr/>
            </p:nvSpPr>
            <p:spPr bwMode="auto">
              <a:xfrm rot="921498">
                <a:off x="1094" y="265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4" name="Oval 76"/>
              <p:cNvSpPr>
                <a:spLocks noChangeArrowheads="1"/>
              </p:cNvSpPr>
              <p:nvPr/>
            </p:nvSpPr>
            <p:spPr bwMode="auto">
              <a:xfrm rot="921498">
                <a:off x="1161" y="277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5" name="Oval 77"/>
              <p:cNvSpPr>
                <a:spLocks noChangeArrowheads="1"/>
              </p:cNvSpPr>
              <p:nvPr/>
            </p:nvSpPr>
            <p:spPr bwMode="auto">
              <a:xfrm rot="921498">
                <a:off x="1034" y="28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6" name="Oval 78"/>
              <p:cNvSpPr>
                <a:spLocks noChangeArrowheads="1"/>
              </p:cNvSpPr>
              <p:nvPr/>
            </p:nvSpPr>
            <p:spPr bwMode="auto">
              <a:xfrm rot="921498">
                <a:off x="1229" y="3254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7" name="Oval 79"/>
              <p:cNvSpPr>
                <a:spLocks noChangeArrowheads="1"/>
              </p:cNvSpPr>
              <p:nvPr/>
            </p:nvSpPr>
            <p:spPr bwMode="auto">
              <a:xfrm rot="921498">
                <a:off x="1177" y="310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8" name="Oval 80"/>
              <p:cNvSpPr>
                <a:spLocks noChangeArrowheads="1"/>
              </p:cNvSpPr>
              <p:nvPr/>
            </p:nvSpPr>
            <p:spPr bwMode="auto">
              <a:xfrm rot="921498">
                <a:off x="1478" y="2731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9" name="Oval 81"/>
              <p:cNvSpPr>
                <a:spLocks noChangeArrowheads="1"/>
              </p:cNvSpPr>
              <p:nvPr/>
            </p:nvSpPr>
            <p:spPr bwMode="auto">
              <a:xfrm rot="921498">
                <a:off x="829" y="288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0" name="Oval 82"/>
              <p:cNvSpPr>
                <a:spLocks noChangeArrowheads="1"/>
              </p:cNvSpPr>
              <p:nvPr/>
            </p:nvSpPr>
            <p:spPr bwMode="auto">
              <a:xfrm rot="921498">
                <a:off x="677" y="251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1" name="Oval 83"/>
              <p:cNvSpPr>
                <a:spLocks noChangeArrowheads="1"/>
              </p:cNvSpPr>
              <p:nvPr/>
            </p:nvSpPr>
            <p:spPr bwMode="auto">
              <a:xfrm rot="921498">
                <a:off x="896" y="309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2" name="Oval 84"/>
              <p:cNvSpPr>
                <a:spLocks noChangeArrowheads="1"/>
              </p:cNvSpPr>
              <p:nvPr/>
            </p:nvSpPr>
            <p:spPr bwMode="auto">
              <a:xfrm rot="921498">
                <a:off x="903" y="321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3" name="Oval 85"/>
              <p:cNvSpPr>
                <a:spLocks noChangeArrowheads="1"/>
              </p:cNvSpPr>
              <p:nvPr/>
            </p:nvSpPr>
            <p:spPr bwMode="auto">
              <a:xfrm rot="921498">
                <a:off x="1191" y="2459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4" name="Oval 86"/>
              <p:cNvSpPr>
                <a:spLocks noChangeArrowheads="1"/>
              </p:cNvSpPr>
              <p:nvPr/>
            </p:nvSpPr>
            <p:spPr bwMode="auto">
              <a:xfrm rot="921498">
                <a:off x="884" y="27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5" name="Oval 87"/>
              <p:cNvSpPr>
                <a:spLocks noChangeArrowheads="1"/>
              </p:cNvSpPr>
              <p:nvPr/>
            </p:nvSpPr>
            <p:spPr bwMode="auto">
              <a:xfrm rot="921498">
                <a:off x="535" y="236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6" name="Oval 88"/>
              <p:cNvSpPr>
                <a:spLocks noChangeArrowheads="1"/>
              </p:cNvSpPr>
              <p:nvPr/>
            </p:nvSpPr>
            <p:spPr bwMode="auto">
              <a:xfrm rot="921498">
                <a:off x="1148" y="22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7" name="Oval 89"/>
              <p:cNvSpPr>
                <a:spLocks noChangeArrowheads="1"/>
              </p:cNvSpPr>
              <p:nvPr/>
            </p:nvSpPr>
            <p:spPr bwMode="auto">
              <a:xfrm rot="921498">
                <a:off x="1067" y="2981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8" name="Oval 90"/>
              <p:cNvSpPr>
                <a:spLocks noChangeArrowheads="1"/>
              </p:cNvSpPr>
              <p:nvPr/>
            </p:nvSpPr>
            <p:spPr bwMode="auto">
              <a:xfrm rot="921498">
                <a:off x="1453" y="316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9" name="Oval 91"/>
              <p:cNvSpPr>
                <a:spLocks noChangeArrowheads="1"/>
              </p:cNvSpPr>
              <p:nvPr/>
            </p:nvSpPr>
            <p:spPr bwMode="auto">
              <a:xfrm rot="921498">
                <a:off x="535" y="2733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0" name="Oval 92"/>
              <p:cNvSpPr>
                <a:spLocks noChangeArrowheads="1"/>
              </p:cNvSpPr>
              <p:nvPr/>
            </p:nvSpPr>
            <p:spPr bwMode="auto">
              <a:xfrm rot="921498">
                <a:off x="876" y="2564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1" name="Oval 93"/>
              <p:cNvSpPr>
                <a:spLocks noChangeArrowheads="1"/>
              </p:cNvSpPr>
              <p:nvPr/>
            </p:nvSpPr>
            <p:spPr bwMode="auto">
              <a:xfrm rot="921498">
                <a:off x="347" y="289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2" name="Oval 94"/>
              <p:cNvSpPr>
                <a:spLocks noChangeArrowheads="1"/>
              </p:cNvSpPr>
              <p:nvPr/>
            </p:nvSpPr>
            <p:spPr bwMode="auto">
              <a:xfrm rot="921498">
                <a:off x="351" y="268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3" name="Oval 95"/>
              <p:cNvSpPr>
                <a:spLocks noChangeArrowheads="1"/>
              </p:cNvSpPr>
              <p:nvPr/>
            </p:nvSpPr>
            <p:spPr bwMode="auto">
              <a:xfrm rot="921498">
                <a:off x="1507" y="3070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4" name="Freeform 96"/>
              <p:cNvSpPr>
                <a:spLocks/>
              </p:cNvSpPr>
              <p:nvPr/>
            </p:nvSpPr>
            <p:spPr bwMode="auto">
              <a:xfrm rot="921498" flipV="1">
                <a:off x="1285" y="234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5" name="Freeform 97"/>
              <p:cNvSpPr>
                <a:spLocks/>
              </p:cNvSpPr>
              <p:nvPr/>
            </p:nvSpPr>
            <p:spPr bwMode="auto">
              <a:xfrm rot="921498" flipV="1">
                <a:off x="1469" y="240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6" name="Freeform 98"/>
              <p:cNvSpPr>
                <a:spLocks/>
              </p:cNvSpPr>
              <p:nvPr/>
            </p:nvSpPr>
            <p:spPr bwMode="auto">
              <a:xfrm rot="921498" flipV="1">
                <a:off x="1536" y="251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7" name="Freeform 99"/>
              <p:cNvSpPr>
                <a:spLocks/>
              </p:cNvSpPr>
              <p:nvPr/>
            </p:nvSpPr>
            <p:spPr bwMode="auto">
              <a:xfrm rot="921498" flipV="1">
                <a:off x="1582" y="1856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8" name="Freeform 100"/>
              <p:cNvSpPr>
                <a:spLocks/>
              </p:cNvSpPr>
              <p:nvPr/>
            </p:nvSpPr>
            <p:spPr bwMode="auto">
              <a:xfrm rot="921498" flipV="1">
                <a:off x="1670" y="2755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9" name="Freeform 101"/>
              <p:cNvSpPr>
                <a:spLocks/>
              </p:cNvSpPr>
              <p:nvPr/>
            </p:nvSpPr>
            <p:spPr bwMode="auto">
              <a:xfrm rot="921498" flipV="1">
                <a:off x="1805" y="299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0" name="Freeform 102"/>
              <p:cNvSpPr>
                <a:spLocks/>
              </p:cNvSpPr>
              <p:nvPr/>
            </p:nvSpPr>
            <p:spPr bwMode="auto">
              <a:xfrm rot="921498" flipV="1">
                <a:off x="1892" y="2147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1" name="Freeform 103"/>
              <p:cNvSpPr>
                <a:spLocks/>
              </p:cNvSpPr>
              <p:nvPr/>
            </p:nvSpPr>
            <p:spPr bwMode="auto">
              <a:xfrm rot="921498" flipV="1">
                <a:off x="1548" y="284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2" name="Freeform 104"/>
              <p:cNvSpPr>
                <a:spLocks/>
              </p:cNvSpPr>
              <p:nvPr/>
            </p:nvSpPr>
            <p:spPr bwMode="auto">
              <a:xfrm rot="921498" flipV="1">
                <a:off x="2485" y="227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3" name="Freeform 105"/>
              <p:cNvSpPr>
                <a:spLocks/>
              </p:cNvSpPr>
              <p:nvPr/>
            </p:nvSpPr>
            <p:spPr bwMode="auto">
              <a:xfrm rot="921498" flipV="1">
                <a:off x="1472" y="2650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4" name="Freeform 106"/>
              <p:cNvSpPr>
                <a:spLocks/>
              </p:cNvSpPr>
              <p:nvPr/>
            </p:nvSpPr>
            <p:spPr bwMode="auto">
              <a:xfrm rot="921498" flipV="1">
                <a:off x="2133" y="182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5" name="Freeform 107"/>
              <p:cNvSpPr>
                <a:spLocks/>
              </p:cNvSpPr>
              <p:nvPr/>
            </p:nvSpPr>
            <p:spPr bwMode="auto">
              <a:xfrm rot="921498" flipV="1">
                <a:off x="1954" y="2417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6" name="Freeform 108"/>
              <p:cNvSpPr>
                <a:spLocks/>
              </p:cNvSpPr>
              <p:nvPr/>
            </p:nvSpPr>
            <p:spPr bwMode="auto">
              <a:xfrm rot="921498" flipV="1">
                <a:off x="1713" y="251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7" name="Freeform 109"/>
              <p:cNvSpPr>
                <a:spLocks/>
              </p:cNvSpPr>
              <p:nvPr/>
            </p:nvSpPr>
            <p:spPr bwMode="auto">
              <a:xfrm rot="921498" flipV="1">
                <a:off x="1828" y="231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8" name="Freeform 110"/>
              <p:cNvSpPr>
                <a:spLocks/>
              </p:cNvSpPr>
              <p:nvPr/>
            </p:nvSpPr>
            <p:spPr bwMode="auto">
              <a:xfrm rot="921498" flipV="1">
                <a:off x="2208" y="2214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9" name="Freeform 111"/>
              <p:cNvSpPr>
                <a:spLocks/>
              </p:cNvSpPr>
              <p:nvPr/>
            </p:nvSpPr>
            <p:spPr bwMode="auto">
              <a:xfrm rot="921498" flipV="1">
                <a:off x="1777" y="200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60" name="Oval 112"/>
              <p:cNvSpPr>
                <a:spLocks noChangeArrowheads="1"/>
              </p:cNvSpPr>
              <p:nvPr/>
            </p:nvSpPr>
            <p:spPr bwMode="auto">
              <a:xfrm rot="921498">
                <a:off x="823" y="193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1" name="Oval 113"/>
              <p:cNvSpPr>
                <a:spLocks noChangeArrowheads="1"/>
              </p:cNvSpPr>
              <p:nvPr/>
            </p:nvSpPr>
            <p:spPr bwMode="auto">
              <a:xfrm rot="921498">
                <a:off x="1347" y="276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2" name="Oval 114"/>
              <p:cNvSpPr>
                <a:spLocks noChangeArrowheads="1"/>
              </p:cNvSpPr>
              <p:nvPr/>
            </p:nvSpPr>
            <p:spPr bwMode="auto">
              <a:xfrm rot="921498">
                <a:off x="1363" y="3130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3" name="Oval 115"/>
              <p:cNvSpPr>
                <a:spLocks noChangeArrowheads="1"/>
              </p:cNvSpPr>
              <p:nvPr/>
            </p:nvSpPr>
            <p:spPr bwMode="auto">
              <a:xfrm rot="921498">
                <a:off x="882" y="208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4" name="Oval 116"/>
              <p:cNvSpPr>
                <a:spLocks noChangeArrowheads="1"/>
              </p:cNvSpPr>
              <p:nvPr/>
            </p:nvSpPr>
            <p:spPr bwMode="auto">
              <a:xfrm rot="921498">
                <a:off x="1265" y="2959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5" name="Oval 117"/>
              <p:cNvSpPr>
                <a:spLocks noChangeArrowheads="1"/>
              </p:cNvSpPr>
              <p:nvPr/>
            </p:nvSpPr>
            <p:spPr bwMode="auto">
              <a:xfrm rot="921498">
                <a:off x="1423" y="286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6" name="Oval 118"/>
              <p:cNvSpPr>
                <a:spLocks noChangeArrowheads="1"/>
              </p:cNvSpPr>
              <p:nvPr/>
            </p:nvSpPr>
            <p:spPr bwMode="auto">
              <a:xfrm rot="921498">
                <a:off x="1268" y="333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7" name="Freeform 119"/>
              <p:cNvSpPr>
                <a:spLocks/>
              </p:cNvSpPr>
              <p:nvPr/>
            </p:nvSpPr>
            <p:spPr bwMode="auto">
              <a:xfrm rot="921498" flipV="1">
                <a:off x="2143" y="2598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68" name="Freeform 120"/>
              <p:cNvSpPr>
                <a:spLocks/>
              </p:cNvSpPr>
              <p:nvPr/>
            </p:nvSpPr>
            <p:spPr bwMode="auto">
              <a:xfrm rot="921498" flipV="1">
                <a:off x="1703" y="309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69" name="Freeform 121"/>
              <p:cNvSpPr>
                <a:spLocks/>
              </p:cNvSpPr>
              <p:nvPr/>
            </p:nvSpPr>
            <p:spPr bwMode="auto">
              <a:xfrm rot="921498" flipV="1">
                <a:off x="2277" y="2834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70" name="Freeform 122"/>
              <p:cNvSpPr>
                <a:spLocks/>
              </p:cNvSpPr>
              <p:nvPr/>
            </p:nvSpPr>
            <p:spPr bwMode="auto">
              <a:xfrm rot="921498" flipV="1">
                <a:off x="1920" y="296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8171" name="Freeform 123"/>
            <p:cNvSpPr>
              <a:spLocks/>
            </p:cNvSpPr>
            <p:nvPr/>
          </p:nvSpPr>
          <p:spPr bwMode="auto">
            <a:xfrm rot="921498" flipV="1">
              <a:off x="1338" y="2523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172" name="Group 124"/>
          <p:cNvGrpSpPr>
            <a:grpSpLocks/>
          </p:cNvGrpSpPr>
          <p:nvPr/>
        </p:nvGrpSpPr>
        <p:grpSpPr bwMode="auto">
          <a:xfrm>
            <a:off x="5108575" y="2927350"/>
            <a:ext cx="3521075" cy="2519363"/>
            <a:chOff x="347" y="1829"/>
            <a:chExt cx="2218" cy="1587"/>
          </a:xfrm>
        </p:grpSpPr>
        <p:grpSp>
          <p:nvGrpSpPr>
            <p:cNvPr id="258173" name="Group 125"/>
            <p:cNvGrpSpPr>
              <a:grpSpLocks/>
            </p:cNvGrpSpPr>
            <p:nvPr/>
          </p:nvGrpSpPr>
          <p:grpSpPr bwMode="auto">
            <a:xfrm>
              <a:off x="347" y="1829"/>
              <a:ext cx="2218" cy="1587"/>
              <a:chOff x="347" y="1829"/>
              <a:chExt cx="2218" cy="1587"/>
            </a:xfrm>
          </p:grpSpPr>
          <p:sp>
            <p:nvSpPr>
              <p:cNvPr id="258174" name="Oval 126"/>
              <p:cNvSpPr>
                <a:spLocks noChangeArrowheads="1"/>
              </p:cNvSpPr>
              <p:nvPr/>
            </p:nvSpPr>
            <p:spPr bwMode="auto">
              <a:xfrm rot="921498">
                <a:off x="960" y="242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5" name="Oval 127"/>
              <p:cNvSpPr>
                <a:spLocks noChangeArrowheads="1"/>
              </p:cNvSpPr>
              <p:nvPr/>
            </p:nvSpPr>
            <p:spPr bwMode="auto">
              <a:xfrm rot="921498">
                <a:off x="783" y="232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6" name="Oval 128"/>
              <p:cNvSpPr>
                <a:spLocks noChangeArrowheads="1"/>
              </p:cNvSpPr>
              <p:nvPr/>
            </p:nvSpPr>
            <p:spPr bwMode="auto">
              <a:xfrm rot="921498">
                <a:off x="1094" y="265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7" name="Oval 129"/>
              <p:cNvSpPr>
                <a:spLocks noChangeArrowheads="1"/>
              </p:cNvSpPr>
              <p:nvPr/>
            </p:nvSpPr>
            <p:spPr bwMode="auto">
              <a:xfrm rot="921498">
                <a:off x="1161" y="277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8" name="Oval 130"/>
              <p:cNvSpPr>
                <a:spLocks noChangeArrowheads="1"/>
              </p:cNvSpPr>
              <p:nvPr/>
            </p:nvSpPr>
            <p:spPr bwMode="auto">
              <a:xfrm rot="921498">
                <a:off x="1034" y="28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9" name="Oval 131"/>
              <p:cNvSpPr>
                <a:spLocks noChangeArrowheads="1"/>
              </p:cNvSpPr>
              <p:nvPr/>
            </p:nvSpPr>
            <p:spPr bwMode="auto">
              <a:xfrm rot="921498">
                <a:off x="1229" y="3254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0" name="Oval 132"/>
              <p:cNvSpPr>
                <a:spLocks noChangeArrowheads="1"/>
              </p:cNvSpPr>
              <p:nvPr/>
            </p:nvSpPr>
            <p:spPr bwMode="auto">
              <a:xfrm rot="921498">
                <a:off x="1177" y="310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1" name="Oval 133"/>
              <p:cNvSpPr>
                <a:spLocks noChangeArrowheads="1"/>
              </p:cNvSpPr>
              <p:nvPr/>
            </p:nvSpPr>
            <p:spPr bwMode="auto">
              <a:xfrm rot="921498">
                <a:off x="1478" y="2731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2" name="Oval 134"/>
              <p:cNvSpPr>
                <a:spLocks noChangeArrowheads="1"/>
              </p:cNvSpPr>
              <p:nvPr/>
            </p:nvSpPr>
            <p:spPr bwMode="auto">
              <a:xfrm rot="921498">
                <a:off x="829" y="288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3" name="Oval 135"/>
              <p:cNvSpPr>
                <a:spLocks noChangeArrowheads="1"/>
              </p:cNvSpPr>
              <p:nvPr/>
            </p:nvSpPr>
            <p:spPr bwMode="auto">
              <a:xfrm rot="921498">
                <a:off x="677" y="251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4" name="Oval 136"/>
              <p:cNvSpPr>
                <a:spLocks noChangeArrowheads="1"/>
              </p:cNvSpPr>
              <p:nvPr/>
            </p:nvSpPr>
            <p:spPr bwMode="auto">
              <a:xfrm rot="921498">
                <a:off x="896" y="309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5" name="Oval 137"/>
              <p:cNvSpPr>
                <a:spLocks noChangeArrowheads="1"/>
              </p:cNvSpPr>
              <p:nvPr/>
            </p:nvSpPr>
            <p:spPr bwMode="auto">
              <a:xfrm rot="921498">
                <a:off x="903" y="321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6" name="Oval 138"/>
              <p:cNvSpPr>
                <a:spLocks noChangeArrowheads="1"/>
              </p:cNvSpPr>
              <p:nvPr/>
            </p:nvSpPr>
            <p:spPr bwMode="auto">
              <a:xfrm rot="921498">
                <a:off x="1191" y="2459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7" name="Oval 139"/>
              <p:cNvSpPr>
                <a:spLocks noChangeArrowheads="1"/>
              </p:cNvSpPr>
              <p:nvPr/>
            </p:nvSpPr>
            <p:spPr bwMode="auto">
              <a:xfrm rot="921498">
                <a:off x="884" y="27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8" name="Oval 140"/>
              <p:cNvSpPr>
                <a:spLocks noChangeArrowheads="1"/>
              </p:cNvSpPr>
              <p:nvPr/>
            </p:nvSpPr>
            <p:spPr bwMode="auto">
              <a:xfrm rot="921498">
                <a:off x="535" y="236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9" name="Oval 141"/>
              <p:cNvSpPr>
                <a:spLocks noChangeArrowheads="1"/>
              </p:cNvSpPr>
              <p:nvPr/>
            </p:nvSpPr>
            <p:spPr bwMode="auto">
              <a:xfrm rot="921498">
                <a:off x="1148" y="22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0" name="Oval 142"/>
              <p:cNvSpPr>
                <a:spLocks noChangeArrowheads="1"/>
              </p:cNvSpPr>
              <p:nvPr/>
            </p:nvSpPr>
            <p:spPr bwMode="auto">
              <a:xfrm rot="921498">
                <a:off x="1067" y="2981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1" name="Oval 143"/>
              <p:cNvSpPr>
                <a:spLocks noChangeArrowheads="1"/>
              </p:cNvSpPr>
              <p:nvPr/>
            </p:nvSpPr>
            <p:spPr bwMode="auto">
              <a:xfrm rot="921498">
                <a:off x="1453" y="316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2" name="Oval 144"/>
              <p:cNvSpPr>
                <a:spLocks noChangeArrowheads="1"/>
              </p:cNvSpPr>
              <p:nvPr/>
            </p:nvSpPr>
            <p:spPr bwMode="auto">
              <a:xfrm rot="921498">
                <a:off x="535" y="2733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3" name="Oval 145"/>
              <p:cNvSpPr>
                <a:spLocks noChangeArrowheads="1"/>
              </p:cNvSpPr>
              <p:nvPr/>
            </p:nvSpPr>
            <p:spPr bwMode="auto">
              <a:xfrm rot="921498">
                <a:off x="876" y="2564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4" name="Oval 146"/>
              <p:cNvSpPr>
                <a:spLocks noChangeArrowheads="1"/>
              </p:cNvSpPr>
              <p:nvPr/>
            </p:nvSpPr>
            <p:spPr bwMode="auto">
              <a:xfrm rot="921498">
                <a:off x="347" y="289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5" name="Oval 147"/>
              <p:cNvSpPr>
                <a:spLocks noChangeArrowheads="1"/>
              </p:cNvSpPr>
              <p:nvPr/>
            </p:nvSpPr>
            <p:spPr bwMode="auto">
              <a:xfrm rot="921498">
                <a:off x="351" y="268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6" name="Oval 148"/>
              <p:cNvSpPr>
                <a:spLocks noChangeArrowheads="1"/>
              </p:cNvSpPr>
              <p:nvPr/>
            </p:nvSpPr>
            <p:spPr bwMode="auto">
              <a:xfrm rot="921498">
                <a:off x="1507" y="3070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7" name="Freeform 149"/>
              <p:cNvSpPr>
                <a:spLocks/>
              </p:cNvSpPr>
              <p:nvPr/>
            </p:nvSpPr>
            <p:spPr bwMode="auto">
              <a:xfrm rot="921498" flipV="1">
                <a:off x="1285" y="234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98" name="Freeform 150"/>
              <p:cNvSpPr>
                <a:spLocks/>
              </p:cNvSpPr>
              <p:nvPr/>
            </p:nvSpPr>
            <p:spPr bwMode="auto">
              <a:xfrm rot="921498" flipV="1">
                <a:off x="1469" y="240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99" name="Freeform 151"/>
              <p:cNvSpPr>
                <a:spLocks/>
              </p:cNvSpPr>
              <p:nvPr/>
            </p:nvSpPr>
            <p:spPr bwMode="auto">
              <a:xfrm rot="921498" flipV="1">
                <a:off x="1536" y="251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0" name="Freeform 152"/>
              <p:cNvSpPr>
                <a:spLocks/>
              </p:cNvSpPr>
              <p:nvPr/>
            </p:nvSpPr>
            <p:spPr bwMode="auto">
              <a:xfrm rot="921498" flipV="1">
                <a:off x="1582" y="1856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1" name="Freeform 153"/>
              <p:cNvSpPr>
                <a:spLocks/>
              </p:cNvSpPr>
              <p:nvPr/>
            </p:nvSpPr>
            <p:spPr bwMode="auto">
              <a:xfrm rot="921498" flipV="1">
                <a:off x="1670" y="2755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2" name="Freeform 154"/>
              <p:cNvSpPr>
                <a:spLocks/>
              </p:cNvSpPr>
              <p:nvPr/>
            </p:nvSpPr>
            <p:spPr bwMode="auto">
              <a:xfrm rot="921498" flipV="1">
                <a:off x="1805" y="299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3" name="Freeform 155"/>
              <p:cNvSpPr>
                <a:spLocks/>
              </p:cNvSpPr>
              <p:nvPr/>
            </p:nvSpPr>
            <p:spPr bwMode="auto">
              <a:xfrm rot="921498" flipV="1">
                <a:off x="1892" y="2147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4" name="Freeform 156"/>
              <p:cNvSpPr>
                <a:spLocks/>
              </p:cNvSpPr>
              <p:nvPr/>
            </p:nvSpPr>
            <p:spPr bwMode="auto">
              <a:xfrm rot="921498" flipV="1">
                <a:off x="1548" y="284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5" name="Freeform 157"/>
              <p:cNvSpPr>
                <a:spLocks/>
              </p:cNvSpPr>
              <p:nvPr/>
            </p:nvSpPr>
            <p:spPr bwMode="auto">
              <a:xfrm rot="921498" flipV="1">
                <a:off x="2485" y="227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6" name="Freeform 158"/>
              <p:cNvSpPr>
                <a:spLocks/>
              </p:cNvSpPr>
              <p:nvPr/>
            </p:nvSpPr>
            <p:spPr bwMode="auto">
              <a:xfrm rot="921498" flipV="1">
                <a:off x="1472" y="2650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7" name="Freeform 159"/>
              <p:cNvSpPr>
                <a:spLocks/>
              </p:cNvSpPr>
              <p:nvPr/>
            </p:nvSpPr>
            <p:spPr bwMode="auto">
              <a:xfrm rot="921498" flipV="1">
                <a:off x="2133" y="182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8" name="Freeform 160"/>
              <p:cNvSpPr>
                <a:spLocks/>
              </p:cNvSpPr>
              <p:nvPr/>
            </p:nvSpPr>
            <p:spPr bwMode="auto">
              <a:xfrm rot="921498" flipV="1">
                <a:off x="1954" y="2417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9" name="Freeform 161"/>
              <p:cNvSpPr>
                <a:spLocks/>
              </p:cNvSpPr>
              <p:nvPr/>
            </p:nvSpPr>
            <p:spPr bwMode="auto">
              <a:xfrm rot="921498" flipV="1">
                <a:off x="1713" y="251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0" name="Freeform 162"/>
              <p:cNvSpPr>
                <a:spLocks/>
              </p:cNvSpPr>
              <p:nvPr/>
            </p:nvSpPr>
            <p:spPr bwMode="auto">
              <a:xfrm rot="921498" flipV="1">
                <a:off x="1828" y="231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1" name="Freeform 163"/>
              <p:cNvSpPr>
                <a:spLocks/>
              </p:cNvSpPr>
              <p:nvPr/>
            </p:nvSpPr>
            <p:spPr bwMode="auto">
              <a:xfrm rot="921498" flipV="1">
                <a:off x="2208" y="2214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2" name="Freeform 164"/>
              <p:cNvSpPr>
                <a:spLocks/>
              </p:cNvSpPr>
              <p:nvPr/>
            </p:nvSpPr>
            <p:spPr bwMode="auto">
              <a:xfrm rot="921498" flipV="1">
                <a:off x="1777" y="200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3" name="Oval 165"/>
              <p:cNvSpPr>
                <a:spLocks noChangeArrowheads="1"/>
              </p:cNvSpPr>
              <p:nvPr/>
            </p:nvSpPr>
            <p:spPr bwMode="auto">
              <a:xfrm rot="921498">
                <a:off x="823" y="193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4" name="Oval 166"/>
              <p:cNvSpPr>
                <a:spLocks noChangeArrowheads="1"/>
              </p:cNvSpPr>
              <p:nvPr/>
            </p:nvSpPr>
            <p:spPr bwMode="auto">
              <a:xfrm rot="921498">
                <a:off x="1347" y="276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5" name="Oval 167"/>
              <p:cNvSpPr>
                <a:spLocks noChangeArrowheads="1"/>
              </p:cNvSpPr>
              <p:nvPr/>
            </p:nvSpPr>
            <p:spPr bwMode="auto">
              <a:xfrm rot="921498">
                <a:off x="1363" y="3130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6" name="Oval 168"/>
              <p:cNvSpPr>
                <a:spLocks noChangeArrowheads="1"/>
              </p:cNvSpPr>
              <p:nvPr/>
            </p:nvSpPr>
            <p:spPr bwMode="auto">
              <a:xfrm rot="921498">
                <a:off x="882" y="208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7" name="Oval 169"/>
              <p:cNvSpPr>
                <a:spLocks noChangeArrowheads="1"/>
              </p:cNvSpPr>
              <p:nvPr/>
            </p:nvSpPr>
            <p:spPr bwMode="auto">
              <a:xfrm rot="921498">
                <a:off x="1265" y="2959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8" name="Oval 170"/>
              <p:cNvSpPr>
                <a:spLocks noChangeArrowheads="1"/>
              </p:cNvSpPr>
              <p:nvPr/>
            </p:nvSpPr>
            <p:spPr bwMode="auto">
              <a:xfrm rot="921498">
                <a:off x="1423" y="286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9" name="Oval 171"/>
              <p:cNvSpPr>
                <a:spLocks noChangeArrowheads="1"/>
              </p:cNvSpPr>
              <p:nvPr/>
            </p:nvSpPr>
            <p:spPr bwMode="auto">
              <a:xfrm rot="921498">
                <a:off x="1268" y="333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20" name="Freeform 172"/>
              <p:cNvSpPr>
                <a:spLocks/>
              </p:cNvSpPr>
              <p:nvPr/>
            </p:nvSpPr>
            <p:spPr bwMode="auto">
              <a:xfrm rot="921498" flipV="1">
                <a:off x="2143" y="2598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21" name="Freeform 173"/>
              <p:cNvSpPr>
                <a:spLocks/>
              </p:cNvSpPr>
              <p:nvPr/>
            </p:nvSpPr>
            <p:spPr bwMode="auto">
              <a:xfrm rot="921498" flipV="1">
                <a:off x="1703" y="309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22" name="Freeform 174"/>
              <p:cNvSpPr>
                <a:spLocks/>
              </p:cNvSpPr>
              <p:nvPr/>
            </p:nvSpPr>
            <p:spPr bwMode="auto">
              <a:xfrm rot="921498" flipV="1">
                <a:off x="2277" y="2834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23" name="Freeform 175"/>
              <p:cNvSpPr>
                <a:spLocks/>
              </p:cNvSpPr>
              <p:nvPr/>
            </p:nvSpPr>
            <p:spPr bwMode="auto">
              <a:xfrm rot="921498" flipV="1">
                <a:off x="1920" y="296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8224" name="Freeform 176"/>
            <p:cNvSpPr>
              <a:spLocks/>
            </p:cNvSpPr>
            <p:nvPr/>
          </p:nvSpPr>
          <p:spPr bwMode="auto">
            <a:xfrm rot="921498" flipV="1">
              <a:off x="1338" y="2523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8225" name="AutoShape 177"/>
          <p:cNvSpPr>
            <a:spLocks noChangeArrowheads="1"/>
          </p:cNvSpPr>
          <p:nvPr/>
        </p:nvSpPr>
        <p:spPr bwMode="auto">
          <a:xfrm>
            <a:off x="2494144" y="4281487"/>
            <a:ext cx="450850" cy="276225"/>
          </a:xfrm>
          <a:prstGeom prst="leftArrow">
            <a:avLst>
              <a:gd name="adj1" fmla="val 50000"/>
              <a:gd name="adj2" fmla="val 40805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8226" name="Group 178"/>
          <p:cNvGrpSpPr>
            <a:grpSpLocks/>
          </p:cNvGrpSpPr>
          <p:nvPr/>
        </p:nvGrpSpPr>
        <p:grpSpPr bwMode="auto">
          <a:xfrm>
            <a:off x="5988788" y="3001962"/>
            <a:ext cx="2206625" cy="2149475"/>
            <a:chOff x="3790" y="1888"/>
            <a:chExt cx="1390" cy="1354"/>
          </a:xfrm>
        </p:grpSpPr>
        <p:sp>
          <p:nvSpPr>
            <p:cNvPr id="258227" name="AutoShape 179"/>
            <p:cNvSpPr>
              <a:spLocks noChangeArrowheads="1"/>
            </p:cNvSpPr>
            <p:nvPr/>
          </p:nvSpPr>
          <p:spPr bwMode="auto">
            <a:xfrm>
              <a:off x="3790" y="1888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28" name="AutoShape 180"/>
            <p:cNvSpPr>
              <a:spLocks noChangeArrowheads="1"/>
            </p:cNvSpPr>
            <p:nvPr/>
          </p:nvSpPr>
          <p:spPr bwMode="auto">
            <a:xfrm>
              <a:off x="3864" y="2053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29" name="AutoShape 181"/>
            <p:cNvSpPr>
              <a:spLocks noChangeArrowheads="1"/>
            </p:cNvSpPr>
            <p:nvPr/>
          </p:nvSpPr>
          <p:spPr bwMode="auto">
            <a:xfrm>
              <a:off x="4110" y="2235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0" name="AutoShape 182"/>
            <p:cNvSpPr>
              <a:spLocks noChangeArrowheads="1"/>
            </p:cNvSpPr>
            <p:nvPr/>
          </p:nvSpPr>
          <p:spPr bwMode="auto">
            <a:xfrm>
              <a:off x="4430" y="2693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1" name="AutoShape 183"/>
            <p:cNvSpPr>
              <a:spLocks noChangeArrowheads="1"/>
            </p:cNvSpPr>
            <p:nvPr/>
          </p:nvSpPr>
          <p:spPr bwMode="auto">
            <a:xfrm>
              <a:off x="4896" y="2912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2" name="AutoShape 184"/>
            <p:cNvSpPr>
              <a:spLocks noChangeArrowheads="1"/>
            </p:cNvSpPr>
            <p:nvPr/>
          </p:nvSpPr>
          <p:spPr bwMode="auto">
            <a:xfrm>
              <a:off x="4768" y="2994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3" name="AutoShape 185"/>
            <p:cNvSpPr>
              <a:spLocks noChangeArrowheads="1"/>
            </p:cNvSpPr>
            <p:nvPr/>
          </p:nvSpPr>
          <p:spPr bwMode="auto">
            <a:xfrm>
              <a:off x="4668" y="3068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4" name="AutoShape 186"/>
            <p:cNvSpPr>
              <a:spLocks noChangeArrowheads="1"/>
            </p:cNvSpPr>
            <p:nvPr/>
          </p:nvSpPr>
          <p:spPr bwMode="auto">
            <a:xfrm>
              <a:off x="4284" y="2756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5" name="AutoShape 187"/>
            <p:cNvSpPr>
              <a:spLocks noChangeArrowheads="1"/>
            </p:cNvSpPr>
            <p:nvPr/>
          </p:nvSpPr>
          <p:spPr bwMode="auto">
            <a:xfrm>
              <a:off x="4376" y="2839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6" name="AutoShape 188"/>
            <p:cNvSpPr>
              <a:spLocks noChangeArrowheads="1"/>
            </p:cNvSpPr>
            <p:nvPr/>
          </p:nvSpPr>
          <p:spPr bwMode="auto">
            <a:xfrm>
              <a:off x="4311" y="2491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2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43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 smtClean="0"/>
              <a:t>With linear threshold units (“neurons”) we can build: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Linear discriminant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Kernel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Neural networks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 architectural hyper-parameters may include: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 choice of basis functions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dirty="0" smtClean="0"/>
              <a:t> (features)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 kernel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 number of hidden units.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“Complex” models are prone to overfitting.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Up-Down Arrow 4"/>
          <p:cNvSpPr/>
          <p:nvPr/>
        </p:nvSpPr>
        <p:spPr>
          <a:xfrm>
            <a:off x="4273200" y="2819400"/>
            <a:ext cx="228600" cy="381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95400" y="2852068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810001"/>
            <a:ext cx="9144000" cy="304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44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 smtClean="0"/>
              <a:t>With linear threshold units (“neurons”) we can build: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Linear discriminant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Kernel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Neural networks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 architectural hyper-parameters may include: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 choice of basis functions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dirty="0" smtClean="0"/>
              <a:t> (features)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 kernel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 number of hidden units.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“Complex” models are prone to overfitting.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Up-Down Arrow 4"/>
          <p:cNvSpPr/>
          <p:nvPr/>
        </p:nvSpPr>
        <p:spPr>
          <a:xfrm>
            <a:off x="4273200" y="2819400"/>
            <a:ext cx="228600" cy="381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95400" y="2852068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DUAL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83000" y="2467788"/>
            <a:ext cx="2655600" cy="5689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383000" y="2880268"/>
            <a:ext cx="2362200" cy="5595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90480" y="2510936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PARAMETRIC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3078763"/>
            <a:ext cx="19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 PARAMETRIC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810001"/>
            <a:ext cx="9144000" cy="304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45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 smtClean="0"/>
              <a:t>With linear threshold units (“neurons”) we can build: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Linear discriminant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Kernel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Neural networks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 architectural hyper-parameters may include: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 choice of basis functions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dirty="0" smtClean="0"/>
              <a:t> (features)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 kernel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 number of hidden units.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“Complex” models are prone to overfitting.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Up-Down Arrow 4"/>
          <p:cNvSpPr/>
          <p:nvPr/>
        </p:nvSpPr>
        <p:spPr>
          <a:xfrm>
            <a:off x="4273200" y="2819400"/>
            <a:ext cx="228600" cy="381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95400" y="2852068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DUAL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83000" y="2467788"/>
            <a:ext cx="2655600" cy="5689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383000" y="2880268"/>
            <a:ext cx="2362200" cy="5595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90480" y="2510936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PARAMETRIC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3078763"/>
            <a:ext cx="19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 PARAMETRIC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486399"/>
            <a:ext cx="9144000" cy="13716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46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 smtClean="0"/>
              <a:t>With linear threshold units (“neurons”) we can build: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Linear discriminant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Kernel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Neural networks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 architectural hyper-parameters may include: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 choice of basis functions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dirty="0" smtClean="0"/>
              <a:t> (features)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 kernel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 number of hidden units.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“Complex” models are prone to overfitting.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Up-Down Arrow 4"/>
          <p:cNvSpPr/>
          <p:nvPr/>
        </p:nvSpPr>
        <p:spPr>
          <a:xfrm>
            <a:off x="4273200" y="2819400"/>
            <a:ext cx="228600" cy="381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95400" y="2852068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DUAL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83000" y="2467788"/>
            <a:ext cx="2655600" cy="5689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383000" y="2880268"/>
            <a:ext cx="2362200" cy="5595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90480" y="2510936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PARAMETRIC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3078763"/>
            <a:ext cx="19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 PARAMETRIC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486399"/>
            <a:ext cx="9144000" cy="13716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5200" y="3733800"/>
            <a:ext cx="2806182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9576" y="4876800"/>
            <a:ext cx="254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Control the COMPLEXITY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486400" y="4343400"/>
            <a:ext cx="824982" cy="609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5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9412" y="228600"/>
            <a:ext cx="82851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C00000"/>
                </a:solidFill>
              </a:rPr>
              <a:t>Wed </a:t>
            </a:r>
            <a:r>
              <a:rPr lang="en-US" altLang="en-US" dirty="0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Next time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25" y="2362200"/>
            <a:ext cx="57721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5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89" y="3289478"/>
            <a:ext cx="533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39" y="3249234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64" y="2422703"/>
            <a:ext cx="285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39" y="2627184"/>
            <a:ext cx="552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364" y="3029194"/>
            <a:ext cx="617472" cy="104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Separating hyperplane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8103"/>
            <a:ext cx="723900" cy="80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5334001"/>
            <a:ext cx="914400" cy="84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50" y="5051182"/>
            <a:ext cx="666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975" y="4442303"/>
            <a:ext cx="514350" cy="67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86" y="4883500"/>
            <a:ext cx="655714" cy="71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5</a:t>
            </a:fld>
            <a:endParaRPr lang="en-US"/>
          </a:p>
        </p:txBody>
      </p:sp>
      <p:sp>
        <p:nvSpPr>
          <p:cNvPr id="20" name="Right Triangle 19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095158">
            <a:off x="-119089" y="426638"/>
            <a:ext cx="170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TIME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88185" y="1919875"/>
            <a:ext cx="3157567" cy="4332367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422139" y="2627184"/>
            <a:ext cx="4341315" cy="2850609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240585" y="1371600"/>
            <a:ext cx="1426383" cy="5033043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52600" y="3656897"/>
            <a:ext cx="5638800" cy="158462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752600" y="2072276"/>
            <a:ext cx="4645552" cy="304977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10889" y="3212514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9600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55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89" y="3289478"/>
            <a:ext cx="533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39" y="3249234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64" y="2422703"/>
            <a:ext cx="285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39" y="2627184"/>
            <a:ext cx="552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364" y="3029194"/>
            <a:ext cx="617472" cy="104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880636" y="1883190"/>
            <a:ext cx="7162800" cy="4387192"/>
            <a:chOff x="292611" y="1755450"/>
            <a:chExt cx="7951389" cy="4861350"/>
          </a:xfrm>
        </p:grpSpPr>
        <p:sp>
          <p:nvSpPr>
            <p:cNvPr id="19" name="Freeform 18"/>
            <p:cNvSpPr/>
            <p:nvPr/>
          </p:nvSpPr>
          <p:spPr>
            <a:xfrm>
              <a:off x="2757600" y="1807200"/>
              <a:ext cx="5486400" cy="4809600"/>
            </a:xfrm>
            <a:custGeom>
              <a:avLst/>
              <a:gdLst>
                <a:gd name="connsiteX0" fmla="*/ 3484800 w 5486400"/>
                <a:gd name="connsiteY0" fmla="*/ 0 h 4809600"/>
                <a:gd name="connsiteX1" fmla="*/ 5486400 w 5486400"/>
                <a:gd name="connsiteY1" fmla="*/ 14400 h 4809600"/>
                <a:gd name="connsiteX2" fmla="*/ 5457600 w 5486400"/>
                <a:gd name="connsiteY2" fmla="*/ 4809600 h 4809600"/>
                <a:gd name="connsiteX3" fmla="*/ 0 w 5486400"/>
                <a:gd name="connsiteY3" fmla="*/ 4780800 h 48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6400" h="4809600">
                  <a:moveTo>
                    <a:pt x="3484800" y="0"/>
                  </a:moveTo>
                  <a:lnTo>
                    <a:pt x="5486400" y="14400"/>
                  </a:lnTo>
                  <a:lnTo>
                    <a:pt x="5457600" y="4809600"/>
                  </a:lnTo>
                  <a:lnTo>
                    <a:pt x="0" y="4780800"/>
                  </a:lnTo>
                </a:path>
              </a:pathLst>
            </a:custGeom>
            <a:solidFill>
              <a:srgbClr val="92D05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2611" y="1755450"/>
              <a:ext cx="5990400" cy="4838400"/>
            </a:xfrm>
            <a:custGeom>
              <a:avLst/>
              <a:gdLst>
                <a:gd name="connsiteX0" fmla="*/ 2476800 w 5990400"/>
                <a:gd name="connsiteY0" fmla="*/ 4838400 h 4838400"/>
                <a:gd name="connsiteX1" fmla="*/ 0 w 5990400"/>
                <a:gd name="connsiteY1" fmla="*/ 4824000 h 4838400"/>
                <a:gd name="connsiteX2" fmla="*/ 14400 w 5990400"/>
                <a:gd name="connsiteY2" fmla="*/ 0 h 4838400"/>
                <a:gd name="connsiteX3" fmla="*/ 5990400 w 5990400"/>
                <a:gd name="connsiteY3" fmla="*/ 43200 h 48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400" h="4838400">
                  <a:moveTo>
                    <a:pt x="2476800" y="4838400"/>
                  </a:moveTo>
                  <a:lnTo>
                    <a:pt x="0" y="4824000"/>
                  </a:lnTo>
                  <a:lnTo>
                    <a:pt x="14400" y="0"/>
                  </a:lnTo>
                  <a:lnTo>
                    <a:pt x="5990400" y="43200"/>
                  </a:lnTo>
                </a:path>
              </a:pathLst>
            </a:custGeom>
            <a:solidFill>
              <a:schemeClr val="accent6">
                <a:lumMod val="7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2743200" y="1796100"/>
              <a:ext cx="3505200" cy="4800600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Centroid method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8103"/>
            <a:ext cx="723900" cy="80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5334001"/>
            <a:ext cx="914400" cy="84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50" y="5051182"/>
            <a:ext cx="666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975" y="4442303"/>
            <a:ext cx="514350" cy="67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86" y="4883500"/>
            <a:ext cx="655714" cy="71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6</a:t>
            </a:fld>
            <a:endParaRPr lang="en-US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385" y="2933656"/>
            <a:ext cx="423036" cy="69930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58" y="4965683"/>
            <a:ext cx="741484" cy="679694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836903" y="3285022"/>
            <a:ext cx="3259097" cy="204897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266084" y="3960944"/>
            <a:ext cx="149286" cy="2194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10607" y="3960944"/>
            <a:ext cx="231714" cy="1538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Triangle 19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095158">
            <a:off x="-119089" y="426638"/>
            <a:ext cx="170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TIME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3761375" y="3852353"/>
            <a:ext cx="746639" cy="48389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976393" y="3285022"/>
            <a:ext cx="566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w</a:t>
            </a:r>
            <a:endParaRPr lang="en-US" sz="4000" b="1" baseline="300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4259484" y="3952985"/>
            <a:ext cx="149286" cy="2194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04007" y="3952985"/>
            <a:ext cx="231714" cy="1538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</a:t>
            </a:r>
            <a:r>
              <a:rPr lang="en-US" dirty="0" smtClean="0"/>
              <a:t>entroid </a:t>
            </a:r>
            <a:r>
              <a:rPr lang="en-US" dirty="0" smtClean="0"/>
              <a:t>methods </a:t>
            </a:r>
            <a:r>
              <a:rPr lang="en-US" dirty="0" smtClean="0"/>
              <a:t>can fail!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94" y="5848528"/>
            <a:ext cx="723900" cy="80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31" y="3530954"/>
            <a:ext cx="914400" cy="84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245" y="3164665"/>
            <a:ext cx="666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567" y="3695273"/>
            <a:ext cx="514350" cy="67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17" y="3939621"/>
            <a:ext cx="655714" cy="71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14" y="4274518"/>
            <a:ext cx="533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441721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20" y="4387875"/>
            <a:ext cx="285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34" y="1734378"/>
            <a:ext cx="552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49" y="4758402"/>
            <a:ext cx="617472" cy="104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7</a:t>
            </a:fld>
            <a:endParaRPr lang="en-US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414" y="4067557"/>
            <a:ext cx="423036" cy="69930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118" y="4035144"/>
            <a:ext cx="741484" cy="679694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H="1">
            <a:off x="3816553" y="4380349"/>
            <a:ext cx="850415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479932" y="4363228"/>
            <a:ext cx="2183928" cy="5398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9439325" flipV="1">
            <a:off x="3088185" y="1919875"/>
            <a:ext cx="3157567" cy="4332367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893600" y="1497600"/>
            <a:ext cx="3974400" cy="4248000"/>
          </a:xfrm>
          <a:custGeom>
            <a:avLst/>
            <a:gdLst>
              <a:gd name="connsiteX0" fmla="*/ 3398400 w 3974400"/>
              <a:gd name="connsiteY0" fmla="*/ 172800 h 4248000"/>
              <a:gd name="connsiteX1" fmla="*/ 2736000 w 3974400"/>
              <a:gd name="connsiteY1" fmla="*/ 734400 h 4248000"/>
              <a:gd name="connsiteX2" fmla="*/ 1814400 w 3974400"/>
              <a:gd name="connsiteY2" fmla="*/ 1339200 h 4248000"/>
              <a:gd name="connsiteX3" fmla="*/ 676800 w 3974400"/>
              <a:gd name="connsiteY3" fmla="*/ 2174400 h 4248000"/>
              <a:gd name="connsiteX4" fmla="*/ 57600 w 3974400"/>
              <a:gd name="connsiteY4" fmla="*/ 2980800 h 4248000"/>
              <a:gd name="connsiteX5" fmla="*/ 0 w 3974400"/>
              <a:gd name="connsiteY5" fmla="*/ 3787200 h 4248000"/>
              <a:gd name="connsiteX6" fmla="*/ 705600 w 3974400"/>
              <a:gd name="connsiteY6" fmla="*/ 4248000 h 4248000"/>
              <a:gd name="connsiteX7" fmla="*/ 1512000 w 3974400"/>
              <a:gd name="connsiteY7" fmla="*/ 4219200 h 4248000"/>
              <a:gd name="connsiteX8" fmla="*/ 2102400 w 3974400"/>
              <a:gd name="connsiteY8" fmla="*/ 3499200 h 4248000"/>
              <a:gd name="connsiteX9" fmla="*/ 2692800 w 3974400"/>
              <a:gd name="connsiteY9" fmla="*/ 2073600 h 4248000"/>
              <a:gd name="connsiteX10" fmla="*/ 3528000 w 3974400"/>
              <a:gd name="connsiteY10" fmla="*/ 1224000 h 4248000"/>
              <a:gd name="connsiteX11" fmla="*/ 3974400 w 3974400"/>
              <a:gd name="connsiteY11" fmla="*/ 302400 h 4248000"/>
              <a:gd name="connsiteX12" fmla="*/ 3758400 w 3974400"/>
              <a:gd name="connsiteY12" fmla="*/ 0 h 4248000"/>
              <a:gd name="connsiteX13" fmla="*/ 3398400 w 3974400"/>
              <a:gd name="connsiteY13" fmla="*/ 172800 h 42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74400" h="4248000">
                <a:moveTo>
                  <a:pt x="3398400" y="172800"/>
                </a:moveTo>
                <a:lnTo>
                  <a:pt x="2736000" y="734400"/>
                </a:lnTo>
                <a:lnTo>
                  <a:pt x="1814400" y="1339200"/>
                </a:lnTo>
                <a:lnTo>
                  <a:pt x="676800" y="2174400"/>
                </a:lnTo>
                <a:lnTo>
                  <a:pt x="57600" y="2980800"/>
                </a:lnTo>
                <a:lnTo>
                  <a:pt x="0" y="3787200"/>
                </a:lnTo>
                <a:lnTo>
                  <a:pt x="705600" y="4248000"/>
                </a:lnTo>
                <a:lnTo>
                  <a:pt x="1512000" y="4219200"/>
                </a:lnTo>
                <a:lnTo>
                  <a:pt x="2102400" y="3499200"/>
                </a:lnTo>
                <a:lnTo>
                  <a:pt x="2692800" y="2073600"/>
                </a:lnTo>
                <a:lnTo>
                  <a:pt x="3528000" y="1224000"/>
                </a:lnTo>
                <a:lnTo>
                  <a:pt x="3974400" y="302400"/>
                </a:lnTo>
                <a:lnTo>
                  <a:pt x="3758400" y="0"/>
                </a:lnTo>
                <a:lnTo>
                  <a:pt x="3398400" y="17280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0980807">
            <a:off x="3574235" y="3070701"/>
            <a:ext cx="3477990" cy="3679217"/>
          </a:xfrm>
          <a:custGeom>
            <a:avLst/>
            <a:gdLst>
              <a:gd name="connsiteX0" fmla="*/ 3398400 w 3974400"/>
              <a:gd name="connsiteY0" fmla="*/ 172800 h 4248000"/>
              <a:gd name="connsiteX1" fmla="*/ 2736000 w 3974400"/>
              <a:gd name="connsiteY1" fmla="*/ 734400 h 4248000"/>
              <a:gd name="connsiteX2" fmla="*/ 1814400 w 3974400"/>
              <a:gd name="connsiteY2" fmla="*/ 1339200 h 4248000"/>
              <a:gd name="connsiteX3" fmla="*/ 676800 w 3974400"/>
              <a:gd name="connsiteY3" fmla="*/ 2174400 h 4248000"/>
              <a:gd name="connsiteX4" fmla="*/ 57600 w 3974400"/>
              <a:gd name="connsiteY4" fmla="*/ 2980800 h 4248000"/>
              <a:gd name="connsiteX5" fmla="*/ 0 w 3974400"/>
              <a:gd name="connsiteY5" fmla="*/ 3787200 h 4248000"/>
              <a:gd name="connsiteX6" fmla="*/ 705600 w 3974400"/>
              <a:gd name="connsiteY6" fmla="*/ 4248000 h 4248000"/>
              <a:gd name="connsiteX7" fmla="*/ 1512000 w 3974400"/>
              <a:gd name="connsiteY7" fmla="*/ 4219200 h 4248000"/>
              <a:gd name="connsiteX8" fmla="*/ 2102400 w 3974400"/>
              <a:gd name="connsiteY8" fmla="*/ 3499200 h 4248000"/>
              <a:gd name="connsiteX9" fmla="*/ 2692800 w 3974400"/>
              <a:gd name="connsiteY9" fmla="*/ 2073600 h 4248000"/>
              <a:gd name="connsiteX10" fmla="*/ 3528000 w 3974400"/>
              <a:gd name="connsiteY10" fmla="*/ 1224000 h 4248000"/>
              <a:gd name="connsiteX11" fmla="*/ 3974400 w 3974400"/>
              <a:gd name="connsiteY11" fmla="*/ 302400 h 4248000"/>
              <a:gd name="connsiteX12" fmla="*/ 3758400 w 3974400"/>
              <a:gd name="connsiteY12" fmla="*/ 0 h 4248000"/>
              <a:gd name="connsiteX13" fmla="*/ 3398400 w 3974400"/>
              <a:gd name="connsiteY13" fmla="*/ 172800 h 42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74400" h="4248000">
                <a:moveTo>
                  <a:pt x="3398400" y="172800"/>
                </a:moveTo>
                <a:lnTo>
                  <a:pt x="2736000" y="734400"/>
                </a:lnTo>
                <a:lnTo>
                  <a:pt x="1814400" y="1339200"/>
                </a:lnTo>
                <a:lnTo>
                  <a:pt x="676800" y="2174400"/>
                </a:lnTo>
                <a:lnTo>
                  <a:pt x="57600" y="2980800"/>
                </a:lnTo>
                <a:lnTo>
                  <a:pt x="0" y="3787200"/>
                </a:lnTo>
                <a:lnTo>
                  <a:pt x="705600" y="4248000"/>
                </a:lnTo>
                <a:lnTo>
                  <a:pt x="1512000" y="4219200"/>
                </a:lnTo>
                <a:lnTo>
                  <a:pt x="2102400" y="3499200"/>
                </a:lnTo>
                <a:lnTo>
                  <a:pt x="2692800" y="2073600"/>
                </a:lnTo>
                <a:lnTo>
                  <a:pt x="3528000" y="1224000"/>
                </a:lnTo>
                <a:lnTo>
                  <a:pt x="3974400" y="302400"/>
                </a:lnTo>
                <a:lnTo>
                  <a:pt x="3758400" y="0"/>
                </a:lnTo>
                <a:lnTo>
                  <a:pt x="3398400" y="172800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9095158">
            <a:off x="-119089" y="426638"/>
            <a:ext cx="170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TIME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895600" y="1497601"/>
            <a:ext cx="3962400" cy="515835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05600" y="1610610"/>
            <a:ext cx="1921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Even when the samples are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linearly separable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Perceptron algorithm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94" y="5848528"/>
            <a:ext cx="723900" cy="80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31" y="3530954"/>
            <a:ext cx="914400" cy="84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245" y="3164665"/>
            <a:ext cx="666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567" y="3695273"/>
            <a:ext cx="514350" cy="67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17" y="3939621"/>
            <a:ext cx="655714" cy="71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14" y="4274518"/>
            <a:ext cx="533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441721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20" y="4387875"/>
            <a:ext cx="285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34" y="1734378"/>
            <a:ext cx="552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49" y="4758402"/>
            <a:ext cx="617472" cy="104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8</a:t>
            </a:fld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93600" y="1497600"/>
            <a:ext cx="3974400" cy="4248000"/>
          </a:xfrm>
          <a:custGeom>
            <a:avLst/>
            <a:gdLst>
              <a:gd name="connsiteX0" fmla="*/ 3398400 w 3974400"/>
              <a:gd name="connsiteY0" fmla="*/ 172800 h 4248000"/>
              <a:gd name="connsiteX1" fmla="*/ 2736000 w 3974400"/>
              <a:gd name="connsiteY1" fmla="*/ 734400 h 4248000"/>
              <a:gd name="connsiteX2" fmla="*/ 1814400 w 3974400"/>
              <a:gd name="connsiteY2" fmla="*/ 1339200 h 4248000"/>
              <a:gd name="connsiteX3" fmla="*/ 676800 w 3974400"/>
              <a:gd name="connsiteY3" fmla="*/ 2174400 h 4248000"/>
              <a:gd name="connsiteX4" fmla="*/ 57600 w 3974400"/>
              <a:gd name="connsiteY4" fmla="*/ 2980800 h 4248000"/>
              <a:gd name="connsiteX5" fmla="*/ 0 w 3974400"/>
              <a:gd name="connsiteY5" fmla="*/ 3787200 h 4248000"/>
              <a:gd name="connsiteX6" fmla="*/ 705600 w 3974400"/>
              <a:gd name="connsiteY6" fmla="*/ 4248000 h 4248000"/>
              <a:gd name="connsiteX7" fmla="*/ 1512000 w 3974400"/>
              <a:gd name="connsiteY7" fmla="*/ 4219200 h 4248000"/>
              <a:gd name="connsiteX8" fmla="*/ 2102400 w 3974400"/>
              <a:gd name="connsiteY8" fmla="*/ 3499200 h 4248000"/>
              <a:gd name="connsiteX9" fmla="*/ 2692800 w 3974400"/>
              <a:gd name="connsiteY9" fmla="*/ 2073600 h 4248000"/>
              <a:gd name="connsiteX10" fmla="*/ 3528000 w 3974400"/>
              <a:gd name="connsiteY10" fmla="*/ 1224000 h 4248000"/>
              <a:gd name="connsiteX11" fmla="*/ 3974400 w 3974400"/>
              <a:gd name="connsiteY11" fmla="*/ 302400 h 4248000"/>
              <a:gd name="connsiteX12" fmla="*/ 3758400 w 3974400"/>
              <a:gd name="connsiteY12" fmla="*/ 0 h 4248000"/>
              <a:gd name="connsiteX13" fmla="*/ 3398400 w 3974400"/>
              <a:gd name="connsiteY13" fmla="*/ 172800 h 42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74400" h="4248000">
                <a:moveTo>
                  <a:pt x="3398400" y="172800"/>
                </a:moveTo>
                <a:lnTo>
                  <a:pt x="2736000" y="734400"/>
                </a:lnTo>
                <a:lnTo>
                  <a:pt x="1814400" y="1339200"/>
                </a:lnTo>
                <a:lnTo>
                  <a:pt x="676800" y="2174400"/>
                </a:lnTo>
                <a:lnTo>
                  <a:pt x="57600" y="2980800"/>
                </a:lnTo>
                <a:lnTo>
                  <a:pt x="0" y="3787200"/>
                </a:lnTo>
                <a:lnTo>
                  <a:pt x="705600" y="4248000"/>
                </a:lnTo>
                <a:lnTo>
                  <a:pt x="1512000" y="4219200"/>
                </a:lnTo>
                <a:lnTo>
                  <a:pt x="2102400" y="3499200"/>
                </a:lnTo>
                <a:lnTo>
                  <a:pt x="2692800" y="2073600"/>
                </a:lnTo>
                <a:lnTo>
                  <a:pt x="3528000" y="1224000"/>
                </a:lnTo>
                <a:lnTo>
                  <a:pt x="3974400" y="302400"/>
                </a:lnTo>
                <a:lnTo>
                  <a:pt x="3758400" y="0"/>
                </a:lnTo>
                <a:lnTo>
                  <a:pt x="3398400" y="17280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0980807">
            <a:off x="3574235" y="3070701"/>
            <a:ext cx="3477990" cy="3679217"/>
          </a:xfrm>
          <a:custGeom>
            <a:avLst/>
            <a:gdLst>
              <a:gd name="connsiteX0" fmla="*/ 3398400 w 3974400"/>
              <a:gd name="connsiteY0" fmla="*/ 172800 h 4248000"/>
              <a:gd name="connsiteX1" fmla="*/ 2736000 w 3974400"/>
              <a:gd name="connsiteY1" fmla="*/ 734400 h 4248000"/>
              <a:gd name="connsiteX2" fmla="*/ 1814400 w 3974400"/>
              <a:gd name="connsiteY2" fmla="*/ 1339200 h 4248000"/>
              <a:gd name="connsiteX3" fmla="*/ 676800 w 3974400"/>
              <a:gd name="connsiteY3" fmla="*/ 2174400 h 4248000"/>
              <a:gd name="connsiteX4" fmla="*/ 57600 w 3974400"/>
              <a:gd name="connsiteY4" fmla="*/ 2980800 h 4248000"/>
              <a:gd name="connsiteX5" fmla="*/ 0 w 3974400"/>
              <a:gd name="connsiteY5" fmla="*/ 3787200 h 4248000"/>
              <a:gd name="connsiteX6" fmla="*/ 705600 w 3974400"/>
              <a:gd name="connsiteY6" fmla="*/ 4248000 h 4248000"/>
              <a:gd name="connsiteX7" fmla="*/ 1512000 w 3974400"/>
              <a:gd name="connsiteY7" fmla="*/ 4219200 h 4248000"/>
              <a:gd name="connsiteX8" fmla="*/ 2102400 w 3974400"/>
              <a:gd name="connsiteY8" fmla="*/ 3499200 h 4248000"/>
              <a:gd name="connsiteX9" fmla="*/ 2692800 w 3974400"/>
              <a:gd name="connsiteY9" fmla="*/ 2073600 h 4248000"/>
              <a:gd name="connsiteX10" fmla="*/ 3528000 w 3974400"/>
              <a:gd name="connsiteY10" fmla="*/ 1224000 h 4248000"/>
              <a:gd name="connsiteX11" fmla="*/ 3974400 w 3974400"/>
              <a:gd name="connsiteY11" fmla="*/ 302400 h 4248000"/>
              <a:gd name="connsiteX12" fmla="*/ 3758400 w 3974400"/>
              <a:gd name="connsiteY12" fmla="*/ 0 h 4248000"/>
              <a:gd name="connsiteX13" fmla="*/ 3398400 w 3974400"/>
              <a:gd name="connsiteY13" fmla="*/ 172800 h 42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74400" h="4248000">
                <a:moveTo>
                  <a:pt x="3398400" y="172800"/>
                </a:moveTo>
                <a:lnTo>
                  <a:pt x="2736000" y="734400"/>
                </a:lnTo>
                <a:lnTo>
                  <a:pt x="1814400" y="1339200"/>
                </a:lnTo>
                <a:lnTo>
                  <a:pt x="676800" y="2174400"/>
                </a:lnTo>
                <a:lnTo>
                  <a:pt x="57600" y="2980800"/>
                </a:lnTo>
                <a:lnTo>
                  <a:pt x="0" y="3787200"/>
                </a:lnTo>
                <a:lnTo>
                  <a:pt x="705600" y="4248000"/>
                </a:lnTo>
                <a:lnTo>
                  <a:pt x="1512000" y="4219200"/>
                </a:lnTo>
                <a:lnTo>
                  <a:pt x="2102400" y="3499200"/>
                </a:lnTo>
                <a:lnTo>
                  <a:pt x="2692800" y="2073600"/>
                </a:lnTo>
                <a:lnTo>
                  <a:pt x="3528000" y="1224000"/>
                </a:lnTo>
                <a:lnTo>
                  <a:pt x="3974400" y="302400"/>
                </a:lnTo>
                <a:lnTo>
                  <a:pt x="3758400" y="0"/>
                </a:lnTo>
                <a:lnTo>
                  <a:pt x="3398400" y="172800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EEA4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9095158">
            <a:off x="-28132" y="42663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895600" y="1497601"/>
            <a:ext cx="3962400" cy="515835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920329" y="3891099"/>
            <a:ext cx="746639" cy="48389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895600" y="1524000"/>
            <a:ext cx="3962400" cy="5131956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34200" y="1624364"/>
            <a:ext cx="1921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Always find ONE separating hyperplane if the samples are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linearly separable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94" y="5848528"/>
            <a:ext cx="723900" cy="80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31" y="3530954"/>
            <a:ext cx="914400" cy="84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245" y="3164665"/>
            <a:ext cx="666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567" y="3695273"/>
            <a:ext cx="514350" cy="67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17" y="3939621"/>
            <a:ext cx="655714" cy="71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14" y="4274518"/>
            <a:ext cx="533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441721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20" y="4387875"/>
            <a:ext cx="285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34" y="1734378"/>
            <a:ext cx="552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49" y="4758402"/>
            <a:ext cx="617472" cy="104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which one is best?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60992" y="1828800"/>
            <a:ext cx="3106408" cy="450356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19785" y="1919875"/>
            <a:ext cx="3061835" cy="4557125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328521" y="1676400"/>
            <a:ext cx="2310279" cy="4979556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557338" y="2209800"/>
            <a:ext cx="3857657" cy="4084276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67000" y="2667000"/>
            <a:ext cx="3886200" cy="357374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72744" y="2786680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9600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Triangle 21"/>
          <p:cNvSpPr/>
          <p:nvPr/>
        </p:nvSpPr>
        <p:spPr>
          <a:xfrm flipV="1">
            <a:off x="7100" y="0"/>
            <a:ext cx="2018094" cy="1676400"/>
          </a:xfrm>
          <a:prstGeom prst="rtTriangle">
            <a:avLst/>
          </a:prstGeom>
          <a:solidFill>
            <a:srgbClr val="EEA4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095158">
            <a:off x="-28132" y="42663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7001</TotalTime>
  <Words>1214</Words>
  <Application>Microsoft Office PowerPoint</Application>
  <PresentationFormat>On-screen Show (4:3)</PresentationFormat>
  <Paragraphs>498</Paragraphs>
  <Slides>47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UCB - CS189 Introduction to Machine Learning Fall 2015 Lecture 3: Support Vector Machines</vt:lpstr>
      <vt:lpstr>Come to my office hours… Wed 2:30-4:30 Soda 329</vt:lpstr>
      <vt:lpstr>PowerPoint Presentation</vt:lpstr>
      <vt:lpstr>Separating hyperplane</vt:lpstr>
      <vt:lpstr>Separating hyperplane</vt:lpstr>
      <vt:lpstr>Centroid method</vt:lpstr>
      <vt:lpstr>The centroid methods can fail!</vt:lpstr>
      <vt:lpstr>The Perceptron algorithm</vt:lpstr>
      <vt:lpstr>But which one is best?</vt:lpstr>
      <vt:lpstr>Safety margin</vt:lpstr>
      <vt:lpstr>Support Vector Classifier</vt:lpstr>
      <vt:lpstr>New test examples</vt:lpstr>
      <vt:lpstr>More “robust” solution</vt:lpstr>
      <vt:lpstr>Better “fit”</vt:lpstr>
      <vt:lpstr>The “robust” solution has  training errors</vt:lpstr>
      <vt:lpstr>Fit vs. Robustness tradeoff</vt:lpstr>
      <vt:lpstr>Compromise</vt:lpstr>
      <vt:lpstr>“Soft” margin</vt:lpstr>
      <vt:lpstr>Soft Margin Compromise</vt:lpstr>
      <vt:lpstr>Hyper-parameter Selection</vt:lpstr>
      <vt:lpstr>Hyper-parameter Selection</vt:lpstr>
      <vt:lpstr>Non-linear decision boundary</vt:lpstr>
      <vt:lpstr>Linear decision boundary in F-space</vt:lpstr>
      <vt:lpstr>Perceptron</vt:lpstr>
      <vt:lpstr>What can F features be?</vt:lpstr>
      <vt:lpstr>Chessboard problem</vt:lpstr>
      <vt:lpstr>Kernel Method</vt:lpstr>
      <vt:lpstr>Radial basis functions</vt:lpstr>
      <vt:lpstr>What is a Kernel?</vt:lpstr>
      <vt:lpstr>What is a Kernel?</vt:lpstr>
      <vt:lpstr>What is a Kernel?</vt:lpstr>
      <vt:lpstr>What is a Kernel?</vt:lpstr>
      <vt:lpstr>Hebb’s Rule</vt:lpstr>
      <vt:lpstr>Hebb’s Rule</vt:lpstr>
      <vt:lpstr>Hebb’s rule</vt:lpstr>
      <vt:lpstr>Hebb’s rule</vt:lpstr>
      <vt:lpstr>Kernel “Trick” (for Hebb’s rule)</vt:lpstr>
      <vt:lpstr>Kernel “Trick” (for Hebb’s rule)</vt:lpstr>
      <vt:lpstr>Kernel “Trick” (general)</vt:lpstr>
      <vt:lpstr>Dual learning machines</vt:lpstr>
      <vt:lpstr>Fit / Robustness Tradeoff</vt:lpstr>
      <vt:lpstr>Fit / Robustness Tradeoff</vt:lpstr>
      <vt:lpstr>Summary</vt:lpstr>
      <vt:lpstr>Summary</vt:lpstr>
      <vt:lpstr>Summary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CS189 Introduction to Machine Learning Fall 2015</dc:title>
  <dc:creator>Windows User</dc:creator>
  <cp:lastModifiedBy>Windows User</cp:lastModifiedBy>
  <cp:revision>182</cp:revision>
  <dcterms:created xsi:type="dcterms:W3CDTF">2015-08-27T16:47:59Z</dcterms:created>
  <dcterms:modified xsi:type="dcterms:W3CDTF">2015-09-03T18:02:51Z</dcterms:modified>
</cp:coreProperties>
</file>