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324" r:id="rId2"/>
    <p:sldId id="325" r:id="rId3"/>
    <p:sldId id="319" r:id="rId4"/>
    <p:sldId id="338" r:id="rId5"/>
    <p:sldId id="373" r:id="rId6"/>
    <p:sldId id="399" r:id="rId7"/>
    <p:sldId id="340" r:id="rId8"/>
    <p:sldId id="341" r:id="rId9"/>
    <p:sldId id="413" r:id="rId10"/>
    <p:sldId id="342" r:id="rId11"/>
    <p:sldId id="378" r:id="rId12"/>
    <p:sldId id="387" r:id="rId13"/>
    <p:sldId id="379" r:id="rId14"/>
    <p:sldId id="415" r:id="rId15"/>
    <p:sldId id="414" r:id="rId16"/>
    <p:sldId id="392" r:id="rId17"/>
    <p:sldId id="400" r:id="rId18"/>
    <p:sldId id="401" r:id="rId19"/>
    <p:sldId id="391" r:id="rId20"/>
    <p:sldId id="381" r:id="rId21"/>
    <p:sldId id="411" r:id="rId22"/>
    <p:sldId id="388" r:id="rId23"/>
    <p:sldId id="385" r:id="rId24"/>
    <p:sldId id="396" r:id="rId25"/>
    <p:sldId id="395" r:id="rId26"/>
    <p:sldId id="390" r:id="rId27"/>
    <p:sldId id="397" r:id="rId28"/>
    <p:sldId id="398" r:id="rId29"/>
    <p:sldId id="402" r:id="rId30"/>
    <p:sldId id="412" r:id="rId31"/>
    <p:sldId id="403" r:id="rId32"/>
    <p:sldId id="405" r:id="rId33"/>
    <p:sldId id="407" r:id="rId34"/>
    <p:sldId id="406" r:id="rId35"/>
    <p:sldId id="408" r:id="rId36"/>
    <p:sldId id="374" r:id="rId37"/>
    <p:sldId id="375" r:id="rId38"/>
    <p:sldId id="409" r:id="rId39"/>
    <p:sldId id="410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399" y="-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AA565-E39D-4D55-9E1D-9A127CB0391F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D31FD-25D5-435C-88A1-E15968FAA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9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E97158-43C8-4EC8-AD2C-7819EA9D7547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0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033" y="4343875"/>
            <a:ext cx="5027934" cy="411416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0" tIns="45715" rIns="91430" bIns="45715"/>
          <a:lstStyle/>
          <a:p>
            <a:r>
              <a:rPr lang="en-US" altLang="en-US" dirty="0"/>
              <a:t>The loss measures the discrepancy between the target value y and the value f(x) estimated by the model. It is connected to the “noise model”.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45CB72-9B6B-496E-956D-E3AA3B270CCB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033" y="4343875"/>
            <a:ext cx="5027934" cy="411416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0" tIns="45715" rIns="91430" bIns="45715"/>
          <a:lstStyle/>
          <a:p>
            <a:r>
              <a:rPr lang="fr-FR" altLang="en-US"/>
              <a:t>Which one is best : linear or non-linear</a:t>
            </a:r>
          </a:p>
          <a:p>
            <a:r>
              <a:rPr lang="fr-FR" altLang="en-US"/>
              <a:t>The decision comes when we see new data</a:t>
            </a:r>
          </a:p>
          <a:p>
            <a:r>
              <a:rPr lang="fr-FR" altLang="en-US"/>
              <a:t>Very often the simplest model is better</a:t>
            </a:r>
          </a:p>
          <a:p>
            <a:r>
              <a:rPr lang="fr-FR" altLang="en-US"/>
              <a:t>This principle is implemented in Learning Theory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45CB72-9B6B-496E-956D-E3AA3B270CCB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033" y="4343875"/>
            <a:ext cx="5027934" cy="411416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0" tIns="45715" rIns="91430" bIns="45715"/>
          <a:lstStyle/>
          <a:p>
            <a:r>
              <a:rPr lang="fr-FR" altLang="en-US"/>
              <a:t>Which one is best : linear or non-linear</a:t>
            </a:r>
          </a:p>
          <a:p>
            <a:r>
              <a:rPr lang="fr-FR" altLang="en-US"/>
              <a:t>The decision comes when we see new data</a:t>
            </a:r>
          </a:p>
          <a:p>
            <a:r>
              <a:rPr lang="fr-FR" altLang="en-US"/>
              <a:t>Very often the simplest model is better</a:t>
            </a:r>
          </a:p>
          <a:p>
            <a:r>
              <a:rPr lang="fr-FR" altLang="en-US"/>
              <a:t>This principle is implemented in Learning Theory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45CB72-9B6B-496E-956D-E3AA3B270CCB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033" y="4343875"/>
            <a:ext cx="5027934" cy="411416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0" tIns="45715" rIns="91430" bIns="45715"/>
          <a:lstStyle/>
          <a:p>
            <a:r>
              <a:rPr lang="fr-FR" altLang="en-US"/>
              <a:t>Which one is best : linear or non-linear</a:t>
            </a:r>
          </a:p>
          <a:p>
            <a:r>
              <a:rPr lang="fr-FR" altLang="en-US"/>
              <a:t>The decision comes when we see new data</a:t>
            </a:r>
          </a:p>
          <a:p>
            <a:r>
              <a:rPr lang="fr-FR" altLang="en-US"/>
              <a:t>Very often the simplest model is better</a:t>
            </a:r>
          </a:p>
          <a:p>
            <a:r>
              <a:rPr lang="fr-FR" altLang="en-US"/>
              <a:t>This principle is implemented in Learning Theory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45CB72-9B6B-496E-956D-E3AA3B270CCB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033" y="4343875"/>
            <a:ext cx="5027934" cy="411416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0" tIns="45715" rIns="91430" bIns="45715"/>
          <a:lstStyle/>
          <a:p>
            <a:r>
              <a:rPr lang="fr-FR" altLang="en-US"/>
              <a:t>Which one is best : linear or non-linear</a:t>
            </a:r>
          </a:p>
          <a:p>
            <a:r>
              <a:rPr lang="fr-FR" altLang="en-US"/>
              <a:t>The decision comes when we see new data</a:t>
            </a:r>
          </a:p>
          <a:p>
            <a:r>
              <a:rPr lang="fr-FR" altLang="en-US"/>
              <a:t>Very often the simplest model is better</a:t>
            </a:r>
          </a:p>
          <a:p>
            <a:r>
              <a:rPr lang="fr-FR" altLang="en-US"/>
              <a:t>This principle is implemented in Learning Theory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45CB72-9B6B-496E-956D-E3AA3B270CCB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033" y="4343875"/>
            <a:ext cx="5027934" cy="411416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0" tIns="45715" rIns="91430" bIns="45715"/>
          <a:lstStyle/>
          <a:p>
            <a:r>
              <a:rPr lang="fr-FR" altLang="en-US"/>
              <a:t>Which one is best : linear or non-linear</a:t>
            </a:r>
          </a:p>
          <a:p>
            <a:r>
              <a:rPr lang="fr-FR" altLang="en-US"/>
              <a:t>The decision comes when we see new data</a:t>
            </a:r>
          </a:p>
          <a:p>
            <a:r>
              <a:rPr lang="fr-FR" altLang="en-US"/>
              <a:t>Very often the simplest model is better</a:t>
            </a:r>
          </a:p>
          <a:p>
            <a:r>
              <a:rPr lang="fr-FR" altLang="en-US"/>
              <a:t>This principle is implemented in Learning Theory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4365C-5872-4A32-B9BD-5D304930C50E}" type="datetime1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6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8934-DAB9-4D1E-B24E-BA5560E7C21E}" type="datetime1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88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A2F2-2F60-4C7F-A94E-46907D337253}" type="datetime1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0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AEC3-A504-46A8-A127-D2C2BB7AF2B2}" type="datetime1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1708-D52C-4F64-9B62-390559229A70}" type="datetime1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4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F493-FC85-4572-9B79-860AFA600F6F}" type="datetime1">
              <a:rPr lang="en-US" smtClean="0"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7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0276C-FD99-4F5D-B2F4-902E25269E52}" type="datetime1">
              <a:rPr lang="en-US" smtClean="0"/>
              <a:t>9/8/2015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0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5895-9F09-4756-AA93-F7488E7FAC6F}" type="datetime1">
              <a:rPr lang="en-US" smtClean="0"/>
              <a:t>9/8/2015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38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897C-CF89-430F-9CE0-175C8B149D45}" type="datetime1">
              <a:rPr lang="en-US" smtClean="0"/>
              <a:t>9/8/2015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99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BD75E-834E-4C38-8765-F85C4AD7D4C8}" type="datetime1">
              <a:rPr lang="en-US" smtClean="0"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1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3EE8-56CE-4B58-9F9F-B1A8AB030ED0}" type="datetime1">
              <a:rPr lang="en-US" smtClean="0"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0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7C711-5C50-4477-BA0F-AD38D3BDFF9B}" type="datetime1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3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12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UCB - CS189</a:t>
            </a:r>
            <a:br>
              <a:rPr lang="en-US" dirty="0" smtClean="0"/>
            </a:br>
            <a:r>
              <a:rPr lang="en-US" dirty="0" smtClean="0"/>
              <a:t>Introduction to Machine Learning</a:t>
            </a:r>
            <a:br>
              <a:rPr lang="en-US" dirty="0" smtClean="0"/>
            </a:br>
            <a:r>
              <a:rPr lang="en-US" dirty="0" smtClean="0"/>
              <a:t>Fall 2015</a:t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Lecture 4: Learning as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Risk Minimization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</p:spPr>
        <p:txBody>
          <a:bodyPr/>
          <a:lstStyle/>
          <a:p>
            <a:r>
              <a:rPr lang="en-US" dirty="0" smtClean="0"/>
              <a:t>Isabelle </a:t>
            </a:r>
            <a:r>
              <a:rPr lang="en-US" dirty="0" err="1" smtClean="0"/>
              <a:t>Guyon</a:t>
            </a:r>
            <a:endParaRPr lang="en-US" dirty="0" smtClean="0"/>
          </a:p>
          <a:p>
            <a:r>
              <a:rPr lang="en-US" dirty="0" err="1" smtClean="0"/>
              <a:t>ChaLearn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5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584200" y="228600"/>
            <a:ext cx="7772400" cy="1143000"/>
          </a:xfrm>
        </p:spPr>
        <p:txBody>
          <a:bodyPr/>
          <a:lstStyle/>
          <a:p>
            <a:r>
              <a:rPr lang="en-US" altLang="en-US"/>
              <a:t>How to Train?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5950" y="2147888"/>
            <a:ext cx="8208963" cy="44958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Define a risk functional R[</a:t>
            </a: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f(</a:t>
            </a:r>
            <a:r>
              <a:rPr lang="en-US" altLang="en-US" b="1" dirty="0" err="1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altLang="en-US" dirty="0" err="1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en-US" altLang="en-US" b="1" dirty="0" err="1"/>
              <a:t>w</a:t>
            </a: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en-US" altLang="en-US" dirty="0"/>
              <a:t>]</a:t>
            </a:r>
          </a:p>
          <a:p>
            <a:r>
              <a:rPr lang="en-US" altLang="en-US" dirty="0"/>
              <a:t>Find a method to optimize it, typically “gradient descent”</a:t>
            </a:r>
          </a:p>
          <a:p>
            <a:pPr>
              <a:buFontTx/>
              <a:buNone/>
            </a:pPr>
            <a:r>
              <a:rPr lang="en-US" altLang="en-US" dirty="0"/>
              <a:t>			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>
                <a:sym typeface="Symbol" pitchFamily="18" charset="2"/>
              </a:rPr>
              <a:t></a:t>
            </a:r>
            <a:r>
              <a:rPr lang="en-US" altLang="en-US" dirty="0"/>
              <a:t> 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baseline="-25000" dirty="0" smtClean="0"/>
              <a:t> </a:t>
            </a:r>
            <a:r>
              <a:rPr lang="en-US" altLang="en-US" dirty="0" smtClean="0"/>
              <a:t>- </a:t>
            </a:r>
            <a:r>
              <a:rPr lang="en-US" altLang="en-US" dirty="0">
                <a:sym typeface="Symbol" pitchFamily="18" charset="2"/>
              </a:rPr>
              <a:t> R/</a:t>
            </a:r>
            <a:r>
              <a:rPr lang="en-US" altLang="en-US" dirty="0" err="1" smtClean="0">
                <a:sym typeface="Symbol" pitchFamily="18" charset="2"/>
              </a:rPr>
              <a:t>w</a:t>
            </a:r>
            <a:r>
              <a:rPr lang="en-US" altLang="en-US" baseline="-25000" dirty="0" err="1" smtClean="0"/>
              <a:t>i</a:t>
            </a:r>
            <a:endParaRPr lang="en-US" altLang="en-US" baseline="-25000" dirty="0" smtClean="0"/>
          </a:p>
          <a:p>
            <a:pPr>
              <a:buNone/>
            </a:pPr>
            <a:r>
              <a:rPr lang="en-US" altLang="en-US" dirty="0" smtClean="0"/>
              <a:t>			</a:t>
            </a:r>
            <a:r>
              <a:rPr lang="en-US" altLang="en-US" b="1" dirty="0" smtClean="0"/>
              <a:t>w</a:t>
            </a:r>
            <a:r>
              <a:rPr lang="en-US" altLang="en-US" dirty="0" smtClean="0"/>
              <a:t> </a:t>
            </a:r>
            <a:r>
              <a:rPr lang="en-US" altLang="en-US" dirty="0">
                <a:sym typeface="Symbol" pitchFamily="18" charset="2"/>
              </a:rPr>
              <a:t></a:t>
            </a:r>
            <a:r>
              <a:rPr lang="en-US" altLang="en-US" dirty="0"/>
              <a:t> </a:t>
            </a:r>
            <a:r>
              <a:rPr lang="en-US" altLang="en-US" b="1" dirty="0" smtClean="0"/>
              <a:t>w</a:t>
            </a:r>
            <a:r>
              <a:rPr lang="en-US" altLang="en-US" baseline="-25000" dirty="0" smtClean="0"/>
              <a:t> </a:t>
            </a:r>
            <a:r>
              <a:rPr lang="en-US" altLang="en-US" dirty="0"/>
              <a:t>- </a:t>
            </a:r>
            <a:r>
              <a:rPr lang="en-US" altLang="en-US" dirty="0">
                <a:sym typeface="Symbol" pitchFamily="18" charset="2"/>
              </a:rPr>
              <a:t> </a:t>
            </a:r>
            <a:r>
              <a:rPr lang="en-US" altLang="en-US" dirty="0" smtClean="0">
                <a:sym typeface="Symbol" pitchFamily="18" charset="2"/>
              </a:rPr>
              <a:t>∇</a:t>
            </a:r>
            <a:r>
              <a:rPr lang="en-US" altLang="en-US" b="1" baseline="-25000" dirty="0" err="1">
                <a:sym typeface="Symbol" pitchFamily="18" charset="2"/>
              </a:rPr>
              <a:t>w</a:t>
            </a:r>
            <a:r>
              <a:rPr lang="en-US" altLang="en-US" dirty="0" err="1" smtClean="0">
                <a:sym typeface="Symbol" pitchFamily="18" charset="2"/>
              </a:rPr>
              <a:t>R</a:t>
            </a:r>
            <a:endParaRPr lang="en-US" altLang="en-US" dirty="0">
              <a:sym typeface="Symbol" pitchFamily="18" charset="2"/>
            </a:endParaRPr>
          </a:p>
          <a:p>
            <a:pPr>
              <a:buNone/>
            </a:pPr>
            <a:r>
              <a:rPr lang="en-US" altLang="en-US" dirty="0" smtClean="0">
                <a:solidFill>
                  <a:schemeClr val="bg1">
                    <a:lumMod val="65000"/>
                  </a:schemeClr>
                </a:solidFill>
              </a:rPr>
              <a:t>   </a:t>
            </a: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or any optimization method (mathematical programming, simulated annealing, genetic algorithms, etc.)</a:t>
            </a:r>
          </a:p>
          <a:p>
            <a:pPr>
              <a:buFontTx/>
              <a:buNone/>
            </a:pPr>
            <a:r>
              <a:rPr lang="en-US" altLang="en-US" dirty="0"/>
              <a:t>			</a:t>
            </a:r>
            <a:endParaRPr lang="en-US" altLang="en-US" sz="2800" dirty="0">
              <a:solidFill>
                <a:srgbClr val="FF0000"/>
              </a:solidFill>
            </a:endParaRPr>
          </a:p>
          <a:p>
            <a:endParaRPr lang="en-US" alt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1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Gradient descent falls into local minima…</a:t>
            </a:r>
            <a:endParaRPr lang="en-US" sz="3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685925"/>
            <a:ext cx="669607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0" y="3244334"/>
            <a:ext cx="1219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R[w1, w2]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0" y="4648200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77000" y="4343400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77600" y="5714999"/>
            <a:ext cx="4976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Symbol" pitchFamily="18" charset="2"/>
              <a:buChar char="h"/>
            </a:pPr>
            <a:r>
              <a:rPr lang="en-US" sz="2400" dirty="0" smtClean="0"/>
              <a:t>is the learning rate of gradient step.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8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41525"/>
            <a:ext cx="5562600" cy="3076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… finding the global optimum can be hard …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86000" y="3429000"/>
            <a:ext cx="1219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R[w1, w2]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4648200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29400" y="4278868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4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00836"/>
            <a:ext cx="5334000" cy="3352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… except if the risk functional is convex!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3244334"/>
            <a:ext cx="1219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R[w1, w2]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19100" y="4648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86300" y="4724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9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rate </a:t>
            </a:r>
            <a:r>
              <a:rPr lang="en-US" altLang="en-US" dirty="0">
                <a:sym typeface="Symbol" pitchFamily="18" charset="2"/>
              </a:rPr>
              <a:t>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14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612900"/>
            <a:ext cx="459719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38800" y="6444734"/>
            <a:ext cx="234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Picture from Wikipedia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0696" y="1308100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79096" y="3860800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w1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035590" y="38862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115296" y="1372632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4800" y="2438400"/>
            <a:ext cx="22098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ym typeface="Symbol" pitchFamily="18" charset="2"/>
              </a:rPr>
              <a:t> </a:t>
            </a:r>
            <a:r>
              <a:rPr lang="en-US" altLang="en-US" b="1" dirty="0">
                <a:sym typeface="Symbol" pitchFamily="18" charset="2"/>
              </a:rPr>
              <a:t>t</a:t>
            </a:r>
            <a:r>
              <a:rPr lang="en-US" b="1" dirty="0" smtClean="0"/>
              <a:t>oo small: </a:t>
            </a:r>
            <a:r>
              <a:rPr lang="en-US" dirty="0" smtClean="0"/>
              <a:t>many steps needed to converge.</a:t>
            </a:r>
          </a:p>
          <a:p>
            <a:endParaRPr lang="en-US" dirty="0"/>
          </a:p>
          <a:p>
            <a:r>
              <a:rPr lang="en-US" altLang="en-US" dirty="0">
                <a:sym typeface="Symbol" pitchFamily="18" charset="2"/>
              </a:rPr>
              <a:t> </a:t>
            </a:r>
            <a:r>
              <a:rPr lang="en-US" altLang="en-US" b="1" dirty="0">
                <a:sym typeface="Symbol" pitchFamily="18" charset="2"/>
              </a:rPr>
              <a:t>t</a:t>
            </a:r>
            <a:r>
              <a:rPr lang="en-US" b="1" dirty="0" smtClean="0"/>
              <a:t>oo large: </a:t>
            </a:r>
            <a:r>
              <a:rPr lang="en-US" dirty="0" smtClean="0"/>
              <a:t>zigzags.</a:t>
            </a:r>
          </a:p>
          <a:p>
            <a:endParaRPr lang="en-US" dirty="0"/>
          </a:p>
          <a:p>
            <a:r>
              <a:rPr lang="en-US" altLang="en-US" dirty="0">
                <a:sym typeface="Symbol" pitchFamily="18" charset="2"/>
              </a:rPr>
              <a:t> </a:t>
            </a:r>
            <a:r>
              <a:rPr lang="en-US" altLang="en-US" b="1" dirty="0">
                <a:sym typeface="Symbol" pitchFamily="18" charset="2"/>
              </a:rPr>
              <a:t>o</a:t>
            </a:r>
            <a:r>
              <a:rPr lang="en-US" b="1" dirty="0" smtClean="0"/>
              <a:t>ptimal </a:t>
            </a:r>
            <a:r>
              <a:rPr lang="en-US" dirty="0" smtClean="0"/>
              <a:t>to second order: </a:t>
            </a:r>
          </a:p>
          <a:p>
            <a:r>
              <a:rPr lang="en-US" altLang="en-US" b="1" dirty="0"/>
              <a:t>w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</a:t>
            </a:r>
            <a:r>
              <a:rPr lang="en-US" altLang="en-US" dirty="0"/>
              <a:t> </a:t>
            </a:r>
            <a:r>
              <a:rPr lang="en-US" altLang="en-US" b="1" dirty="0"/>
              <a:t>w</a:t>
            </a:r>
            <a:r>
              <a:rPr lang="en-US" altLang="en-US" baseline="-25000" dirty="0"/>
              <a:t> </a:t>
            </a:r>
            <a:r>
              <a:rPr lang="en-US" altLang="en-US" dirty="0" smtClean="0"/>
              <a:t>- </a:t>
            </a:r>
            <a:r>
              <a:rPr lang="en-US" dirty="0" smtClean="0"/>
              <a:t>H</a:t>
            </a:r>
            <a:r>
              <a:rPr lang="en-US" baseline="30000" dirty="0" smtClean="0"/>
              <a:t>-1 </a:t>
            </a:r>
            <a:r>
              <a:rPr lang="en-US" altLang="en-US" dirty="0" smtClean="0">
                <a:sym typeface="Symbol" pitchFamily="18" charset="2"/>
              </a:rPr>
              <a:t>∇</a:t>
            </a:r>
            <a:r>
              <a:rPr lang="en-US" altLang="en-US" b="1" baseline="-25000" dirty="0" err="1" smtClean="0">
                <a:sym typeface="Symbol" pitchFamily="18" charset="2"/>
              </a:rPr>
              <a:t>w</a:t>
            </a:r>
            <a:r>
              <a:rPr lang="en-US" altLang="en-US" dirty="0" err="1" smtClean="0">
                <a:sym typeface="Symbol" pitchFamily="18" charset="2"/>
              </a:rPr>
              <a:t>R</a:t>
            </a:r>
            <a:endParaRPr lang="en-US" dirty="0" smtClean="0"/>
          </a:p>
          <a:p>
            <a:r>
              <a:rPr lang="en-US" dirty="0" smtClean="0"/>
              <a:t>Newton’s method</a:t>
            </a:r>
          </a:p>
          <a:p>
            <a:endParaRPr lang="en-US" dirty="0"/>
          </a:p>
          <a:p>
            <a:r>
              <a:rPr lang="en-US" dirty="0" smtClean="0"/>
              <a:t>H</a:t>
            </a:r>
            <a:r>
              <a:rPr lang="en-US" baseline="30000" dirty="0"/>
              <a:t> </a:t>
            </a:r>
            <a:r>
              <a:rPr lang="en-US" dirty="0" smtClean="0"/>
              <a:t>= [</a:t>
            </a:r>
            <a:r>
              <a:rPr lang="en-US" altLang="en-US" dirty="0" smtClean="0">
                <a:sym typeface="Symbol" pitchFamily="18" charset="2"/>
              </a:rPr>
              <a:t></a:t>
            </a:r>
            <a:r>
              <a:rPr lang="en-US" altLang="en-US" baseline="30000" dirty="0" smtClean="0">
                <a:sym typeface="Symbol" pitchFamily="18" charset="2"/>
              </a:rPr>
              <a:t>2</a:t>
            </a:r>
            <a:r>
              <a:rPr lang="en-US" altLang="en-US" dirty="0" smtClean="0">
                <a:sym typeface="Symbol" pitchFamily="18" charset="2"/>
              </a:rPr>
              <a:t>R</a:t>
            </a:r>
            <a:r>
              <a:rPr lang="en-US" altLang="en-US" dirty="0">
                <a:sym typeface="Symbol" pitchFamily="18" charset="2"/>
              </a:rPr>
              <a:t>/</a:t>
            </a:r>
            <a:r>
              <a:rPr lang="en-US" altLang="en-US" dirty="0" err="1" smtClean="0">
                <a:sym typeface="Symbol" pitchFamily="18" charset="2"/>
              </a:rPr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 err="1">
                <a:sym typeface="Symbol" pitchFamily="18" charset="2"/>
              </a:rPr>
              <a:t></a:t>
            </a:r>
            <a:r>
              <a:rPr lang="en-US" altLang="en-US" dirty="0" err="1" smtClean="0">
                <a:sym typeface="Symbol" pitchFamily="18" charset="2"/>
              </a:rPr>
              <a:t>w</a:t>
            </a:r>
            <a:r>
              <a:rPr lang="en-US" altLang="en-US" baseline="-25000" dirty="0" err="1" smtClean="0">
                <a:sym typeface="Symbol" pitchFamily="18" charset="2"/>
              </a:rPr>
              <a:t>j</a:t>
            </a:r>
            <a:r>
              <a:rPr lang="en-US" dirty="0"/>
              <a:t> </a:t>
            </a:r>
            <a:r>
              <a:rPr lang="en-US" dirty="0" smtClean="0"/>
              <a:t>]</a:t>
            </a:r>
          </a:p>
          <a:p>
            <a:r>
              <a:rPr lang="en-US" altLang="en-US" dirty="0" smtClean="0"/>
              <a:t>Hessian</a:t>
            </a:r>
            <a:endParaRPr lang="en-US" altLang="en-US" dirty="0"/>
          </a:p>
          <a:p>
            <a:endParaRPr lang="en-US" alt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5971594" y="27432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Contours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R[w1</a:t>
            </a:r>
            <a:r>
              <a:rPr lang="en-US" dirty="0" smtClean="0">
                <a:solidFill>
                  <a:srgbClr val="C00000"/>
                </a:solidFill>
              </a:rPr>
              <a:t>, w2</a:t>
            </a:r>
            <a:r>
              <a:rPr lang="en-US" dirty="0" smtClean="0">
                <a:solidFill>
                  <a:srgbClr val="C00000"/>
                </a:solidFill>
              </a:rPr>
              <a:t>]=</a:t>
            </a:r>
            <a:r>
              <a:rPr lang="en-US" dirty="0" err="1" smtClean="0">
                <a:solidFill>
                  <a:srgbClr val="C00000"/>
                </a:solidFill>
              </a:rPr>
              <a:t>cte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" y="1797566"/>
            <a:ext cx="1590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en-US" b="1" dirty="0"/>
              <a:t>w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</a:t>
            </a:r>
            <a:r>
              <a:rPr lang="en-US" altLang="en-US" dirty="0"/>
              <a:t> </a:t>
            </a:r>
            <a:r>
              <a:rPr lang="en-US" altLang="en-US" b="1" dirty="0"/>
              <a:t>w</a:t>
            </a:r>
            <a:r>
              <a:rPr lang="en-US" altLang="en-US" baseline="-25000" dirty="0"/>
              <a:t> </a:t>
            </a:r>
            <a:r>
              <a:rPr lang="en-US" altLang="en-US" dirty="0"/>
              <a:t>- </a:t>
            </a:r>
            <a:r>
              <a:rPr lang="en-US" altLang="en-US" dirty="0">
                <a:sym typeface="Symbol" pitchFamily="18" charset="2"/>
              </a:rPr>
              <a:t> ∇</a:t>
            </a:r>
            <a:r>
              <a:rPr lang="en-US" altLang="en-US" b="1" baseline="-25000" dirty="0" err="1">
                <a:sym typeface="Symbol" pitchFamily="18" charset="2"/>
              </a:rPr>
              <a:t>w</a:t>
            </a:r>
            <a:r>
              <a:rPr lang="en-US" altLang="en-US" dirty="0" err="1">
                <a:sym typeface="Symbol" pitchFamily="18" charset="2"/>
              </a:rPr>
              <a:t>R</a:t>
            </a:r>
            <a:endParaRPr lang="en-US" alt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9626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15</a:t>
            </a:fld>
            <a:endParaRPr lang="en-US"/>
          </a:p>
        </p:txBody>
      </p:sp>
      <p:sp>
        <p:nvSpPr>
          <p:cNvPr id="6" name="Title 5"/>
          <p:cNvSpPr txBox="1">
            <a:spLocks noGrp="1"/>
          </p:cNvSpPr>
          <p:nvPr>
            <p:ph type="title"/>
          </p:nvPr>
        </p:nvSpPr>
        <p:spPr>
          <a:xfrm>
            <a:off x="2870959" y="482025"/>
            <a:ext cx="3355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Stochastic </a:t>
            </a:r>
            <a:r>
              <a:rPr lang="en-US" sz="3200" dirty="0" smtClean="0"/>
              <a:t>gradient</a:t>
            </a:r>
            <a:endParaRPr lang="en-US" sz="3200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2209800" y="1249591"/>
            <a:ext cx="4800600" cy="3807593"/>
            <a:chOff x="1504833" y="1524000"/>
            <a:chExt cx="6008142" cy="4758321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524000"/>
              <a:ext cx="5836575" cy="464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504833" y="3478768"/>
              <a:ext cx="628767" cy="46155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w2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00433" y="5820770"/>
              <a:ext cx="628767" cy="46155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w1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28792" y="1828800"/>
              <a:ext cx="2116835" cy="807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Contours</a:t>
              </a:r>
            </a:p>
            <a:p>
              <a:r>
                <a:rPr lang="en-US" dirty="0" smtClean="0">
                  <a:solidFill>
                    <a:srgbClr val="C00000"/>
                  </a:solidFill>
                </a:rPr>
                <a:t>R[w1</a:t>
              </a:r>
              <a:r>
                <a:rPr lang="en-US" dirty="0" smtClean="0">
                  <a:solidFill>
                    <a:srgbClr val="C00000"/>
                  </a:solidFill>
                </a:rPr>
                <a:t>, w2</a:t>
              </a:r>
              <a:r>
                <a:rPr lang="en-US" dirty="0" smtClean="0">
                  <a:solidFill>
                    <a:srgbClr val="C00000"/>
                  </a:solidFill>
                </a:rPr>
                <a:t>]=</a:t>
              </a:r>
              <a:r>
                <a:rPr lang="en-US" dirty="0" err="1" smtClean="0">
                  <a:solidFill>
                    <a:srgbClr val="C00000"/>
                  </a:solidFill>
                </a:rPr>
                <a:t>cte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096000" y="4797100"/>
            <a:ext cx="2752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Picture from holehouse.org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0900" y="5105400"/>
            <a:ext cx="84424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Possible recipe (</a:t>
            </a:r>
            <a:r>
              <a:rPr lang="en-US" dirty="0" err="1" smtClean="0"/>
              <a:t>Bottou</a:t>
            </a:r>
            <a:r>
              <a:rPr lang="en-US" dirty="0" smtClean="0"/>
              <a:t>, 2010):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Shuffle examples randomly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Fix the learning rate (~t</a:t>
            </a:r>
            <a:r>
              <a:rPr lang="en-US" baseline="30000" dirty="0" smtClean="0"/>
              <a:t>-a</a:t>
            </a:r>
            <a:r>
              <a:rPr lang="en-US" dirty="0"/>
              <a:t> </a:t>
            </a:r>
            <a:r>
              <a:rPr lang="en-US" dirty="0" smtClean="0"/>
              <a:t>0.5≤a≤1; Xu, 2010, Bach, 2015; experiment on data subset)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verage of w(t) to smooth the result (</a:t>
            </a:r>
            <a:r>
              <a:rPr lang="en-US" dirty="0" err="1" smtClean="0"/>
              <a:t>Polyak</a:t>
            </a:r>
            <a:r>
              <a:rPr lang="en-US" dirty="0" smtClean="0"/>
              <a:t>, </a:t>
            </a:r>
            <a:r>
              <a:rPr lang="en-US" dirty="0" err="1" smtClean="0"/>
              <a:t>Juditsky</a:t>
            </a:r>
            <a:r>
              <a:rPr lang="en-US" dirty="0" smtClean="0"/>
              <a:t>, 1992)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One pass only for “big data”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0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risk is the sum of “losses”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en-US" altLang="en-US" dirty="0" smtClean="0">
                <a:solidFill>
                  <a:schemeClr val="accent2"/>
                </a:solidFill>
              </a:rPr>
              <a:t>		</a:t>
            </a:r>
            <a:r>
              <a:rPr lang="en-US" altLang="en-US" sz="3200" dirty="0" smtClean="0"/>
              <a:t>R[f] </a:t>
            </a:r>
            <a:r>
              <a:rPr lang="en-US" altLang="en-US" sz="3200" dirty="0"/>
              <a:t>= </a:t>
            </a:r>
            <a:r>
              <a:rPr lang="en-US" altLang="en-US" sz="2400" dirty="0"/>
              <a:t>(1/N) </a:t>
            </a:r>
            <a:r>
              <a:rPr lang="en-US" altLang="en-US" sz="3200" dirty="0" err="1">
                <a:latin typeface="Symbol" pitchFamily="18" charset="2"/>
              </a:rPr>
              <a:t>S</a:t>
            </a:r>
            <a:r>
              <a:rPr lang="en-US" altLang="en-US" sz="3200" baseline="-25000" dirty="0" err="1"/>
              <a:t>k</a:t>
            </a:r>
            <a:r>
              <a:rPr lang="en-US" altLang="en-US" sz="3200" baseline="-25000" dirty="0"/>
              <a:t>=1:N</a:t>
            </a:r>
            <a:r>
              <a:rPr lang="en-US" altLang="en-US" sz="3200" dirty="0"/>
              <a:t> L( f(</a:t>
            </a:r>
            <a:r>
              <a:rPr lang="en-US" altLang="en-US" sz="3200" b="1" dirty="0" err="1"/>
              <a:t>x</a:t>
            </a:r>
            <a:r>
              <a:rPr lang="en-US" altLang="en-US" sz="3200" baseline="30000" dirty="0" err="1"/>
              <a:t>k</a:t>
            </a:r>
            <a:r>
              <a:rPr lang="en-US" altLang="en-US" sz="3200" dirty="0"/>
              <a:t>)</a:t>
            </a:r>
            <a:r>
              <a:rPr lang="en-US" altLang="en-US" sz="3200" dirty="0">
                <a:sym typeface="Symbol" pitchFamily="18" charset="2"/>
              </a:rPr>
              <a:t>, </a:t>
            </a:r>
            <a:r>
              <a:rPr lang="en-US" altLang="en-US" sz="3200" dirty="0" err="1">
                <a:sym typeface="Symbol" pitchFamily="18" charset="2"/>
              </a:rPr>
              <a:t>y</a:t>
            </a:r>
            <a:r>
              <a:rPr lang="en-US" altLang="en-US" sz="3200" baseline="30000" dirty="0" err="1"/>
              <a:t>k</a:t>
            </a:r>
            <a:r>
              <a:rPr lang="en-US" altLang="en-US" sz="3200" baseline="-25000" dirty="0"/>
              <a:t> </a:t>
            </a:r>
            <a:r>
              <a:rPr lang="en-US" altLang="en-US" sz="3200" dirty="0">
                <a:sym typeface="Symbol" pitchFamily="18" charset="2"/>
              </a:rPr>
              <a:t>)</a:t>
            </a:r>
          </a:p>
          <a:p>
            <a:pPr marL="0" lvl="1" indent="0">
              <a:buNone/>
            </a:pPr>
            <a:endParaRPr lang="en-US" altLang="en-US" dirty="0" smtClean="0">
              <a:solidFill>
                <a:srgbClr val="C00000"/>
              </a:solidFill>
              <a:sym typeface="Symbol" pitchFamily="18" charset="2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C00000"/>
                </a:solidFill>
              </a:rPr>
              <a:t>L</a:t>
            </a:r>
            <a:r>
              <a:rPr lang="en-US" altLang="en-US" dirty="0">
                <a:solidFill>
                  <a:srgbClr val="C00000"/>
                </a:solidFill>
              </a:rPr>
              <a:t>( </a:t>
            </a:r>
            <a:r>
              <a:rPr lang="en-US" altLang="en-US" dirty="0" smtClean="0">
                <a:solidFill>
                  <a:srgbClr val="C00000"/>
                </a:solidFill>
              </a:rPr>
              <a:t>f(</a:t>
            </a:r>
            <a:r>
              <a:rPr lang="en-US" altLang="en-US" b="1" dirty="0" smtClean="0">
                <a:solidFill>
                  <a:srgbClr val="C00000"/>
                </a:solidFill>
              </a:rPr>
              <a:t>x</a:t>
            </a:r>
            <a:r>
              <a:rPr lang="en-US" altLang="en-US" dirty="0" smtClean="0">
                <a:solidFill>
                  <a:srgbClr val="C00000"/>
                </a:solidFill>
              </a:rPr>
              <a:t>)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, y</a:t>
            </a:r>
            <a:r>
              <a:rPr lang="en-US" altLang="en-US" baseline="-25000" dirty="0" smtClean="0">
                <a:solidFill>
                  <a:srgbClr val="C00000"/>
                </a:solidFill>
              </a:rPr>
              <a:t>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) = </a:t>
            </a:r>
            <a:r>
              <a:rPr lang="en-US" altLang="en-US" b="1" dirty="0" smtClean="0">
                <a:solidFill>
                  <a:srgbClr val="C00000"/>
                </a:solidFill>
              </a:rPr>
              <a:t>1</a:t>
            </a:r>
            <a:r>
              <a:rPr lang="en-US" altLang="en-US" dirty="0" smtClean="0">
                <a:solidFill>
                  <a:srgbClr val="C00000"/>
                </a:solidFill>
              </a:rPr>
              <a:t>(</a:t>
            </a:r>
            <a:r>
              <a:rPr lang="en-US" altLang="en-US" dirty="0" err="1" smtClean="0">
                <a:solidFill>
                  <a:srgbClr val="C00000"/>
                </a:solidFill>
              </a:rPr>
              <a:t>sgn</a:t>
            </a:r>
            <a:r>
              <a:rPr lang="en-US" altLang="en-US" dirty="0" smtClean="0">
                <a:solidFill>
                  <a:srgbClr val="C00000"/>
                </a:solidFill>
              </a:rPr>
              <a:t>(f(</a:t>
            </a:r>
            <a:r>
              <a:rPr lang="en-US" altLang="en-US" b="1" dirty="0" smtClean="0">
                <a:solidFill>
                  <a:srgbClr val="C00000"/>
                </a:solidFill>
              </a:rPr>
              <a:t>x</a:t>
            </a:r>
            <a:r>
              <a:rPr lang="en-US" altLang="en-US" dirty="0" smtClean="0">
                <a:solidFill>
                  <a:srgbClr val="C00000"/>
                </a:solidFill>
              </a:rPr>
              <a:t>))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y)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= </a:t>
            </a:r>
            <a:r>
              <a:rPr lang="en-US" altLang="en-US" b="1" dirty="0"/>
              <a:t>1</a:t>
            </a:r>
            <a:r>
              <a:rPr lang="en-US" altLang="en-US" dirty="0"/>
              <a:t>( </a:t>
            </a:r>
            <a:r>
              <a:rPr lang="en-US" altLang="en-US" dirty="0" err="1" smtClean="0"/>
              <a:t>yf</a:t>
            </a:r>
            <a:r>
              <a:rPr lang="en-US" altLang="en-US" dirty="0" smtClean="0"/>
              <a:t>(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</a:t>
            </a:r>
            <a:r>
              <a:rPr lang="en-US" altLang="en-US" dirty="0" smtClean="0">
                <a:sym typeface="Symbol" pitchFamily="18" charset="2"/>
              </a:rPr>
              <a:t>&lt;0 ) 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zero-one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loss</a:t>
            </a:r>
            <a:endParaRPr lang="en-US" altLang="en-US" dirty="0">
              <a:solidFill>
                <a:srgbClr val="C00000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C00000"/>
                </a:solidFill>
              </a:rPr>
              <a:t>L</a:t>
            </a:r>
            <a:r>
              <a:rPr lang="en-US" altLang="en-US" dirty="0">
                <a:solidFill>
                  <a:srgbClr val="C00000"/>
                </a:solidFill>
              </a:rPr>
              <a:t>( </a:t>
            </a:r>
            <a:r>
              <a:rPr lang="en-US" altLang="en-US" dirty="0" smtClean="0">
                <a:solidFill>
                  <a:srgbClr val="C00000"/>
                </a:solidFill>
              </a:rPr>
              <a:t>f(</a:t>
            </a:r>
            <a:r>
              <a:rPr lang="en-US" altLang="en-US" b="1" dirty="0" smtClean="0">
                <a:solidFill>
                  <a:srgbClr val="C00000"/>
                </a:solidFill>
              </a:rPr>
              <a:t>x</a:t>
            </a:r>
            <a:r>
              <a:rPr lang="en-US" altLang="en-US" dirty="0" smtClean="0">
                <a:solidFill>
                  <a:srgbClr val="C00000"/>
                </a:solidFill>
              </a:rPr>
              <a:t>)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, y</a:t>
            </a:r>
            <a:r>
              <a:rPr lang="en-US" altLang="en-US" baseline="-25000" dirty="0" smtClean="0">
                <a:solidFill>
                  <a:srgbClr val="C00000"/>
                </a:solidFill>
              </a:rPr>
              <a:t>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) = </a:t>
            </a:r>
            <a:r>
              <a:rPr lang="en-US" altLang="en-US" dirty="0" smtClean="0">
                <a:solidFill>
                  <a:srgbClr val="C00000"/>
                </a:solidFill>
              </a:rPr>
              <a:t>( f(</a:t>
            </a:r>
            <a:r>
              <a:rPr lang="en-US" altLang="en-US" b="1" dirty="0" smtClean="0">
                <a:solidFill>
                  <a:srgbClr val="C00000"/>
                </a:solidFill>
              </a:rPr>
              <a:t>x</a:t>
            </a:r>
            <a:r>
              <a:rPr lang="en-US" altLang="en-US" dirty="0" smtClean="0">
                <a:solidFill>
                  <a:srgbClr val="C00000"/>
                </a:solidFill>
              </a:rPr>
              <a:t>)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- 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y</a:t>
            </a:r>
            <a:r>
              <a:rPr lang="en-US" altLang="en-US" baseline="-25000" dirty="0" smtClean="0">
                <a:solidFill>
                  <a:srgbClr val="C00000"/>
                </a:solidFill>
              </a:rPr>
              <a:t> 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)</a:t>
            </a:r>
            <a:r>
              <a:rPr lang="en-US" altLang="en-US" baseline="30000" dirty="0" smtClean="0">
                <a:solidFill>
                  <a:srgbClr val="C00000"/>
                </a:solidFill>
                <a:sym typeface="Symbol" pitchFamily="18" charset="2"/>
              </a:rPr>
              <a:t>2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= </a:t>
            </a:r>
            <a:r>
              <a:rPr lang="en-US" altLang="en-US" dirty="0"/>
              <a:t>( </a:t>
            </a:r>
            <a:r>
              <a:rPr lang="en-US" altLang="en-US" dirty="0" err="1" smtClean="0"/>
              <a:t>yf</a:t>
            </a:r>
            <a:r>
              <a:rPr lang="en-US" altLang="en-US" dirty="0" smtClean="0"/>
              <a:t>(</a:t>
            </a:r>
            <a:r>
              <a:rPr lang="en-US" altLang="en-US" b="1" dirty="0" smtClean="0"/>
              <a:t>x</a:t>
            </a:r>
            <a:r>
              <a:rPr lang="en-US" altLang="en-US" dirty="0"/>
              <a:t>) </a:t>
            </a:r>
            <a:r>
              <a:rPr lang="en-US" altLang="en-US" dirty="0">
                <a:sym typeface="Symbol" pitchFamily="18" charset="2"/>
              </a:rPr>
              <a:t>- </a:t>
            </a:r>
            <a:r>
              <a:rPr lang="en-US" altLang="en-US" dirty="0" smtClean="0">
                <a:sym typeface="Symbol" pitchFamily="18" charset="2"/>
              </a:rPr>
              <a:t>1</a:t>
            </a:r>
            <a:r>
              <a:rPr lang="en-US" altLang="en-US" baseline="-25000" dirty="0" smtClean="0"/>
              <a:t> </a:t>
            </a:r>
            <a:r>
              <a:rPr lang="en-US" altLang="en-US" dirty="0">
                <a:sym typeface="Symbol" pitchFamily="18" charset="2"/>
              </a:rPr>
              <a:t>)</a:t>
            </a:r>
            <a:r>
              <a:rPr lang="en-US" altLang="en-US" baseline="30000" dirty="0">
                <a:sym typeface="Symbol" pitchFamily="18" charset="2"/>
              </a:rPr>
              <a:t>2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	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square loss</a:t>
            </a:r>
          </a:p>
          <a:p>
            <a:pPr marL="0" lvl="1" indent="0">
              <a:buNone/>
            </a:pPr>
            <a:r>
              <a:rPr lang="en-US" altLang="en-US" dirty="0">
                <a:sym typeface="Symbol" pitchFamily="18" charset="2"/>
              </a:rPr>
              <a:t>w</a:t>
            </a:r>
            <a:r>
              <a:rPr lang="en-US" altLang="en-US" dirty="0" smtClean="0">
                <a:sym typeface="Symbol" pitchFamily="18" charset="2"/>
              </a:rPr>
              <a:t>ith </a:t>
            </a:r>
            <a:r>
              <a:rPr lang="en-US" altLang="en-US" dirty="0"/>
              <a:t>y=</a:t>
            </a:r>
            <a:r>
              <a:rPr lang="en-US" altLang="en-US" dirty="0">
                <a:sym typeface="Symbol" pitchFamily="18" charset="2"/>
              </a:rPr>
              <a:t></a:t>
            </a:r>
            <a:r>
              <a:rPr lang="en-US" altLang="en-US" dirty="0"/>
              <a:t>1</a:t>
            </a:r>
            <a:endParaRPr lang="en-US" altLang="en-US" dirty="0">
              <a:solidFill>
                <a:srgbClr val="C00000"/>
              </a:solidFill>
              <a:sym typeface="Symbol" pitchFamily="18" charset="2"/>
            </a:endParaRPr>
          </a:p>
          <a:p>
            <a:pPr marL="0" lvl="1" indent="0">
              <a:buNone/>
            </a:pPr>
            <a:r>
              <a:rPr lang="en-US" altLang="en-US" dirty="0" smtClean="0">
                <a:sym typeface="Symbol" pitchFamily="18" charset="2"/>
              </a:rPr>
              <a:t>Losses are conveniently expressed as a function of the “</a:t>
            </a:r>
            <a:r>
              <a:rPr lang="en-US" altLang="en-US" dirty="0" smtClean="0">
                <a:sym typeface="Symbol" pitchFamily="18" charset="2"/>
              </a:rPr>
              <a:t>functional </a:t>
            </a:r>
            <a:r>
              <a:rPr lang="en-US" altLang="en-US" dirty="0" smtClean="0">
                <a:sym typeface="Symbol" pitchFamily="18" charset="2"/>
              </a:rPr>
              <a:t>margin” z = y</a:t>
            </a:r>
            <a:r>
              <a:rPr lang="en-US" altLang="en-US" baseline="-25000" dirty="0" smtClean="0"/>
              <a:t> </a:t>
            </a:r>
            <a:r>
              <a:rPr lang="en-US" altLang="en-US" dirty="0" smtClean="0"/>
              <a:t>f(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C00000"/>
                </a:solidFill>
              </a:rPr>
              <a:t>L( f(</a:t>
            </a:r>
            <a:r>
              <a:rPr lang="en-US" altLang="en-US" b="1" dirty="0">
                <a:solidFill>
                  <a:srgbClr val="C00000"/>
                </a:solidFill>
              </a:rPr>
              <a:t>x</a:t>
            </a:r>
            <a:r>
              <a:rPr lang="en-US" altLang="en-US" dirty="0">
                <a:solidFill>
                  <a:srgbClr val="C00000"/>
                </a:solidFill>
              </a:rPr>
              <a:t>)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, y</a:t>
            </a:r>
            <a:r>
              <a:rPr lang="en-US" altLang="en-US" baseline="-25000" dirty="0">
                <a:solidFill>
                  <a:srgbClr val="C00000"/>
                </a:solidFill>
              </a:rPr>
              <a:t>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) = </a:t>
            </a:r>
            <a:r>
              <a:rPr lang="en-US" altLang="en-US" b="1" dirty="0"/>
              <a:t>1</a:t>
            </a:r>
            <a:r>
              <a:rPr lang="en-US" altLang="en-US" dirty="0"/>
              <a:t>( </a:t>
            </a:r>
            <a:r>
              <a:rPr lang="en-US" altLang="en-US" dirty="0" smtClean="0"/>
              <a:t>z&lt;</a:t>
            </a:r>
            <a:r>
              <a:rPr lang="en-US" altLang="en-US" dirty="0" smtClean="0">
                <a:sym typeface="Symbol" pitchFamily="18" charset="2"/>
              </a:rPr>
              <a:t>0 )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			zero-one loss</a:t>
            </a:r>
            <a:endParaRPr lang="en-US" altLang="en-US" dirty="0">
              <a:solidFill>
                <a:srgbClr val="C00000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C00000"/>
                </a:solidFill>
              </a:rPr>
              <a:t>L( f(</a:t>
            </a:r>
            <a:r>
              <a:rPr lang="en-US" altLang="en-US" b="1" dirty="0">
                <a:solidFill>
                  <a:srgbClr val="C00000"/>
                </a:solidFill>
              </a:rPr>
              <a:t>x</a:t>
            </a:r>
            <a:r>
              <a:rPr lang="en-US" altLang="en-US" dirty="0">
                <a:solidFill>
                  <a:srgbClr val="C00000"/>
                </a:solidFill>
              </a:rPr>
              <a:t>)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, y</a:t>
            </a:r>
            <a:r>
              <a:rPr lang="en-US" altLang="en-US" baseline="-25000" dirty="0">
                <a:solidFill>
                  <a:srgbClr val="C00000"/>
                </a:solidFill>
              </a:rPr>
              <a:t>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) = </a:t>
            </a:r>
            <a:r>
              <a:rPr lang="en-US" altLang="en-US" dirty="0"/>
              <a:t>( </a:t>
            </a:r>
            <a:r>
              <a:rPr lang="en-US" altLang="en-US" dirty="0" smtClean="0"/>
              <a:t>z - 1</a:t>
            </a:r>
            <a:r>
              <a:rPr lang="en-US" altLang="en-US" dirty="0" smtClean="0">
                <a:sym typeface="Symbol" pitchFamily="18" charset="2"/>
              </a:rPr>
              <a:t>)</a:t>
            </a:r>
            <a:r>
              <a:rPr lang="en-US" altLang="en-US" baseline="30000" dirty="0" smtClean="0">
                <a:sym typeface="Symbol" pitchFamily="18" charset="2"/>
              </a:rPr>
              <a:t>2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			square loss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2516220"/>
            <a:ext cx="9144000" cy="4353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risk is the sum of “losses”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en-US" altLang="en-US" dirty="0" smtClean="0">
                <a:solidFill>
                  <a:schemeClr val="accent2"/>
                </a:solidFill>
              </a:rPr>
              <a:t>		</a:t>
            </a:r>
            <a:r>
              <a:rPr lang="en-US" altLang="en-US" sz="3200" dirty="0"/>
              <a:t>R[f] = </a:t>
            </a:r>
            <a:r>
              <a:rPr lang="en-US" altLang="en-US" sz="2400" dirty="0"/>
              <a:t>(1/N) </a:t>
            </a:r>
            <a:r>
              <a:rPr lang="en-US" altLang="en-US" sz="3200" dirty="0" err="1">
                <a:latin typeface="Symbol" pitchFamily="18" charset="2"/>
              </a:rPr>
              <a:t>S</a:t>
            </a:r>
            <a:r>
              <a:rPr lang="en-US" altLang="en-US" sz="3200" baseline="-25000" dirty="0" err="1"/>
              <a:t>k</a:t>
            </a:r>
            <a:r>
              <a:rPr lang="en-US" altLang="en-US" sz="3200" baseline="-25000" dirty="0"/>
              <a:t>=1:N</a:t>
            </a:r>
            <a:r>
              <a:rPr lang="en-US" altLang="en-US" sz="3200" dirty="0"/>
              <a:t> L( f(</a:t>
            </a:r>
            <a:r>
              <a:rPr lang="en-US" altLang="en-US" sz="3200" b="1" dirty="0" err="1"/>
              <a:t>x</a:t>
            </a:r>
            <a:r>
              <a:rPr lang="en-US" altLang="en-US" sz="3200" baseline="30000" dirty="0" err="1"/>
              <a:t>k</a:t>
            </a:r>
            <a:r>
              <a:rPr lang="en-US" altLang="en-US" sz="3200" dirty="0"/>
              <a:t>)</a:t>
            </a:r>
            <a:r>
              <a:rPr lang="en-US" altLang="en-US" sz="3200" dirty="0">
                <a:sym typeface="Symbol" pitchFamily="18" charset="2"/>
              </a:rPr>
              <a:t>, </a:t>
            </a:r>
            <a:r>
              <a:rPr lang="en-US" altLang="en-US" sz="3200" dirty="0" err="1">
                <a:sym typeface="Symbol" pitchFamily="18" charset="2"/>
              </a:rPr>
              <a:t>y</a:t>
            </a:r>
            <a:r>
              <a:rPr lang="en-US" altLang="en-US" sz="3200" baseline="30000" dirty="0" err="1"/>
              <a:t>k</a:t>
            </a:r>
            <a:r>
              <a:rPr lang="en-US" altLang="en-US" sz="3200" baseline="-25000" dirty="0"/>
              <a:t> </a:t>
            </a:r>
            <a:r>
              <a:rPr lang="en-US" altLang="en-US" sz="3200" dirty="0">
                <a:sym typeface="Symbol" pitchFamily="18" charset="2"/>
              </a:rPr>
              <a:t>)</a:t>
            </a:r>
          </a:p>
          <a:p>
            <a:pPr marL="0" lvl="1" indent="0">
              <a:buNone/>
            </a:pPr>
            <a:endParaRPr lang="en-US" altLang="en-US" dirty="0" smtClean="0">
              <a:solidFill>
                <a:srgbClr val="C00000"/>
              </a:solidFill>
              <a:sym typeface="Symbol" pitchFamily="18" charset="2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C00000"/>
                </a:solidFill>
              </a:rPr>
              <a:t>L</a:t>
            </a:r>
            <a:r>
              <a:rPr lang="en-US" altLang="en-US" dirty="0">
                <a:solidFill>
                  <a:srgbClr val="C00000"/>
                </a:solidFill>
              </a:rPr>
              <a:t>( </a:t>
            </a:r>
            <a:r>
              <a:rPr lang="en-US" altLang="en-US" dirty="0" smtClean="0">
                <a:solidFill>
                  <a:srgbClr val="C00000"/>
                </a:solidFill>
              </a:rPr>
              <a:t>f(</a:t>
            </a:r>
            <a:r>
              <a:rPr lang="en-US" altLang="en-US" b="1" dirty="0" smtClean="0">
                <a:solidFill>
                  <a:srgbClr val="C00000"/>
                </a:solidFill>
              </a:rPr>
              <a:t>x</a:t>
            </a:r>
            <a:r>
              <a:rPr lang="en-US" altLang="en-US" dirty="0" smtClean="0">
                <a:solidFill>
                  <a:srgbClr val="C00000"/>
                </a:solidFill>
              </a:rPr>
              <a:t>)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, y</a:t>
            </a:r>
            <a:r>
              <a:rPr lang="en-US" altLang="en-US" baseline="-25000" dirty="0" smtClean="0">
                <a:solidFill>
                  <a:srgbClr val="C00000"/>
                </a:solidFill>
              </a:rPr>
              <a:t>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) = </a:t>
            </a:r>
            <a:r>
              <a:rPr lang="en-US" altLang="en-US" b="1" dirty="0" smtClean="0">
                <a:solidFill>
                  <a:srgbClr val="C00000"/>
                </a:solidFill>
              </a:rPr>
              <a:t>1</a:t>
            </a:r>
            <a:r>
              <a:rPr lang="en-US" altLang="en-US" dirty="0" smtClean="0">
                <a:solidFill>
                  <a:srgbClr val="C00000"/>
                </a:solidFill>
              </a:rPr>
              <a:t>(</a:t>
            </a:r>
            <a:r>
              <a:rPr lang="en-US" altLang="en-US" dirty="0" err="1" smtClean="0">
                <a:solidFill>
                  <a:srgbClr val="C00000"/>
                </a:solidFill>
              </a:rPr>
              <a:t>sgn</a:t>
            </a:r>
            <a:r>
              <a:rPr lang="en-US" altLang="en-US" dirty="0" smtClean="0">
                <a:solidFill>
                  <a:srgbClr val="C00000"/>
                </a:solidFill>
              </a:rPr>
              <a:t>(f(</a:t>
            </a:r>
            <a:r>
              <a:rPr lang="en-US" altLang="en-US" b="1" dirty="0" smtClean="0">
                <a:solidFill>
                  <a:srgbClr val="C00000"/>
                </a:solidFill>
              </a:rPr>
              <a:t>x</a:t>
            </a:r>
            <a:r>
              <a:rPr lang="en-US" altLang="en-US" dirty="0" smtClean="0">
                <a:solidFill>
                  <a:srgbClr val="C00000"/>
                </a:solidFill>
              </a:rPr>
              <a:t>))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y)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= </a:t>
            </a:r>
            <a:r>
              <a:rPr lang="en-US" altLang="en-US" b="1" dirty="0"/>
              <a:t>1</a:t>
            </a:r>
            <a:r>
              <a:rPr lang="en-US" altLang="en-US" dirty="0"/>
              <a:t>( </a:t>
            </a:r>
            <a:r>
              <a:rPr lang="en-US" altLang="en-US" dirty="0" err="1" smtClean="0"/>
              <a:t>yf</a:t>
            </a:r>
            <a:r>
              <a:rPr lang="en-US" altLang="en-US" dirty="0" smtClean="0"/>
              <a:t>(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</a:t>
            </a:r>
            <a:r>
              <a:rPr lang="en-US" altLang="en-US" dirty="0" smtClean="0">
                <a:sym typeface="Symbol" pitchFamily="18" charset="2"/>
              </a:rPr>
              <a:t>&lt;0 ) 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zero-one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loss</a:t>
            </a:r>
            <a:endParaRPr lang="en-US" altLang="en-US" dirty="0">
              <a:solidFill>
                <a:srgbClr val="C00000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C00000"/>
                </a:solidFill>
              </a:rPr>
              <a:t>L</a:t>
            </a:r>
            <a:r>
              <a:rPr lang="en-US" altLang="en-US" dirty="0">
                <a:solidFill>
                  <a:srgbClr val="C00000"/>
                </a:solidFill>
              </a:rPr>
              <a:t>( </a:t>
            </a:r>
            <a:r>
              <a:rPr lang="en-US" altLang="en-US" dirty="0" smtClean="0">
                <a:solidFill>
                  <a:srgbClr val="C00000"/>
                </a:solidFill>
              </a:rPr>
              <a:t>f(</a:t>
            </a:r>
            <a:r>
              <a:rPr lang="en-US" altLang="en-US" b="1" dirty="0" smtClean="0">
                <a:solidFill>
                  <a:srgbClr val="C00000"/>
                </a:solidFill>
              </a:rPr>
              <a:t>x</a:t>
            </a:r>
            <a:r>
              <a:rPr lang="en-US" altLang="en-US" dirty="0" smtClean="0">
                <a:solidFill>
                  <a:srgbClr val="C00000"/>
                </a:solidFill>
              </a:rPr>
              <a:t>)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, y</a:t>
            </a:r>
            <a:r>
              <a:rPr lang="en-US" altLang="en-US" baseline="-25000" dirty="0" smtClean="0">
                <a:solidFill>
                  <a:srgbClr val="C00000"/>
                </a:solidFill>
              </a:rPr>
              <a:t>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) = </a:t>
            </a:r>
            <a:r>
              <a:rPr lang="en-US" altLang="en-US" dirty="0" smtClean="0">
                <a:solidFill>
                  <a:srgbClr val="C00000"/>
                </a:solidFill>
              </a:rPr>
              <a:t>( f(</a:t>
            </a:r>
            <a:r>
              <a:rPr lang="en-US" altLang="en-US" b="1" dirty="0" smtClean="0">
                <a:solidFill>
                  <a:srgbClr val="C00000"/>
                </a:solidFill>
              </a:rPr>
              <a:t>x</a:t>
            </a:r>
            <a:r>
              <a:rPr lang="en-US" altLang="en-US" dirty="0" smtClean="0">
                <a:solidFill>
                  <a:srgbClr val="C00000"/>
                </a:solidFill>
              </a:rPr>
              <a:t>)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- 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y</a:t>
            </a:r>
            <a:r>
              <a:rPr lang="en-US" altLang="en-US" baseline="-25000" dirty="0" smtClean="0">
                <a:solidFill>
                  <a:srgbClr val="C00000"/>
                </a:solidFill>
              </a:rPr>
              <a:t> 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)</a:t>
            </a:r>
            <a:r>
              <a:rPr lang="en-US" altLang="en-US" baseline="30000" dirty="0" smtClean="0">
                <a:solidFill>
                  <a:srgbClr val="C00000"/>
                </a:solidFill>
                <a:sym typeface="Symbol" pitchFamily="18" charset="2"/>
              </a:rPr>
              <a:t>2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= </a:t>
            </a:r>
            <a:r>
              <a:rPr lang="en-US" altLang="en-US" dirty="0"/>
              <a:t>( </a:t>
            </a:r>
            <a:r>
              <a:rPr lang="en-US" altLang="en-US" dirty="0" err="1" smtClean="0"/>
              <a:t>yf</a:t>
            </a:r>
            <a:r>
              <a:rPr lang="en-US" altLang="en-US" dirty="0" smtClean="0"/>
              <a:t>(</a:t>
            </a:r>
            <a:r>
              <a:rPr lang="en-US" altLang="en-US" b="1" dirty="0" smtClean="0"/>
              <a:t>x</a:t>
            </a:r>
            <a:r>
              <a:rPr lang="en-US" altLang="en-US" dirty="0"/>
              <a:t>) </a:t>
            </a:r>
            <a:r>
              <a:rPr lang="en-US" altLang="en-US" dirty="0">
                <a:sym typeface="Symbol" pitchFamily="18" charset="2"/>
              </a:rPr>
              <a:t>- </a:t>
            </a:r>
            <a:r>
              <a:rPr lang="en-US" altLang="en-US" dirty="0" smtClean="0">
                <a:sym typeface="Symbol" pitchFamily="18" charset="2"/>
              </a:rPr>
              <a:t>1</a:t>
            </a:r>
            <a:r>
              <a:rPr lang="en-US" altLang="en-US" baseline="-25000" dirty="0" smtClean="0"/>
              <a:t> </a:t>
            </a:r>
            <a:r>
              <a:rPr lang="en-US" altLang="en-US" dirty="0">
                <a:sym typeface="Symbol" pitchFamily="18" charset="2"/>
              </a:rPr>
              <a:t>)</a:t>
            </a:r>
            <a:r>
              <a:rPr lang="en-US" altLang="en-US" baseline="30000" dirty="0">
                <a:sym typeface="Symbol" pitchFamily="18" charset="2"/>
              </a:rPr>
              <a:t>2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	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square loss</a:t>
            </a:r>
          </a:p>
          <a:p>
            <a:pPr marL="0" lvl="1" indent="0">
              <a:buNone/>
            </a:pPr>
            <a:r>
              <a:rPr lang="en-US" altLang="en-US" dirty="0">
                <a:sym typeface="Symbol" pitchFamily="18" charset="2"/>
              </a:rPr>
              <a:t>w</a:t>
            </a:r>
            <a:r>
              <a:rPr lang="en-US" altLang="en-US" dirty="0" smtClean="0">
                <a:sym typeface="Symbol" pitchFamily="18" charset="2"/>
              </a:rPr>
              <a:t>ith </a:t>
            </a:r>
            <a:r>
              <a:rPr lang="en-US" altLang="en-US" dirty="0"/>
              <a:t>y=</a:t>
            </a:r>
            <a:r>
              <a:rPr lang="en-US" altLang="en-US" dirty="0">
                <a:sym typeface="Symbol" pitchFamily="18" charset="2"/>
              </a:rPr>
              <a:t></a:t>
            </a:r>
            <a:r>
              <a:rPr lang="en-US" altLang="en-US" dirty="0"/>
              <a:t>1</a:t>
            </a:r>
            <a:endParaRPr lang="en-US" altLang="en-US" dirty="0">
              <a:solidFill>
                <a:srgbClr val="C00000"/>
              </a:solidFill>
              <a:sym typeface="Symbol" pitchFamily="18" charset="2"/>
            </a:endParaRPr>
          </a:p>
          <a:p>
            <a:pPr marL="0" lvl="1" indent="0">
              <a:buNone/>
            </a:pPr>
            <a:r>
              <a:rPr lang="en-US" altLang="en-US" dirty="0" smtClean="0">
                <a:sym typeface="Symbol" pitchFamily="18" charset="2"/>
              </a:rPr>
              <a:t>Losses are conveniently expressed as a function of the “</a:t>
            </a:r>
            <a:r>
              <a:rPr lang="en-US" altLang="en-US" dirty="0" smtClean="0">
                <a:sym typeface="Symbol" pitchFamily="18" charset="2"/>
              </a:rPr>
              <a:t>functional </a:t>
            </a:r>
            <a:r>
              <a:rPr lang="en-US" altLang="en-US" dirty="0" smtClean="0">
                <a:sym typeface="Symbol" pitchFamily="18" charset="2"/>
              </a:rPr>
              <a:t>margin” z = y</a:t>
            </a:r>
            <a:r>
              <a:rPr lang="en-US" altLang="en-US" baseline="-25000" dirty="0" smtClean="0"/>
              <a:t> </a:t>
            </a:r>
            <a:r>
              <a:rPr lang="en-US" altLang="en-US" dirty="0" smtClean="0"/>
              <a:t>f(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C00000"/>
                </a:solidFill>
              </a:rPr>
              <a:t>L( f(</a:t>
            </a:r>
            <a:r>
              <a:rPr lang="en-US" altLang="en-US" b="1" dirty="0">
                <a:solidFill>
                  <a:srgbClr val="C00000"/>
                </a:solidFill>
              </a:rPr>
              <a:t>x</a:t>
            </a:r>
            <a:r>
              <a:rPr lang="en-US" altLang="en-US" dirty="0">
                <a:solidFill>
                  <a:srgbClr val="C00000"/>
                </a:solidFill>
              </a:rPr>
              <a:t>)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, y</a:t>
            </a:r>
            <a:r>
              <a:rPr lang="en-US" altLang="en-US" baseline="-25000" dirty="0">
                <a:solidFill>
                  <a:srgbClr val="C00000"/>
                </a:solidFill>
              </a:rPr>
              <a:t>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) = </a:t>
            </a:r>
            <a:r>
              <a:rPr lang="en-US" altLang="en-US" b="1" dirty="0"/>
              <a:t>1</a:t>
            </a:r>
            <a:r>
              <a:rPr lang="en-US" altLang="en-US" dirty="0"/>
              <a:t>( </a:t>
            </a:r>
            <a:r>
              <a:rPr lang="en-US" altLang="en-US" dirty="0" smtClean="0"/>
              <a:t>z&lt;</a:t>
            </a:r>
            <a:r>
              <a:rPr lang="en-US" altLang="en-US" dirty="0" smtClean="0">
                <a:sym typeface="Symbol" pitchFamily="18" charset="2"/>
              </a:rPr>
              <a:t>0 )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			zero-one loss</a:t>
            </a:r>
            <a:endParaRPr lang="en-US" altLang="en-US" dirty="0">
              <a:solidFill>
                <a:srgbClr val="C00000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C00000"/>
                </a:solidFill>
              </a:rPr>
              <a:t>L( f(</a:t>
            </a:r>
            <a:r>
              <a:rPr lang="en-US" altLang="en-US" b="1" dirty="0">
                <a:solidFill>
                  <a:srgbClr val="C00000"/>
                </a:solidFill>
              </a:rPr>
              <a:t>x</a:t>
            </a:r>
            <a:r>
              <a:rPr lang="en-US" altLang="en-US" dirty="0">
                <a:solidFill>
                  <a:srgbClr val="C00000"/>
                </a:solidFill>
              </a:rPr>
              <a:t>)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, y</a:t>
            </a:r>
            <a:r>
              <a:rPr lang="en-US" altLang="en-US" baseline="-25000" dirty="0">
                <a:solidFill>
                  <a:srgbClr val="C00000"/>
                </a:solidFill>
              </a:rPr>
              <a:t>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) = </a:t>
            </a:r>
            <a:r>
              <a:rPr lang="en-US" altLang="en-US" dirty="0"/>
              <a:t>( </a:t>
            </a:r>
            <a:r>
              <a:rPr lang="en-US" altLang="en-US" dirty="0" smtClean="0"/>
              <a:t>z - 1</a:t>
            </a:r>
            <a:r>
              <a:rPr lang="en-US" altLang="en-US" dirty="0" smtClean="0">
                <a:sym typeface="Symbol" pitchFamily="18" charset="2"/>
              </a:rPr>
              <a:t>)</a:t>
            </a:r>
            <a:r>
              <a:rPr lang="en-US" altLang="en-US" baseline="30000" dirty="0" smtClean="0">
                <a:sym typeface="Symbol" pitchFamily="18" charset="2"/>
              </a:rPr>
              <a:t>2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			square loss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114800"/>
            <a:ext cx="9144000" cy="2752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6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risk is the sum of “losses”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en-US" altLang="en-US" dirty="0" smtClean="0">
                <a:solidFill>
                  <a:schemeClr val="accent2"/>
                </a:solidFill>
              </a:rPr>
              <a:t>		</a:t>
            </a:r>
            <a:r>
              <a:rPr lang="en-US" altLang="en-US" sz="3200" dirty="0"/>
              <a:t>R[f] = </a:t>
            </a:r>
            <a:r>
              <a:rPr lang="en-US" altLang="en-US" sz="2400" dirty="0"/>
              <a:t>(1/N) </a:t>
            </a:r>
            <a:r>
              <a:rPr lang="en-US" altLang="en-US" sz="3200" dirty="0" err="1">
                <a:latin typeface="Symbol" pitchFamily="18" charset="2"/>
              </a:rPr>
              <a:t>S</a:t>
            </a:r>
            <a:r>
              <a:rPr lang="en-US" altLang="en-US" sz="3200" baseline="-25000" dirty="0" err="1"/>
              <a:t>k</a:t>
            </a:r>
            <a:r>
              <a:rPr lang="en-US" altLang="en-US" sz="3200" baseline="-25000" dirty="0"/>
              <a:t>=1:N</a:t>
            </a:r>
            <a:r>
              <a:rPr lang="en-US" altLang="en-US" sz="3200" dirty="0"/>
              <a:t> L( f(</a:t>
            </a:r>
            <a:r>
              <a:rPr lang="en-US" altLang="en-US" sz="3200" b="1" dirty="0" err="1"/>
              <a:t>x</a:t>
            </a:r>
            <a:r>
              <a:rPr lang="en-US" altLang="en-US" sz="3200" baseline="30000" dirty="0" err="1"/>
              <a:t>k</a:t>
            </a:r>
            <a:r>
              <a:rPr lang="en-US" altLang="en-US" sz="3200" dirty="0"/>
              <a:t>)</a:t>
            </a:r>
            <a:r>
              <a:rPr lang="en-US" altLang="en-US" sz="3200" dirty="0">
                <a:sym typeface="Symbol" pitchFamily="18" charset="2"/>
              </a:rPr>
              <a:t>, </a:t>
            </a:r>
            <a:r>
              <a:rPr lang="en-US" altLang="en-US" sz="3200" dirty="0" err="1">
                <a:sym typeface="Symbol" pitchFamily="18" charset="2"/>
              </a:rPr>
              <a:t>y</a:t>
            </a:r>
            <a:r>
              <a:rPr lang="en-US" altLang="en-US" sz="3200" baseline="30000" dirty="0" err="1"/>
              <a:t>k</a:t>
            </a:r>
            <a:r>
              <a:rPr lang="en-US" altLang="en-US" sz="3200" baseline="-25000" dirty="0"/>
              <a:t> </a:t>
            </a:r>
            <a:r>
              <a:rPr lang="en-US" altLang="en-US" sz="3200" dirty="0">
                <a:sym typeface="Symbol" pitchFamily="18" charset="2"/>
              </a:rPr>
              <a:t>)</a:t>
            </a:r>
          </a:p>
          <a:p>
            <a:pPr marL="0" lvl="1" indent="0">
              <a:buNone/>
            </a:pPr>
            <a:endParaRPr lang="en-US" altLang="en-US" dirty="0" smtClean="0">
              <a:solidFill>
                <a:srgbClr val="C00000"/>
              </a:solidFill>
              <a:sym typeface="Symbol" pitchFamily="18" charset="2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C00000"/>
                </a:solidFill>
              </a:rPr>
              <a:t>L</a:t>
            </a:r>
            <a:r>
              <a:rPr lang="en-US" altLang="en-US" dirty="0">
                <a:solidFill>
                  <a:srgbClr val="C00000"/>
                </a:solidFill>
              </a:rPr>
              <a:t>( </a:t>
            </a:r>
            <a:r>
              <a:rPr lang="en-US" altLang="en-US" dirty="0" smtClean="0">
                <a:solidFill>
                  <a:srgbClr val="C00000"/>
                </a:solidFill>
              </a:rPr>
              <a:t>f(</a:t>
            </a:r>
            <a:r>
              <a:rPr lang="en-US" altLang="en-US" b="1" dirty="0" smtClean="0">
                <a:solidFill>
                  <a:srgbClr val="C00000"/>
                </a:solidFill>
              </a:rPr>
              <a:t>x</a:t>
            </a:r>
            <a:r>
              <a:rPr lang="en-US" altLang="en-US" dirty="0" smtClean="0">
                <a:solidFill>
                  <a:srgbClr val="C00000"/>
                </a:solidFill>
              </a:rPr>
              <a:t>)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, y</a:t>
            </a:r>
            <a:r>
              <a:rPr lang="en-US" altLang="en-US" baseline="-25000" dirty="0" smtClean="0">
                <a:solidFill>
                  <a:srgbClr val="C00000"/>
                </a:solidFill>
              </a:rPr>
              <a:t>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) = </a:t>
            </a:r>
            <a:r>
              <a:rPr lang="en-US" altLang="en-US" b="1" dirty="0" smtClean="0">
                <a:solidFill>
                  <a:srgbClr val="C00000"/>
                </a:solidFill>
              </a:rPr>
              <a:t>1</a:t>
            </a:r>
            <a:r>
              <a:rPr lang="en-US" altLang="en-US" dirty="0" smtClean="0">
                <a:solidFill>
                  <a:srgbClr val="C00000"/>
                </a:solidFill>
              </a:rPr>
              <a:t>(</a:t>
            </a:r>
            <a:r>
              <a:rPr lang="en-US" altLang="en-US" dirty="0" err="1" smtClean="0">
                <a:solidFill>
                  <a:srgbClr val="C00000"/>
                </a:solidFill>
              </a:rPr>
              <a:t>sgn</a:t>
            </a:r>
            <a:r>
              <a:rPr lang="en-US" altLang="en-US" dirty="0" smtClean="0">
                <a:solidFill>
                  <a:srgbClr val="C00000"/>
                </a:solidFill>
              </a:rPr>
              <a:t>(f(</a:t>
            </a:r>
            <a:r>
              <a:rPr lang="en-US" altLang="en-US" b="1" dirty="0" smtClean="0">
                <a:solidFill>
                  <a:srgbClr val="C00000"/>
                </a:solidFill>
              </a:rPr>
              <a:t>x</a:t>
            </a:r>
            <a:r>
              <a:rPr lang="en-US" altLang="en-US" dirty="0" smtClean="0">
                <a:solidFill>
                  <a:srgbClr val="C00000"/>
                </a:solidFill>
              </a:rPr>
              <a:t>))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y)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= </a:t>
            </a:r>
            <a:r>
              <a:rPr lang="en-US" altLang="en-US" b="1" dirty="0"/>
              <a:t>1</a:t>
            </a:r>
            <a:r>
              <a:rPr lang="en-US" altLang="en-US" dirty="0"/>
              <a:t>( </a:t>
            </a:r>
            <a:r>
              <a:rPr lang="en-US" altLang="en-US" dirty="0" err="1" smtClean="0"/>
              <a:t>yf</a:t>
            </a:r>
            <a:r>
              <a:rPr lang="en-US" altLang="en-US" dirty="0" smtClean="0"/>
              <a:t>(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</a:t>
            </a:r>
            <a:r>
              <a:rPr lang="en-US" altLang="en-US" dirty="0" smtClean="0">
                <a:sym typeface="Symbol" pitchFamily="18" charset="2"/>
              </a:rPr>
              <a:t>&lt;0 ) 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zero-one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loss</a:t>
            </a:r>
            <a:endParaRPr lang="en-US" altLang="en-US" dirty="0">
              <a:solidFill>
                <a:srgbClr val="C00000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C00000"/>
                </a:solidFill>
              </a:rPr>
              <a:t>L</a:t>
            </a:r>
            <a:r>
              <a:rPr lang="en-US" altLang="en-US" dirty="0">
                <a:solidFill>
                  <a:srgbClr val="C00000"/>
                </a:solidFill>
              </a:rPr>
              <a:t>( </a:t>
            </a:r>
            <a:r>
              <a:rPr lang="en-US" altLang="en-US" dirty="0" smtClean="0">
                <a:solidFill>
                  <a:srgbClr val="C00000"/>
                </a:solidFill>
              </a:rPr>
              <a:t>f(</a:t>
            </a:r>
            <a:r>
              <a:rPr lang="en-US" altLang="en-US" b="1" dirty="0" smtClean="0">
                <a:solidFill>
                  <a:srgbClr val="C00000"/>
                </a:solidFill>
              </a:rPr>
              <a:t>x</a:t>
            </a:r>
            <a:r>
              <a:rPr lang="en-US" altLang="en-US" dirty="0" smtClean="0">
                <a:solidFill>
                  <a:srgbClr val="C00000"/>
                </a:solidFill>
              </a:rPr>
              <a:t>)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, y</a:t>
            </a:r>
            <a:r>
              <a:rPr lang="en-US" altLang="en-US" baseline="-25000" dirty="0" smtClean="0">
                <a:solidFill>
                  <a:srgbClr val="C00000"/>
                </a:solidFill>
              </a:rPr>
              <a:t>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) = </a:t>
            </a:r>
            <a:r>
              <a:rPr lang="en-US" altLang="en-US" dirty="0" smtClean="0">
                <a:solidFill>
                  <a:srgbClr val="C00000"/>
                </a:solidFill>
              </a:rPr>
              <a:t>( f(</a:t>
            </a:r>
            <a:r>
              <a:rPr lang="en-US" altLang="en-US" b="1" dirty="0" smtClean="0">
                <a:solidFill>
                  <a:srgbClr val="C00000"/>
                </a:solidFill>
              </a:rPr>
              <a:t>x</a:t>
            </a:r>
            <a:r>
              <a:rPr lang="en-US" altLang="en-US" dirty="0" smtClean="0">
                <a:solidFill>
                  <a:srgbClr val="C00000"/>
                </a:solidFill>
              </a:rPr>
              <a:t>)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- 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y</a:t>
            </a:r>
            <a:r>
              <a:rPr lang="en-US" altLang="en-US" baseline="-25000" dirty="0" smtClean="0">
                <a:solidFill>
                  <a:srgbClr val="C00000"/>
                </a:solidFill>
              </a:rPr>
              <a:t> 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)</a:t>
            </a:r>
            <a:r>
              <a:rPr lang="en-US" altLang="en-US" baseline="30000" dirty="0" smtClean="0">
                <a:solidFill>
                  <a:srgbClr val="C00000"/>
                </a:solidFill>
                <a:sym typeface="Symbol" pitchFamily="18" charset="2"/>
              </a:rPr>
              <a:t>2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= </a:t>
            </a:r>
            <a:r>
              <a:rPr lang="en-US" altLang="en-US" dirty="0"/>
              <a:t>( </a:t>
            </a:r>
            <a:r>
              <a:rPr lang="en-US" altLang="en-US" dirty="0" err="1" smtClean="0"/>
              <a:t>yf</a:t>
            </a:r>
            <a:r>
              <a:rPr lang="en-US" altLang="en-US" dirty="0" smtClean="0"/>
              <a:t>(</a:t>
            </a:r>
            <a:r>
              <a:rPr lang="en-US" altLang="en-US" b="1" dirty="0" smtClean="0"/>
              <a:t>x</a:t>
            </a:r>
            <a:r>
              <a:rPr lang="en-US" altLang="en-US" dirty="0"/>
              <a:t>) </a:t>
            </a:r>
            <a:r>
              <a:rPr lang="en-US" altLang="en-US" dirty="0">
                <a:sym typeface="Symbol" pitchFamily="18" charset="2"/>
              </a:rPr>
              <a:t>- </a:t>
            </a:r>
            <a:r>
              <a:rPr lang="en-US" altLang="en-US" dirty="0" smtClean="0">
                <a:sym typeface="Symbol" pitchFamily="18" charset="2"/>
              </a:rPr>
              <a:t>1</a:t>
            </a:r>
            <a:r>
              <a:rPr lang="en-US" altLang="en-US" baseline="-25000" dirty="0" smtClean="0"/>
              <a:t> </a:t>
            </a:r>
            <a:r>
              <a:rPr lang="en-US" altLang="en-US" dirty="0">
                <a:sym typeface="Symbol" pitchFamily="18" charset="2"/>
              </a:rPr>
              <a:t>)</a:t>
            </a:r>
            <a:r>
              <a:rPr lang="en-US" altLang="en-US" baseline="30000" dirty="0">
                <a:sym typeface="Symbol" pitchFamily="18" charset="2"/>
              </a:rPr>
              <a:t>2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	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square loss</a:t>
            </a:r>
          </a:p>
          <a:p>
            <a:pPr marL="0" lvl="1" indent="0">
              <a:buNone/>
            </a:pPr>
            <a:r>
              <a:rPr lang="en-US" altLang="en-US" dirty="0">
                <a:sym typeface="Symbol" pitchFamily="18" charset="2"/>
              </a:rPr>
              <a:t>w</a:t>
            </a:r>
            <a:r>
              <a:rPr lang="en-US" altLang="en-US" dirty="0" smtClean="0">
                <a:sym typeface="Symbol" pitchFamily="18" charset="2"/>
              </a:rPr>
              <a:t>ith </a:t>
            </a:r>
            <a:r>
              <a:rPr lang="en-US" altLang="en-US" dirty="0"/>
              <a:t>y=</a:t>
            </a:r>
            <a:r>
              <a:rPr lang="en-US" altLang="en-US" dirty="0">
                <a:sym typeface="Symbol" pitchFamily="18" charset="2"/>
              </a:rPr>
              <a:t></a:t>
            </a:r>
            <a:r>
              <a:rPr lang="en-US" altLang="en-US" dirty="0"/>
              <a:t>1</a:t>
            </a:r>
            <a:endParaRPr lang="en-US" altLang="en-US" dirty="0">
              <a:solidFill>
                <a:srgbClr val="C00000"/>
              </a:solidFill>
              <a:sym typeface="Symbol" pitchFamily="18" charset="2"/>
            </a:endParaRPr>
          </a:p>
          <a:p>
            <a:pPr marL="0" lvl="1" indent="0">
              <a:buNone/>
            </a:pPr>
            <a:r>
              <a:rPr lang="en-US" altLang="en-US" dirty="0" smtClean="0">
                <a:sym typeface="Symbol" pitchFamily="18" charset="2"/>
              </a:rPr>
              <a:t>Losses are conveniently expressed as a function of the “</a:t>
            </a:r>
            <a:r>
              <a:rPr lang="en-US" altLang="en-US" dirty="0" err="1" smtClean="0">
                <a:sym typeface="Symbol" pitchFamily="18" charset="2"/>
              </a:rPr>
              <a:t>funtional</a:t>
            </a:r>
            <a:r>
              <a:rPr lang="en-US" altLang="en-US" dirty="0" smtClean="0">
                <a:sym typeface="Symbol" pitchFamily="18" charset="2"/>
              </a:rPr>
              <a:t> margin” z = y</a:t>
            </a:r>
            <a:r>
              <a:rPr lang="en-US" altLang="en-US" baseline="-25000" dirty="0" smtClean="0"/>
              <a:t> </a:t>
            </a:r>
            <a:r>
              <a:rPr lang="en-US" altLang="en-US" dirty="0" smtClean="0"/>
              <a:t>f(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C00000"/>
                </a:solidFill>
              </a:rPr>
              <a:t>L( f(</a:t>
            </a:r>
            <a:r>
              <a:rPr lang="en-US" altLang="en-US" b="1" dirty="0">
                <a:solidFill>
                  <a:srgbClr val="C00000"/>
                </a:solidFill>
              </a:rPr>
              <a:t>x</a:t>
            </a:r>
            <a:r>
              <a:rPr lang="en-US" altLang="en-US" dirty="0">
                <a:solidFill>
                  <a:srgbClr val="C00000"/>
                </a:solidFill>
              </a:rPr>
              <a:t>)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, y</a:t>
            </a:r>
            <a:r>
              <a:rPr lang="en-US" altLang="en-US" baseline="-25000" dirty="0">
                <a:solidFill>
                  <a:srgbClr val="C00000"/>
                </a:solidFill>
              </a:rPr>
              <a:t>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) = </a:t>
            </a:r>
            <a:r>
              <a:rPr lang="en-US" altLang="en-US" b="1" dirty="0"/>
              <a:t>1</a:t>
            </a:r>
            <a:r>
              <a:rPr lang="en-US" altLang="en-US" dirty="0"/>
              <a:t>( </a:t>
            </a:r>
            <a:r>
              <a:rPr lang="en-US" altLang="en-US" dirty="0" smtClean="0"/>
              <a:t>z&lt;</a:t>
            </a:r>
            <a:r>
              <a:rPr lang="en-US" altLang="en-US" dirty="0" smtClean="0">
                <a:sym typeface="Symbol" pitchFamily="18" charset="2"/>
              </a:rPr>
              <a:t>0 )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			zero-one loss</a:t>
            </a:r>
            <a:endParaRPr lang="en-US" altLang="en-US" dirty="0">
              <a:solidFill>
                <a:srgbClr val="C00000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C00000"/>
                </a:solidFill>
              </a:rPr>
              <a:t>L( f(</a:t>
            </a:r>
            <a:r>
              <a:rPr lang="en-US" altLang="en-US" b="1" dirty="0">
                <a:solidFill>
                  <a:srgbClr val="C00000"/>
                </a:solidFill>
              </a:rPr>
              <a:t>x</a:t>
            </a:r>
            <a:r>
              <a:rPr lang="en-US" altLang="en-US" dirty="0">
                <a:solidFill>
                  <a:srgbClr val="C00000"/>
                </a:solidFill>
              </a:rPr>
              <a:t>)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, y</a:t>
            </a:r>
            <a:r>
              <a:rPr lang="en-US" altLang="en-US" baseline="-25000" dirty="0">
                <a:solidFill>
                  <a:srgbClr val="C00000"/>
                </a:solidFill>
              </a:rPr>
              <a:t>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) = </a:t>
            </a:r>
            <a:r>
              <a:rPr lang="en-US" altLang="en-US" dirty="0"/>
              <a:t>( </a:t>
            </a:r>
            <a:r>
              <a:rPr lang="en-US" altLang="en-US" dirty="0" smtClean="0"/>
              <a:t>z - 1 </a:t>
            </a:r>
            <a:r>
              <a:rPr lang="en-US" altLang="en-US" dirty="0" smtClean="0">
                <a:sym typeface="Symbol" pitchFamily="18" charset="2"/>
              </a:rPr>
              <a:t>)</a:t>
            </a:r>
            <a:r>
              <a:rPr lang="en-US" altLang="en-US" baseline="30000" dirty="0" smtClean="0">
                <a:sym typeface="Symbol" pitchFamily="18" charset="2"/>
              </a:rPr>
              <a:t>2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			square loss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6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38200"/>
            <a:ext cx="762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“Functional margin” z = y f(</a:t>
            </a:r>
            <a:r>
              <a:rPr lang="en-US" b="1" dirty="0" smtClean="0"/>
              <a:t>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33800" y="1143000"/>
            <a:ext cx="1981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52"/>
          <p:cNvSpPr>
            <a:spLocks noChangeArrowheads="1"/>
          </p:cNvSpPr>
          <p:nvPr/>
        </p:nvSpPr>
        <p:spPr bwMode="auto">
          <a:xfrm>
            <a:off x="5943600" y="4953000"/>
            <a:ext cx="9220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b="0" dirty="0">
                <a:latin typeface="Arial" pitchFamily="34" charset="0"/>
              </a:rPr>
              <a:t>f(</a:t>
            </a:r>
            <a:r>
              <a:rPr lang="en-US" altLang="en-US" b="1" dirty="0">
                <a:latin typeface="Arial" pitchFamily="34" charset="0"/>
              </a:rPr>
              <a:t>x</a:t>
            </a:r>
            <a:r>
              <a:rPr lang="en-US" altLang="en-US" b="0" dirty="0">
                <a:latin typeface="Arial" pitchFamily="34" charset="0"/>
              </a:rPr>
              <a:t>) </a:t>
            </a:r>
            <a:r>
              <a:rPr lang="en-US" altLang="en-US" b="0" dirty="0" smtClean="0">
                <a:latin typeface="Arial" pitchFamily="34" charset="0"/>
              </a:rPr>
              <a:t>= 0</a:t>
            </a:r>
            <a:endParaRPr lang="en-US" altLang="en-US" b="0" dirty="0">
              <a:latin typeface="Arial" pitchFamily="34" charset="0"/>
            </a:endParaRPr>
          </a:p>
        </p:txBody>
      </p:sp>
      <p:sp>
        <p:nvSpPr>
          <p:cNvPr id="8" name="Rectangle 1052"/>
          <p:cNvSpPr>
            <a:spLocks noChangeArrowheads="1"/>
          </p:cNvSpPr>
          <p:nvPr/>
        </p:nvSpPr>
        <p:spPr bwMode="auto">
          <a:xfrm>
            <a:off x="6088200" y="4583668"/>
            <a:ext cx="9220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b="0" dirty="0">
                <a:solidFill>
                  <a:srgbClr val="C00000"/>
                </a:solidFill>
                <a:latin typeface="Arial" pitchFamily="34" charset="0"/>
              </a:rPr>
              <a:t>f(</a:t>
            </a: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x</a:t>
            </a:r>
            <a:r>
              <a:rPr lang="en-US" altLang="en-US" b="0" dirty="0">
                <a:solidFill>
                  <a:srgbClr val="C00000"/>
                </a:solidFill>
                <a:latin typeface="Arial" pitchFamily="34" charset="0"/>
              </a:rPr>
              <a:t>) </a:t>
            </a:r>
            <a:r>
              <a:rPr lang="en-US" altLang="en-US" b="0" dirty="0" smtClean="0">
                <a:solidFill>
                  <a:srgbClr val="C00000"/>
                </a:solidFill>
                <a:latin typeface="Arial" pitchFamily="34" charset="0"/>
              </a:rPr>
              <a:t>= 1</a:t>
            </a:r>
            <a:endParaRPr lang="en-US" altLang="en-US" b="0" dirty="0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9" name="Rectangle 1052"/>
          <p:cNvSpPr>
            <a:spLocks noChangeArrowheads="1"/>
          </p:cNvSpPr>
          <p:nvPr/>
        </p:nvSpPr>
        <p:spPr bwMode="auto">
          <a:xfrm>
            <a:off x="6092023" y="4114800"/>
            <a:ext cx="998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/>
            <a:r>
              <a:rPr lang="en-US" altLang="en-US" b="0" dirty="0">
                <a:solidFill>
                  <a:srgbClr val="C00000"/>
                </a:solidFill>
                <a:latin typeface="Arial" pitchFamily="34" charset="0"/>
              </a:rPr>
              <a:t>f(</a:t>
            </a: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x</a:t>
            </a:r>
            <a:r>
              <a:rPr lang="en-US" altLang="en-US" b="0" dirty="0">
                <a:solidFill>
                  <a:srgbClr val="C00000"/>
                </a:solidFill>
                <a:latin typeface="Arial" pitchFamily="34" charset="0"/>
              </a:rPr>
              <a:t>) </a:t>
            </a:r>
            <a:r>
              <a:rPr lang="en-US" altLang="en-US" b="0" dirty="0" smtClean="0">
                <a:solidFill>
                  <a:srgbClr val="C00000"/>
                </a:solidFill>
                <a:latin typeface="Arial" pitchFamily="34" charset="0"/>
              </a:rPr>
              <a:t>= 2</a:t>
            </a:r>
            <a:endParaRPr lang="en-US" altLang="en-US" b="0" dirty="0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11" name="Rectangle 1052"/>
          <p:cNvSpPr>
            <a:spLocks noChangeArrowheads="1"/>
          </p:cNvSpPr>
          <p:nvPr/>
        </p:nvSpPr>
        <p:spPr bwMode="auto">
          <a:xfrm>
            <a:off x="5974800" y="5337332"/>
            <a:ext cx="9989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b="0" dirty="0">
                <a:latin typeface="Arial" pitchFamily="34" charset="0"/>
              </a:rPr>
              <a:t>f(</a:t>
            </a:r>
            <a:r>
              <a:rPr lang="en-US" altLang="en-US" b="1" dirty="0">
                <a:latin typeface="Arial" pitchFamily="34" charset="0"/>
              </a:rPr>
              <a:t>x</a:t>
            </a:r>
            <a:r>
              <a:rPr lang="en-US" altLang="en-US" b="0" dirty="0">
                <a:latin typeface="Arial" pitchFamily="34" charset="0"/>
              </a:rPr>
              <a:t>) </a:t>
            </a:r>
            <a:r>
              <a:rPr lang="en-US" altLang="en-US" b="0" dirty="0" smtClean="0">
                <a:latin typeface="Arial" pitchFamily="34" charset="0"/>
              </a:rPr>
              <a:t>= -1</a:t>
            </a:r>
            <a:endParaRPr lang="en-US" altLang="en-US" b="0" dirty="0">
              <a:latin typeface="Arial" pitchFamily="34" charset="0"/>
            </a:endParaRPr>
          </a:p>
        </p:txBody>
      </p:sp>
      <p:sp>
        <p:nvSpPr>
          <p:cNvPr id="12" name="Rectangle 1052"/>
          <p:cNvSpPr>
            <a:spLocks noChangeArrowheads="1"/>
          </p:cNvSpPr>
          <p:nvPr/>
        </p:nvSpPr>
        <p:spPr bwMode="auto">
          <a:xfrm>
            <a:off x="3725409" y="5521998"/>
            <a:ext cx="9989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b="0" dirty="0">
                <a:latin typeface="Arial" pitchFamily="34" charset="0"/>
              </a:rPr>
              <a:t>f(</a:t>
            </a:r>
            <a:r>
              <a:rPr lang="en-US" altLang="en-US" b="1" dirty="0">
                <a:latin typeface="Arial" pitchFamily="34" charset="0"/>
              </a:rPr>
              <a:t>x</a:t>
            </a:r>
            <a:r>
              <a:rPr lang="en-US" altLang="en-US" b="0" dirty="0">
                <a:latin typeface="Arial" pitchFamily="34" charset="0"/>
              </a:rPr>
              <a:t>) </a:t>
            </a:r>
            <a:r>
              <a:rPr lang="en-US" altLang="en-US" b="0" dirty="0" smtClean="0">
                <a:latin typeface="Arial" pitchFamily="34" charset="0"/>
              </a:rPr>
              <a:t>= -2</a:t>
            </a:r>
            <a:endParaRPr lang="en-US" altLang="en-US" b="0" dirty="0">
              <a:latin typeface="Arial" pitchFamily="34" charset="0"/>
            </a:endParaRPr>
          </a:p>
        </p:txBody>
      </p:sp>
      <p:sp>
        <p:nvSpPr>
          <p:cNvPr id="13" name="Rectangle 1052"/>
          <p:cNvSpPr>
            <a:spLocks noChangeArrowheads="1"/>
          </p:cNvSpPr>
          <p:nvPr/>
        </p:nvSpPr>
        <p:spPr bwMode="auto">
          <a:xfrm>
            <a:off x="3225913" y="4876800"/>
            <a:ext cx="9989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b="0" dirty="0">
                <a:latin typeface="Arial" pitchFamily="34" charset="0"/>
              </a:rPr>
              <a:t>f(</a:t>
            </a:r>
            <a:r>
              <a:rPr lang="en-US" altLang="en-US" b="1" dirty="0">
                <a:latin typeface="Arial" pitchFamily="34" charset="0"/>
              </a:rPr>
              <a:t>x</a:t>
            </a:r>
            <a:r>
              <a:rPr lang="en-US" altLang="en-US" b="0" dirty="0">
                <a:latin typeface="Arial" pitchFamily="34" charset="0"/>
              </a:rPr>
              <a:t>) </a:t>
            </a:r>
            <a:r>
              <a:rPr lang="en-US" altLang="en-US" b="0" dirty="0" smtClean="0">
                <a:latin typeface="Arial" pitchFamily="34" charset="0"/>
              </a:rPr>
              <a:t>= -3</a:t>
            </a:r>
            <a:endParaRPr lang="en-US" altLang="en-US" b="0" dirty="0">
              <a:latin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19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638800" y="6444734"/>
            <a:ext cx="234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Picture from Wikipedia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43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524001"/>
            <a:ext cx="8534400" cy="507831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</a:t>
            </a:r>
            <a:r>
              <a:rPr lang="en-US" sz="3600" b="1" dirty="0" smtClean="0"/>
              <a:t>Last time</a:t>
            </a:r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79412" y="228600"/>
            <a:ext cx="8285163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Come to my office hours…</a:t>
            </a:r>
            <a:br>
              <a:rPr lang="en-US" altLang="en-US" dirty="0" smtClean="0"/>
            </a:br>
            <a:r>
              <a:rPr lang="en-US" altLang="en-US" dirty="0" smtClean="0">
                <a:solidFill>
                  <a:srgbClr val="C00000"/>
                </a:solidFill>
              </a:rPr>
              <a:t>Wed </a:t>
            </a:r>
            <a:r>
              <a:rPr lang="en-US" altLang="en-US" dirty="0">
                <a:solidFill>
                  <a:srgbClr val="C00000"/>
                </a:solidFill>
              </a:rPr>
              <a:t>2:30-4:30 </a:t>
            </a:r>
            <a:r>
              <a:rPr lang="en-US" altLang="en-US" dirty="0" smtClean="0">
                <a:solidFill>
                  <a:srgbClr val="C00000"/>
                </a:solidFill>
              </a:rPr>
              <a:t>Soda 329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2514600"/>
            <a:ext cx="520065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5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Loss Functions</a:t>
            </a:r>
          </a:p>
        </p:txBody>
      </p:sp>
      <p:pic>
        <p:nvPicPr>
          <p:cNvPr id="172036" name="Picture 4" descr="C:\Users\Isabelle\Projects\ETH\Presentations\Lecture1\loss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9200"/>
            <a:ext cx="67818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2037" name="Line 5"/>
          <p:cNvSpPr>
            <a:spLocks noChangeShapeType="1"/>
          </p:cNvSpPr>
          <p:nvPr/>
        </p:nvSpPr>
        <p:spPr bwMode="auto">
          <a:xfrm flipV="1">
            <a:off x="3851275" y="2605088"/>
            <a:ext cx="0" cy="20574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38" name="Line 6"/>
          <p:cNvSpPr>
            <a:spLocks noChangeShapeType="1"/>
          </p:cNvSpPr>
          <p:nvPr/>
        </p:nvSpPr>
        <p:spPr bwMode="auto">
          <a:xfrm flipV="1">
            <a:off x="5591175" y="2238375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39" name="Text Box 7"/>
          <p:cNvSpPr txBox="1">
            <a:spLocks noChangeArrowheads="1"/>
          </p:cNvSpPr>
          <p:nvPr/>
        </p:nvSpPr>
        <p:spPr bwMode="auto">
          <a:xfrm>
            <a:off x="7601400" y="5738756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/>
              <a:t>z=y f(</a:t>
            </a:r>
            <a:r>
              <a:rPr lang="en-US" altLang="en-US" sz="2800" b="1" dirty="0"/>
              <a:t>x</a:t>
            </a:r>
            <a:r>
              <a:rPr lang="en-US" altLang="en-US" sz="2800" dirty="0"/>
              <a:t>)</a:t>
            </a:r>
          </a:p>
        </p:txBody>
      </p:sp>
      <p:sp>
        <p:nvSpPr>
          <p:cNvPr id="172040" name="Text Box 8"/>
          <p:cNvSpPr txBox="1">
            <a:spLocks noChangeArrowheads="1"/>
          </p:cNvSpPr>
          <p:nvPr/>
        </p:nvSpPr>
        <p:spPr bwMode="auto">
          <a:xfrm>
            <a:off x="381000" y="1295400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 smtClean="0"/>
              <a:t>L(f(</a:t>
            </a:r>
            <a:r>
              <a:rPr lang="en-US" altLang="en-US" sz="2800" b="1" dirty="0" smtClean="0"/>
              <a:t>x</a:t>
            </a:r>
            <a:r>
              <a:rPr lang="en-US" altLang="en-US" sz="2800" dirty="0" smtClean="0"/>
              <a:t>), y)</a:t>
            </a:r>
            <a:endParaRPr lang="en-US" altLang="en-US" sz="2800" dirty="0"/>
          </a:p>
        </p:txBody>
      </p:sp>
      <p:sp>
        <p:nvSpPr>
          <p:cNvPr id="172041" name="Text Box 9"/>
          <p:cNvSpPr txBox="1">
            <a:spLocks noChangeArrowheads="1"/>
          </p:cNvSpPr>
          <p:nvPr/>
        </p:nvSpPr>
        <p:spPr bwMode="auto">
          <a:xfrm>
            <a:off x="3124200" y="1524000"/>
            <a:ext cx="1447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/>
              <a:t>Decision boundary</a:t>
            </a:r>
          </a:p>
        </p:txBody>
      </p:sp>
      <p:sp>
        <p:nvSpPr>
          <p:cNvPr id="172042" name="Text Box 10"/>
          <p:cNvSpPr txBox="1">
            <a:spLocks noChangeArrowheads="1"/>
          </p:cNvSpPr>
          <p:nvPr/>
        </p:nvSpPr>
        <p:spPr bwMode="auto">
          <a:xfrm>
            <a:off x="5181600" y="15240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/>
              <a:t>Margin</a:t>
            </a:r>
          </a:p>
        </p:txBody>
      </p:sp>
      <p:grpSp>
        <p:nvGrpSpPr>
          <p:cNvPr id="172043" name="Group 11"/>
          <p:cNvGrpSpPr>
            <a:grpSpLocks/>
          </p:cNvGrpSpPr>
          <p:nvPr/>
        </p:nvGrpSpPr>
        <p:grpSpPr bwMode="auto">
          <a:xfrm>
            <a:off x="723900" y="5943600"/>
            <a:ext cx="7086600" cy="457200"/>
            <a:chOff x="480" y="3744"/>
            <a:chExt cx="4464" cy="288"/>
          </a:xfrm>
        </p:grpSpPr>
        <p:sp>
          <p:nvSpPr>
            <p:cNvPr id="172044" name="Line 12"/>
            <p:cNvSpPr>
              <a:spLocks noChangeShapeType="1"/>
            </p:cNvSpPr>
            <p:nvPr/>
          </p:nvSpPr>
          <p:spPr bwMode="auto">
            <a:xfrm>
              <a:off x="2448" y="3984"/>
              <a:ext cx="2496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045" name="Text Box 13"/>
            <p:cNvSpPr txBox="1">
              <a:spLocks noChangeArrowheads="1"/>
            </p:cNvSpPr>
            <p:nvPr/>
          </p:nvSpPr>
          <p:spPr bwMode="auto">
            <a:xfrm>
              <a:off x="2832" y="3744"/>
              <a:ext cx="17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 i="1">
                  <a:solidFill>
                    <a:srgbClr val="008000"/>
                  </a:solidFill>
                </a:rPr>
                <a:t>well classified</a:t>
              </a:r>
            </a:p>
          </p:txBody>
        </p:sp>
        <p:sp>
          <p:nvSpPr>
            <p:cNvPr id="172046" name="Line 14"/>
            <p:cNvSpPr>
              <a:spLocks noChangeShapeType="1"/>
            </p:cNvSpPr>
            <p:nvPr/>
          </p:nvSpPr>
          <p:spPr bwMode="auto">
            <a:xfrm flipH="1" flipV="1">
              <a:off x="480" y="3984"/>
              <a:ext cx="196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047" name="Text Box 15"/>
            <p:cNvSpPr txBox="1">
              <a:spLocks noChangeArrowheads="1"/>
            </p:cNvSpPr>
            <p:nvPr/>
          </p:nvSpPr>
          <p:spPr bwMode="auto">
            <a:xfrm>
              <a:off x="672" y="3744"/>
              <a:ext cx="17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 i="1">
                  <a:solidFill>
                    <a:srgbClr val="FF0000"/>
                  </a:solidFill>
                </a:rPr>
                <a:t>missclassified</a:t>
              </a:r>
            </a:p>
          </p:txBody>
        </p:sp>
      </p:grpSp>
      <p:sp>
        <p:nvSpPr>
          <p:cNvPr id="172048" name="Text Box 16"/>
          <p:cNvSpPr txBox="1">
            <a:spLocks noChangeArrowheads="1"/>
          </p:cNvSpPr>
          <p:nvPr/>
        </p:nvSpPr>
        <p:spPr bwMode="auto">
          <a:xfrm>
            <a:off x="2895600" y="4876800"/>
            <a:ext cx="11430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D60093"/>
                </a:solidFill>
              </a:rPr>
              <a:t>0/1 </a:t>
            </a:r>
            <a:r>
              <a:rPr lang="en-US" altLang="en-US" dirty="0" smtClean="0">
                <a:solidFill>
                  <a:srgbClr val="D60093"/>
                </a:solidFill>
              </a:rPr>
              <a:t>loss</a:t>
            </a:r>
          </a:p>
          <a:p>
            <a:pPr>
              <a:spcBef>
                <a:spcPct val="50000"/>
              </a:spcBef>
            </a:pPr>
            <a:endParaRPr lang="en-US" altLang="en-US" dirty="0">
              <a:solidFill>
                <a:srgbClr val="D60093"/>
              </a:solidFill>
            </a:endParaRPr>
          </a:p>
        </p:txBody>
      </p:sp>
      <p:sp>
        <p:nvSpPr>
          <p:cNvPr id="172049" name="Text Box 17"/>
          <p:cNvSpPr txBox="1">
            <a:spLocks noChangeArrowheads="1"/>
          </p:cNvSpPr>
          <p:nvPr/>
        </p:nvSpPr>
        <p:spPr bwMode="auto">
          <a:xfrm>
            <a:off x="6781800" y="4207962"/>
            <a:ext cx="1828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square loss (1- z)</a:t>
            </a:r>
            <a:r>
              <a:rPr lang="en-US" altLang="en-US" baseline="30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2050" name="Text Box 18"/>
          <p:cNvSpPr txBox="1">
            <a:spLocks noChangeArrowheads="1"/>
          </p:cNvSpPr>
          <p:nvPr/>
        </p:nvSpPr>
        <p:spPr bwMode="auto">
          <a:xfrm>
            <a:off x="3965400" y="4355068"/>
            <a:ext cx="228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 smtClean="0">
                <a:solidFill>
                  <a:srgbClr val="33CC33"/>
                </a:solidFill>
              </a:rPr>
              <a:t>Hinge </a:t>
            </a:r>
            <a:r>
              <a:rPr lang="en-US" altLang="en-US" dirty="0">
                <a:solidFill>
                  <a:srgbClr val="33CC33"/>
                </a:solidFill>
              </a:rPr>
              <a:t>loss max(0, 1-z)</a:t>
            </a:r>
            <a:endParaRPr lang="en-US" altLang="en-US" baseline="30000" dirty="0">
              <a:solidFill>
                <a:srgbClr val="33CC33"/>
              </a:solidFill>
            </a:endParaRPr>
          </a:p>
        </p:txBody>
      </p:sp>
      <p:sp>
        <p:nvSpPr>
          <p:cNvPr id="172051" name="Text Box 19"/>
          <p:cNvSpPr txBox="1">
            <a:spLocks noChangeArrowheads="1"/>
          </p:cNvSpPr>
          <p:nvPr/>
        </p:nvSpPr>
        <p:spPr bwMode="auto">
          <a:xfrm>
            <a:off x="648600" y="3893403"/>
            <a:ext cx="1561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0033CC"/>
                </a:solidFill>
              </a:rPr>
              <a:t>logistic loss </a:t>
            </a:r>
            <a:r>
              <a:rPr lang="en-US" altLang="en-US" dirty="0" smtClean="0">
                <a:solidFill>
                  <a:srgbClr val="0033CC"/>
                </a:solidFill>
              </a:rPr>
              <a:t>log(1+e</a:t>
            </a:r>
            <a:r>
              <a:rPr lang="en-US" altLang="en-US" baseline="30000" dirty="0" smtClean="0">
                <a:solidFill>
                  <a:srgbClr val="0033CC"/>
                </a:solidFill>
              </a:rPr>
              <a:t>-z</a:t>
            </a:r>
            <a:r>
              <a:rPr lang="en-US" altLang="en-US" dirty="0">
                <a:solidFill>
                  <a:srgbClr val="0033CC"/>
                </a:solidFill>
              </a:rPr>
              <a:t>)</a:t>
            </a:r>
          </a:p>
        </p:txBody>
      </p:sp>
      <p:sp>
        <p:nvSpPr>
          <p:cNvPr id="172052" name="Text Box 20"/>
          <p:cNvSpPr txBox="1">
            <a:spLocks noChangeArrowheads="1"/>
          </p:cNvSpPr>
          <p:nvPr/>
        </p:nvSpPr>
        <p:spPr bwMode="auto">
          <a:xfrm>
            <a:off x="533400" y="2514600"/>
            <a:ext cx="1600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 err="1"/>
              <a:t>Adaboost</a:t>
            </a:r>
            <a:r>
              <a:rPr lang="en-US" altLang="en-US" dirty="0"/>
              <a:t> loss e</a:t>
            </a:r>
            <a:r>
              <a:rPr lang="en-US" altLang="en-US" baseline="30000" dirty="0"/>
              <a:t>-z</a:t>
            </a:r>
            <a:endParaRPr lang="en-US" altLang="en-US" dirty="0"/>
          </a:p>
        </p:txBody>
      </p:sp>
      <p:sp>
        <p:nvSpPr>
          <p:cNvPr id="172053" name="Line 21"/>
          <p:cNvSpPr>
            <a:spLocks noChangeShapeType="1"/>
          </p:cNvSpPr>
          <p:nvPr/>
        </p:nvSpPr>
        <p:spPr bwMode="auto">
          <a:xfrm flipV="1">
            <a:off x="2101850" y="1447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54" name="Line 22"/>
          <p:cNvSpPr>
            <a:spLocks noChangeShapeType="1"/>
          </p:cNvSpPr>
          <p:nvPr/>
        </p:nvSpPr>
        <p:spPr bwMode="auto">
          <a:xfrm>
            <a:off x="7361238" y="575786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55" name="Line 23"/>
          <p:cNvSpPr>
            <a:spLocks noChangeShapeType="1"/>
          </p:cNvSpPr>
          <p:nvPr/>
        </p:nvSpPr>
        <p:spPr bwMode="auto">
          <a:xfrm flipV="1">
            <a:off x="3848100" y="5953125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56" name="Line 24"/>
          <p:cNvSpPr>
            <a:spLocks noChangeShapeType="1"/>
          </p:cNvSpPr>
          <p:nvPr/>
        </p:nvSpPr>
        <p:spPr bwMode="auto">
          <a:xfrm>
            <a:off x="2057400" y="4724400"/>
            <a:ext cx="1828800" cy="10668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57" name="Text Box 25"/>
          <p:cNvSpPr txBox="1">
            <a:spLocks noChangeArrowheads="1"/>
          </p:cNvSpPr>
          <p:nvPr/>
        </p:nvSpPr>
        <p:spPr bwMode="auto">
          <a:xfrm>
            <a:off x="496200" y="4724400"/>
            <a:ext cx="2133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FF9900"/>
                </a:solidFill>
              </a:rPr>
              <a:t>Perceptron loss max(0, -z)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75640" y="620475"/>
            <a:ext cx="209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risk is the average of the loss.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9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Text Box 2"/>
          <p:cNvSpPr txBox="1">
            <a:spLocks noChangeArrowheads="1"/>
          </p:cNvSpPr>
          <p:nvPr/>
        </p:nvSpPr>
        <p:spPr bwMode="auto">
          <a:xfrm>
            <a:off x="4979988" y="1587500"/>
            <a:ext cx="4164012" cy="5232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2400" b="0" dirty="0">
                <a:solidFill>
                  <a:srgbClr val="000099"/>
                </a:solidFill>
              </a:rPr>
              <a:t>f(</a:t>
            </a:r>
            <a:r>
              <a:rPr lang="en-US" altLang="en-US" sz="2400" b="1" dirty="0">
                <a:solidFill>
                  <a:srgbClr val="000099"/>
                </a:solidFill>
              </a:rPr>
              <a:t>x</a:t>
            </a:r>
            <a:r>
              <a:rPr lang="en-US" altLang="en-US" sz="2400" b="0" dirty="0">
                <a:solidFill>
                  <a:srgbClr val="000099"/>
                </a:solidFill>
              </a:rPr>
              <a:t>) = </a:t>
            </a:r>
            <a:r>
              <a:rPr lang="en-US" altLang="en-US" sz="4000" b="0" dirty="0">
                <a:solidFill>
                  <a:srgbClr val="000099"/>
                </a:solidFill>
                <a:latin typeface="Symbol" pitchFamily="18" charset="2"/>
              </a:rPr>
              <a:t>S</a:t>
            </a:r>
            <a:r>
              <a:rPr lang="en-US" altLang="en-US" sz="2400" b="0" dirty="0">
                <a:solidFill>
                  <a:srgbClr val="000099"/>
                </a:solidFill>
              </a:rPr>
              <a:t> </a:t>
            </a:r>
            <a:r>
              <a:rPr lang="en-US" altLang="en-US" sz="2400" b="0" dirty="0" err="1" smtClean="0">
                <a:solidFill>
                  <a:srgbClr val="000099"/>
                </a:solidFill>
                <a:latin typeface="Symbol" pitchFamily="18" charset="2"/>
              </a:rPr>
              <a:t>a</a:t>
            </a:r>
            <a:r>
              <a:rPr lang="en-US" altLang="en-US" sz="2400" b="0" baseline="-25000" dirty="0" err="1" smtClean="0">
                <a:solidFill>
                  <a:srgbClr val="000099"/>
                </a:solidFill>
              </a:rPr>
              <a:t>k</a:t>
            </a:r>
            <a:r>
              <a:rPr lang="en-US" altLang="en-US" sz="2400" b="0" dirty="0" smtClean="0">
                <a:solidFill>
                  <a:srgbClr val="000099"/>
                </a:solidFill>
              </a:rPr>
              <a:t> k(</a:t>
            </a:r>
            <a:r>
              <a:rPr lang="en-US" altLang="en-US" sz="2400" b="1" dirty="0" err="1" smtClean="0">
                <a:solidFill>
                  <a:srgbClr val="000099"/>
                </a:solidFill>
              </a:rPr>
              <a:t>x</a:t>
            </a:r>
            <a:r>
              <a:rPr lang="en-US" altLang="en-US" sz="2400" b="0" baseline="30000" dirty="0" err="1" smtClean="0">
                <a:solidFill>
                  <a:srgbClr val="000099"/>
                </a:solidFill>
              </a:rPr>
              <a:t>k</a:t>
            </a:r>
            <a:r>
              <a:rPr lang="en-US" altLang="en-US" sz="2400" b="0" dirty="0" smtClean="0">
                <a:solidFill>
                  <a:srgbClr val="000099"/>
                </a:solidFill>
              </a:rPr>
              <a:t>, </a:t>
            </a:r>
            <a:r>
              <a:rPr lang="en-US" altLang="en-US" sz="2400" dirty="0">
                <a:solidFill>
                  <a:srgbClr val="000099"/>
                </a:solidFill>
              </a:rPr>
              <a:t>x</a:t>
            </a:r>
            <a:r>
              <a:rPr lang="en-US" altLang="en-US" sz="2400" b="0" dirty="0">
                <a:solidFill>
                  <a:srgbClr val="000099"/>
                </a:solidFill>
              </a:rPr>
              <a:t>)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400" b="0" dirty="0" smtClean="0">
                <a:solidFill>
                  <a:srgbClr val="000099"/>
                </a:solidFill>
              </a:rPr>
              <a:t>k(</a:t>
            </a:r>
            <a:r>
              <a:rPr lang="en-US" altLang="en-US" sz="2400" b="1" dirty="0" err="1" smtClean="0">
                <a:solidFill>
                  <a:srgbClr val="000099"/>
                </a:solidFill>
              </a:rPr>
              <a:t>x</a:t>
            </a:r>
            <a:r>
              <a:rPr lang="en-US" altLang="en-US" sz="2400" baseline="30000" dirty="0" err="1">
                <a:solidFill>
                  <a:srgbClr val="000099"/>
                </a:solidFill>
              </a:rPr>
              <a:t>k</a:t>
            </a:r>
            <a:r>
              <a:rPr lang="en-US" altLang="en-US" sz="2400" b="0" dirty="0" smtClean="0">
                <a:solidFill>
                  <a:srgbClr val="000099"/>
                </a:solidFill>
              </a:rPr>
              <a:t>, </a:t>
            </a:r>
            <a:r>
              <a:rPr lang="en-US" altLang="en-US" sz="2400" b="1" dirty="0">
                <a:solidFill>
                  <a:srgbClr val="000099"/>
                </a:solidFill>
              </a:rPr>
              <a:t>x</a:t>
            </a:r>
            <a:r>
              <a:rPr lang="en-US" altLang="en-US" sz="2400" b="0" dirty="0">
                <a:solidFill>
                  <a:srgbClr val="000099"/>
                </a:solidFill>
              </a:rPr>
              <a:t>) = </a:t>
            </a:r>
            <a:r>
              <a:rPr lang="en-US" altLang="en-US" sz="2400" dirty="0" smtClean="0">
                <a:solidFill>
                  <a:srgbClr val="000099"/>
                </a:solidFill>
                <a:latin typeface="Symbol" pitchFamily="18" charset="2"/>
              </a:rPr>
              <a:t>F</a:t>
            </a:r>
            <a:r>
              <a:rPr lang="en-US" altLang="en-US" sz="2400" b="0" dirty="0" smtClean="0">
                <a:solidFill>
                  <a:srgbClr val="000099"/>
                </a:solidFill>
              </a:rPr>
              <a:t>(</a:t>
            </a:r>
            <a:r>
              <a:rPr lang="en-US" altLang="en-US" sz="2400" b="1" dirty="0" err="1" smtClean="0">
                <a:solidFill>
                  <a:srgbClr val="000099"/>
                </a:solidFill>
              </a:rPr>
              <a:t>x</a:t>
            </a:r>
            <a:r>
              <a:rPr lang="en-US" altLang="en-US" sz="2400" baseline="30000" dirty="0" err="1">
                <a:solidFill>
                  <a:srgbClr val="000099"/>
                </a:solidFill>
              </a:rPr>
              <a:t>k</a:t>
            </a:r>
            <a:r>
              <a:rPr lang="en-US" altLang="en-US" sz="2400" b="0" dirty="0" smtClean="0">
                <a:solidFill>
                  <a:srgbClr val="000099"/>
                </a:solidFill>
              </a:rPr>
              <a:t>).</a:t>
            </a:r>
            <a:r>
              <a:rPr lang="en-US" altLang="en-US" sz="2400" dirty="0">
                <a:solidFill>
                  <a:srgbClr val="000099"/>
                </a:solidFill>
                <a:latin typeface="Symbol" pitchFamily="18" charset="2"/>
              </a:rPr>
              <a:t>F</a:t>
            </a:r>
            <a:r>
              <a:rPr lang="en-US" altLang="en-US" sz="2400" b="0" dirty="0">
                <a:solidFill>
                  <a:srgbClr val="000099"/>
                </a:solidFill>
              </a:rPr>
              <a:t>(</a:t>
            </a:r>
            <a:r>
              <a:rPr lang="en-US" altLang="en-US" sz="2400" b="1" dirty="0">
                <a:solidFill>
                  <a:srgbClr val="000099"/>
                </a:solidFill>
              </a:rPr>
              <a:t>x</a:t>
            </a:r>
            <a:r>
              <a:rPr lang="en-US" altLang="en-US" sz="2400" b="0" dirty="0">
                <a:solidFill>
                  <a:srgbClr val="000099"/>
                </a:solidFill>
              </a:rPr>
              <a:t>)</a:t>
            </a:r>
            <a:endParaRPr lang="en-US" altLang="en-US" sz="2400" b="0" baseline="-25000" dirty="0"/>
          </a:p>
          <a:p>
            <a:pPr algn="l" eaLnBrk="1" hangingPunct="1">
              <a:spcBef>
                <a:spcPct val="50000"/>
              </a:spcBef>
            </a:pPr>
            <a:r>
              <a:rPr lang="en-US" altLang="en-US" sz="2400" dirty="0" smtClean="0"/>
              <a:t>Dual Hebb’s rule</a:t>
            </a:r>
            <a:endParaRPr lang="en-US" altLang="en-US" sz="2400" dirty="0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 err="1" smtClean="0">
                <a:latin typeface="Symbol" pitchFamily="18" charset="2"/>
              </a:rPr>
              <a:t>a</a:t>
            </a:r>
            <a:r>
              <a:rPr lang="en-US" altLang="en-US" sz="2400" b="0" baseline="-25000" dirty="0" err="1" smtClean="0"/>
              <a:t>k</a:t>
            </a:r>
            <a:r>
              <a:rPr lang="en-US" altLang="en-US" sz="2400" b="0" dirty="0" smtClean="0"/>
              <a:t> </a:t>
            </a:r>
            <a:r>
              <a:rPr lang="en-US" altLang="en-US" sz="2400" b="0" dirty="0">
                <a:sym typeface="Symbol" pitchFamily="18" charset="2"/>
              </a:rPr>
              <a:t></a:t>
            </a:r>
            <a:r>
              <a:rPr lang="en-US" altLang="en-US" sz="2400" b="0" dirty="0"/>
              <a:t> </a:t>
            </a:r>
            <a:r>
              <a:rPr lang="en-US" altLang="en-US" sz="2400" b="0" dirty="0" err="1" smtClean="0">
                <a:latin typeface="Symbol" pitchFamily="18" charset="2"/>
              </a:rPr>
              <a:t>a</a:t>
            </a:r>
            <a:r>
              <a:rPr lang="en-US" altLang="en-US" sz="2400" b="0" baseline="-25000" dirty="0" err="1" smtClean="0"/>
              <a:t>k</a:t>
            </a:r>
            <a:r>
              <a:rPr lang="en-US" altLang="en-US" sz="2400" b="0" baseline="-25000" dirty="0" smtClean="0"/>
              <a:t> </a:t>
            </a:r>
            <a:r>
              <a:rPr lang="en-US" altLang="en-US" sz="2400" b="0" dirty="0"/>
              <a:t>+ </a:t>
            </a:r>
            <a:r>
              <a:rPr lang="en-US" altLang="en-US" sz="2400" b="0" dirty="0" err="1" smtClean="0"/>
              <a:t>y</a:t>
            </a:r>
            <a:r>
              <a:rPr lang="en-US" altLang="en-US" sz="2400" b="0" baseline="-25000" dirty="0" err="1" smtClean="0"/>
              <a:t>k</a:t>
            </a:r>
            <a:r>
              <a:rPr lang="en-US" altLang="en-US" sz="2400" b="0" dirty="0"/>
              <a:t>	</a:t>
            </a:r>
            <a:endParaRPr lang="en-US" altLang="en-US" sz="2400" b="0" dirty="0" smtClean="0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 smtClean="0"/>
              <a:t> </a:t>
            </a:r>
            <a:endParaRPr lang="en-US" altLang="en-US" b="0" dirty="0">
              <a:solidFill>
                <a:srgbClr val="000099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en-US" sz="2400" dirty="0"/>
              <a:t>Potential Function algorithm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 err="1">
                <a:latin typeface="Symbol" pitchFamily="18" charset="2"/>
              </a:rPr>
              <a:t>a</a:t>
            </a:r>
            <a:r>
              <a:rPr lang="en-US" altLang="en-US" sz="2400" baseline="-25000" dirty="0" err="1"/>
              <a:t>k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18" charset="2"/>
              </a:rPr>
              <a:t></a:t>
            </a:r>
            <a:r>
              <a:rPr lang="en-US" altLang="en-US" sz="2400" dirty="0"/>
              <a:t> </a:t>
            </a:r>
            <a:r>
              <a:rPr lang="en-US" altLang="en-US" sz="2400" dirty="0" err="1">
                <a:latin typeface="Symbol" pitchFamily="18" charset="2"/>
              </a:rPr>
              <a:t>a</a:t>
            </a:r>
            <a:r>
              <a:rPr lang="en-US" altLang="en-US" sz="2400" baseline="-25000" dirty="0" err="1"/>
              <a:t>k</a:t>
            </a:r>
            <a:r>
              <a:rPr lang="en-US" altLang="en-US" sz="2400" baseline="-25000" dirty="0"/>
              <a:t> </a:t>
            </a:r>
            <a:r>
              <a:rPr lang="en-US" altLang="en-US" sz="2400" dirty="0"/>
              <a:t>+ </a:t>
            </a:r>
            <a:r>
              <a:rPr lang="en-US" altLang="en-US" sz="2400" dirty="0" err="1"/>
              <a:t>y</a:t>
            </a:r>
            <a:r>
              <a:rPr lang="en-US" altLang="en-US" sz="2400" baseline="-25000" dirty="0" err="1"/>
              <a:t>k</a:t>
            </a:r>
            <a:r>
              <a:rPr lang="en-US" altLang="en-US" sz="2400" dirty="0"/>
              <a:t>	 if </a:t>
            </a:r>
            <a:r>
              <a:rPr lang="en-US" altLang="en-US" sz="2400" dirty="0" err="1"/>
              <a:t>y</a:t>
            </a:r>
            <a:r>
              <a:rPr lang="en-US" altLang="en-US" sz="2400" baseline="-25000" dirty="0" err="1"/>
              <a:t>k</a:t>
            </a:r>
            <a:r>
              <a:rPr lang="en-US" altLang="en-US" sz="2400" dirty="0" err="1"/>
              <a:t>f</a:t>
            </a:r>
            <a:r>
              <a:rPr lang="en-US" altLang="en-US" sz="2400" dirty="0"/>
              <a:t>(</a:t>
            </a:r>
            <a:r>
              <a:rPr lang="en-US" altLang="en-US" sz="2400" b="1" dirty="0" err="1"/>
              <a:t>x</a:t>
            </a:r>
            <a:r>
              <a:rPr lang="en-US" altLang="en-US" sz="2400" baseline="30000" dirty="0" err="1"/>
              <a:t>k</a:t>
            </a:r>
            <a:r>
              <a:rPr lang="en-US" altLang="en-US" sz="2400" dirty="0"/>
              <a:t>)&lt;0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dirty="0">
                <a:solidFill>
                  <a:srgbClr val="000099"/>
                </a:solidFill>
              </a:rPr>
              <a:t>(</a:t>
            </a:r>
            <a:r>
              <a:rPr lang="en-US" altLang="en-US" dirty="0" err="1">
                <a:solidFill>
                  <a:srgbClr val="000099"/>
                </a:solidFill>
              </a:rPr>
              <a:t>Aizerman</a:t>
            </a:r>
            <a:r>
              <a:rPr lang="en-US" altLang="en-US" dirty="0">
                <a:solidFill>
                  <a:srgbClr val="000099"/>
                </a:solidFill>
              </a:rPr>
              <a:t> et al 1964) </a:t>
            </a:r>
            <a:endParaRPr lang="en-US" altLang="en-US" dirty="0" smtClean="0">
              <a:solidFill>
                <a:srgbClr val="000099"/>
              </a:solidFill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dirty="0" smtClean="0">
              <a:solidFill>
                <a:srgbClr val="000099"/>
              </a:solidFill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 smtClean="0"/>
              <a:t>Dual </a:t>
            </a:r>
            <a:r>
              <a:rPr lang="en-US" altLang="en-US" sz="2400" dirty="0" err="1"/>
              <a:t>minover</a:t>
            </a:r>
            <a:endParaRPr lang="en-US" altLang="en-US" sz="2400" dirty="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 err="1" smtClean="0">
                <a:latin typeface="Symbol" pitchFamily="18" charset="2"/>
              </a:rPr>
              <a:t>a</a:t>
            </a:r>
            <a:r>
              <a:rPr lang="en-US" altLang="en-US" sz="2400" baseline="-25000" dirty="0" err="1"/>
              <a:t>k</a:t>
            </a:r>
            <a:r>
              <a:rPr lang="en-US" altLang="en-US" sz="2400" b="0" dirty="0" smtClean="0"/>
              <a:t> </a:t>
            </a:r>
            <a:r>
              <a:rPr lang="en-US" altLang="en-US" sz="2400" b="0" dirty="0">
                <a:sym typeface="Symbol" pitchFamily="18" charset="2"/>
              </a:rPr>
              <a:t></a:t>
            </a:r>
            <a:r>
              <a:rPr lang="en-US" altLang="en-US" sz="2400" b="0" dirty="0"/>
              <a:t> </a:t>
            </a:r>
            <a:r>
              <a:rPr lang="en-US" altLang="en-US" sz="2400" b="0" dirty="0" err="1" smtClean="0">
                <a:latin typeface="Symbol" pitchFamily="18" charset="2"/>
              </a:rPr>
              <a:t>a</a:t>
            </a:r>
            <a:r>
              <a:rPr lang="en-US" altLang="en-US" sz="2400" baseline="-25000" dirty="0" err="1"/>
              <a:t>k</a:t>
            </a:r>
            <a:r>
              <a:rPr lang="en-US" altLang="en-US" sz="2400" b="0" dirty="0" smtClean="0"/>
              <a:t>+ </a:t>
            </a:r>
            <a:r>
              <a:rPr lang="en-US" altLang="en-US" sz="2400" b="0" dirty="0" err="1" smtClean="0"/>
              <a:t>y</a:t>
            </a:r>
            <a:r>
              <a:rPr lang="en-US" altLang="en-US" sz="2400" baseline="30000" dirty="0" err="1"/>
              <a:t>k</a:t>
            </a:r>
            <a:r>
              <a:rPr lang="en-US" altLang="en-US" sz="2400" b="0" dirty="0"/>
              <a:t>	 for min </a:t>
            </a:r>
            <a:r>
              <a:rPr lang="en-US" altLang="en-US" sz="2400" b="0" dirty="0" err="1" smtClean="0"/>
              <a:t>y</a:t>
            </a:r>
            <a:r>
              <a:rPr lang="en-US" altLang="en-US" sz="2400" baseline="-25000" dirty="0" err="1" smtClean="0"/>
              <a:t>k</a:t>
            </a:r>
            <a:r>
              <a:rPr lang="en-US" altLang="en-US" sz="2400" b="0" dirty="0" err="1" smtClean="0"/>
              <a:t>f</a:t>
            </a:r>
            <a:r>
              <a:rPr lang="en-US" altLang="en-US" sz="2400" b="0" dirty="0" smtClean="0"/>
              <a:t>(</a:t>
            </a:r>
            <a:r>
              <a:rPr lang="en-US" altLang="en-US" sz="2400" b="1" dirty="0" err="1" smtClean="0"/>
              <a:t>x</a:t>
            </a:r>
            <a:r>
              <a:rPr lang="en-US" altLang="en-US" sz="2400" baseline="30000" dirty="0" err="1"/>
              <a:t>k</a:t>
            </a:r>
            <a:r>
              <a:rPr lang="en-US" altLang="en-US" sz="2400" b="0" dirty="0" smtClean="0"/>
              <a:t>)</a:t>
            </a:r>
            <a:endParaRPr lang="en-US" altLang="en-US" sz="2400" b="0" dirty="0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2400" dirty="0"/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title"/>
          </p:nvPr>
        </p:nvSpPr>
        <p:spPr>
          <a:xfrm>
            <a:off x="1041400" y="2794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Dual learning machines</a:t>
            </a:r>
            <a:endParaRPr lang="en-US" altLang="en-US" dirty="0"/>
          </a:p>
        </p:txBody>
      </p:sp>
      <p:sp>
        <p:nvSpPr>
          <p:cNvPr id="280580" name="Line 4"/>
          <p:cNvSpPr>
            <a:spLocks noChangeShapeType="1"/>
          </p:cNvSpPr>
          <p:nvPr/>
        </p:nvSpPr>
        <p:spPr bwMode="auto">
          <a:xfrm>
            <a:off x="4689475" y="1766888"/>
            <a:ext cx="0" cy="4875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581" name="Text Box 5"/>
          <p:cNvSpPr txBox="1">
            <a:spLocks noChangeArrowheads="1"/>
          </p:cNvSpPr>
          <p:nvPr/>
        </p:nvSpPr>
        <p:spPr bwMode="auto">
          <a:xfrm>
            <a:off x="269875" y="1736725"/>
            <a:ext cx="4445000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2400" b="0" dirty="0">
                <a:solidFill>
                  <a:srgbClr val="CC3300"/>
                </a:solidFill>
              </a:rPr>
              <a:t>f(</a:t>
            </a:r>
            <a:r>
              <a:rPr lang="en-US" altLang="en-US" sz="2400" b="1" dirty="0">
                <a:solidFill>
                  <a:srgbClr val="CC3300"/>
                </a:solidFill>
              </a:rPr>
              <a:t>x</a:t>
            </a:r>
            <a:r>
              <a:rPr lang="en-US" altLang="en-US" sz="2400" b="0" dirty="0">
                <a:solidFill>
                  <a:srgbClr val="CC3300"/>
                </a:solidFill>
              </a:rPr>
              <a:t>) = </a:t>
            </a:r>
            <a:r>
              <a:rPr lang="en-US" altLang="en-US" sz="2400" b="1" dirty="0">
                <a:solidFill>
                  <a:srgbClr val="CC3300"/>
                </a:solidFill>
              </a:rPr>
              <a:t>w</a:t>
            </a:r>
            <a:r>
              <a:rPr lang="en-US" altLang="en-US" sz="2400" b="0" dirty="0">
                <a:solidFill>
                  <a:srgbClr val="CC3300"/>
                </a:solidFill>
              </a:rPr>
              <a:t> • </a:t>
            </a:r>
            <a:r>
              <a:rPr lang="en-US" altLang="en-US" sz="2400" dirty="0">
                <a:solidFill>
                  <a:srgbClr val="CC3300"/>
                </a:solidFill>
                <a:latin typeface="Symbol" pitchFamily="18" charset="2"/>
              </a:rPr>
              <a:t>F</a:t>
            </a:r>
            <a:r>
              <a:rPr lang="en-US" altLang="en-US" sz="2400" b="0" dirty="0">
                <a:solidFill>
                  <a:srgbClr val="CC3300"/>
                </a:solidFill>
              </a:rPr>
              <a:t>(</a:t>
            </a:r>
            <a:r>
              <a:rPr lang="en-US" altLang="en-US" sz="2400" b="1" dirty="0">
                <a:solidFill>
                  <a:srgbClr val="CC3300"/>
                </a:solidFill>
              </a:rPr>
              <a:t>x</a:t>
            </a:r>
            <a:r>
              <a:rPr lang="en-US" altLang="en-US" sz="2400" b="0" dirty="0">
                <a:solidFill>
                  <a:srgbClr val="CC3300"/>
                </a:solidFill>
              </a:rPr>
              <a:t>)	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2400" dirty="0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2400" dirty="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 smtClean="0"/>
              <a:t>Hebb’s rule</a:t>
            </a:r>
            <a:endParaRPr lang="en-US" altLang="en-US" sz="2400" dirty="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1" dirty="0"/>
              <a:t>w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18" charset="2"/>
              </a:rPr>
              <a:t></a:t>
            </a:r>
            <a:r>
              <a:rPr lang="en-US" altLang="en-US" sz="2400" dirty="0"/>
              <a:t> </a:t>
            </a:r>
            <a:r>
              <a:rPr lang="en-US" altLang="en-US" sz="2400" b="1" dirty="0"/>
              <a:t>w</a:t>
            </a:r>
            <a:r>
              <a:rPr lang="en-US" altLang="en-US" sz="2400" dirty="0"/>
              <a:t> + </a:t>
            </a:r>
            <a:r>
              <a:rPr lang="en-US" altLang="en-US" sz="2400" dirty="0" err="1"/>
              <a:t>y</a:t>
            </a:r>
            <a:r>
              <a:rPr lang="en-US" altLang="en-US" sz="2400" baseline="-25000" dirty="0" err="1"/>
              <a:t>k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Symbol" pitchFamily="18" charset="2"/>
              </a:rPr>
              <a:t>F</a:t>
            </a:r>
            <a:r>
              <a:rPr lang="en-US" altLang="en-US" sz="2400" dirty="0"/>
              <a:t>(</a:t>
            </a:r>
            <a:r>
              <a:rPr lang="en-US" altLang="en-US" sz="2400" b="1" dirty="0" err="1"/>
              <a:t>x</a:t>
            </a:r>
            <a:r>
              <a:rPr lang="en-US" altLang="en-US" sz="2400" baseline="30000" dirty="0" err="1"/>
              <a:t>k</a:t>
            </a:r>
            <a:r>
              <a:rPr lang="en-US" altLang="en-US" sz="2400" dirty="0"/>
              <a:t>) </a:t>
            </a:r>
            <a:endParaRPr lang="en-US" altLang="en-US" sz="2400" dirty="0" smtClean="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dirty="0" smtClean="0">
                <a:solidFill>
                  <a:srgbClr val="CC3300"/>
                </a:solidFill>
              </a:rPr>
              <a:t>(</a:t>
            </a:r>
            <a:r>
              <a:rPr lang="en-US" altLang="en-US" dirty="0">
                <a:solidFill>
                  <a:srgbClr val="CC3300"/>
                </a:solidFill>
              </a:rPr>
              <a:t>H</a:t>
            </a:r>
            <a:r>
              <a:rPr lang="en-US" altLang="en-US" dirty="0" smtClean="0">
                <a:solidFill>
                  <a:srgbClr val="CC3300"/>
                </a:solidFill>
              </a:rPr>
              <a:t>ebb 1949)</a:t>
            </a:r>
            <a:endParaRPr lang="en-US" altLang="en-US" dirty="0">
              <a:solidFill>
                <a:srgbClr val="CC3300"/>
              </a:solidFill>
            </a:endParaRP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2400" dirty="0" smtClean="0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 smtClean="0"/>
              <a:t>Perceptron </a:t>
            </a:r>
            <a:r>
              <a:rPr lang="en-US" altLang="en-US" sz="2400" dirty="0"/>
              <a:t>algorithm</a:t>
            </a:r>
            <a:r>
              <a:rPr lang="en-US" altLang="en-US" sz="2400" b="0" dirty="0"/>
              <a:t>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1" dirty="0"/>
              <a:t>w</a:t>
            </a:r>
            <a:r>
              <a:rPr lang="en-US" altLang="en-US" sz="2400" b="0" dirty="0"/>
              <a:t> </a:t>
            </a:r>
            <a:r>
              <a:rPr lang="en-US" altLang="en-US" sz="2400" b="0" dirty="0">
                <a:sym typeface="Symbol" pitchFamily="18" charset="2"/>
              </a:rPr>
              <a:t></a:t>
            </a:r>
            <a:r>
              <a:rPr lang="en-US" altLang="en-US" sz="2400" b="0" dirty="0"/>
              <a:t> </a:t>
            </a:r>
            <a:r>
              <a:rPr lang="en-US" altLang="en-US" sz="2400" b="1" dirty="0"/>
              <a:t>w</a:t>
            </a:r>
            <a:r>
              <a:rPr lang="en-US" altLang="en-US" sz="2400" b="0" dirty="0"/>
              <a:t> + </a:t>
            </a:r>
            <a:r>
              <a:rPr lang="en-US" altLang="en-US" sz="2400" b="0" dirty="0" err="1" smtClean="0"/>
              <a:t>y</a:t>
            </a:r>
            <a:r>
              <a:rPr lang="en-US" altLang="en-US" sz="2400" baseline="-25000" dirty="0" err="1"/>
              <a:t>k</a:t>
            </a:r>
            <a:r>
              <a:rPr lang="en-US" altLang="en-US" sz="2400" b="0" dirty="0" smtClean="0"/>
              <a:t> </a:t>
            </a:r>
            <a:r>
              <a:rPr lang="en-US" altLang="en-US" sz="2400" dirty="0" smtClean="0">
                <a:latin typeface="Symbol" pitchFamily="18" charset="2"/>
              </a:rPr>
              <a:t>F</a:t>
            </a:r>
            <a:r>
              <a:rPr lang="en-US" altLang="en-US" sz="2400" b="0" dirty="0" smtClean="0"/>
              <a:t>(</a:t>
            </a:r>
            <a:r>
              <a:rPr lang="en-US" altLang="en-US" sz="2400" b="1" dirty="0" err="1" smtClean="0"/>
              <a:t>x</a:t>
            </a:r>
            <a:r>
              <a:rPr lang="en-US" altLang="en-US" sz="2400" b="0" baseline="30000" dirty="0" err="1" smtClean="0"/>
              <a:t>k</a:t>
            </a:r>
            <a:r>
              <a:rPr lang="en-US" altLang="en-US" sz="2400" b="0" dirty="0" smtClean="0"/>
              <a:t>)   </a:t>
            </a:r>
            <a:r>
              <a:rPr lang="en-US" altLang="en-US" sz="2400" b="0" baseline="-25000" dirty="0" smtClean="0"/>
              <a:t> </a:t>
            </a:r>
            <a:r>
              <a:rPr lang="en-US" altLang="en-US" sz="2400" b="0" dirty="0"/>
              <a:t>if </a:t>
            </a:r>
            <a:r>
              <a:rPr lang="en-US" altLang="en-US" sz="2400" b="0" dirty="0" err="1" smtClean="0"/>
              <a:t>y</a:t>
            </a:r>
            <a:r>
              <a:rPr lang="en-US" altLang="en-US" sz="2400" baseline="-25000" dirty="0" err="1"/>
              <a:t>k</a:t>
            </a:r>
            <a:r>
              <a:rPr lang="en-US" altLang="en-US" sz="2400" b="0" dirty="0" err="1" smtClean="0"/>
              <a:t>f</a:t>
            </a:r>
            <a:r>
              <a:rPr lang="en-US" altLang="en-US" sz="2400" b="0" dirty="0" smtClean="0"/>
              <a:t>(</a:t>
            </a:r>
            <a:r>
              <a:rPr lang="en-US" altLang="en-US" sz="2400" b="1" dirty="0" err="1" smtClean="0"/>
              <a:t>x</a:t>
            </a:r>
            <a:r>
              <a:rPr lang="en-US" altLang="en-US" sz="2400" b="0" baseline="30000" dirty="0" err="1" smtClean="0"/>
              <a:t>k</a:t>
            </a:r>
            <a:r>
              <a:rPr lang="en-US" altLang="en-US" sz="2400" b="0" dirty="0" smtClean="0"/>
              <a:t>)&lt;</a:t>
            </a:r>
            <a:r>
              <a:rPr lang="en-US" altLang="en-US" sz="2400" b="0" dirty="0"/>
              <a:t>0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b="0" dirty="0">
                <a:solidFill>
                  <a:srgbClr val="CC3300"/>
                </a:solidFill>
              </a:rPr>
              <a:t>(Rosenblatt 1958)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b="0" dirty="0">
              <a:solidFill>
                <a:srgbClr val="CC3300"/>
              </a:solidFill>
            </a:endParaRP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 err="1"/>
              <a:t>Minover</a:t>
            </a:r>
            <a:r>
              <a:rPr lang="en-US" altLang="en-US" sz="2400" dirty="0"/>
              <a:t> (optimum margin)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1" dirty="0"/>
              <a:t>w</a:t>
            </a:r>
            <a:r>
              <a:rPr lang="en-US" altLang="en-US" sz="2400" b="0" dirty="0"/>
              <a:t> </a:t>
            </a:r>
            <a:r>
              <a:rPr lang="en-US" altLang="en-US" sz="2400" b="0" dirty="0">
                <a:sym typeface="Symbol" pitchFamily="18" charset="2"/>
              </a:rPr>
              <a:t></a:t>
            </a:r>
            <a:r>
              <a:rPr lang="en-US" altLang="en-US" sz="2400" b="0" dirty="0"/>
              <a:t> </a:t>
            </a:r>
            <a:r>
              <a:rPr lang="en-US" altLang="en-US" sz="2400" b="1" dirty="0"/>
              <a:t>w</a:t>
            </a:r>
            <a:r>
              <a:rPr lang="en-US" altLang="en-US" sz="2400" b="0" dirty="0"/>
              <a:t> + </a:t>
            </a:r>
            <a:r>
              <a:rPr lang="en-US" altLang="en-US" sz="2400" b="0" dirty="0" err="1" smtClean="0"/>
              <a:t>y</a:t>
            </a:r>
            <a:r>
              <a:rPr lang="en-US" altLang="en-US" sz="2400" baseline="-25000" dirty="0" err="1"/>
              <a:t>k</a:t>
            </a:r>
            <a:r>
              <a:rPr lang="en-US" altLang="en-US" sz="2400" b="0" dirty="0" smtClean="0"/>
              <a:t> </a:t>
            </a:r>
            <a:r>
              <a:rPr lang="en-US" altLang="en-US" sz="2400" dirty="0" smtClean="0">
                <a:latin typeface="Symbol" pitchFamily="18" charset="2"/>
              </a:rPr>
              <a:t>F</a:t>
            </a:r>
            <a:r>
              <a:rPr lang="en-US" altLang="en-US" sz="2400" b="0" dirty="0" smtClean="0"/>
              <a:t>(</a:t>
            </a:r>
            <a:r>
              <a:rPr lang="en-US" altLang="en-US" sz="2400" b="1" dirty="0" err="1" smtClean="0"/>
              <a:t>x</a:t>
            </a:r>
            <a:r>
              <a:rPr lang="en-US" altLang="en-US" sz="2400" b="0" baseline="30000" dirty="0" err="1" smtClean="0"/>
              <a:t>k</a:t>
            </a:r>
            <a:r>
              <a:rPr lang="en-US" altLang="en-US" sz="2400" b="0" dirty="0" smtClean="0"/>
              <a:t>)</a:t>
            </a:r>
            <a:r>
              <a:rPr lang="en-US" altLang="en-US" sz="2400" b="0" baseline="-25000" dirty="0" smtClean="0"/>
              <a:t>   </a:t>
            </a:r>
            <a:r>
              <a:rPr lang="en-US" altLang="en-US" sz="2400" b="0" dirty="0"/>
              <a:t>for min </a:t>
            </a:r>
            <a:r>
              <a:rPr lang="en-US" altLang="en-US" sz="2400" b="0" dirty="0" err="1" smtClean="0"/>
              <a:t>y</a:t>
            </a:r>
            <a:r>
              <a:rPr lang="en-US" altLang="en-US" sz="2400" b="0" baseline="30000" dirty="0" err="1" smtClean="0"/>
              <a:t>k</a:t>
            </a:r>
            <a:r>
              <a:rPr lang="en-US" altLang="en-US" sz="2400" b="0" dirty="0" err="1" smtClean="0"/>
              <a:t>f</a:t>
            </a:r>
            <a:r>
              <a:rPr lang="en-US" altLang="en-US" sz="2400" b="0" dirty="0" smtClean="0"/>
              <a:t>(</a:t>
            </a:r>
            <a:r>
              <a:rPr lang="en-US" altLang="en-US" sz="2400" b="1" dirty="0" err="1" smtClean="0"/>
              <a:t>x</a:t>
            </a:r>
            <a:r>
              <a:rPr lang="en-US" altLang="en-US" sz="2400" b="0" baseline="30000" dirty="0" err="1" smtClean="0"/>
              <a:t>k</a:t>
            </a:r>
            <a:r>
              <a:rPr lang="en-US" altLang="en-US" sz="2400" b="0" dirty="0" smtClean="0"/>
              <a:t>)</a:t>
            </a:r>
            <a:endParaRPr lang="en-US" altLang="en-US" sz="2400" b="0" dirty="0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b="0" dirty="0">
                <a:solidFill>
                  <a:srgbClr val="CC3300"/>
                </a:solidFill>
              </a:rPr>
              <a:t>(</a:t>
            </a:r>
            <a:r>
              <a:rPr lang="en-US" altLang="en-US" b="0" dirty="0" err="1">
                <a:solidFill>
                  <a:srgbClr val="CC3300"/>
                </a:solidFill>
              </a:rPr>
              <a:t>Krauth-Mézard</a:t>
            </a:r>
            <a:r>
              <a:rPr lang="en-US" altLang="en-US" b="0" dirty="0">
                <a:solidFill>
                  <a:srgbClr val="CC3300"/>
                </a:solidFill>
              </a:rPr>
              <a:t> 1987)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b="0" dirty="0">
              <a:solidFill>
                <a:srgbClr val="CC3300"/>
              </a:solidFill>
            </a:endParaRPr>
          </a:p>
        </p:txBody>
      </p:sp>
      <p:sp>
        <p:nvSpPr>
          <p:cNvPr id="280582" name="Text Box 6"/>
          <p:cNvSpPr txBox="1">
            <a:spLocks noChangeArrowheads="1"/>
          </p:cNvSpPr>
          <p:nvPr/>
        </p:nvSpPr>
        <p:spPr bwMode="auto">
          <a:xfrm>
            <a:off x="5791200" y="2081213"/>
            <a:ext cx="346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1600" b="0" dirty="0" smtClean="0">
                <a:solidFill>
                  <a:srgbClr val="000099"/>
                </a:solidFill>
              </a:rPr>
              <a:t>k</a:t>
            </a:r>
            <a:endParaRPr lang="en-US" altLang="en-US" sz="1600" b="0" dirty="0">
              <a:solidFill>
                <a:srgbClr val="0000CC"/>
              </a:solidFill>
            </a:endParaRPr>
          </a:p>
        </p:txBody>
      </p:sp>
      <p:sp>
        <p:nvSpPr>
          <p:cNvPr id="280583" name="Rectangle 7"/>
          <p:cNvSpPr>
            <a:spLocks noChangeArrowheads="1"/>
          </p:cNvSpPr>
          <p:nvPr/>
        </p:nvSpPr>
        <p:spPr bwMode="auto">
          <a:xfrm>
            <a:off x="358775" y="2052708"/>
            <a:ext cx="208903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2400" b="1" dirty="0">
                <a:solidFill>
                  <a:srgbClr val="CC0000"/>
                </a:solidFill>
              </a:rPr>
              <a:t>w</a:t>
            </a:r>
            <a:r>
              <a:rPr lang="en-US" altLang="en-US" sz="2400" b="0" dirty="0">
                <a:solidFill>
                  <a:srgbClr val="CC0000"/>
                </a:solidFill>
              </a:rPr>
              <a:t> = </a:t>
            </a:r>
            <a:r>
              <a:rPr lang="en-US" altLang="en-US" sz="4000" b="0" dirty="0">
                <a:solidFill>
                  <a:srgbClr val="CC0000"/>
                </a:solidFill>
                <a:latin typeface="Symbol" pitchFamily="18" charset="2"/>
              </a:rPr>
              <a:t>S</a:t>
            </a:r>
            <a:r>
              <a:rPr lang="en-US" altLang="en-US" sz="2400" b="0" dirty="0">
                <a:solidFill>
                  <a:srgbClr val="CC0000"/>
                </a:solidFill>
              </a:rPr>
              <a:t> </a:t>
            </a:r>
            <a:r>
              <a:rPr lang="en-US" altLang="en-US" sz="2400" b="0" dirty="0" err="1" smtClean="0">
                <a:solidFill>
                  <a:srgbClr val="CC0000"/>
                </a:solidFill>
                <a:latin typeface="Symbol" pitchFamily="18" charset="2"/>
              </a:rPr>
              <a:t>a</a:t>
            </a:r>
            <a:r>
              <a:rPr lang="en-US" altLang="en-US" sz="2400" b="0" baseline="-25000" dirty="0" err="1" smtClean="0">
                <a:solidFill>
                  <a:srgbClr val="CC0000"/>
                </a:solidFill>
              </a:rPr>
              <a:t>k</a:t>
            </a:r>
            <a:r>
              <a:rPr lang="en-US" altLang="en-US" sz="2400" b="0" dirty="0" smtClean="0">
                <a:solidFill>
                  <a:srgbClr val="CC0000"/>
                </a:solidFill>
              </a:rPr>
              <a:t> </a:t>
            </a:r>
            <a:r>
              <a:rPr lang="en-US" altLang="en-US" sz="2400" dirty="0" smtClean="0">
                <a:solidFill>
                  <a:srgbClr val="CC0000"/>
                </a:solidFill>
                <a:latin typeface="Symbol" pitchFamily="18" charset="2"/>
              </a:rPr>
              <a:t>F</a:t>
            </a:r>
            <a:r>
              <a:rPr lang="en-US" altLang="en-US" sz="2400" b="0" dirty="0" smtClean="0">
                <a:solidFill>
                  <a:srgbClr val="CC0000"/>
                </a:solidFill>
              </a:rPr>
              <a:t>(</a:t>
            </a:r>
            <a:r>
              <a:rPr lang="en-US" altLang="en-US" sz="2400" b="1" dirty="0" err="1" smtClean="0">
                <a:solidFill>
                  <a:srgbClr val="CC0000"/>
                </a:solidFill>
              </a:rPr>
              <a:t>x</a:t>
            </a:r>
            <a:r>
              <a:rPr lang="en-US" altLang="en-US" sz="2400" b="0" baseline="30000" dirty="0" err="1" smtClean="0">
                <a:solidFill>
                  <a:srgbClr val="CC0000"/>
                </a:solidFill>
              </a:rPr>
              <a:t>k</a:t>
            </a:r>
            <a:r>
              <a:rPr lang="en-US" altLang="en-US" sz="2400" b="0" dirty="0" smtClean="0">
                <a:solidFill>
                  <a:srgbClr val="CC0000"/>
                </a:solidFill>
              </a:rPr>
              <a:t>)</a:t>
            </a:r>
            <a:endParaRPr lang="en-US" altLang="en-US" sz="2400" b="0" dirty="0">
              <a:solidFill>
                <a:srgbClr val="CC0000"/>
              </a:solidFill>
            </a:endParaRPr>
          </a:p>
        </p:txBody>
      </p:sp>
      <p:sp>
        <p:nvSpPr>
          <p:cNvPr id="280584" name="Text Box 8"/>
          <p:cNvSpPr txBox="1">
            <a:spLocks noChangeArrowheads="1"/>
          </p:cNvSpPr>
          <p:nvPr/>
        </p:nvSpPr>
        <p:spPr bwMode="auto">
          <a:xfrm>
            <a:off x="977900" y="2523123"/>
            <a:ext cx="27764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600" b="0" dirty="0" smtClean="0">
                <a:solidFill>
                  <a:srgbClr val="CC0000"/>
                </a:solidFill>
              </a:rPr>
              <a:t>k</a:t>
            </a:r>
            <a:endParaRPr lang="en-US" altLang="en-US" sz="2400" b="0" dirty="0"/>
          </a:p>
        </p:txBody>
      </p:sp>
      <p:sp>
        <p:nvSpPr>
          <p:cNvPr id="280585" name="Rectangle 9"/>
          <p:cNvSpPr>
            <a:spLocks noChangeArrowheads="1"/>
          </p:cNvSpPr>
          <p:nvPr/>
        </p:nvSpPr>
        <p:spPr bwMode="auto">
          <a:xfrm>
            <a:off x="6844783" y="6259936"/>
            <a:ext cx="18662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b="0" dirty="0">
                <a:solidFill>
                  <a:srgbClr val="CC3300"/>
                </a:solidFill>
              </a:rPr>
              <a:t>(ancestor of </a:t>
            </a:r>
            <a:r>
              <a:rPr lang="en-US" altLang="en-US" b="0" dirty="0" smtClean="0">
                <a:solidFill>
                  <a:srgbClr val="CC3300"/>
                </a:solidFill>
              </a:rPr>
              <a:t>SVM)</a:t>
            </a:r>
            <a:endParaRPr lang="en-US" altLang="en-US" b="0" dirty="0">
              <a:solidFill>
                <a:srgbClr val="CC33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62496" y="1252893"/>
            <a:ext cx="144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PARAMETRIC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7400" y="1252893"/>
            <a:ext cx="1954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NON PARAMETRIC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4114800"/>
            <a:ext cx="9144000" cy="27432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6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Text Box 2"/>
          <p:cNvSpPr txBox="1">
            <a:spLocks noChangeArrowheads="1"/>
          </p:cNvSpPr>
          <p:nvPr/>
        </p:nvSpPr>
        <p:spPr bwMode="auto">
          <a:xfrm>
            <a:off x="4979988" y="1587500"/>
            <a:ext cx="4164012" cy="5359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2400" b="0" dirty="0">
                <a:solidFill>
                  <a:srgbClr val="000099"/>
                </a:solidFill>
              </a:rPr>
              <a:t>f(</a:t>
            </a:r>
            <a:r>
              <a:rPr lang="en-US" altLang="en-US" sz="2400" b="1" dirty="0">
                <a:solidFill>
                  <a:srgbClr val="000099"/>
                </a:solidFill>
              </a:rPr>
              <a:t>x</a:t>
            </a:r>
            <a:r>
              <a:rPr lang="en-US" altLang="en-US" sz="2400" b="0" dirty="0">
                <a:solidFill>
                  <a:srgbClr val="000099"/>
                </a:solidFill>
              </a:rPr>
              <a:t>) = </a:t>
            </a:r>
            <a:r>
              <a:rPr lang="en-US" altLang="en-US" sz="4000" b="0" dirty="0">
                <a:solidFill>
                  <a:srgbClr val="000099"/>
                </a:solidFill>
                <a:latin typeface="Symbol" pitchFamily="18" charset="2"/>
              </a:rPr>
              <a:t>S</a:t>
            </a:r>
            <a:r>
              <a:rPr lang="en-US" altLang="en-US" sz="2400" b="0" dirty="0">
                <a:solidFill>
                  <a:srgbClr val="000099"/>
                </a:solidFill>
              </a:rPr>
              <a:t> </a:t>
            </a:r>
            <a:r>
              <a:rPr lang="en-US" altLang="en-US" sz="2400" b="0" dirty="0" err="1" smtClean="0">
                <a:solidFill>
                  <a:srgbClr val="000099"/>
                </a:solidFill>
                <a:latin typeface="Symbol" pitchFamily="18" charset="2"/>
              </a:rPr>
              <a:t>a</a:t>
            </a:r>
            <a:r>
              <a:rPr lang="en-US" altLang="en-US" sz="2400" b="0" baseline="-25000" dirty="0" err="1" smtClean="0">
                <a:solidFill>
                  <a:srgbClr val="000099"/>
                </a:solidFill>
              </a:rPr>
              <a:t>k</a:t>
            </a:r>
            <a:r>
              <a:rPr lang="en-US" altLang="en-US" sz="2400" b="0" dirty="0" smtClean="0">
                <a:solidFill>
                  <a:srgbClr val="000099"/>
                </a:solidFill>
              </a:rPr>
              <a:t> k(</a:t>
            </a:r>
            <a:r>
              <a:rPr lang="en-US" altLang="en-US" sz="2400" b="1" dirty="0" err="1" smtClean="0">
                <a:solidFill>
                  <a:srgbClr val="000099"/>
                </a:solidFill>
              </a:rPr>
              <a:t>x</a:t>
            </a:r>
            <a:r>
              <a:rPr lang="en-US" altLang="en-US" sz="2400" b="0" baseline="30000" dirty="0" err="1" smtClean="0">
                <a:solidFill>
                  <a:srgbClr val="000099"/>
                </a:solidFill>
              </a:rPr>
              <a:t>k</a:t>
            </a:r>
            <a:r>
              <a:rPr lang="en-US" altLang="en-US" sz="2400" b="0" dirty="0" smtClean="0">
                <a:solidFill>
                  <a:srgbClr val="000099"/>
                </a:solidFill>
              </a:rPr>
              <a:t>, </a:t>
            </a:r>
            <a:r>
              <a:rPr lang="en-US" altLang="en-US" sz="2400" dirty="0">
                <a:solidFill>
                  <a:srgbClr val="000099"/>
                </a:solidFill>
              </a:rPr>
              <a:t>x</a:t>
            </a:r>
            <a:r>
              <a:rPr lang="en-US" altLang="en-US" sz="2400" b="0" dirty="0">
                <a:solidFill>
                  <a:srgbClr val="000099"/>
                </a:solidFill>
              </a:rPr>
              <a:t>)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400" b="0" dirty="0" smtClean="0">
                <a:solidFill>
                  <a:srgbClr val="000099"/>
                </a:solidFill>
              </a:rPr>
              <a:t>k(</a:t>
            </a:r>
            <a:r>
              <a:rPr lang="en-US" altLang="en-US" sz="2400" b="1" dirty="0" err="1" smtClean="0">
                <a:solidFill>
                  <a:srgbClr val="000099"/>
                </a:solidFill>
              </a:rPr>
              <a:t>x</a:t>
            </a:r>
            <a:r>
              <a:rPr lang="en-US" altLang="en-US" sz="2400" baseline="30000" dirty="0" err="1">
                <a:solidFill>
                  <a:srgbClr val="000099"/>
                </a:solidFill>
              </a:rPr>
              <a:t>k</a:t>
            </a:r>
            <a:r>
              <a:rPr lang="en-US" altLang="en-US" sz="2400" b="0" dirty="0" smtClean="0">
                <a:solidFill>
                  <a:srgbClr val="000099"/>
                </a:solidFill>
              </a:rPr>
              <a:t>, </a:t>
            </a:r>
            <a:r>
              <a:rPr lang="en-US" altLang="en-US" sz="2400" b="1" dirty="0">
                <a:solidFill>
                  <a:srgbClr val="000099"/>
                </a:solidFill>
              </a:rPr>
              <a:t>x</a:t>
            </a:r>
            <a:r>
              <a:rPr lang="en-US" altLang="en-US" sz="2400" b="0" dirty="0">
                <a:solidFill>
                  <a:srgbClr val="000099"/>
                </a:solidFill>
              </a:rPr>
              <a:t>) = </a:t>
            </a:r>
            <a:r>
              <a:rPr lang="en-US" altLang="en-US" sz="2400" dirty="0" smtClean="0">
                <a:solidFill>
                  <a:srgbClr val="000099"/>
                </a:solidFill>
                <a:latin typeface="Symbol" pitchFamily="18" charset="2"/>
              </a:rPr>
              <a:t>F</a:t>
            </a:r>
            <a:r>
              <a:rPr lang="en-US" altLang="en-US" sz="2400" b="0" dirty="0" smtClean="0">
                <a:solidFill>
                  <a:srgbClr val="000099"/>
                </a:solidFill>
              </a:rPr>
              <a:t>(</a:t>
            </a:r>
            <a:r>
              <a:rPr lang="en-US" altLang="en-US" sz="2400" b="1" dirty="0" err="1" smtClean="0">
                <a:solidFill>
                  <a:srgbClr val="000099"/>
                </a:solidFill>
              </a:rPr>
              <a:t>x</a:t>
            </a:r>
            <a:r>
              <a:rPr lang="en-US" altLang="en-US" sz="2400" baseline="30000" dirty="0" err="1">
                <a:solidFill>
                  <a:srgbClr val="000099"/>
                </a:solidFill>
              </a:rPr>
              <a:t>k</a:t>
            </a:r>
            <a:r>
              <a:rPr lang="en-US" altLang="en-US" sz="2400" b="0" dirty="0" smtClean="0">
                <a:solidFill>
                  <a:srgbClr val="000099"/>
                </a:solidFill>
              </a:rPr>
              <a:t>).</a:t>
            </a:r>
            <a:r>
              <a:rPr lang="en-US" altLang="en-US" sz="2400" dirty="0">
                <a:solidFill>
                  <a:srgbClr val="000099"/>
                </a:solidFill>
                <a:latin typeface="Symbol" pitchFamily="18" charset="2"/>
              </a:rPr>
              <a:t>F</a:t>
            </a:r>
            <a:r>
              <a:rPr lang="en-US" altLang="en-US" sz="2400" b="0" dirty="0">
                <a:solidFill>
                  <a:srgbClr val="000099"/>
                </a:solidFill>
              </a:rPr>
              <a:t>(</a:t>
            </a:r>
            <a:r>
              <a:rPr lang="en-US" altLang="en-US" sz="2400" b="1" dirty="0">
                <a:solidFill>
                  <a:srgbClr val="000099"/>
                </a:solidFill>
              </a:rPr>
              <a:t>x</a:t>
            </a:r>
            <a:r>
              <a:rPr lang="en-US" altLang="en-US" sz="2400" b="0" dirty="0">
                <a:solidFill>
                  <a:srgbClr val="000099"/>
                </a:solidFill>
              </a:rPr>
              <a:t>)</a:t>
            </a:r>
            <a:endParaRPr lang="en-US" altLang="en-US" sz="2400" b="0" baseline="-25000" dirty="0"/>
          </a:p>
          <a:p>
            <a:pPr algn="l" eaLnBrk="1" hangingPunct="1">
              <a:spcBef>
                <a:spcPct val="50000"/>
              </a:spcBef>
            </a:pPr>
            <a:r>
              <a:rPr lang="en-US" altLang="en-US" sz="2400" dirty="0"/>
              <a:t>Potential Function algorithm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 err="1" smtClean="0">
                <a:latin typeface="Symbol" pitchFamily="18" charset="2"/>
              </a:rPr>
              <a:t>a</a:t>
            </a:r>
            <a:r>
              <a:rPr lang="en-US" altLang="en-US" sz="2400" b="0" baseline="-25000" dirty="0" err="1" smtClean="0"/>
              <a:t>k</a:t>
            </a:r>
            <a:r>
              <a:rPr lang="en-US" altLang="en-US" sz="2400" b="0" dirty="0" smtClean="0"/>
              <a:t> </a:t>
            </a:r>
            <a:r>
              <a:rPr lang="en-US" altLang="en-US" sz="2400" b="0" dirty="0">
                <a:sym typeface="Symbol" pitchFamily="18" charset="2"/>
              </a:rPr>
              <a:t></a:t>
            </a:r>
            <a:r>
              <a:rPr lang="en-US" altLang="en-US" sz="2400" b="0" dirty="0"/>
              <a:t> </a:t>
            </a:r>
            <a:r>
              <a:rPr lang="en-US" altLang="en-US" sz="2400" b="0" dirty="0" err="1" smtClean="0">
                <a:latin typeface="Symbol" pitchFamily="18" charset="2"/>
              </a:rPr>
              <a:t>a</a:t>
            </a:r>
            <a:r>
              <a:rPr lang="en-US" altLang="en-US" sz="2400" b="0" baseline="-25000" dirty="0" err="1" smtClean="0"/>
              <a:t>k</a:t>
            </a:r>
            <a:r>
              <a:rPr lang="en-US" altLang="en-US" sz="2400" b="0" baseline="-25000" dirty="0" smtClean="0"/>
              <a:t> </a:t>
            </a:r>
            <a:r>
              <a:rPr lang="en-US" altLang="en-US" sz="2400" b="0" dirty="0"/>
              <a:t>+ </a:t>
            </a:r>
            <a:r>
              <a:rPr lang="en-US" altLang="en-US" sz="2400" b="0" dirty="0" err="1" smtClean="0"/>
              <a:t>y</a:t>
            </a:r>
            <a:r>
              <a:rPr lang="en-US" altLang="en-US" sz="2400" b="0" baseline="-25000" dirty="0" err="1" smtClean="0"/>
              <a:t>k</a:t>
            </a:r>
            <a:r>
              <a:rPr lang="en-US" altLang="en-US" sz="2400" b="0" dirty="0"/>
              <a:t>	 if </a:t>
            </a:r>
            <a:r>
              <a:rPr lang="en-US" altLang="en-US" sz="2400" b="0" dirty="0" err="1" smtClean="0"/>
              <a:t>y</a:t>
            </a:r>
            <a:r>
              <a:rPr lang="en-US" altLang="en-US" sz="2400" b="0" baseline="-25000" dirty="0" err="1" smtClean="0"/>
              <a:t>k</a:t>
            </a:r>
            <a:r>
              <a:rPr lang="en-US" altLang="en-US" sz="2400" b="0" dirty="0" err="1" smtClean="0"/>
              <a:t>f</a:t>
            </a:r>
            <a:r>
              <a:rPr lang="en-US" altLang="en-US" sz="2400" b="0" dirty="0" smtClean="0"/>
              <a:t>(</a:t>
            </a:r>
            <a:r>
              <a:rPr lang="en-US" altLang="en-US" sz="2400" b="1" dirty="0" err="1" smtClean="0"/>
              <a:t>x</a:t>
            </a:r>
            <a:r>
              <a:rPr lang="en-US" altLang="en-US" sz="2400" b="0" baseline="30000" dirty="0" err="1" smtClean="0"/>
              <a:t>k</a:t>
            </a:r>
            <a:r>
              <a:rPr lang="en-US" altLang="en-US" sz="2400" b="0" dirty="0" smtClean="0"/>
              <a:t>)&lt;</a:t>
            </a:r>
            <a:r>
              <a:rPr lang="en-US" altLang="en-US" sz="2400" b="0" dirty="0"/>
              <a:t>0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b="0" dirty="0">
                <a:solidFill>
                  <a:srgbClr val="000099"/>
                </a:solidFill>
              </a:rPr>
              <a:t>(</a:t>
            </a:r>
            <a:r>
              <a:rPr lang="en-US" altLang="en-US" b="0" dirty="0" err="1">
                <a:solidFill>
                  <a:srgbClr val="000099"/>
                </a:solidFill>
              </a:rPr>
              <a:t>Aizerman</a:t>
            </a:r>
            <a:r>
              <a:rPr lang="en-US" altLang="en-US" b="0" dirty="0">
                <a:solidFill>
                  <a:srgbClr val="000099"/>
                </a:solidFill>
              </a:rPr>
              <a:t> et al 1964)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b="0" dirty="0">
              <a:solidFill>
                <a:srgbClr val="000099"/>
              </a:solidFill>
            </a:endParaRP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/>
              <a:t>Dual </a:t>
            </a:r>
            <a:r>
              <a:rPr lang="en-US" altLang="en-US" sz="2400" dirty="0" err="1"/>
              <a:t>minover</a:t>
            </a:r>
            <a:endParaRPr lang="en-US" altLang="en-US" sz="2400" dirty="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 err="1" smtClean="0">
                <a:latin typeface="Symbol" pitchFamily="18" charset="2"/>
              </a:rPr>
              <a:t>a</a:t>
            </a:r>
            <a:r>
              <a:rPr lang="en-US" altLang="en-US" sz="2400" baseline="-25000" dirty="0" err="1"/>
              <a:t>k</a:t>
            </a:r>
            <a:r>
              <a:rPr lang="en-US" altLang="en-US" sz="2400" b="0" dirty="0" smtClean="0"/>
              <a:t> </a:t>
            </a:r>
            <a:r>
              <a:rPr lang="en-US" altLang="en-US" sz="2400" b="0" dirty="0">
                <a:sym typeface="Symbol" pitchFamily="18" charset="2"/>
              </a:rPr>
              <a:t></a:t>
            </a:r>
            <a:r>
              <a:rPr lang="en-US" altLang="en-US" sz="2400" b="0" dirty="0"/>
              <a:t> </a:t>
            </a:r>
            <a:r>
              <a:rPr lang="en-US" altLang="en-US" sz="2400" b="0" dirty="0" err="1" smtClean="0">
                <a:latin typeface="Symbol" pitchFamily="18" charset="2"/>
              </a:rPr>
              <a:t>a</a:t>
            </a:r>
            <a:r>
              <a:rPr lang="en-US" altLang="en-US" sz="2400" baseline="-25000" dirty="0" err="1"/>
              <a:t>k</a:t>
            </a:r>
            <a:r>
              <a:rPr lang="en-US" altLang="en-US" sz="2400" b="0" dirty="0" smtClean="0"/>
              <a:t>+ </a:t>
            </a:r>
            <a:r>
              <a:rPr lang="en-US" altLang="en-US" sz="2400" b="0" dirty="0" err="1" smtClean="0"/>
              <a:t>y</a:t>
            </a:r>
            <a:r>
              <a:rPr lang="en-US" altLang="en-US" sz="2400" baseline="30000" dirty="0" err="1"/>
              <a:t>k</a:t>
            </a:r>
            <a:r>
              <a:rPr lang="en-US" altLang="en-US" sz="2400" b="0" dirty="0"/>
              <a:t>	 for min </a:t>
            </a:r>
            <a:r>
              <a:rPr lang="en-US" altLang="en-US" sz="2400" b="0" dirty="0" err="1" smtClean="0"/>
              <a:t>y</a:t>
            </a:r>
            <a:r>
              <a:rPr lang="en-US" altLang="en-US" sz="2400" baseline="-25000" dirty="0" err="1" smtClean="0"/>
              <a:t>k</a:t>
            </a:r>
            <a:r>
              <a:rPr lang="en-US" altLang="en-US" sz="2400" b="0" dirty="0" err="1" smtClean="0"/>
              <a:t>f</a:t>
            </a:r>
            <a:r>
              <a:rPr lang="en-US" altLang="en-US" sz="2400" b="0" dirty="0" smtClean="0"/>
              <a:t>(</a:t>
            </a:r>
            <a:r>
              <a:rPr lang="en-US" altLang="en-US" sz="2400" b="1" dirty="0" err="1" smtClean="0"/>
              <a:t>x</a:t>
            </a:r>
            <a:r>
              <a:rPr lang="en-US" altLang="en-US" sz="2400" baseline="30000" dirty="0" err="1"/>
              <a:t>k</a:t>
            </a:r>
            <a:r>
              <a:rPr lang="en-US" altLang="en-US" sz="2400" b="0" dirty="0" smtClean="0"/>
              <a:t>)</a:t>
            </a:r>
            <a:endParaRPr lang="en-US" altLang="en-US" sz="2400" b="0" dirty="0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2400" b="0" dirty="0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2400" dirty="0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/>
              <a:t>Dual LMS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 err="1">
                <a:latin typeface="Symbol" pitchFamily="18" charset="2"/>
              </a:rPr>
              <a:t>a</a:t>
            </a:r>
            <a:r>
              <a:rPr lang="en-US" altLang="en-US" sz="2400" b="0" baseline="-25000" dirty="0" err="1"/>
              <a:t>i</a:t>
            </a:r>
            <a:r>
              <a:rPr lang="en-US" altLang="en-US" sz="2400" b="0" dirty="0"/>
              <a:t> </a:t>
            </a:r>
            <a:r>
              <a:rPr lang="en-US" altLang="en-US" sz="2400" b="0" dirty="0">
                <a:sym typeface="Symbol" pitchFamily="18" charset="2"/>
              </a:rPr>
              <a:t></a:t>
            </a:r>
            <a:r>
              <a:rPr lang="en-US" altLang="en-US" sz="2400" b="0" dirty="0"/>
              <a:t> </a:t>
            </a:r>
            <a:r>
              <a:rPr lang="en-US" altLang="en-US" sz="2400" b="0" dirty="0" err="1">
                <a:latin typeface="Symbol" pitchFamily="18" charset="2"/>
              </a:rPr>
              <a:t>a</a:t>
            </a:r>
            <a:r>
              <a:rPr lang="en-US" altLang="en-US" sz="2400" b="0" baseline="-25000" dirty="0" err="1"/>
              <a:t>i</a:t>
            </a:r>
            <a:r>
              <a:rPr lang="en-US" altLang="en-US" sz="2400" b="0" baseline="-25000" dirty="0"/>
              <a:t> </a:t>
            </a:r>
            <a:r>
              <a:rPr lang="en-US" altLang="en-US" sz="2400" b="0" dirty="0"/>
              <a:t>+ </a:t>
            </a:r>
            <a:r>
              <a:rPr lang="en-US" altLang="en-US" sz="2400" b="0" dirty="0">
                <a:latin typeface="Symbol" pitchFamily="18" charset="2"/>
                <a:sym typeface="Symbol" pitchFamily="18" charset="2"/>
              </a:rPr>
              <a:t> </a:t>
            </a:r>
            <a:r>
              <a:rPr lang="en-US" altLang="en-US" sz="2400" b="0" dirty="0"/>
              <a:t>(</a:t>
            </a:r>
            <a:r>
              <a:rPr lang="en-US" altLang="en-US" sz="2400" b="0" dirty="0" err="1"/>
              <a:t>y</a:t>
            </a:r>
            <a:r>
              <a:rPr lang="en-US" altLang="en-US" sz="2400" b="0" baseline="-25000" dirty="0" err="1"/>
              <a:t>i</a:t>
            </a:r>
            <a:r>
              <a:rPr lang="en-US" altLang="en-US" sz="2400" b="0" dirty="0"/>
              <a:t> - </a:t>
            </a:r>
            <a:r>
              <a:rPr lang="en-US" altLang="en-US" sz="2400" b="0" dirty="0" smtClean="0"/>
              <a:t>f(</a:t>
            </a:r>
            <a:r>
              <a:rPr lang="en-US" altLang="en-US" sz="2400" b="1" dirty="0" err="1" smtClean="0"/>
              <a:t>x</a:t>
            </a:r>
            <a:r>
              <a:rPr lang="en-US" altLang="en-US" sz="2400" baseline="30000" dirty="0" err="1"/>
              <a:t>k</a:t>
            </a:r>
            <a:r>
              <a:rPr lang="en-US" altLang="en-US" sz="2400" b="0" dirty="0" smtClean="0"/>
              <a:t>)) </a:t>
            </a:r>
            <a:endParaRPr lang="en-US" altLang="en-US" sz="2400" dirty="0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2400" b="0" dirty="0"/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title"/>
          </p:nvPr>
        </p:nvSpPr>
        <p:spPr>
          <a:xfrm>
            <a:off x="1041400" y="2794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Dual learning machines</a:t>
            </a:r>
            <a:endParaRPr lang="en-US" altLang="en-US" dirty="0"/>
          </a:p>
        </p:txBody>
      </p:sp>
      <p:sp>
        <p:nvSpPr>
          <p:cNvPr id="280580" name="Line 4"/>
          <p:cNvSpPr>
            <a:spLocks noChangeShapeType="1"/>
          </p:cNvSpPr>
          <p:nvPr/>
        </p:nvSpPr>
        <p:spPr bwMode="auto">
          <a:xfrm>
            <a:off x="4689475" y="1766888"/>
            <a:ext cx="0" cy="4875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581" name="Text Box 5"/>
          <p:cNvSpPr txBox="1">
            <a:spLocks noChangeArrowheads="1"/>
          </p:cNvSpPr>
          <p:nvPr/>
        </p:nvSpPr>
        <p:spPr bwMode="auto">
          <a:xfrm>
            <a:off x="269875" y="1736725"/>
            <a:ext cx="4445000" cy="448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2400" b="0" dirty="0">
                <a:solidFill>
                  <a:srgbClr val="CC3300"/>
                </a:solidFill>
              </a:rPr>
              <a:t>f(</a:t>
            </a:r>
            <a:r>
              <a:rPr lang="en-US" altLang="en-US" sz="2400" b="1" dirty="0">
                <a:solidFill>
                  <a:srgbClr val="CC3300"/>
                </a:solidFill>
              </a:rPr>
              <a:t>x</a:t>
            </a:r>
            <a:r>
              <a:rPr lang="en-US" altLang="en-US" sz="2400" b="0" dirty="0">
                <a:solidFill>
                  <a:srgbClr val="CC3300"/>
                </a:solidFill>
              </a:rPr>
              <a:t>) = </a:t>
            </a:r>
            <a:r>
              <a:rPr lang="en-US" altLang="en-US" sz="2400" b="1" dirty="0">
                <a:solidFill>
                  <a:srgbClr val="CC3300"/>
                </a:solidFill>
              </a:rPr>
              <a:t>w</a:t>
            </a:r>
            <a:r>
              <a:rPr lang="en-US" altLang="en-US" sz="2400" b="0" dirty="0">
                <a:solidFill>
                  <a:srgbClr val="CC3300"/>
                </a:solidFill>
              </a:rPr>
              <a:t> • </a:t>
            </a:r>
            <a:r>
              <a:rPr lang="en-US" altLang="en-US" sz="2400" dirty="0">
                <a:solidFill>
                  <a:srgbClr val="CC3300"/>
                </a:solidFill>
                <a:latin typeface="Symbol" pitchFamily="18" charset="2"/>
              </a:rPr>
              <a:t>F</a:t>
            </a:r>
            <a:r>
              <a:rPr lang="en-US" altLang="en-US" sz="2400" b="0" dirty="0">
                <a:solidFill>
                  <a:srgbClr val="CC3300"/>
                </a:solidFill>
              </a:rPr>
              <a:t>(</a:t>
            </a:r>
            <a:r>
              <a:rPr lang="en-US" altLang="en-US" sz="2400" b="1" dirty="0">
                <a:solidFill>
                  <a:srgbClr val="CC3300"/>
                </a:solidFill>
              </a:rPr>
              <a:t>x</a:t>
            </a:r>
            <a:r>
              <a:rPr lang="en-US" altLang="en-US" sz="2400" b="0" dirty="0">
                <a:solidFill>
                  <a:srgbClr val="CC3300"/>
                </a:solidFill>
              </a:rPr>
              <a:t>)	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2400" dirty="0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2400" dirty="0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/>
              <a:t>Perceptron algorithm</a:t>
            </a:r>
            <a:r>
              <a:rPr lang="en-US" altLang="en-US" sz="2400" b="0" dirty="0"/>
              <a:t>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1" dirty="0"/>
              <a:t>w</a:t>
            </a:r>
            <a:r>
              <a:rPr lang="en-US" altLang="en-US" sz="2400" b="0" dirty="0"/>
              <a:t> </a:t>
            </a:r>
            <a:r>
              <a:rPr lang="en-US" altLang="en-US" sz="2400" b="0" dirty="0">
                <a:sym typeface="Symbol" pitchFamily="18" charset="2"/>
              </a:rPr>
              <a:t></a:t>
            </a:r>
            <a:r>
              <a:rPr lang="en-US" altLang="en-US" sz="2400" b="0" dirty="0"/>
              <a:t> </a:t>
            </a:r>
            <a:r>
              <a:rPr lang="en-US" altLang="en-US" sz="2400" b="1" dirty="0"/>
              <a:t>w</a:t>
            </a:r>
            <a:r>
              <a:rPr lang="en-US" altLang="en-US" sz="2400" b="0" dirty="0"/>
              <a:t> + </a:t>
            </a:r>
            <a:r>
              <a:rPr lang="en-US" altLang="en-US" sz="2400" b="0" dirty="0" err="1" smtClean="0"/>
              <a:t>y</a:t>
            </a:r>
            <a:r>
              <a:rPr lang="en-US" altLang="en-US" sz="2400" baseline="-25000" dirty="0" err="1"/>
              <a:t>k</a:t>
            </a:r>
            <a:r>
              <a:rPr lang="en-US" altLang="en-US" sz="2400" b="0" dirty="0" smtClean="0"/>
              <a:t> </a:t>
            </a:r>
            <a:r>
              <a:rPr lang="en-US" altLang="en-US" sz="2400" dirty="0" smtClean="0">
                <a:latin typeface="Symbol" pitchFamily="18" charset="2"/>
              </a:rPr>
              <a:t>F</a:t>
            </a:r>
            <a:r>
              <a:rPr lang="en-US" altLang="en-US" sz="2400" b="0" dirty="0" smtClean="0"/>
              <a:t>(</a:t>
            </a:r>
            <a:r>
              <a:rPr lang="en-US" altLang="en-US" sz="2400" b="1" dirty="0" err="1" smtClean="0"/>
              <a:t>x</a:t>
            </a:r>
            <a:r>
              <a:rPr lang="en-US" altLang="en-US" sz="2400" b="0" baseline="30000" dirty="0" err="1" smtClean="0"/>
              <a:t>k</a:t>
            </a:r>
            <a:r>
              <a:rPr lang="en-US" altLang="en-US" sz="2400" b="0" dirty="0" smtClean="0"/>
              <a:t>)   </a:t>
            </a:r>
            <a:r>
              <a:rPr lang="en-US" altLang="en-US" sz="2400" b="0" baseline="-25000" dirty="0" smtClean="0"/>
              <a:t> </a:t>
            </a:r>
            <a:r>
              <a:rPr lang="en-US" altLang="en-US" sz="2400" b="0" dirty="0"/>
              <a:t>if </a:t>
            </a:r>
            <a:r>
              <a:rPr lang="en-US" altLang="en-US" sz="2400" b="0" dirty="0" err="1" smtClean="0"/>
              <a:t>y</a:t>
            </a:r>
            <a:r>
              <a:rPr lang="en-US" altLang="en-US" sz="2400" baseline="-25000" dirty="0" err="1"/>
              <a:t>k</a:t>
            </a:r>
            <a:r>
              <a:rPr lang="en-US" altLang="en-US" sz="2400" b="0" dirty="0" err="1" smtClean="0"/>
              <a:t>f</a:t>
            </a:r>
            <a:r>
              <a:rPr lang="en-US" altLang="en-US" sz="2400" b="0" dirty="0" smtClean="0"/>
              <a:t>(</a:t>
            </a:r>
            <a:r>
              <a:rPr lang="en-US" altLang="en-US" sz="2400" b="1" dirty="0" err="1" smtClean="0"/>
              <a:t>x</a:t>
            </a:r>
            <a:r>
              <a:rPr lang="en-US" altLang="en-US" sz="2400" b="0" baseline="30000" dirty="0" err="1" smtClean="0"/>
              <a:t>k</a:t>
            </a:r>
            <a:r>
              <a:rPr lang="en-US" altLang="en-US" sz="2400" b="0" dirty="0" smtClean="0"/>
              <a:t>)&lt;</a:t>
            </a:r>
            <a:r>
              <a:rPr lang="en-US" altLang="en-US" sz="2400" b="0" dirty="0"/>
              <a:t>0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b="0" dirty="0">
                <a:solidFill>
                  <a:srgbClr val="CC3300"/>
                </a:solidFill>
              </a:rPr>
              <a:t>(Rosenblatt 1958)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b="0" dirty="0">
              <a:solidFill>
                <a:srgbClr val="CC3300"/>
              </a:solidFill>
            </a:endParaRP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 err="1"/>
              <a:t>Minover</a:t>
            </a:r>
            <a:r>
              <a:rPr lang="en-US" altLang="en-US" sz="2400" dirty="0"/>
              <a:t> (optimum margin)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1" dirty="0"/>
              <a:t>w</a:t>
            </a:r>
            <a:r>
              <a:rPr lang="en-US" altLang="en-US" sz="2400" b="0" dirty="0"/>
              <a:t> </a:t>
            </a:r>
            <a:r>
              <a:rPr lang="en-US" altLang="en-US" sz="2400" b="0" dirty="0">
                <a:sym typeface="Symbol" pitchFamily="18" charset="2"/>
              </a:rPr>
              <a:t></a:t>
            </a:r>
            <a:r>
              <a:rPr lang="en-US" altLang="en-US" sz="2400" b="0" dirty="0"/>
              <a:t> </a:t>
            </a:r>
            <a:r>
              <a:rPr lang="en-US" altLang="en-US" sz="2400" b="1" dirty="0"/>
              <a:t>w</a:t>
            </a:r>
            <a:r>
              <a:rPr lang="en-US" altLang="en-US" sz="2400" b="0" dirty="0"/>
              <a:t> + </a:t>
            </a:r>
            <a:r>
              <a:rPr lang="en-US" altLang="en-US" sz="2400" b="0" dirty="0" err="1" smtClean="0"/>
              <a:t>y</a:t>
            </a:r>
            <a:r>
              <a:rPr lang="en-US" altLang="en-US" sz="2400" baseline="-25000" dirty="0" err="1"/>
              <a:t>k</a:t>
            </a:r>
            <a:r>
              <a:rPr lang="en-US" altLang="en-US" sz="2400" b="0" dirty="0" smtClean="0"/>
              <a:t> </a:t>
            </a:r>
            <a:r>
              <a:rPr lang="en-US" altLang="en-US" sz="2400" dirty="0" smtClean="0">
                <a:latin typeface="Symbol" pitchFamily="18" charset="2"/>
              </a:rPr>
              <a:t>F</a:t>
            </a:r>
            <a:r>
              <a:rPr lang="en-US" altLang="en-US" sz="2400" b="0" dirty="0" smtClean="0"/>
              <a:t>(</a:t>
            </a:r>
            <a:r>
              <a:rPr lang="en-US" altLang="en-US" sz="2400" b="1" dirty="0" err="1" smtClean="0"/>
              <a:t>x</a:t>
            </a:r>
            <a:r>
              <a:rPr lang="en-US" altLang="en-US" sz="2400" b="0" baseline="30000" dirty="0" err="1" smtClean="0"/>
              <a:t>k</a:t>
            </a:r>
            <a:r>
              <a:rPr lang="en-US" altLang="en-US" sz="2400" b="0" dirty="0" smtClean="0"/>
              <a:t>)</a:t>
            </a:r>
            <a:r>
              <a:rPr lang="en-US" altLang="en-US" sz="2400" b="0" baseline="-25000" dirty="0" smtClean="0"/>
              <a:t>   </a:t>
            </a:r>
            <a:r>
              <a:rPr lang="en-US" altLang="en-US" sz="2400" b="0" dirty="0"/>
              <a:t>for min </a:t>
            </a:r>
            <a:r>
              <a:rPr lang="en-US" altLang="en-US" sz="2400" b="0" dirty="0" err="1" smtClean="0"/>
              <a:t>y</a:t>
            </a:r>
            <a:r>
              <a:rPr lang="en-US" altLang="en-US" sz="2400" b="0" baseline="30000" dirty="0" err="1" smtClean="0"/>
              <a:t>k</a:t>
            </a:r>
            <a:r>
              <a:rPr lang="en-US" altLang="en-US" sz="2400" b="0" dirty="0" err="1" smtClean="0"/>
              <a:t>f</a:t>
            </a:r>
            <a:r>
              <a:rPr lang="en-US" altLang="en-US" sz="2400" b="0" dirty="0" smtClean="0"/>
              <a:t>(</a:t>
            </a:r>
            <a:r>
              <a:rPr lang="en-US" altLang="en-US" sz="2400" b="1" dirty="0" err="1" smtClean="0"/>
              <a:t>x</a:t>
            </a:r>
            <a:r>
              <a:rPr lang="en-US" altLang="en-US" sz="2400" b="0" baseline="30000" dirty="0" err="1" smtClean="0"/>
              <a:t>k</a:t>
            </a:r>
            <a:r>
              <a:rPr lang="en-US" altLang="en-US" sz="2400" b="0" dirty="0" smtClean="0"/>
              <a:t>)</a:t>
            </a:r>
            <a:endParaRPr lang="en-US" altLang="en-US" sz="2400" b="0" dirty="0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b="0" dirty="0">
                <a:solidFill>
                  <a:srgbClr val="CC3300"/>
                </a:solidFill>
              </a:rPr>
              <a:t>(</a:t>
            </a:r>
            <a:r>
              <a:rPr lang="en-US" altLang="en-US" b="0" dirty="0" err="1">
                <a:solidFill>
                  <a:srgbClr val="CC3300"/>
                </a:solidFill>
              </a:rPr>
              <a:t>Krauth-Mézard</a:t>
            </a:r>
            <a:r>
              <a:rPr lang="en-US" altLang="en-US" b="0" dirty="0">
                <a:solidFill>
                  <a:srgbClr val="CC3300"/>
                </a:solidFill>
              </a:rPr>
              <a:t> 1987)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b="0" dirty="0">
              <a:solidFill>
                <a:srgbClr val="CC3300"/>
              </a:solidFill>
            </a:endParaRP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/>
              <a:t>LMS regression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1" dirty="0"/>
              <a:t>w</a:t>
            </a:r>
            <a:r>
              <a:rPr lang="en-US" altLang="en-US" sz="2400" b="0" dirty="0"/>
              <a:t> </a:t>
            </a:r>
            <a:r>
              <a:rPr lang="en-US" altLang="en-US" sz="2400" b="0" dirty="0">
                <a:sym typeface="Symbol" pitchFamily="18" charset="2"/>
              </a:rPr>
              <a:t></a:t>
            </a:r>
            <a:r>
              <a:rPr lang="en-US" altLang="en-US" sz="2400" b="0" dirty="0"/>
              <a:t> </a:t>
            </a:r>
            <a:r>
              <a:rPr lang="en-US" altLang="en-US" sz="2400" b="1" dirty="0"/>
              <a:t>w</a:t>
            </a:r>
            <a:r>
              <a:rPr lang="en-US" altLang="en-US" sz="2400" b="0" dirty="0"/>
              <a:t> + </a:t>
            </a:r>
            <a:r>
              <a:rPr lang="en-US" altLang="en-US" sz="2400" b="0" dirty="0">
                <a:latin typeface="Symbol" pitchFamily="18" charset="2"/>
                <a:sym typeface="Symbol" pitchFamily="18" charset="2"/>
              </a:rPr>
              <a:t> (</a:t>
            </a:r>
            <a:r>
              <a:rPr lang="en-US" altLang="en-US" sz="2400" b="0" dirty="0" err="1" smtClean="0"/>
              <a:t>y</a:t>
            </a:r>
            <a:r>
              <a:rPr lang="en-US" altLang="en-US" sz="2400" baseline="-25000" dirty="0" err="1"/>
              <a:t>k</a:t>
            </a:r>
            <a:r>
              <a:rPr lang="en-US" altLang="en-US" sz="2400" b="0" dirty="0" smtClean="0"/>
              <a:t>- f(</a:t>
            </a:r>
            <a:r>
              <a:rPr lang="en-US" altLang="en-US" sz="2400" b="1" dirty="0" err="1" smtClean="0"/>
              <a:t>x</a:t>
            </a:r>
            <a:r>
              <a:rPr lang="en-US" altLang="en-US" sz="2400" baseline="-25000" dirty="0" err="1"/>
              <a:t>k</a:t>
            </a:r>
            <a:r>
              <a:rPr lang="en-US" altLang="en-US" sz="2400" b="0" dirty="0" smtClean="0"/>
              <a:t>)) </a:t>
            </a:r>
            <a:r>
              <a:rPr lang="en-US" altLang="en-US" sz="2400" dirty="0" smtClean="0">
                <a:latin typeface="Symbol" pitchFamily="18" charset="2"/>
              </a:rPr>
              <a:t>F</a:t>
            </a:r>
            <a:r>
              <a:rPr lang="en-US" altLang="en-US" sz="2400" b="0" dirty="0" smtClean="0"/>
              <a:t>(</a:t>
            </a:r>
            <a:r>
              <a:rPr lang="en-US" altLang="en-US" sz="2400" b="1" dirty="0" err="1" smtClean="0"/>
              <a:t>x</a:t>
            </a:r>
            <a:r>
              <a:rPr lang="en-US" altLang="en-US" sz="2400" baseline="30000" dirty="0" err="1"/>
              <a:t>k</a:t>
            </a:r>
            <a:r>
              <a:rPr lang="en-US" altLang="en-US" sz="2400" b="0" dirty="0" smtClean="0"/>
              <a:t>)</a:t>
            </a:r>
            <a:endParaRPr lang="en-US" altLang="en-US" sz="2400" b="0" dirty="0"/>
          </a:p>
        </p:txBody>
      </p:sp>
      <p:sp>
        <p:nvSpPr>
          <p:cNvPr id="280582" name="Text Box 6"/>
          <p:cNvSpPr txBox="1">
            <a:spLocks noChangeArrowheads="1"/>
          </p:cNvSpPr>
          <p:nvPr/>
        </p:nvSpPr>
        <p:spPr bwMode="auto">
          <a:xfrm>
            <a:off x="5791200" y="2081213"/>
            <a:ext cx="346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1600" b="0" dirty="0" smtClean="0">
                <a:solidFill>
                  <a:srgbClr val="000099"/>
                </a:solidFill>
              </a:rPr>
              <a:t>k</a:t>
            </a:r>
            <a:endParaRPr lang="en-US" altLang="en-US" sz="1600" b="0" dirty="0">
              <a:solidFill>
                <a:srgbClr val="0000CC"/>
              </a:solidFill>
            </a:endParaRPr>
          </a:p>
        </p:txBody>
      </p:sp>
      <p:sp>
        <p:nvSpPr>
          <p:cNvPr id="280583" name="Rectangle 7"/>
          <p:cNvSpPr>
            <a:spLocks noChangeArrowheads="1"/>
          </p:cNvSpPr>
          <p:nvPr/>
        </p:nvSpPr>
        <p:spPr bwMode="auto">
          <a:xfrm>
            <a:off x="358775" y="2052708"/>
            <a:ext cx="208903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2400" b="1" dirty="0">
                <a:solidFill>
                  <a:srgbClr val="CC0000"/>
                </a:solidFill>
              </a:rPr>
              <a:t>w</a:t>
            </a:r>
            <a:r>
              <a:rPr lang="en-US" altLang="en-US" sz="2400" b="0" dirty="0">
                <a:solidFill>
                  <a:srgbClr val="CC0000"/>
                </a:solidFill>
              </a:rPr>
              <a:t> = </a:t>
            </a:r>
            <a:r>
              <a:rPr lang="en-US" altLang="en-US" sz="4000" b="0" dirty="0">
                <a:solidFill>
                  <a:srgbClr val="CC0000"/>
                </a:solidFill>
                <a:latin typeface="Symbol" pitchFamily="18" charset="2"/>
              </a:rPr>
              <a:t>S</a:t>
            </a:r>
            <a:r>
              <a:rPr lang="en-US" altLang="en-US" sz="2400" b="0" dirty="0">
                <a:solidFill>
                  <a:srgbClr val="CC0000"/>
                </a:solidFill>
              </a:rPr>
              <a:t> </a:t>
            </a:r>
            <a:r>
              <a:rPr lang="en-US" altLang="en-US" sz="2400" b="0" dirty="0" err="1" smtClean="0">
                <a:solidFill>
                  <a:srgbClr val="CC0000"/>
                </a:solidFill>
                <a:latin typeface="Symbol" pitchFamily="18" charset="2"/>
              </a:rPr>
              <a:t>a</a:t>
            </a:r>
            <a:r>
              <a:rPr lang="en-US" altLang="en-US" sz="2400" b="0" baseline="-25000" dirty="0" err="1" smtClean="0">
                <a:solidFill>
                  <a:srgbClr val="CC0000"/>
                </a:solidFill>
              </a:rPr>
              <a:t>k</a:t>
            </a:r>
            <a:r>
              <a:rPr lang="en-US" altLang="en-US" sz="2400" b="0" dirty="0" smtClean="0">
                <a:solidFill>
                  <a:srgbClr val="CC0000"/>
                </a:solidFill>
              </a:rPr>
              <a:t> </a:t>
            </a:r>
            <a:r>
              <a:rPr lang="en-US" altLang="en-US" sz="2400" dirty="0" smtClean="0">
                <a:solidFill>
                  <a:srgbClr val="CC0000"/>
                </a:solidFill>
                <a:latin typeface="Symbol" pitchFamily="18" charset="2"/>
              </a:rPr>
              <a:t>F</a:t>
            </a:r>
            <a:r>
              <a:rPr lang="en-US" altLang="en-US" sz="2400" b="0" dirty="0" smtClean="0">
                <a:solidFill>
                  <a:srgbClr val="CC0000"/>
                </a:solidFill>
              </a:rPr>
              <a:t>(</a:t>
            </a:r>
            <a:r>
              <a:rPr lang="en-US" altLang="en-US" sz="2400" b="1" dirty="0" err="1" smtClean="0">
                <a:solidFill>
                  <a:srgbClr val="CC0000"/>
                </a:solidFill>
              </a:rPr>
              <a:t>x</a:t>
            </a:r>
            <a:r>
              <a:rPr lang="en-US" altLang="en-US" sz="2400" b="0" baseline="30000" dirty="0" err="1" smtClean="0">
                <a:solidFill>
                  <a:srgbClr val="CC0000"/>
                </a:solidFill>
              </a:rPr>
              <a:t>k</a:t>
            </a:r>
            <a:r>
              <a:rPr lang="en-US" altLang="en-US" sz="2400" b="0" dirty="0" smtClean="0">
                <a:solidFill>
                  <a:srgbClr val="CC0000"/>
                </a:solidFill>
              </a:rPr>
              <a:t>)</a:t>
            </a:r>
            <a:endParaRPr lang="en-US" altLang="en-US" sz="2400" b="0" dirty="0">
              <a:solidFill>
                <a:srgbClr val="CC0000"/>
              </a:solidFill>
            </a:endParaRPr>
          </a:p>
        </p:txBody>
      </p:sp>
      <p:sp>
        <p:nvSpPr>
          <p:cNvPr id="280584" name="Text Box 8"/>
          <p:cNvSpPr txBox="1">
            <a:spLocks noChangeArrowheads="1"/>
          </p:cNvSpPr>
          <p:nvPr/>
        </p:nvSpPr>
        <p:spPr bwMode="auto">
          <a:xfrm>
            <a:off x="977900" y="2523123"/>
            <a:ext cx="27764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600" b="0" dirty="0" smtClean="0">
                <a:solidFill>
                  <a:srgbClr val="CC0000"/>
                </a:solidFill>
              </a:rPr>
              <a:t>k</a:t>
            </a:r>
            <a:endParaRPr lang="en-US" altLang="en-US" sz="2400" b="0" dirty="0"/>
          </a:p>
        </p:txBody>
      </p:sp>
      <p:sp>
        <p:nvSpPr>
          <p:cNvPr id="280585" name="Rectangle 9"/>
          <p:cNvSpPr>
            <a:spLocks noChangeArrowheads="1"/>
          </p:cNvSpPr>
          <p:nvPr/>
        </p:nvSpPr>
        <p:spPr bwMode="auto">
          <a:xfrm>
            <a:off x="5969000" y="4979988"/>
            <a:ext cx="31750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b="0">
                <a:solidFill>
                  <a:srgbClr val="CC3300"/>
                </a:solidFill>
              </a:rPr>
              <a:t>(ancestor of SVM 1992, </a:t>
            </a:r>
          </a:p>
          <a:p>
            <a:pPr eaLnBrk="1" hangingPunct="1"/>
            <a:r>
              <a:rPr lang="en-US" altLang="en-US" b="0">
                <a:solidFill>
                  <a:srgbClr val="CC3300"/>
                </a:solidFill>
              </a:rPr>
              <a:t>similar to kernel Adatron, 1998, </a:t>
            </a:r>
          </a:p>
          <a:p>
            <a:pPr eaLnBrk="1" hangingPunct="1"/>
            <a:r>
              <a:rPr lang="en-US" altLang="en-US" b="0">
                <a:solidFill>
                  <a:srgbClr val="CC3300"/>
                </a:solidFill>
              </a:rPr>
              <a:t>and SMO, 1999)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62496" y="1252893"/>
            <a:ext cx="144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PARAMETRIC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7400" y="1252893"/>
            <a:ext cx="1954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NON PARAMETRIC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4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Exercise: Gradient Descent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1589088"/>
            <a:ext cx="7772400" cy="4114800"/>
          </a:xfrm>
        </p:spPr>
        <p:txBody>
          <a:bodyPr/>
          <a:lstStyle/>
          <a:p>
            <a:r>
              <a:rPr lang="en-US" altLang="en-US" dirty="0"/>
              <a:t>Linear discriminant f(</a:t>
            </a:r>
            <a:r>
              <a:rPr lang="en-US" altLang="en-US" b="1" dirty="0"/>
              <a:t>x</a:t>
            </a:r>
            <a:r>
              <a:rPr lang="en-US" altLang="en-US" dirty="0"/>
              <a:t>) = </a:t>
            </a:r>
            <a:r>
              <a:rPr lang="en-US" altLang="en-US" dirty="0" smtClean="0">
                <a:latin typeface="Symbol" pitchFamily="18" charset="2"/>
              </a:rPr>
              <a:t>S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x</a:t>
            </a:r>
            <a:r>
              <a:rPr lang="en-US" altLang="en-US" baseline="-25000" dirty="0" smtClean="0"/>
              <a:t>i</a:t>
            </a:r>
            <a:endParaRPr lang="en-US" altLang="en-US" baseline="-25000" dirty="0"/>
          </a:p>
          <a:p>
            <a:r>
              <a:rPr lang="en-US" altLang="en-US" dirty="0"/>
              <a:t>Functional margin </a:t>
            </a:r>
            <a:r>
              <a:rPr lang="en-US" altLang="en-US" dirty="0" smtClean="0"/>
              <a:t>z = y </a:t>
            </a:r>
            <a:r>
              <a:rPr lang="en-US" altLang="en-US" dirty="0"/>
              <a:t>f(</a:t>
            </a:r>
            <a:r>
              <a:rPr lang="en-US" altLang="en-US" b="1" dirty="0"/>
              <a:t>x</a:t>
            </a:r>
            <a:r>
              <a:rPr lang="en-US" altLang="en-US" dirty="0"/>
              <a:t>), y=</a:t>
            </a:r>
            <a:r>
              <a:rPr lang="en-US" altLang="en-US" dirty="0">
                <a:sym typeface="Symbol" pitchFamily="18" charset="2"/>
              </a:rPr>
              <a:t></a:t>
            </a:r>
            <a:r>
              <a:rPr lang="en-US" altLang="en-US" dirty="0"/>
              <a:t>1</a:t>
            </a:r>
          </a:p>
          <a:p>
            <a:r>
              <a:rPr lang="en-US" altLang="en-US" dirty="0"/>
              <a:t>Compute </a:t>
            </a:r>
            <a:r>
              <a:rPr lang="en-US" altLang="en-US" dirty="0">
                <a:sym typeface="Symbol" pitchFamily="18" charset="2"/>
              </a:rPr>
              <a:t></a:t>
            </a:r>
            <a:r>
              <a:rPr lang="en-US" altLang="en-US" dirty="0"/>
              <a:t>z</a:t>
            </a:r>
            <a:r>
              <a:rPr lang="en-US" altLang="en-US" dirty="0" smtClean="0"/>
              <a:t>/</a:t>
            </a:r>
            <a:r>
              <a:rPr lang="en-US" altLang="en-US" dirty="0" smtClean="0">
                <a:sym typeface="Symbol" pitchFamily="18" charset="2"/>
              </a:rPr>
              <a:t>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endParaRPr lang="en-US" altLang="en-US" baseline="-25000" dirty="0"/>
          </a:p>
          <a:p>
            <a:r>
              <a:rPr lang="en-US" altLang="en-US" dirty="0"/>
              <a:t>Derive the learning rules </a:t>
            </a:r>
            <a:r>
              <a:rPr lang="en-US" altLang="en-US" dirty="0" err="1" smtClean="0">
                <a:latin typeface="Symbol" pitchFamily="18" charset="2"/>
              </a:rPr>
              <a:t>D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>
                <a:latin typeface="Symbol" pitchFamily="18" charset="2"/>
              </a:rPr>
              <a:t>=</a:t>
            </a:r>
            <a:r>
              <a:rPr lang="en-US" altLang="en-US" dirty="0" smtClean="0"/>
              <a:t>-</a:t>
            </a:r>
            <a:r>
              <a:rPr lang="en-US" altLang="en-US" dirty="0">
                <a:latin typeface="Symbol" pitchFamily="18" charset="2"/>
              </a:rPr>
              <a:t>h </a:t>
            </a:r>
            <a:r>
              <a:rPr lang="en-US" altLang="en-US" dirty="0">
                <a:sym typeface="Symbol" pitchFamily="18" charset="2"/>
              </a:rPr>
              <a:t></a:t>
            </a:r>
            <a:r>
              <a:rPr lang="en-US" altLang="en-US" dirty="0"/>
              <a:t>L/</a:t>
            </a:r>
            <a:r>
              <a:rPr lang="en-US" altLang="en-US" dirty="0">
                <a:sym typeface="Symbol" pitchFamily="18" charset="2"/>
              </a:rPr>
              <a:t>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/>
              <a:t>corresponding to the following loss functions:</a:t>
            </a:r>
          </a:p>
        </p:txBody>
      </p:sp>
      <p:sp>
        <p:nvSpPr>
          <p:cNvPr id="171014" name="Text Box 6"/>
          <p:cNvSpPr txBox="1">
            <a:spLocks noChangeArrowheads="1"/>
          </p:cNvSpPr>
          <p:nvPr/>
        </p:nvSpPr>
        <p:spPr bwMode="auto">
          <a:xfrm>
            <a:off x="1682750" y="4876582"/>
            <a:ext cx="12604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square loss </a:t>
            </a:r>
            <a:r>
              <a:rPr lang="en-US" altLang="en-US" dirty="0" smtClean="0">
                <a:solidFill>
                  <a:srgbClr val="FF0000"/>
                </a:solidFill>
              </a:rPr>
              <a:t>L=(1- </a:t>
            </a:r>
            <a:r>
              <a:rPr lang="en-US" altLang="en-US" dirty="0">
                <a:solidFill>
                  <a:srgbClr val="FF0000"/>
                </a:solidFill>
              </a:rPr>
              <a:t>z)</a:t>
            </a:r>
            <a:r>
              <a:rPr lang="en-US" altLang="en-US" baseline="30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1015" name="Text Box 7"/>
          <p:cNvSpPr txBox="1">
            <a:spLocks noChangeArrowheads="1"/>
          </p:cNvSpPr>
          <p:nvPr/>
        </p:nvSpPr>
        <p:spPr bwMode="auto">
          <a:xfrm>
            <a:off x="3759200" y="4587875"/>
            <a:ext cx="1498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rgbClr val="33CC33"/>
                </a:solidFill>
              </a:rPr>
              <a:t>SVC loss </a:t>
            </a:r>
            <a:r>
              <a:rPr lang="en-US" altLang="en-US" dirty="0" smtClean="0">
                <a:solidFill>
                  <a:srgbClr val="33CC33"/>
                </a:solidFill>
              </a:rPr>
              <a:t>L=max(0</a:t>
            </a:r>
            <a:r>
              <a:rPr lang="en-US" altLang="en-US" dirty="0">
                <a:solidFill>
                  <a:srgbClr val="33CC33"/>
                </a:solidFill>
              </a:rPr>
              <a:t>, 1-z)</a:t>
            </a:r>
            <a:endParaRPr lang="en-US" altLang="en-US" baseline="30000" dirty="0">
              <a:solidFill>
                <a:srgbClr val="33CC33"/>
              </a:solidFill>
            </a:endParaRPr>
          </a:p>
        </p:txBody>
      </p:sp>
      <p:sp>
        <p:nvSpPr>
          <p:cNvPr id="171016" name="Text Box 8"/>
          <p:cNvSpPr txBox="1">
            <a:spLocks noChangeArrowheads="1"/>
          </p:cNvSpPr>
          <p:nvPr/>
        </p:nvSpPr>
        <p:spPr bwMode="auto">
          <a:xfrm>
            <a:off x="5561012" y="5603875"/>
            <a:ext cx="133985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rgbClr val="0033CC"/>
                </a:solidFill>
              </a:rPr>
              <a:t>logistic loss </a:t>
            </a:r>
            <a:r>
              <a:rPr lang="en-US" altLang="en-US" dirty="0" smtClean="0">
                <a:solidFill>
                  <a:srgbClr val="0033CC"/>
                </a:solidFill>
              </a:rPr>
              <a:t>L=log(1+e</a:t>
            </a:r>
            <a:r>
              <a:rPr lang="en-US" altLang="en-US" baseline="30000" dirty="0" smtClean="0">
                <a:solidFill>
                  <a:srgbClr val="0033CC"/>
                </a:solidFill>
              </a:rPr>
              <a:t>-z</a:t>
            </a:r>
            <a:r>
              <a:rPr lang="en-US" altLang="en-US" dirty="0">
                <a:solidFill>
                  <a:srgbClr val="0033CC"/>
                </a:solidFill>
              </a:rPr>
              <a:t>)</a:t>
            </a:r>
          </a:p>
        </p:txBody>
      </p:sp>
      <p:sp>
        <p:nvSpPr>
          <p:cNvPr id="171017" name="Text Box 9"/>
          <p:cNvSpPr txBox="1">
            <a:spLocks noChangeArrowheads="1"/>
          </p:cNvSpPr>
          <p:nvPr/>
        </p:nvSpPr>
        <p:spPr bwMode="auto">
          <a:xfrm>
            <a:off x="6100763" y="4700588"/>
            <a:ext cx="1600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 err="1"/>
              <a:t>Adaboost</a:t>
            </a:r>
            <a:r>
              <a:rPr lang="en-US" altLang="en-US" dirty="0"/>
              <a:t> loss </a:t>
            </a:r>
            <a:r>
              <a:rPr lang="en-US" altLang="en-US" dirty="0" smtClean="0"/>
              <a:t>L=e</a:t>
            </a:r>
            <a:r>
              <a:rPr lang="en-US" altLang="en-US" baseline="30000" dirty="0" smtClean="0"/>
              <a:t>-z</a:t>
            </a:r>
            <a:endParaRPr lang="en-US" altLang="en-US" dirty="0"/>
          </a:p>
        </p:txBody>
      </p:sp>
      <p:sp>
        <p:nvSpPr>
          <p:cNvPr id="171018" name="Text Box 10"/>
          <p:cNvSpPr txBox="1">
            <a:spLocks noChangeArrowheads="1"/>
          </p:cNvSpPr>
          <p:nvPr/>
        </p:nvSpPr>
        <p:spPr bwMode="auto">
          <a:xfrm>
            <a:off x="2312988" y="5632450"/>
            <a:ext cx="2133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rgbClr val="FF9900"/>
                </a:solidFill>
              </a:rPr>
              <a:t>Perceptron loss </a:t>
            </a:r>
            <a:r>
              <a:rPr lang="en-US" altLang="en-US" dirty="0" smtClean="0">
                <a:solidFill>
                  <a:srgbClr val="FF9900"/>
                </a:solidFill>
              </a:rPr>
              <a:t>L=max(0</a:t>
            </a:r>
            <a:r>
              <a:rPr lang="en-US" altLang="en-US" dirty="0">
                <a:solidFill>
                  <a:srgbClr val="FF9900"/>
                </a:solidFill>
              </a:rPr>
              <a:t>, -z)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4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89239" y="1828800"/>
            <a:ext cx="4678561" cy="228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Example: the Perceptron algorithm</a:t>
            </a:r>
            <a:endParaRPr lang="en-US" altLang="en-US" dirty="0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2" y="1589088"/>
            <a:ext cx="8205787" cy="5192712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f(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 = </a:t>
            </a:r>
            <a:r>
              <a:rPr lang="en-US" altLang="en-US" dirty="0" smtClean="0">
                <a:latin typeface="Symbol" pitchFamily="18" charset="2"/>
              </a:rPr>
              <a:t>S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/>
              <a:t>x</a:t>
            </a:r>
            <a:r>
              <a:rPr lang="en-US" altLang="en-US" baseline="-25000" dirty="0"/>
              <a:t>i</a:t>
            </a:r>
            <a:endParaRPr lang="en-US" altLang="en-US" dirty="0" smtClean="0">
              <a:solidFill>
                <a:srgbClr val="0066FF"/>
              </a:solidFill>
            </a:endParaRPr>
          </a:p>
          <a:p>
            <a:r>
              <a:rPr lang="en-US" altLang="en-US" dirty="0" smtClean="0"/>
              <a:t>z = y f(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 = </a:t>
            </a:r>
            <a:r>
              <a:rPr lang="en-US" altLang="en-US" dirty="0">
                <a:latin typeface="Symbol" pitchFamily="18" charset="2"/>
              </a:rPr>
              <a:t>S</a:t>
            </a:r>
            <a:r>
              <a:rPr lang="en-US" altLang="en-US" baseline="-25000" dirty="0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w</a:t>
            </a:r>
            <a:r>
              <a:rPr lang="en-US" altLang="en-US" baseline="-25000" dirty="0" err="1"/>
              <a:t>i</a:t>
            </a:r>
            <a:r>
              <a:rPr lang="en-US" altLang="en-US" dirty="0"/>
              <a:t> </a:t>
            </a:r>
            <a:r>
              <a:rPr lang="en-US" altLang="en-US" dirty="0" smtClean="0"/>
              <a:t>y x</a:t>
            </a:r>
            <a:r>
              <a:rPr lang="en-US" altLang="en-US" baseline="-25000" dirty="0" smtClean="0"/>
              <a:t>i</a:t>
            </a:r>
          </a:p>
          <a:p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</a:t>
            </a:r>
            <a:r>
              <a:rPr lang="en-US" altLang="en-US" dirty="0" smtClean="0"/>
              <a:t>z/</a:t>
            </a:r>
            <a:r>
              <a:rPr lang="en-US" altLang="en-US" dirty="0" smtClean="0">
                <a:sym typeface="Symbol" pitchFamily="18" charset="2"/>
              </a:rPr>
              <a:t>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baseline="-25000" dirty="0" smtClean="0"/>
              <a:t> </a:t>
            </a:r>
            <a:r>
              <a:rPr lang="en-US" altLang="en-US" dirty="0" smtClean="0"/>
              <a:t>= </a:t>
            </a:r>
            <a:r>
              <a:rPr lang="en-US" altLang="en-US" dirty="0"/>
              <a:t>y x</a:t>
            </a:r>
            <a:r>
              <a:rPr lang="en-US" altLang="en-US" baseline="-25000" dirty="0"/>
              <a:t>i </a:t>
            </a:r>
            <a:endParaRPr lang="en-US" altLang="en-US" baseline="-25000" dirty="0" smtClean="0"/>
          </a:p>
          <a:p>
            <a:r>
              <a:rPr lang="en-US" altLang="en-US" dirty="0" err="1" smtClean="0"/>
              <a:t>L</a:t>
            </a:r>
            <a:r>
              <a:rPr lang="en-US" altLang="en-US" baseline="-25000" dirty="0" err="1" smtClean="0"/>
              <a:t>perceptron</a:t>
            </a:r>
            <a:r>
              <a:rPr lang="en-US" altLang="en-US" dirty="0" smtClean="0"/>
              <a:t> = </a:t>
            </a:r>
            <a:r>
              <a:rPr lang="en-US" altLang="en-US" dirty="0">
                <a:solidFill>
                  <a:srgbClr val="FF9900"/>
                </a:solidFill>
              </a:rPr>
              <a:t>max(0, -z</a:t>
            </a:r>
            <a:r>
              <a:rPr lang="en-US" altLang="en-US" dirty="0" smtClean="0">
                <a:solidFill>
                  <a:srgbClr val="FF9900"/>
                </a:solidFill>
              </a:rPr>
              <a:t>)</a:t>
            </a:r>
            <a:endParaRPr lang="en-US" altLang="en-US" dirty="0" smtClean="0"/>
          </a:p>
          <a:p>
            <a:r>
              <a:rPr lang="en-US" altLang="en-US" dirty="0" err="1" smtClean="0">
                <a:latin typeface="Symbol" pitchFamily="18" charset="2"/>
              </a:rPr>
              <a:t>D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/>
              <a:t> = </a:t>
            </a:r>
            <a:r>
              <a:rPr lang="en-US" altLang="en-US" dirty="0" smtClean="0"/>
              <a:t>-</a:t>
            </a:r>
            <a:r>
              <a:rPr lang="en-US" altLang="en-US" dirty="0">
                <a:latin typeface="Symbol" pitchFamily="18" charset="2"/>
              </a:rPr>
              <a:t>h </a:t>
            </a:r>
            <a:r>
              <a:rPr lang="en-US" altLang="en-US" dirty="0">
                <a:sym typeface="Symbol" pitchFamily="18" charset="2"/>
              </a:rPr>
              <a:t></a:t>
            </a:r>
            <a:r>
              <a:rPr lang="en-US" altLang="en-US" dirty="0"/>
              <a:t>L/</a:t>
            </a:r>
            <a:r>
              <a:rPr lang="en-US" altLang="en-US" dirty="0" smtClean="0">
                <a:sym typeface="Symbol" pitchFamily="18" charset="2"/>
              </a:rPr>
              <a:t>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</a:t>
            </a:r>
          </a:p>
          <a:p>
            <a:pPr marL="0" indent="0">
              <a:buNone/>
            </a:pPr>
            <a:r>
              <a:rPr lang="en-US" altLang="en-US" dirty="0"/>
              <a:t>	 = </a:t>
            </a:r>
            <a:r>
              <a:rPr lang="en-US" altLang="en-US" dirty="0" smtClean="0"/>
              <a:t>-</a:t>
            </a:r>
            <a:r>
              <a:rPr lang="en-US" altLang="en-US" dirty="0">
                <a:latin typeface="Symbol" pitchFamily="18" charset="2"/>
              </a:rPr>
              <a:t>h </a:t>
            </a:r>
            <a:r>
              <a:rPr lang="en-US" altLang="en-US" dirty="0">
                <a:sym typeface="Symbol" pitchFamily="18" charset="2"/>
              </a:rPr>
              <a:t></a:t>
            </a:r>
            <a:r>
              <a:rPr lang="en-US" altLang="en-US" dirty="0"/>
              <a:t>L/</a:t>
            </a:r>
            <a:r>
              <a:rPr lang="en-US" altLang="en-US" dirty="0" smtClean="0">
                <a:sym typeface="Symbol" pitchFamily="18" charset="2"/>
              </a:rPr>
              <a:t></a:t>
            </a:r>
            <a:r>
              <a:rPr lang="en-US" altLang="en-US" dirty="0">
                <a:sym typeface="Symbol" pitchFamily="18" charset="2"/>
              </a:rPr>
              <a:t>z</a:t>
            </a:r>
            <a:r>
              <a:rPr lang="en-US" altLang="en-US" dirty="0" smtClean="0"/>
              <a:t> . </a:t>
            </a:r>
            <a:r>
              <a:rPr lang="en-US" altLang="en-US" dirty="0" smtClean="0">
                <a:sym typeface="Symbol" pitchFamily="18" charset="2"/>
              </a:rPr>
              <a:t>z</a:t>
            </a:r>
            <a:r>
              <a:rPr lang="en-US" altLang="en-US" dirty="0" smtClean="0"/>
              <a:t>/</a:t>
            </a:r>
            <a:r>
              <a:rPr lang="en-US" altLang="en-US" dirty="0">
                <a:sym typeface="Symbol" pitchFamily="18" charset="2"/>
              </a:rPr>
              <a:t></a:t>
            </a:r>
            <a:r>
              <a:rPr lang="en-US" altLang="en-US" dirty="0" err="1"/>
              <a:t>w</a:t>
            </a:r>
            <a:r>
              <a:rPr lang="en-US" altLang="en-US" baseline="-25000" dirty="0" err="1"/>
              <a:t>i</a:t>
            </a:r>
            <a:r>
              <a:rPr lang="en-US" altLang="en-US" dirty="0"/>
              <a:t> </a:t>
            </a:r>
          </a:p>
          <a:p>
            <a:pPr marL="0" indent="0">
              <a:buNone/>
            </a:pPr>
            <a:endParaRPr lang="en-US" altLang="en-US" dirty="0" smtClean="0">
              <a:latin typeface="Symbol" pitchFamily="18" charset="2"/>
            </a:endParaRPr>
          </a:p>
          <a:p>
            <a:pPr marL="0" indent="0">
              <a:buNone/>
            </a:pPr>
            <a:r>
              <a:rPr lang="en-US" altLang="en-US" dirty="0" err="1" smtClean="0">
                <a:latin typeface="Symbol" pitchFamily="18" charset="2"/>
              </a:rPr>
              <a:t>D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=   </a:t>
            </a:r>
          </a:p>
          <a:p>
            <a:pPr marL="0" indent="0">
              <a:buNone/>
            </a:pPr>
            <a:endParaRPr lang="en-US" alt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en-US" sz="2800" dirty="0" smtClean="0">
                <a:solidFill>
                  <a:schemeClr val="accent6">
                    <a:lumMod val="75000"/>
                  </a:schemeClr>
                </a:solidFill>
              </a:rPr>
              <a:t>Like Hebb’s rule but for misclassified examples only.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Left Brace 1"/>
          <p:cNvSpPr/>
          <p:nvPr/>
        </p:nvSpPr>
        <p:spPr>
          <a:xfrm>
            <a:off x="1828800" y="4800600"/>
            <a:ext cx="304800" cy="11430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1048"/>
          <p:cNvSpPr txBox="1">
            <a:spLocks noChangeArrowheads="1"/>
          </p:cNvSpPr>
          <p:nvPr/>
        </p:nvSpPr>
        <p:spPr bwMode="auto">
          <a:xfrm>
            <a:off x="6019800" y="1219200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2400" b="0" i="1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Rosenblatt, 1957</a:t>
            </a:r>
            <a:endParaRPr lang="en-US" altLang="en-US" sz="2400" b="0" dirty="0">
              <a:solidFill>
                <a:srgbClr val="003399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5078" y="4572000"/>
            <a:ext cx="7528322" cy="1535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98288" y="4876800"/>
            <a:ext cx="57479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dirty="0">
                <a:latin typeface="Symbol" pitchFamily="18" charset="2"/>
              </a:rPr>
              <a:t>h </a:t>
            </a:r>
            <a:r>
              <a:rPr lang="en-US" altLang="en-US" sz="2800" dirty="0"/>
              <a:t>y x</a:t>
            </a:r>
            <a:r>
              <a:rPr lang="en-US" altLang="en-US" sz="2800" baseline="-25000" dirty="0"/>
              <a:t>i</a:t>
            </a:r>
            <a:r>
              <a:rPr lang="en-US" altLang="en-US" sz="2800" dirty="0" smtClean="0"/>
              <a:t>,      if </a:t>
            </a:r>
            <a:r>
              <a:rPr lang="en-US" altLang="en-US" sz="2800" dirty="0"/>
              <a:t>z&lt;0 (misclassified example)</a:t>
            </a:r>
          </a:p>
          <a:p>
            <a:r>
              <a:rPr lang="en-US" altLang="en-US" sz="2800" dirty="0" smtClean="0"/>
              <a:t>0  otherwise</a:t>
            </a:r>
            <a:endParaRPr lang="en-US" alt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4443944" y="1871360"/>
            <a:ext cx="4693963" cy="2166836"/>
            <a:chOff x="193827" y="2971800"/>
            <a:chExt cx="7845274" cy="3362331"/>
          </a:xfrm>
          <a:noFill/>
        </p:grpSpPr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6515100" y="5211761"/>
              <a:ext cx="1524001" cy="57310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/>
                <a:t>z=y f(</a:t>
              </a:r>
              <a:r>
                <a:rPr lang="en-US" altLang="en-US" b="1" dirty="0"/>
                <a:t>x</a:t>
              </a:r>
              <a:r>
                <a:rPr lang="en-US" altLang="en-US" dirty="0"/>
                <a:t>)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513248" y="2971800"/>
              <a:ext cx="1828801" cy="57310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 smtClean="0"/>
                <a:t>L(f(</a:t>
              </a:r>
              <a:r>
                <a:rPr lang="en-US" altLang="en-US" b="1" dirty="0" smtClean="0"/>
                <a:t>x</a:t>
              </a:r>
              <a:r>
                <a:rPr lang="en-US" altLang="en-US" dirty="0" smtClean="0"/>
                <a:t>), y)</a:t>
              </a:r>
              <a:endParaRPr lang="en-US" altLang="en-US" dirty="0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3070242" y="3133791"/>
              <a:ext cx="2087033" cy="90740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i="1" dirty="0"/>
                <a:t>Decision boundary</a:t>
              </a:r>
            </a:p>
          </p:txBody>
        </p:sp>
        <p:grpSp>
          <p:nvGrpSpPr>
            <p:cNvPr id="13" name="Group 11"/>
            <p:cNvGrpSpPr>
              <a:grpSpLocks/>
            </p:cNvGrpSpPr>
            <p:nvPr/>
          </p:nvGrpSpPr>
          <p:grpSpPr bwMode="auto">
            <a:xfrm>
              <a:off x="512762" y="5786443"/>
              <a:ext cx="6848477" cy="547688"/>
              <a:chOff x="347" y="3645"/>
              <a:chExt cx="4314" cy="345"/>
            </a:xfrm>
            <a:grpFill/>
          </p:grpSpPr>
          <p:sp>
            <p:nvSpPr>
              <p:cNvPr id="21" name="Line 12"/>
              <p:cNvSpPr>
                <a:spLocks noChangeShapeType="1"/>
              </p:cNvSpPr>
              <p:nvPr/>
            </p:nvSpPr>
            <p:spPr bwMode="auto">
              <a:xfrm flipV="1">
                <a:off x="2448" y="3983"/>
                <a:ext cx="2213" cy="1"/>
              </a:xfrm>
              <a:prstGeom prst="line">
                <a:avLst/>
              </a:prstGeom>
              <a:grpFill/>
              <a:ln w="38100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22" name="Text Box 13"/>
              <p:cNvSpPr txBox="1">
                <a:spLocks noChangeArrowheads="1"/>
              </p:cNvSpPr>
              <p:nvPr/>
            </p:nvSpPr>
            <p:spPr bwMode="auto">
              <a:xfrm>
                <a:off x="2832" y="3645"/>
                <a:ext cx="1776" cy="33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600" b="1" i="1" dirty="0">
                    <a:solidFill>
                      <a:srgbClr val="008000"/>
                    </a:solidFill>
                  </a:rPr>
                  <a:t>well classified</a:t>
                </a:r>
              </a:p>
            </p:txBody>
          </p:sp>
          <p:sp>
            <p:nvSpPr>
              <p:cNvPr id="23" name="Line 14"/>
              <p:cNvSpPr>
                <a:spLocks noChangeShapeType="1"/>
              </p:cNvSpPr>
              <p:nvPr/>
            </p:nvSpPr>
            <p:spPr bwMode="auto">
              <a:xfrm flipH="1">
                <a:off x="347" y="3984"/>
                <a:ext cx="2101" cy="6"/>
              </a:xfrm>
              <a:prstGeom prst="line">
                <a:avLst/>
              </a:prstGeom>
              <a:grp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24" name="Text Box 15"/>
              <p:cNvSpPr txBox="1">
                <a:spLocks noChangeArrowheads="1"/>
              </p:cNvSpPr>
              <p:nvPr/>
            </p:nvSpPr>
            <p:spPr bwMode="auto">
              <a:xfrm>
                <a:off x="818" y="3645"/>
                <a:ext cx="1630" cy="33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600" b="1" i="1" dirty="0" err="1">
                    <a:solidFill>
                      <a:srgbClr val="FF0000"/>
                    </a:solidFill>
                  </a:rPr>
                  <a:t>missclassified</a:t>
                </a:r>
                <a:endParaRPr lang="en-US" altLang="en-US" sz="1600" b="1" i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4" name="Line 23"/>
            <p:cNvSpPr>
              <a:spLocks noChangeShapeType="1"/>
            </p:cNvSpPr>
            <p:nvPr/>
          </p:nvSpPr>
          <p:spPr bwMode="auto">
            <a:xfrm flipV="1">
              <a:off x="3848100" y="5953125"/>
              <a:ext cx="0" cy="38100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5" name="Text Box 25"/>
            <p:cNvSpPr txBox="1">
              <a:spLocks noChangeArrowheads="1"/>
            </p:cNvSpPr>
            <p:nvPr/>
          </p:nvSpPr>
          <p:spPr bwMode="auto">
            <a:xfrm>
              <a:off x="193827" y="4364830"/>
              <a:ext cx="1908023" cy="128947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solidFill>
                    <a:srgbClr val="FF9900"/>
                  </a:solidFill>
                </a:rPr>
                <a:t>Perceptron loss </a:t>
              </a:r>
              <a:r>
                <a:rPr lang="en-US" altLang="en-US" sz="1600" dirty="0" smtClean="0">
                  <a:solidFill>
                    <a:srgbClr val="FF9900"/>
                  </a:solidFill>
                </a:rPr>
                <a:t>  max(0</a:t>
              </a:r>
              <a:r>
                <a:rPr lang="en-US" altLang="en-US" sz="1600" dirty="0">
                  <a:solidFill>
                    <a:srgbClr val="FF9900"/>
                  </a:solidFill>
                </a:rPr>
                <a:t>, -z</a:t>
              </a:r>
              <a:r>
                <a:rPr lang="en-US" altLang="en-US" sz="1600" dirty="0" smtClean="0">
                  <a:solidFill>
                    <a:srgbClr val="FF9900"/>
                  </a:solidFill>
                </a:rPr>
                <a:t>) </a:t>
              </a:r>
              <a:endParaRPr lang="en-US" altLang="en-US" sz="1600" dirty="0">
                <a:solidFill>
                  <a:srgbClr val="FF99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2101850" y="2971800"/>
              <a:ext cx="0" cy="2786063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101850" y="5738757"/>
              <a:ext cx="5259388" cy="19106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101850" y="4692488"/>
              <a:ext cx="1784350" cy="1066800"/>
            </a:xfrm>
            <a:prstGeom prst="line">
              <a:avLst/>
            </a:prstGeom>
            <a:grpFill/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886200" y="5738757"/>
              <a:ext cx="3124200" cy="0"/>
            </a:xfrm>
            <a:prstGeom prst="line">
              <a:avLst/>
            </a:prstGeom>
            <a:grpFill/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Line 5"/>
            <p:cNvSpPr>
              <a:spLocks noChangeShapeType="1"/>
            </p:cNvSpPr>
            <p:nvPr/>
          </p:nvSpPr>
          <p:spPr bwMode="auto">
            <a:xfrm flipV="1">
              <a:off x="3848100" y="4098924"/>
              <a:ext cx="3175" cy="2225675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577676" y="3600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4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53000" y="1828800"/>
            <a:ext cx="35814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Example: the Perceptron algorithm</a:t>
            </a:r>
            <a:endParaRPr lang="en-US" altLang="en-US" dirty="0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2" y="1589088"/>
            <a:ext cx="8205787" cy="5192712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f(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 = </a:t>
            </a:r>
            <a:r>
              <a:rPr lang="en-US" altLang="en-US" dirty="0" smtClean="0">
                <a:latin typeface="Symbol" pitchFamily="18" charset="2"/>
              </a:rPr>
              <a:t>S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0066FF"/>
                </a:solidFill>
                <a:latin typeface="Symbol" pitchFamily="18" charset="2"/>
              </a:rPr>
              <a:t>F</a:t>
            </a:r>
            <a:r>
              <a:rPr lang="en-US" altLang="en-US" baseline="-25000" dirty="0" smtClean="0">
                <a:solidFill>
                  <a:srgbClr val="0066FF"/>
                </a:solidFill>
              </a:rPr>
              <a:t>i </a:t>
            </a:r>
            <a:r>
              <a:rPr lang="en-US" altLang="en-US" dirty="0" smtClean="0">
                <a:solidFill>
                  <a:srgbClr val="0066FF"/>
                </a:solidFill>
              </a:rPr>
              <a:t>(</a:t>
            </a:r>
            <a:r>
              <a:rPr lang="en-US" altLang="en-US" b="1" dirty="0" smtClean="0">
                <a:solidFill>
                  <a:srgbClr val="0066FF"/>
                </a:solidFill>
              </a:rPr>
              <a:t>x</a:t>
            </a:r>
            <a:r>
              <a:rPr lang="en-US" altLang="en-US" dirty="0" smtClean="0">
                <a:solidFill>
                  <a:srgbClr val="0066FF"/>
                </a:solidFill>
              </a:rPr>
              <a:t>) </a:t>
            </a:r>
          </a:p>
          <a:p>
            <a:r>
              <a:rPr lang="en-US" altLang="en-US" dirty="0" smtClean="0"/>
              <a:t>z = y f(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 = </a:t>
            </a:r>
            <a:r>
              <a:rPr lang="en-US" altLang="en-US" dirty="0">
                <a:latin typeface="Symbol" pitchFamily="18" charset="2"/>
              </a:rPr>
              <a:t>S</a:t>
            </a:r>
            <a:r>
              <a:rPr lang="en-US" altLang="en-US" baseline="-25000" dirty="0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w</a:t>
            </a:r>
            <a:r>
              <a:rPr lang="en-US" altLang="en-US" baseline="-25000" dirty="0" err="1"/>
              <a:t>i</a:t>
            </a:r>
            <a:r>
              <a:rPr lang="en-US" altLang="en-US" dirty="0"/>
              <a:t> </a:t>
            </a:r>
            <a:r>
              <a:rPr lang="en-US" altLang="en-US" dirty="0" smtClean="0"/>
              <a:t>y </a:t>
            </a:r>
            <a:r>
              <a:rPr lang="en-US" altLang="en-US" dirty="0">
                <a:solidFill>
                  <a:srgbClr val="0066FF"/>
                </a:solidFill>
                <a:latin typeface="Symbol" pitchFamily="18" charset="2"/>
              </a:rPr>
              <a:t>F</a:t>
            </a:r>
            <a:r>
              <a:rPr lang="en-US" altLang="en-US" baseline="-25000" dirty="0">
                <a:solidFill>
                  <a:srgbClr val="0066FF"/>
                </a:solidFill>
              </a:rPr>
              <a:t>i </a:t>
            </a:r>
            <a:r>
              <a:rPr lang="en-US" altLang="en-US" dirty="0">
                <a:solidFill>
                  <a:srgbClr val="0066FF"/>
                </a:solidFill>
              </a:rPr>
              <a:t>(</a:t>
            </a:r>
            <a:r>
              <a:rPr lang="en-US" altLang="en-US" b="1" dirty="0">
                <a:solidFill>
                  <a:srgbClr val="0066FF"/>
                </a:solidFill>
              </a:rPr>
              <a:t>x</a:t>
            </a:r>
            <a:r>
              <a:rPr lang="en-US" altLang="en-US" dirty="0" smtClean="0">
                <a:solidFill>
                  <a:srgbClr val="0066FF"/>
                </a:solidFill>
              </a:rPr>
              <a:t>)</a:t>
            </a:r>
          </a:p>
          <a:p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</a:t>
            </a:r>
            <a:r>
              <a:rPr lang="en-US" altLang="en-US" dirty="0" smtClean="0"/>
              <a:t>z/</a:t>
            </a:r>
            <a:r>
              <a:rPr lang="en-US" altLang="en-US" dirty="0" smtClean="0">
                <a:sym typeface="Symbol" pitchFamily="18" charset="2"/>
              </a:rPr>
              <a:t>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baseline="-25000" dirty="0" smtClean="0"/>
              <a:t> </a:t>
            </a:r>
            <a:r>
              <a:rPr lang="en-US" altLang="en-US" dirty="0" smtClean="0"/>
              <a:t>= </a:t>
            </a:r>
            <a:r>
              <a:rPr lang="en-US" altLang="en-US" dirty="0"/>
              <a:t>y </a:t>
            </a:r>
            <a:r>
              <a:rPr lang="en-US" altLang="en-US" dirty="0">
                <a:solidFill>
                  <a:srgbClr val="0066FF"/>
                </a:solidFill>
                <a:latin typeface="Symbol" pitchFamily="18" charset="2"/>
              </a:rPr>
              <a:t>F</a:t>
            </a:r>
            <a:r>
              <a:rPr lang="en-US" altLang="en-US" baseline="-25000" dirty="0">
                <a:solidFill>
                  <a:srgbClr val="0066FF"/>
                </a:solidFill>
              </a:rPr>
              <a:t>i </a:t>
            </a:r>
            <a:r>
              <a:rPr lang="en-US" altLang="en-US" dirty="0">
                <a:solidFill>
                  <a:srgbClr val="0066FF"/>
                </a:solidFill>
              </a:rPr>
              <a:t>(</a:t>
            </a:r>
            <a:r>
              <a:rPr lang="en-US" altLang="en-US" b="1" dirty="0">
                <a:solidFill>
                  <a:srgbClr val="0066FF"/>
                </a:solidFill>
              </a:rPr>
              <a:t>x</a:t>
            </a:r>
            <a:r>
              <a:rPr lang="en-US" altLang="en-US" dirty="0">
                <a:solidFill>
                  <a:srgbClr val="0066FF"/>
                </a:solidFill>
              </a:rPr>
              <a:t>) </a:t>
            </a:r>
            <a:endParaRPr lang="en-US" altLang="en-US" dirty="0" smtClean="0">
              <a:solidFill>
                <a:srgbClr val="0066FF"/>
              </a:solidFill>
            </a:endParaRPr>
          </a:p>
          <a:p>
            <a:r>
              <a:rPr lang="en-US" altLang="en-US" dirty="0" err="1" smtClean="0"/>
              <a:t>L</a:t>
            </a:r>
            <a:r>
              <a:rPr lang="en-US" altLang="en-US" baseline="-25000" dirty="0" err="1" smtClean="0"/>
              <a:t>perceptron</a:t>
            </a:r>
            <a:r>
              <a:rPr lang="en-US" altLang="en-US" dirty="0" smtClean="0"/>
              <a:t> = </a:t>
            </a:r>
            <a:r>
              <a:rPr lang="en-US" altLang="en-US" dirty="0">
                <a:solidFill>
                  <a:srgbClr val="FF9900"/>
                </a:solidFill>
              </a:rPr>
              <a:t>max(0, -z</a:t>
            </a:r>
            <a:r>
              <a:rPr lang="en-US" altLang="en-US" dirty="0" smtClean="0">
                <a:solidFill>
                  <a:srgbClr val="FF9900"/>
                </a:solidFill>
              </a:rPr>
              <a:t>)</a:t>
            </a:r>
            <a:endParaRPr lang="en-US" altLang="en-US" dirty="0" smtClean="0"/>
          </a:p>
          <a:p>
            <a:r>
              <a:rPr lang="en-US" altLang="en-US" dirty="0" err="1" smtClean="0">
                <a:latin typeface="Symbol" pitchFamily="18" charset="2"/>
              </a:rPr>
              <a:t>D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/>
              <a:t> = </a:t>
            </a:r>
            <a:r>
              <a:rPr lang="en-US" altLang="en-US" dirty="0" smtClean="0"/>
              <a:t>-</a:t>
            </a:r>
            <a:r>
              <a:rPr lang="en-US" altLang="en-US" dirty="0">
                <a:latin typeface="Symbol" pitchFamily="18" charset="2"/>
              </a:rPr>
              <a:t>h </a:t>
            </a:r>
            <a:r>
              <a:rPr lang="en-US" altLang="en-US" dirty="0">
                <a:sym typeface="Symbol" pitchFamily="18" charset="2"/>
              </a:rPr>
              <a:t></a:t>
            </a:r>
            <a:r>
              <a:rPr lang="en-US" altLang="en-US" dirty="0"/>
              <a:t>L/</a:t>
            </a:r>
            <a:r>
              <a:rPr lang="en-US" altLang="en-US" dirty="0" smtClean="0">
                <a:sym typeface="Symbol" pitchFamily="18" charset="2"/>
              </a:rPr>
              <a:t>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</a:t>
            </a:r>
          </a:p>
          <a:p>
            <a:pPr marL="0" indent="0">
              <a:buNone/>
            </a:pPr>
            <a:r>
              <a:rPr lang="en-US" altLang="en-US" dirty="0"/>
              <a:t>	 = </a:t>
            </a:r>
            <a:r>
              <a:rPr lang="en-US" altLang="en-US" dirty="0" smtClean="0"/>
              <a:t>-</a:t>
            </a:r>
            <a:r>
              <a:rPr lang="en-US" altLang="en-US" dirty="0">
                <a:latin typeface="Symbol" pitchFamily="18" charset="2"/>
              </a:rPr>
              <a:t>h </a:t>
            </a:r>
            <a:r>
              <a:rPr lang="en-US" altLang="en-US" dirty="0">
                <a:sym typeface="Symbol" pitchFamily="18" charset="2"/>
              </a:rPr>
              <a:t></a:t>
            </a:r>
            <a:r>
              <a:rPr lang="en-US" altLang="en-US" dirty="0"/>
              <a:t>L/</a:t>
            </a:r>
            <a:r>
              <a:rPr lang="en-US" altLang="en-US" dirty="0" smtClean="0">
                <a:sym typeface="Symbol" pitchFamily="18" charset="2"/>
              </a:rPr>
              <a:t></a:t>
            </a:r>
            <a:r>
              <a:rPr lang="en-US" altLang="en-US" dirty="0">
                <a:sym typeface="Symbol" pitchFamily="18" charset="2"/>
              </a:rPr>
              <a:t>z</a:t>
            </a:r>
            <a:r>
              <a:rPr lang="en-US" altLang="en-US" dirty="0" smtClean="0"/>
              <a:t> . </a:t>
            </a:r>
            <a:r>
              <a:rPr lang="en-US" altLang="en-US" dirty="0" smtClean="0">
                <a:sym typeface="Symbol" pitchFamily="18" charset="2"/>
              </a:rPr>
              <a:t>z</a:t>
            </a:r>
            <a:r>
              <a:rPr lang="en-US" altLang="en-US" dirty="0" smtClean="0"/>
              <a:t>/</a:t>
            </a:r>
            <a:r>
              <a:rPr lang="en-US" altLang="en-US" dirty="0">
                <a:sym typeface="Symbol" pitchFamily="18" charset="2"/>
              </a:rPr>
              <a:t></a:t>
            </a:r>
            <a:r>
              <a:rPr lang="en-US" altLang="en-US" dirty="0" err="1"/>
              <a:t>w</a:t>
            </a:r>
            <a:r>
              <a:rPr lang="en-US" altLang="en-US" baseline="-25000" dirty="0" err="1"/>
              <a:t>i</a:t>
            </a:r>
            <a:r>
              <a:rPr lang="en-US" altLang="en-US" dirty="0"/>
              <a:t> </a:t>
            </a:r>
          </a:p>
          <a:p>
            <a:pPr marL="0" indent="0">
              <a:buNone/>
            </a:pPr>
            <a:endParaRPr lang="en-US" altLang="en-US" dirty="0" smtClean="0">
              <a:latin typeface="Symbol" pitchFamily="18" charset="2"/>
            </a:endParaRPr>
          </a:p>
          <a:p>
            <a:pPr marL="0" indent="0">
              <a:buNone/>
            </a:pPr>
            <a:r>
              <a:rPr lang="en-US" altLang="en-US" dirty="0" err="1" smtClean="0">
                <a:latin typeface="Symbol" pitchFamily="18" charset="2"/>
              </a:rPr>
              <a:t>D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=   </a:t>
            </a:r>
          </a:p>
          <a:p>
            <a:pPr marL="0" indent="0">
              <a:buNone/>
            </a:pPr>
            <a:endParaRPr lang="en-US" alt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en-US" sz="2800" dirty="0" smtClean="0">
                <a:solidFill>
                  <a:schemeClr val="accent6">
                    <a:lumMod val="75000"/>
                  </a:schemeClr>
                </a:solidFill>
              </a:rPr>
              <a:t>Like Hebb’s rule but for misclassified examples only.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Left Brace 1"/>
          <p:cNvSpPr/>
          <p:nvPr/>
        </p:nvSpPr>
        <p:spPr>
          <a:xfrm>
            <a:off x="1828800" y="4800600"/>
            <a:ext cx="304800" cy="11430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1048"/>
          <p:cNvSpPr txBox="1">
            <a:spLocks noChangeArrowheads="1"/>
          </p:cNvSpPr>
          <p:nvPr/>
        </p:nvSpPr>
        <p:spPr bwMode="auto">
          <a:xfrm>
            <a:off x="6019800" y="1219200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2400" b="0" i="1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Rosenblatt, 1957</a:t>
            </a:r>
            <a:endParaRPr lang="en-US" altLang="en-US" sz="2400" b="0" dirty="0">
              <a:solidFill>
                <a:srgbClr val="003399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5078" y="4572000"/>
            <a:ext cx="7528322" cy="1535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98288" y="4876800"/>
            <a:ext cx="5895460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dirty="0">
                <a:latin typeface="Symbol" pitchFamily="18" charset="2"/>
              </a:rPr>
              <a:t>h </a:t>
            </a:r>
            <a:r>
              <a:rPr lang="en-US" altLang="en-US" sz="2800" dirty="0"/>
              <a:t>y </a:t>
            </a:r>
            <a:r>
              <a:rPr lang="en-US" altLang="en-US" sz="2800" dirty="0">
                <a:solidFill>
                  <a:srgbClr val="0066FF"/>
                </a:solidFill>
                <a:latin typeface="Symbol" pitchFamily="18" charset="2"/>
              </a:rPr>
              <a:t>F</a:t>
            </a:r>
            <a:r>
              <a:rPr lang="en-US" altLang="en-US" sz="2800" baseline="-25000" dirty="0">
                <a:solidFill>
                  <a:srgbClr val="0066FF"/>
                </a:solidFill>
              </a:rPr>
              <a:t>i </a:t>
            </a:r>
            <a:r>
              <a:rPr lang="en-US" altLang="en-US" sz="2800" dirty="0">
                <a:solidFill>
                  <a:srgbClr val="0066FF"/>
                </a:solidFill>
              </a:rPr>
              <a:t>(</a:t>
            </a:r>
            <a:r>
              <a:rPr lang="en-US" altLang="en-US" sz="2800" b="1" dirty="0">
                <a:solidFill>
                  <a:srgbClr val="0066FF"/>
                </a:solidFill>
              </a:rPr>
              <a:t>x</a:t>
            </a:r>
            <a:r>
              <a:rPr lang="en-US" altLang="en-US" sz="2800" dirty="0">
                <a:solidFill>
                  <a:srgbClr val="0066FF"/>
                </a:solidFill>
              </a:rPr>
              <a:t>)</a:t>
            </a:r>
            <a:r>
              <a:rPr lang="en-US" altLang="en-US" sz="2800" dirty="0"/>
              <a:t>, if z&lt;0 (misclassified example)</a:t>
            </a:r>
          </a:p>
          <a:p>
            <a:r>
              <a:rPr lang="en-US" altLang="en-US" sz="2800" dirty="0" smtClean="0"/>
              <a:t>0  otherwise</a:t>
            </a:r>
            <a:endParaRPr lang="en-US" alt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25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018" y="1926732"/>
            <a:ext cx="3412182" cy="2013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363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Dual algorithm:</a:t>
            </a:r>
            <a:br>
              <a:rPr lang="en-US" altLang="en-US" dirty="0" smtClean="0"/>
            </a:br>
            <a:r>
              <a:rPr lang="en-US" altLang="en-US" dirty="0" smtClean="0"/>
              <a:t>Potential function learning algorithm</a:t>
            </a:r>
            <a:endParaRPr lang="en-US" altLang="en-US" dirty="0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en-US" dirty="0" smtClean="0"/>
          </a:p>
          <a:p>
            <a:r>
              <a:rPr lang="en-US" altLang="en-US" dirty="0" smtClean="0"/>
              <a:t>Perceptron: </a:t>
            </a:r>
            <a:r>
              <a:rPr lang="en-US" altLang="en-US" dirty="0" err="1" smtClean="0">
                <a:latin typeface="Symbol" pitchFamily="18" charset="2"/>
              </a:rPr>
              <a:t>D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= </a:t>
            </a:r>
            <a:r>
              <a:rPr lang="en-US" altLang="en-US" dirty="0" smtClean="0">
                <a:latin typeface="Symbol" pitchFamily="18" charset="2"/>
              </a:rPr>
              <a:t>h </a:t>
            </a:r>
            <a:r>
              <a:rPr lang="en-US" altLang="en-US" dirty="0"/>
              <a:t>y </a:t>
            </a:r>
            <a:r>
              <a:rPr lang="en-US" altLang="en-US" dirty="0" smtClean="0"/>
              <a:t>x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, </a:t>
            </a:r>
            <a:r>
              <a:rPr lang="en-US" altLang="en-US" dirty="0"/>
              <a:t>if </a:t>
            </a:r>
            <a:r>
              <a:rPr lang="en-US" altLang="en-US" dirty="0" smtClean="0"/>
              <a:t>z&lt;0, 0 otherwise</a:t>
            </a:r>
          </a:p>
          <a:p>
            <a:r>
              <a:rPr lang="en-US" altLang="en-US" dirty="0" smtClean="0">
                <a:latin typeface="+mj-lt"/>
              </a:rPr>
              <a:t>For example </a:t>
            </a:r>
            <a:r>
              <a:rPr lang="en-US" altLang="en-US" b="1" dirty="0" err="1" smtClean="0">
                <a:solidFill>
                  <a:srgbClr val="CC0000"/>
                </a:solidFill>
              </a:rPr>
              <a:t>x</a:t>
            </a:r>
            <a:r>
              <a:rPr lang="en-US" altLang="en-US" baseline="30000" dirty="0" err="1" smtClean="0">
                <a:solidFill>
                  <a:srgbClr val="CC0000"/>
                </a:solidFill>
              </a:rPr>
              <a:t>k</a:t>
            </a:r>
            <a:r>
              <a:rPr lang="en-US" altLang="en-US" dirty="0" smtClean="0">
                <a:solidFill>
                  <a:srgbClr val="CC0000"/>
                </a:solidFill>
              </a:rPr>
              <a:t>: 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CC0000"/>
                </a:solidFill>
                <a:latin typeface="Symbol" pitchFamily="18" charset="2"/>
              </a:rPr>
              <a:t>	</a:t>
            </a:r>
            <a:r>
              <a:rPr lang="en-US" altLang="en-US" dirty="0" smtClean="0">
                <a:solidFill>
                  <a:srgbClr val="CC0000"/>
                </a:solidFill>
                <a:latin typeface="Symbol" pitchFamily="18" charset="2"/>
              </a:rPr>
              <a:t>		      </a:t>
            </a:r>
            <a:r>
              <a:rPr lang="en-US" altLang="en-US" sz="3200" dirty="0" err="1" smtClean="0">
                <a:latin typeface="Symbol" pitchFamily="18" charset="2"/>
              </a:rPr>
              <a:t>D</a:t>
            </a:r>
            <a:r>
              <a:rPr lang="en-US" altLang="en-US" sz="3200" b="1" dirty="0" err="1" smtClean="0"/>
              <a:t>w</a:t>
            </a:r>
            <a:r>
              <a:rPr lang="en-US" altLang="en-US" sz="3200" dirty="0" smtClean="0"/>
              <a:t> = </a:t>
            </a:r>
            <a:r>
              <a:rPr lang="en-US" altLang="en-US" sz="3200" dirty="0">
                <a:latin typeface="Symbol" pitchFamily="18" charset="2"/>
              </a:rPr>
              <a:t>h </a:t>
            </a:r>
            <a:r>
              <a:rPr lang="en-US" altLang="en-US" sz="3200" dirty="0" err="1" smtClean="0"/>
              <a:t>y</a:t>
            </a:r>
            <a:r>
              <a:rPr lang="en-US" altLang="en-US" sz="3200" baseline="30000" dirty="0" err="1">
                <a:solidFill>
                  <a:srgbClr val="CC0000"/>
                </a:solidFill>
              </a:rPr>
              <a:t>k</a:t>
            </a:r>
            <a:r>
              <a:rPr lang="en-US" altLang="en-US" sz="3200" dirty="0" smtClean="0"/>
              <a:t> </a:t>
            </a:r>
            <a:r>
              <a:rPr lang="en-US" altLang="en-US" sz="3200" b="1" dirty="0" err="1" smtClean="0"/>
              <a:t>x</a:t>
            </a:r>
            <a:r>
              <a:rPr lang="en-US" altLang="en-US" sz="3200" baseline="30000" dirty="0" err="1" smtClean="0">
                <a:solidFill>
                  <a:srgbClr val="CC0000"/>
                </a:solidFill>
              </a:rPr>
              <a:t>k</a:t>
            </a:r>
            <a:r>
              <a:rPr lang="en-US" altLang="en-US" sz="2400" dirty="0" smtClean="0"/>
              <a:t>, </a:t>
            </a:r>
            <a:r>
              <a:rPr lang="en-US" altLang="en-US" sz="2400" dirty="0"/>
              <a:t>if z&lt;0, 0 otherwise</a:t>
            </a:r>
          </a:p>
          <a:p>
            <a:r>
              <a:rPr lang="en-US" altLang="en-US" b="1" dirty="0" smtClean="0">
                <a:solidFill>
                  <a:srgbClr val="CC0000"/>
                </a:solidFill>
              </a:rPr>
              <a:t>w</a:t>
            </a:r>
            <a:r>
              <a:rPr lang="en-US" altLang="en-US" dirty="0" smtClean="0">
                <a:solidFill>
                  <a:srgbClr val="CC0000"/>
                </a:solidFill>
              </a:rPr>
              <a:t> </a:t>
            </a:r>
            <a:r>
              <a:rPr lang="en-US" altLang="en-US" dirty="0">
                <a:solidFill>
                  <a:srgbClr val="CC0000"/>
                </a:solidFill>
              </a:rPr>
              <a:t>= </a:t>
            </a:r>
            <a:r>
              <a:rPr lang="en-US" altLang="en-US" dirty="0" err="1" smtClean="0">
                <a:solidFill>
                  <a:srgbClr val="CC0000"/>
                </a:solidFill>
                <a:latin typeface="Symbol" pitchFamily="18" charset="2"/>
              </a:rPr>
              <a:t>S</a:t>
            </a:r>
            <a:r>
              <a:rPr lang="en-US" altLang="en-US" baseline="-25000" dirty="0" err="1" smtClean="0">
                <a:solidFill>
                  <a:srgbClr val="CC0000"/>
                </a:solidFill>
              </a:rPr>
              <a:t>k</a:t>
            </a:r>
            <a:r>
              <a:rPr lang="en-US" altLang="en-US" dirty="0" smtClean="0">
                <a:solidFill>
                  <a:srgbClr val="CC0000"/>
                </a:solidFill>
              </a:rPr>
              <a:t> </a:t>
            </a:r>
            <a:r>
              <a:rPr lang="en-US" altLang="en-US" dirty="0" err="1" smtClean="0">
                <a:solidFill>
                  <a:srgbClr val="CC0000"/>
                </a:solidFill>
                <a:latin typeface="Symbol" pitchFamily="18" charset="2"/>
              </a:rPr>
              <a:t>a</a:t>
            </a:r>
            <a:r>
              <a:rPr lang="en-US" altLang="en-US" baseline="-25000" dirty="0" err="1" smtClean="0">
                <a:solidFill>
                  <a:srgbClr val="CC0000"/>
                </a:solidFill>
              </a:rPr>
              <a:t>k</a:t>
            </a:r>
            <a:r>
              <a:rPr lang="en-US" altLang="en-US" dirty="0" smtClean="0">
                <a:solidFill>
                  <a:srgbClr val="CC0000"/>
                </a:solidFill>
              </a:rPr>
              <a:t> </a:t>
            </a:r>
            <a:r>
              <a:rPr lang="en-US" altLang="en-US" b="1" dirty="0" err="1" smtClean="0">
                <a:solidFill>
                  <a:srgbClr val="CC0000"/>
                </a:solidFill>
              </a:rPr>
              <a:t>x</a:t>
            </a:r>
            <a:r>
              <a:rPr lang="en-US" altLang="en-US" baseline="30000" dirty="0" err="1" smtClean="0">
                <a:solidFill>
                  <a:srgbClr val="CC0000"/>
                </a:solidFill>
              </a:rPr>
              <a:t>k</a:t>
            </a:r>
            <a:r>
              <a:rPr lang="en-US" altLang="en-US" dirty="0" smtClean="0"/>
              <a:t> ,        </a:t>
            </a:r>
            <a:r>
              <a:rPr lang="en-US" altLang="en-US" dirty="0" err="1" smtClean="0">
                <a:latin typeface="Symbol" pitchFamily="18" charset="2"/>
              </a:rPr>
              <a:t>D</a:t>
            </a:r>
            <a:r>
              <a:rPr lang="en-US" altLang="en-US" b="1" dirty="0" err="1" smtClean="0"/>
              <a:t>w</a:t>
            </a:r>
            <a:r>
              <a:rPr lang="en-US" altLang="en-US" dirty="0" smtClean="0"/>
              <a:t> = </a:t>
            </a:r>
            <a:r>
              <a:rPr lang="en-US" altLang="en-US" dirty="0" err="1" smtClean="0">
                <a:latin typeface="Symbol" pitchFamily="18" charset="2"/>
              </a:rPr>
              <a:t>D</a:t>
            </a:r>
            <a:r>
              <a:rPr lang="en-US" altLang="en-US" dirty="0" err="1" smtClean="0">
                <a:solidFill>
                  <a:srgbClr val="CC0000"/>
                </a:solidFill>
                <a:latin typeface="Symbol" pitchFamily="18" charset="2"/>
              </a:rPr>
              <a:t>a</a:t>
            </a:r>
            <a:r>
              <a:rPr lang="en-US" altLang="en-US" baseline="-25000" dirty="0" err="1" smtClean="0">
                <a:solidFill>
                  <a:srgbClr val="CC0000"/>
                </a:solidFill>
              </a:rPr>
              <a:t>k</a:t>
            </a:r>
            <a:r>
              <a:rPr lang="en-US" altLang="en-US" dirty="0">
                <a:solidFill>
                  <a:srgbClr val="CC0000"/>
                </a:solidFill>
              </a:rPr>
              <a:t> </a:t>
            </a:r>
            <a:r>
              <a:rPr lang="en-US" altLang="en-US" b="1" dirty="0" err="1" smtClean="0"/>
              <a:t>x</a:t>
            </a:r>
            <a:r>
              <a:rPr lang="en-US" altLang="en-US" baseline="30000" dirty="0" err="1" smtClean="0">
                <a:solidFill>
                  <a:srgbClr val="CC0000"/>
                </a:solidFill>
              </a:rPr>
              <a:t>k</a:t>
            </a:r>
            <a:endParaRPr lang="en-US" altLang="en-US" baseline="30000" dirty="0" smtClean="0">
              <a:solidFill>
                <a:srgbClr val="CC0000"/>
              </a:solidFill>
            </a:endParaRPr>
          </a:p>
          <a:p>
            <a:pPr marL="457200" lvl="1" indent="0">
              <a:buNone/>
            </a:pPr>
            <a:r>
              <a:rPr lang="en-US" altLang="en-US" dirty="0" smtClean="0">
                <a:latin typeface="Symbol" pitchFamily="18" charset="2"/>
              </a:rPr>
              <a:t>			               </a:t>
            </a:r>
          </a:p>
          <a:p>
            <a:pPr marL="457200" lvl="1" indent="0">
              <a:buNone/>
            </a:pPr>
            <a:r>
              <a:rPr lang="en-US" altLang="en-US" sz="3200" dirty="0">
                <a:latin typeface="Symbol" pitchFamily="18" charset="2"/>
              </a:rPr>
              <a:t>	</a:t>
            </a:r>
            <a:r>
              <a:rPr lang="en-US" altLang="en-US" sz="3200" dirty="0" smtClean="0">
                <a:latin typeface="Symbol" pitchFamily="18" charset="2"/>
              </a:rPr>
              <a:t>		</a:t>
            </a:r>
            <a:r>
              <a:rPr lang="en-US" altLang="en-US" sz="3200" dirty="0" err="1" smtClean="0">
                <a:latin typeface="Symbol" pitchFamily="18" charset="2"/>
              </a:rPr>
              <a:t>D</a:t>
            </a:r>
            <a:r>
              <a:rPr lang="en-US" altLang="en-US" sz="3200" dirty="0" err="1" smtClean="0">
                <a:solidFill>
                  <a:srgbClr val="CC0000"/>
                </a:solidFill>
                <a:latin typeface="Symbol" pitchFamily="18" charset="2"/>
              </a:rPr>
              <a:t>a</a:t>
            </a:r>
            <a:r>
              <a:rPr lang="en-US" altLang="en-US" sz="3200" baseline="-25000" dirty="0" err="1" smtClean="0">
                <a:solidFill>
                  <a:srgbClr val="CC0000"/>
                </a:solidFill>
              </a:rPr>
              <a:t>k</a:t>
            </a:r>
            <a:r>
              <a:rPr lang="en-US" altLang="en-US" sz="3200" baseline="-25000" dirty="0" smtClean="0">
                <a:solidFill>
                  <a:srgbClr val="CC0000"/>
                </a:solidFill>
              </a:rPr>
              <a:t> </a:t>
            </a:r>
            <a:r>
              <a:rPr lang="en-US" altLang="en-US" sz="3200" dirty="0" smtClean="0"/>
              <a:t>= </a:t>
            </a:r>
            <a:r>
              <a:rPr lang="en-US" altLang="en-US" sz="3200" dirty="0">
                <a:latin typeface="Symbol" pitchFamily="18" charset="2"/>
              </a:rPr>
              <a:t>h </a:t>
            </a:r>
            <a:r>
              <a:rPr lang="en-US" altLang="en-US" sz="3200" dirty="0" err="1"/>
              <a:t>y</a:t>
            </a:r>
            <a:r>
              <a:rPr lang="en-US" altLang="en-US" sz="3200" baseline="30000" dirty="0" err="1">
                <a:solidFill>
                  <a:srgbClr val="CC0000"/>
                </a:solidFill>
              </a:rPr>
              <a:t>k</a:t>
            </a:r>
            <a:r>
              <a:rPr lang="en-US" altLang="en-US" sz="3200" dirty="0"/>
              <a:t> </a:t>
            </a:r>
            <a:endParaRPr lang="en-US" altLang="en-US" sz="3200" dirty="0" smtClean="0"/>
          </a:p>
        </p:txBody>
      </p:sp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2438400" y="1625600"/>
            <a:ext cx="61864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>
              <a:spcBef>
                <a:spcPct val="50000"/>
              </a:spcBef>
            </a:pPr>
            <a:r>
              <a:rPr lang="en-US" altLang="en-US" sz="2400" b="0" i="1" dirty="0" err="1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Aizerman</a:t>
            </a:r>
            <a:r>
              <a:rPr lang="en-US" altLang="en-US" sz="2400" i="1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en-US" sz="2400" i="1" dirty="0" err="1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Braverman</a:t>
            </a:r>
            <a:r>
              <a:rPr lang="en-US" altLang="en-US" sz="2400" i="1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en-US" sz="2400" i="1" dirty="0" err="1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Rozonoer</a:t>
            </a:r>
            <a:r>
              <a:rPr lang="en-US" altLang="en-US" sz="2400" i="1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en-US" sz="2400" b="0" i="1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1964</a:t>
            </a:r>
            <a:endParaRPr lang="en-US" altLang="en-US" sz="2400" b="0" dirty="0">
              <a:solidFill>
                <a:srgbClr val="003399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19400" y="4800600"/>
            <a:ext cx="2712244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629400" y="4778400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the </a:t>
            </a:r>
            <a:r>
              <a:rPr lang="en-US" altLang="en-US" dirty="0" smtClean="0">
                <a:latin typeface="Symbol" pitchFamily="18" charset="2"/>
              </a:rPr>
              <a:t>Da</a:t>
            </a:r>
            <a:r>
              <a:rPr lang="en-US" altLang="en-US" dirty="0" smtClean="0">
                <a:latin typeface="+mj-lt"/>
              </a:rPr>
              <a:t> </a:t>
            </a:r>
          </a:p>
          <a:p>
            <a:r>
              <a:rPr lang="en-US" altLang="en-US" dirty="0" smtClean="0">
                <a:latin typeface="+mj-lt"/>
              </a:rPr>
              <a:t>is different when</a:t>
            </a:r>
          </a:p>
          <a:p>
            <a:r>
              <a:rPr lang="en-US" altLang="en-US" dirty="0">
                <a:sym typeface="Symbol" pitchFamily="18" charset="2"/>
              </a:rPr>
              <a:t></a:t>
            </a:r>
            <a:r>
              <a:rPr lang="en-US" altLang="en-US" dirty="0"/>
              <a:t>L/</a:t>
            </a:r>
            <a:r>
              <a:rPr lang="en-US" altLang="en-US" dirty="0" smtClean="0">
                <a:sym typeface="Symbol" pitchFamily="18" charset="2"/>
              </a:rPr>
              <a:t></a:t>
            </a:r>
            <a:r>
              <a:rPr lang="en-US" altLang="en-US" dirty="0" smtClean="0">
                <a:latin typeface="Symbol" pitchFamily="18" charset="2"/>
              </a:rPr>
              <a:t>a</a:t>
            </a:r>
            <a:r>
              <a:rPr lang="en-US" altLang="en-US" dirty="0" smtClean="0">
                <a:latin typeface="+mj-lt"/>
              </a:rPr>
              <a:t> </a:t>
            </a:r>
            <a:r>
              <a:rPr lang="en-US" altLang="en-US" dirty="0"/>
              <a:t>is </a:t>
            </a:r>
            <a:r>
              <a:rPr lang="en-US" altLang="en-US" dirty="0" smtClean="0"/>
              <a:t>computed directly.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6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86" name="Rectangle 38"/>
          <p:cNvSpPr>
            <a:spLocks noGrp="1" noChangeArrowheads="1"/>
          </p:cNvSpPr>
          <p:nvPr>
            <p:ph type="title"/>
          </p:nvPr>
        </p:nvSpPr>
        <p:spPr>
          <a:xfrm>
            <a:off x="927100" y="2286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Linearly separable?</a:t>
            </a:r>
            <a:endParaRPr lang="en-US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2435225"/>
            <a:ext cx="4160838" cy="3919538"/>
            <a:chOff x="0" y="2435225"/>
            <a:chExt cx="4160838" cy="3919538"/>
          </a:xfrm>
        </p:grpSpPr>
        <p:sp>
          <p:nvSpPr>
            <p:cNvPr id="258087" name="Oval 39"/>
            <p:cNvSpPr>
              <a:spLocks noChangeArrowheads="1"/>
            </p:cNvSpPr>
            <p:nvPr/>
          </p:nvSpPr>
          <p:spPr bwMode="auto">
            <a:xfrm>
              <a:off x="1598613" y="5532438"/>
              <a:ext cx="101600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088" name="Oval 40"/>
            <p:cNvSpPr>
              <a:spLocks noChangeArrowheads="1"/>
            </p:cNvSpPr>
            <p:nvPr/>
          </p:nvSpPr>
          <p:spPr bwMode="auto">
            <a:xfrm>
              <a:off x="1446213" y="5313363"/>
              <a:ext cx="103187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089" name="Oval 41"/>
            <p:cNvSpPr>
              <a:spLocks noChangeArrowheads="1"/>
            </p:cNvSpPr>
            <p:nvPr/>
          </p:nvSpPr>
          <p:spPr bwMode="auto">
            <a:xfrm>
              <a:off x="2232025" y="5314950"/>
              <a:ext cx="100013" cy="96838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090" name="Oval 42"/>
            <p:cNvSpPr>
              <a:spLocks noChangeArrowheads="1"/>
            </p:cNvSpPr>
            <p:nvPr/>
          </p:nvSpPr>
          <p:spPr bwMode="auto">
            <a:xfrm>
              <a:off x="1203325" y="5281613"/>
              <a:ext cx="100013" cy="98425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091" name="Oval 43"/>
            <p:cNvSpPr>
              <a:spLocks noChangeArrowheads="1"/>
            </p:cNvSpPr>
            <p:nvPr/>
          </p:nvSpPr>
          <p:spPr bwMode="auto">
            <a:xfrm>
              <a:off x="760413" y="4660900"/>
              <a:ext cx="101600" cy="96838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093" name="Oval 45"/>
            <p:cNvSpPr>
              <a:spLocks noChangeArrowheads="1"/>
            </p:cNvSpPr>
            <p:nvPr/>
          </p:nvSpPr>
          <p:spPr bwMode="auto">
            <a:xfrm>
              <a:off x="2446338" y="4764088"/>
              <a:ext cx="103187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095" name="Oval 47"/>
            <p:cNvSpPr>
              <a:spLocks noChangeArrowheads="1"/>
            </p:cNvSpPr>
            <p:nvPr/>
          </p:nvSpPr>
          <p:spPr bwMode="auto">
            <a:xfrm>
              <a:off x="1847850" y="4568825"/>
              <a:ext cx="101600" cy="96838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097" name="Freeform 49"/>
            <p:cNvSpPr>
              <a:spLocks/>
            </p:cNvSpPr>
            <p:nvPr/>
          </p:nvSpPr>
          <p:spPr bwMode="auto">
            <a:xfrm flipV="1">
              <a:off x="3152775" y="4146550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098" name="Freeform 50"/>
            <p:cNvSpPr>
              <a:spLocks/>
            </p:cNvSpPr>
            <p:nvPr/>
          </p:nvSpPr>
          <p:spPr bwMode="auto">
            <a:xfrm flipV="1">
              <a:off x="3260725" y="4295775"/>
              <a:ext cx="128588" cy="117475"/>
            </a:xfrm>
            <a:custGeom>
              <a:avLst/>
              <a:gdLst>
                <a:gd name="T0" fmla="*/ 0 w 69"/>
                <a:gd name="T1" fmla="*/ 41 h 65"/>
                <a:gd name="T2" fmla="*/ 26 w 69"/>
                <a:gd name="T3" fmla="*/ 41 h 65"/>
                <a:gd name="T4" fmla="*/ 35 w 69"/>
                <a:gd name="T5" fmla="*/ 65 h 65"/>
                <a:gd name="T6" fmla="*/ 43 w 69"/>
                <a:gd name="T7" fmla="*/ 41 h 65"/>
                <a:gd name="T8" fmla="*/ 69 w 69"/>
                <a:gd name="T9" fmla="*/ 41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1"/>
                  </a:moveTo>
                  <a:lnTo>
                    <a:pt x="26" y="41"/>
                  </a:lnTo>
                  <a:lnTo>
                    <a:pt x="35" y="65"/>
                  </a:lnTo>
                  <a:lnTo>
                    <a:pt x="43" y="41"/>
                  </a:lnTo>
                  <a:lnTo>
                    <a:pt x="69" y="41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099" name="Freeform 51"/>
            <p:cNvSpPr>
              <a:spLocks/>
            </p:cNvSpPr>
            <p:nvPr/>
          </p:nvSpPr>
          <p:spPr bwMode="auto">
            <a:xfrm flipV="1">
              <a:off x="2384425" y="3419475"/>
              <a:ext cx="128588" cy="115888"/>
            </a:xfrm>
            <a:custGeom>
              <a:avLst/>
              <a:gdLst>
                <a:gd name="T0" fmla="*/ 0 w 69"/>
                <a:gd name="T1" fmla="*/ 40 h 65"/>
                <a:gd name="T2" fmla="*/ 26 w 69"/>
                <a:gd name="T3" fmla="*/ 40 h 65"/>
                <a:gd name="T4" fmla="*/ 35 w 69"/>
                <a:gd name="T5" fmla="*/ 65 h 65"/>
                <a:gd name="T6" fmla="*/ 43 w 69"/>
                <a:gd name="T7" fmla="*/ 40 h 65"/>
                <a:gd name="T8" fmla="*/ 69 w 69"/>
                <a:gd name="T9" fmla="*/ 40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0"/>
                  </a:moveTo>
                  <a:lnTo>
                    <a:pt x="26" y="40"/>
                  </a:lnTo>
                  <a:lnTo>
                    <a:pt x="35" y="65"/>
                  </a:lnTo>
                  <a:lnTo>
                    <a:pt x="43" y="40"/>
                  </a:lnTo>
                  <a:lnTo>
                    <a:pt x="69" y="40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00" name="Freeform 52"/>
            <p:cNvSpPr>
              <a:spLocks/>
            </p:cNvSpPr>
            <p:nvPr/>
          </p:nvSpPr>
          <p:spPr bwMode="auto">
            <a:xfrm flipV="1">
              <a:off x="2376488" y="4083050"/>
              <a:ext cx="127000" cy="117475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01" name="Freeform 53"/>
            <p:cNvSpPr>
              <a:spLocks/>
            </p:cNvSpPr>
            <p:nvPr/>
          </p:nvSpPr>
          <p:spPr bwMode="auto">
            <a:xfrm flipV="1">
              <a:off x="2465388" y="3686175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02" name="Freeform 54"/>
            <p:cNvSpPr>
              <a:spLocks/>
            </p:cNvSpPr>
            <p:nvPr/>
          </p:nvSpPr>
          <p:spPr bwMode="auto">
            <a:xfrm flipV="1">
              <a:off x="1908175" y="3468688"/>
              <a:ext cx="127000" cy="117475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03" name="Freeform 55"/>
            <p:cNvSpPr>
              <a:spLocks/>
            </p:cNvSpPr>
            <p:nvPr/>
          </p:nvSpPr>
          <p:spPr bwMode="auto">
            <a:xfrm flipV="1">
              <a:off x="2243138" y="3260725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04" name="Freeform 56"/>
            <p:cNvSpPr>
              <a:spLocks/>
            </p:cNvSpPr>
            <p:nvPr/>
          </p:nvSpPr>
          <p:spPr bwMode="auto">
            <a:xfrm flipV="1">
              <a:off x="2828925" y="3065463"/>
              <a:ext cx="128588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05" name="Freeform 57"/>
            <p:cNvSpPr>
              <a:spLocks/>
            </p:cNvSpPr>
            <p:nvPr/>
          </p:nvSpPr>
          <p:spPr bwMode="auto">
            <a:xfrm flipV="1">
              <a:off x="2478088" y="3571875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06" name="Freeform 58"/>
            <p:cNvSpPr>
              <a:spLocks/>
            </p:cNvSpPr>
            <p:nvPr/>
          </p:nvSpPr>
          <p:spPr bwMode="auto">
            <a:xfrm flipV="1">
              <a:off x="3175000" y="3332163"/>
              <a:ext cx="125413" cy="115887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07" name="Line 59"/>
            <p:cNvSpPr>
              <a:spLocks noChangeShapeType="1"/>
            </p:cNvSpPr>
            <p:nvPr/>
          </p:nvSpPr>
          <p:spPr bwMode="auto">
            <a:xfrm>
              <a:off x="487363" y="5902325"/>
              <a:ext cx="3532187" cy="0"/>
            </a:xfrm>
            <a:prstGeom prst="line">
              <a:avLst/>
            </a:prstGeom>
            <a:noFill/>
            <a:ln w="27051" cap="rnd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08" name="Line 60"/>
            <p:cNvSpPr>
              <a:spLocks noChangeShapeType="1"/>
            </p:cNvSpPr>
            <p:nvPr/>
          </p:nvSpPr>
          <p:spPr bwMode="auto">
            <a:xfrm flipV="1">
              <a:off x="487363" y="2505075"/>
              <a:ext cx="1587" cy="3397250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09" name="Freeform 61"/>
            <p:cNvSpPr>
              <a:spLocks/>
            </p:cNvSpPr>
            <p:nvPr/>
          </p:nvSpPr>
          <p:spPr bwMode="auto">
            <a:xfrm flipV="1">
              <a:off x="446088" y="2435225"/>
              <a:ext cx="84137" cy="107950"/>
            </a:xfrm>
            <a:custGeom>
              <a:avLst/>
              <a:gdLst>
                <a:gd name="T0" fmla="*/ 0 w 45"/>
                <a:gd name="T1" fmla="*/ 0 h 60"/>
                <a:gd name="T2" fmla="*/ 22 w 45"/>
                <a:gd name="T3" fmla="*/ 60 h 60"/>
                <a:gd name="T4" fmla="*/ 45 w 45"/>
                <a:gd name="T5" fmla="*/ 0 h 60"/>
                <a:gd name="T6" fmla="*/ 22 w 45"/>
                <a:gd name="T7" fmla="*/ 21 h 60"/>
                <a:gd name="T8" fmla="*/ 0 w 45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0">
                  <a:moveTo>
                    <a:pt x="0" y="0"/>
                  </a:moveTo>
                  <a:lnTo>
                    <a:pt x="22" y="60"/>
                  </a:lnTo>
                  <a:lnTo>
                    <a:pt x="45" y="0"/>
                  </a:lnTo>
                  <a:lnTo>
                    <a:pt x="22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110" name="Text Box 62"/>
            <p:cNvSpPr txBox="1">
              <a:spLocks noChangeArrowheads="1"/>
            </p:cNvSpPr>
            <p:nvPr/>
          </p:nvSpPr>
          <p:spPr bwMode="auto">
            <a:xfrm>
              <a:off x="3470275" y="5957888"/>
              <a:ext cx="690563" cy="396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Arial" pitchFamily="34" charset="0"/>
                </a:rPr>
                <a:t>x</a:t>
              </a:r>
              <a:r>
                <a:rPr lang="en-US" altLang="en-US" sz="20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258111" name="Text Box 63"/>
            <p:cNvSpPr txBox="1">
              <a:spLocks noChangeArrowheads="1"/>
            </p:cNvSpPr>
            <p:nvPr/>
          </p:nvSpPr>
          <p:spPr bwMode="auto">
            <a:xfrm>
              <a:off x="0" y="2479675"/>
              <a:ext cx="447675" cy="396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Arial" pitchFamily="34" charset="0"/>
                </a:rPr>
                <a:t>x</a:t>
              </a:r>
              <a:r>
                <a:rPr lang="en-US" altLang="en-US" sz="20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258112" name="Line 64"/>
            <p:cNvSpPr>
              <a:spLocks noChangeShapeType="1"/>
            </p:cNvSpPr>
            <p:nvPr/>
          </p:nvSpPr>
          <p:spPr bwMode="auto">
            <a:xfrm>
              <a:off x="1223963" y="2549525"/>
              <a:ext cx="2049462" cy="33210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113" name="Oval 65"/>
            <p:cNvSpPr>
              <a:spLocks noChangeArrowheads="1"/>
            </p:cNvSpPr>
            <p:nvPr/>
          </p:nvSpPr>
          <p:spPr bwMode="auto">
            <a:xfrm>
              <a:off x="971550" y="4938713"/>
              <a:ext cx="101600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114" name="Oval 66"/>
            <p:cNvSpPr>
              <a:spLocks noChangeArrowheads="1"/>
            </p:cNvSpPr>
            <p:nvPr/>
          </p:nvSpPr>
          <p:spPr bwMode="auto">
            <a:xfrm>
              <a:off x="1852613" y="4989513"/>
              <a:ext cx="100012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115" name="Oval 67"/>
            <p:cNvSpPr>
              <a:spLocks noChangeArrowheads="1"/>
            </p:cNvSpPr>
            <p:nvPr/>
          </p:nvSpPr>
          <p:spPr bwMode="auto">
            <a:xfrm>
              <a:off x="1506538" y="3876675"/>
              <a:ext cx="100012" cy="98425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116" name="Freeform 68"/>
            <p:cNvSpPr>
              <a:spLocks/>
            </p:cNvSpPr>
            <p:nvPr/>
          </p:nvSpPr>
          <p:spPr bwMode="auto">
            <a:xfrm flipV="1">
              <a:off x="2919413" y="4470400"/>
              <a:ext cx="127000" cy="117475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17" name="Freeform 69"/>
            <p:cNvSpPr>
              <a:spLocks/>
            </p:cNvSpPr>
            <p:nvPr/>
          </p:nvSpPr>
          <p:spPr bwMode="auto">
            <a:xfrm flipV="1">
              <a:off x="2084388" y="3668713"/>
              <a:ext cx="128587" cy="117475"/>
            </a:xfrm>
            <a:custGeom>
              <a:avLst/>
              <a:gdLst>
                <a:gd name="T0" fmla="*/ 0 w 69"/>
                <a:gd name="T1" fmla="*/ 40 h 65"/>
                <a:gd name="T2" fmla="*/ 26 w 69"/>
                <a:gd name="T3" fmla="*/ 40 h 65"/>
                <a:gd name="T4" fmla="*/ 35 w 69"/>
                <a:gd name="T5" fmla="*/ 65 h 65"/>
                <a:gd name="T6" fmla="*/ 43 w 69"/>
                <a:gd name="T7" fmla="*/ 40 h 65"/>
                <a:gd name="T8" fmla="*/ 69 w 69"/>
                <a:gd name="T9" fmla="*/ 40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0"/>
                  </a:moveTo>
                  <a:lnTo>
                    <a:pt x="26" y="40"/>
                  </a:lnTo>
                  <a:lnTo>
                    <a:pt x="35" y="65"/>
                  </a:lnTo>
                  <a:lnTo>
                    <a:pt x="43" y="40"/>
                  </a:lnTo>
                  <a:lnTo>
                    <a:pt x="69" y="40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18" name="Oval 70"/>
            <p:cNvSpPr>
              <a:spLocks noChangeArrowheads="1"/>
            </p:cNvSpPr>
            <p:nvPr/>
          </p:nvSpPr>
          <p:spPr bwMode="auto">
            <a:xfrm>
              <a:off x="2009775" y="4411663"/>
              <a:ext cx="101600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148913" y="2435225"/>
            <a:ext cx="4160838" cy="3919538"/>
            <a:chOff x="0" y="2435225"/>
            <a:chExt cx="4160838" cy="3919538"/>
          </a:xfrm>
        </p:grpSpPr>
        <p:sp>
          <p:nvSpPr>
            <p:cNvPr id="74" name="Oval 39"/>
            <p:cNvSpPr>
              <a:spLocks noChangeArrowheads="1"/>
            </p:cNvSpPr>
            <p:nvPr/>
          </p:nvSpPr>
          <p:spPr bwMode="auto">
            <a:xfrm>
              <a:off x="1598613" y="5532438"/>
              <a:ext cx="101600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Oval 40"/>
            <p:cNvSpPr>
              <a:spLocks noChangeArrowheads="1"/>
            </p:cNvSpPr>
            <p:nvPr/>
          </p:nvSpPr>
          <p:spPr bwMode="auto">
            <a:xfrm>
              <a:off x="1446213" y="5313363"/>
              <a:ext cx="103187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Oval 41"/>
            <p:cNvSpPr>
              <a:spLocks noChangeArrowheads="1"/>
            </p:cNvSpPr>
            <p:nvPr/>
          </p:nvSpPr>
          <p:spPr bwMode="auto">
            <a:xfrm>
              <a:off x="2232025" y="5314950"/>
              <a:ext cx="100013" cy="96838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Oval 42"/>
            <p:cNvSpPr>
              <a:spLocks noChangeArrowheads="1"/>
            </p:cNvSpPr>
            <p:nvPr/>
          </p:nvSpPr>
          <p:spPr bwMode="auto">
            <a:xfrm>
              <a:off x="1203325" y="5281613"/>
              <a:ext cx="100013" cy="98425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Oval 43"/>
            <p:cNvSpPr>
              <a:spLocks noChangeArrowheads="1"/>
            </p:cNvSpPr>
            <p:nvPr/>
          </p:nvSpPr>
          <p:spPr bwMode="auto">
            <a:xfrm>
              <a:off x="760413" y="4660900"/>
              <a:ext cx="101600" cy="96838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Oval 44"/>
            <p:cNvSpPr>
              <a:spLocks noChangeArrowheads="1"/>
            </p:cNvSpPr>
            <p:nvPr/>
          </p:nvSpPr>
          <p:spPr bwMode="auto">
            <a:xfrm>
              <a:off x="2220913" y="4325938"/>
              <a:ext cx="101600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Oval 45"/>
            <p:cNvSpPr>
              <a:spLocks noChangeArrowheads="1"/>
            </p:cNvSpPr>
            <p:nvPr/>
          </p:nvSpPr>
          <p:spPr bwMode="auto">
            <a:xfrm>
              <a:off x="2446338" y="4764088"/>
              <a:ext cx="103187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Oval 46"/>
            <p:cNvSpPr>
              <a:spLocks noChangeArrowheads="1"/>
            </p:cNvSpPr>
            <p:nvPr/>
          </p:nvSpPr>
          <p:spPr bwMode="auto">
            <a:xfrm>
              <a:off x="2200275" y="4076700"/>
              <a:ext cx="101600" cy="96838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Oval 47"/>
            <p:cNvSpPr>
              <a:spLocks noChangeArrowheads="1"/>
            </p:cNvSpPr>
            <p:nvPr/>
          </p:nvSpPr>
          <p:spPr bwMode="auto">
            <a:xfrm>
              <a:off x="1847850" y="4568825"/>
              <a:ext cx="101600" cy="96838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48"/>
            <p:cNvSpPr>
              <a:spLocks/>
            </p:cNvSpPr>
            <p:nvPr/>
          </p:nvSpPr>
          <p:spPr bwMode="auto">
            <a:xfrm flipV="1">
              <a:off x="2200275" y="4387850"/>
              <a:ext cx="128588" cy="117475"/>
            </a:xfrm>
            <a:custGeom>
              <a:avLst/>
              <a:gdLst>
                <a:gd name="T0" fmla="*/ 0 w 69"/>
                <a:gd name="T1" fmla="*/ 41 h 65"/>
                <a:gd name="T2" fmla="*/ 26 w 69"/>
                <a:gd name="T3" fmla="*/ 41 h 65"/>
                <a:gd name="T4" fmla="*/ 35 w 69"/>
                <a:gd name="T5" fmla="*/ 65 h 65"/>
                <a:gd name="T6" fmla="*/ 43 w 69"/>
                <a:gd name="T7" fmla="*/ 41 h 65"/>
                <a:gd name="T8" fmla="*/ 69 w 69"/>
                <a:gd name="T9" fmla="*/ 41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1"/>
                  </a:moveTo>
                  <a:lnTo>
                    <a:pt x="26" y="41"/>
                  </a:lnTo>
                  <a:lnTo>
                    <a:pt x="35" y="65"/>
                  </a:lnTo>
                  <a:lnTo>
                    <a:pt x="43" y="41"/>
                  </a:lnTo>
                  <a:lnTo>
                    <a:pt x="69" y="41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49"/>
            <p:cNvSpPr>
              <a:spLocks/>
            </p:cNvSpPr>
            <p:nvPr/>
          </p:nvSpPr>
          <p:spPr bwMode="auto">
            <a:xfrm flipV="1">
              <a:off x="3152775" y="4146550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50"/>
            <p:cNvSpPr>
              <a:spLocks/>
            </p:cNvSpPr>
            <p:nvPr/>
          </p:nvSpPr>
          <p:spPr bwMode="auto">
            <a:xfrm flipV="1">
              <a:off x="3260725" y="4295775"/>
              <a:ext cx="128588" cy="117475"/>
            </a:xfrm>
            <a:custGeom>
              <a:avLst/>
              <a:gdLst>
                <a:gd name="T0" fmla="*/ 0 w 69"/>
                <a:gd name="T1" fmla="*/ 41 h 65"/>
                <a:gd name="T2" fmla="*/ 26 w 69"/>
                <a:gd name="T3" fmla="*/ 41 h 65"/>
                <a:gd name="T4" fmla="*/ 35 w 69"/>
                <a:gd name="T5" fmla="*/ 65 h 65"/>
                <a:gd name="T6" fmla="*/ 43 w 69"/>
                <a:gd name="T7" fmla="*/ 41 h 65"/>
                <a:gd name="T8" fmla="*/ 69 w 69"/>
                <a:gd name="T9" fmla="*/ 41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1"/>
                  </a:moveTo>
                  <a:lnTo>
                    <a:pt x="26" y="41"/>
                  </a:lnTo>
                  <a:lnTo>
                    <a:pt x="35" y="65"/>
                  </a:lnTo>
                  <a:lnTo>
                    <a:pt x="43" y="41"/>
                  </a:lnTo>
                  <a:lnTo>
                    <a:pt x="69" y="41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51"/>
            <p:cNvSpPr>
              <a:spLocks/>
            </p:cNvSpPr>
            <p:nvPr/>
          </p:nvSpPr>
          <p:spPr bwMode="auto">
            <a:xfrm flipV="1">
              <a:off x="2384425" y="3419475"/>
              <a:ext cx="128588" cy="115888"/>
            </a:xfrm>
            <a:custGeom>
              <a:avLst/>
              <a:gdLst>
                <a:gd name="T0" fmla="*/ 0 w 69"/>
                <a:gd name="T1" fmla="*/ 40 h 65"/>
                <a:gd name="T2" fmla="*/ 26 w 69"/>
                <a:gd name="T3" fmla="*/ 40 h 65"/>
                <a:gd name="T4" fmla="*/ 35 w 69"/>
                <a:gd name="T5" fmla="*/ 65 h 65"/>
                <a:gd name="T6" fmla="*/ 43 w 69"/>
                <a:gd name="T7" fmla="*/ 40 h 65"/>
                <a:gd name="T8" fmla="*/ 69 w 69"/>
                <a:gd name="T9" fmla="*/ 40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0"/>
                  </a:moveTo>
                  <a:lnTo>
                    <a:pt x="26" y="40"/>
                  </a:lnTo>
                  <a:lnTo>
                    <a:pt x="35" y="65"/>
                  </a:lnTo>
                  <a:lnTo>
                    <a:pt x="43" y="40"/>
                  </a:lnTo>
                  <a:lnTo>
                    <a:pt x="69" y="40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52"/>
            <p:cNvSpPr>
              <a:spLocks/>
            </p:cNvSpPr>
            <p:nvPr/>
          </p:nvSpPr>
          <p:spPr bwMode="auto">
            <a:xfrm flipV="1">
              <a:off x="2376488" y="4083050"/>
              <a:ext cx="127000" cy="117475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53"/>
            <p:cNvSpPr>
              <a:spLocks/>
            </p:cNvSpPr>
            <p:nvPr/>
          </p:nvSpPr>
          <p:spPr bwMode="auto">
            <a:xfrm flipV="1">
              <a:off x="2465388" y="3686175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54"/>
            <p:cNvSpPr>
              <a:spLocks/>
            </p:cNvSpPr>
            <p:nvPr/>
          </p:nvSpPr>
          <p:spPr bwMode="auto">
            <a:xfrm flipV="1">
              <a:off x="1908175" y="3468688"/>
              <a:ext cx="127000" cy="117475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55"/>
            <p:cNvSpPr>
              <a:spLocks/>
            </p:cNvSpPr>
            <p:nvPr/>
          </p:nvSpPr>
          <p:spPr bwMode="auto">
            <a:xfrm flipV="1">
              <a:off x="2243138" y="3260725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56"/>
            <p:cNvSpPr>
              <a:spLocks/>
            </p:cNvSpPr>
            <p:nvPr/>
          </p:nvSpPr>
          <p:spPr bwMode="auto">
            <a:xfrm flipV="1">
              <a:off x="2828925" y="3065463"/>
              <a:ext cx="128588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57"/>
            <p:cNvSpPr>
              <a:spLocks/>
            </p:cNvSpPr>
            <p:nvPr/>
          </p:nvSpPr>
          <p:spPr bwMode="auto">
            <a:xfrm flipV="1">
              <a:off x="2478088" y="3571875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58"/>
            <p:cNvSpPr>
              <a:spLocks/>
            </p:cNvSpPr>
            <p:nvPr/>
          </p:nvSpPr>
          <p:spPr bwMode="auto">
            <a:xfrm flipV="1">
              <a:off x="3175000" y="3332163"/>
              <a:ext cx="125413" cy="115887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59"/>
            <p:cNvSpPr>
              <a:spLocks noChangeShapeType="1"/>
            </p:cNvSpPr>
            <p:nvPr/>
          </p:nvSpPr>
          <p:spPr bwMode="auto">
            <a:xfrm>
              <a:off x="487363" y="5902325"/>
              <a:ext cx="3532187" cy="0"/>
            </a:xfrm>
            <a:prstGeom prst="line">
              <a:avLst/>
            </a:prstGeom>
            <a:noFill/>
            <a:ln w="27051" cap="rnd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60"/>
            <p:cNvSpPr>
              <a:spLocks noChangeShapeType="1"/>
            </p:cNvSpPr>
            <p:nvPr/>
          </p:nvSpPr>
          <p:spPr bwMode="auto">
            <a:xfrm flipV="1">
              <a:off x="487363" y="2505075"/>
              <a:ext cx="1587" cy="3397250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61"/>
            <p:cNvSpPr>
              <a:spLocks/>
            </p:cNvSpPr>
            <p:nvPr/>
          </p:nvSpPr>
          <p:spPr bwMode="auto">
            <a:xfrm flipV="1">
              <a:off x="446088" y="2435225"/>
              <a:ext cx="84137" cy="107950"/>
            </a:xfrm>
            <a:custGeom>
              <a:avLst/>
              <a:gdLst>
                <a:gd name="T0" fmla="*/ 0 w 45"/>
                <a:gd name="T1" fmla="*/ 0 h 60"/>
                <a:gd name="T2" fmla="*/ 22 w 45"/>
                <a:gd name="T3" fmla="*/ 60 h 60"/>
                <a:gd name="T4" fmla="*/ 45 w 45"/>
                <a:gd name="T5" fmla="*/ 0 h 60"/>
                <a:gd name="T6" fmla="*/ 22 w 45"/>
                <a:gd name="T7" fmla="*/ 21 h 60"/>
                <a:gd name="T8" fmla="*/ 0 w 45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0">
                  <a:moveTo>
                    <a:pt x="0" y="0"/>
                  </a:moveTo>
                  <a:lnTo>
                    <a:pt x="22" y="60"/>
                  </a:lnTo>
                  <a:lnTo>
                    <a:pt x="45" y="0"/>
                  </a:lnTo>
                  <a:lnTo>
                    <a:pt x="22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Text Box 62"/>
            <p:cNvSpPr txBox="1">
              <a:spLocks noChangeArrowheads="1"/>
            </p:cNvSpPr>
            <p:nvPr/>
          </p:nvSpPr>
          <p:spPr bwMode="auto">
            <a:xfrm>
              <a:off x="3470275" y="5957888"/>
              <a:ext cx="690563" cy="396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Arial" pitchFamily="34" charset="0"/>
                </a:rPr>
                <a:t>x</a:t>
              </a:r>
              <a:r>
                <a:rPr lang="en-US" altLang="en-US" sz="20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98" name="Text Box 63"/>
            <p:cNvSpPr txBox="1">
              <a:spLocks noChangeArrowheads="1"/>
            </p:cNvSpPr>
            <p:nvPr/>
          </p:nvSpPr>
          <p:spPr bwMode="auto">
            <a:xfrm>
              <a:off x="0" y="2479675"/>
              <a:ext cx="447675" cy="396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Arial" pitchFamily="34" charset="0"/>
                </a:rPr>
                <a:t>x</a:t>
              </a:r>
              <a:r>
                <a:rPr lang="en-US" altLang="en-US" sz="20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99" name="Line 64"/>
            <p:cNvSpPr>
              <a:spLocks noChangeShapeType="1"/>
            </p:cNvSpPr>
            <p:nvPr/>
          </p:nvSpPr>
          <p:spPr bwMode="auto">
            <a:xfrm>
              <a:off x="1223963" y="2549525"/>
              <a:ext cx="2049462" cy="33210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Oval 65"/>
            <p:cNvSpPr>
              <a:spLocks noChangeArrowheads="1"/>
            </p:cNvSpPr>
            <p:nvPr/>
          </p:nvSpPr>
          <p:spPr bwMode="auto">
            <a:xfrm>
              <a:off x="971550" y="4938713"/>
              <a:ext cx="101600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Oval 66"/>
            <p:cNvSpPr>
              <a:spLocks noChangeArrowheads="1"/>
            </p:cNvSpPr>
            <p:nvPr/>
          </p:nvSpPr>
          <p:spPr bwMode="auto">
            <a:xfrm>
              <a:off x="1852613" y="4989513"/>
              <a:ext cx="100012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Oval 67"/>
            <p:cNvSpPr>
              <a:spLocks noChangeArrowheads="1"/>
            </p:cNvSpPr>
            <p:nvPr/>
          </p:nvSpPr>
          <p:spPr bwMode="auto">
            <a:xfrm>
              <a:off x="1506538" y="3876675"/>
              <a:ext cx="100012" cy="98425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68"/>
            <p:cNvSpPr>
              <a:spLocks/>
            </p:cNvSpPr>
            <p:nvPr/>
          </p:nvSpPr>
          <p:spPr bwMode="auto">
            <a:xfrm flipV="1">
              <a:off x="2919413" y="4470400"/>
              <a:ext cx="127000" cy="117475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69"/>
            <p:cNvSpPr>
              <a:spLocks/>
            </p:cNvSpPr>
            <p:nvPr/>
          </p:nvSpPr>
          <p:spPr bwMode="auto">
            <a:xfrm flipV="1">
              <a:off x="2084388" y="3668713"/>
              <a:ext cx="128587" cy="117475"/>
            </a:xfrm>
            <a:custGeom>
              <a:avLst/>
              <a:gdLst>
                <a:gd name="T0" fmla="*/ 0 w 69"/>
                <a:gd name="T1" fmla="*/ 40 h 65"/>
                <a:gd name="T2" fmla="*/ 26 w 69"/>
                <a:gd name="T3" fmla="*/ 40 h 65"/>
                <a:gd name="T4" fmla="*/ 35 w 69"/>
                <a:gd name="T5" fmla="*/ 65 h 65"/>
                <a:gd name="T6" fmla="*/ 43 w 69"/>
                <a:gd name="T7" fmla="*/ 40 h 65"/>
                <a:gd name="T8" fmla="*/ 69 w 69"/>
                <a:gd name="T9" fmla="*/ 40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0"/>
                  </a:moveTo>
                  <a:lnTo>
                    <a:pt x="26" y="40"/>
                  </a:lnTo>
                  <a:lnTo>
                    <a:pt x="35" y="65"/>
                  </a:lnTo>
                  <a:lnTo>
                    <a:pt x="43" y="40"/>
                  </a:lnTo>
                  <a:lnTo>
                    <a:pt x="69" y="40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Oval 70"/>
            <p:cNvSpPr>
              <a:spLocks noChangeArrowheads="1"/>
            </p:cNvSpPr>
            <p:nvPr/>
          </p:nvSpPr>
          <p:spPr bwMode="auto">
            <a:xfrm>
              <a:off x="2009775" y="4411663"/>
              <a:ext cx="101600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869588" y="1752599"/>
            <a:ext cx="786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Yes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935108" y="1752600"/>
            <a:ext cx="726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No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3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5191977" y="2304650"/>
            <a:ext cx="2260800" cy="3556800"/>
          </a:xfrm>
          <a:custGeom>
            <a:avLst/>
            <a:gdLst>
              <a:gd name="connsiteX0" fmla="*/ 0 w 2260800"/>
              <a:gd name="connsiteY0" fmla="*/ 172800 h 3556800"/>
              <a:gd name="connsiteX1" fmla="*/ 259200 w 2260800"/>
              <a:gd name="connsiteY1" fmla="*/ 0 h 3556800"/>
              <a:gd name="connsiteX2" fmla="*/ 2260800 w 2260800"/>
              <a:gd name="connsiteY2" fmla="*/ 3412800 h 3556800"/>
              <a:gd name="connsiteX3" fmla="*/ 2001600 w 2260800"/>
              <a:gd name="connsiteY3" fmla="*/ 3556800 h 3556800"/>
              <a:gd name="connsiteX4" fmla="*/ 14400 w 2260800"/>
              <a:gd name="connsiteY4" fmla="*/ 115200 h 355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0800" h="3556800">
                <a:moveTo>
                  <a:pt x="0" y="172800"/>
                </a:moveTo>
                <a:lnTo>
                  <a:pt x="259200" y="0"/>
                </a:lnTo>
                <a:lnTo>
                  <a:pt x="2260800" y="3412800"/>
                </a:lnTo>
                <a:lnTo>
                  <a:pt x="2001600" y="3556800"/>
                </a:lnTo>
                <a:lnTo>
                  <a:pt x="14400" y="115200"/>
                </a:lnTo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086" name="Rectangle 38"/>
          <p:cNvSpPr>
            <a:spLocks noGrp="1" noChangeArrowheads="1"/>
          </p:cNvSpPr>
          <p:nvPr>
            <p:ph type="title"/>
          </p:nvPr>
        </p:nvSpPr>
        <p:spPr>
          <a:xfrm>
            <a:off x="927100" y="2286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Large margin</a:t>
            </a:r>
            <a:endParaRPr lang="en-US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2435225"/>
            <a:ext cx="4160838" cy="3919538"/>
            <a:chOff x="0" y="2435225"/>
            <a:chExt cx="4160838" cy="3919538"/>
          </a:xfrm>
        </p:grpSpPr>
        <p:sp>
          <p:nvSpPr>
            <p:cNvPr id="258087" name="Oval 39"/>
            <p:cNvSpPr>
              <a:spLocks noChangeArrowheads="1"/>
            </p:cNvSpPr>
            <p:nvPr/>
          </p:nvSpPr>
          <p:spPr bwMode="auto">
            <a:xfrm>
              <a:off x="1598613" y="5532438"/>
              <a:ext cx="101600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088" name="Oval 40"/>
            <p:cNvSpPr>
              <a:spLocks noChangeArrowheads="1"/>
            </p:cNvSpPr>
            <p:nvPr/>
          </p:nvSpPr>
          <p:spPr bwMode="auto">
            <a:xfrm>
              <a:off x="1446213" y="5313363"/>
              <a:ext cx="103187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089" name="Oval 41"/>
            <p:cNvSpPr>
              <a:spLocks noChangeArrowheads="1"/>
            </p:cNvSpPr>
            <p:nvPr/>
          </p:nvSpPr>
          <p:spPr bwMode="auto">
            <a:xfrm>
              <a:off x="2232025" y="5314950"/>
              <a:ext cx="100013" cy="96838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090" name="Oval 42"/>
            <p:cNvSpPr>
              <a:spLocks noChangeArrowheads="1"/>
            </p:cNvSpPr>
            <p:nvPr/>
          </p:nvSpPr>
          <p:spPr bwMode="auto">
            <a:xfrm>
              <a:off x="1203325" y="5281613"/>
              <a:ext cx="100013" cy="98425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091" name="Oval 43"/>
            <p:cNvSpPr>
              <a:spLocks noChangeArrowheads="1"/>
            </p:cNvSpPr>
            <p:nvPr/>
          </p:nvSpPr>
          <p:spPr bwMode="auto">
            <a:xfrm>
              <a:off x="760413" y="4660900"/>
              <a:ext cx="101600" cy="96838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093" name="Oval 45"/>
            <p:cNvSpPr>
              <a:spLocks noChangeArrowheads="1"/>
            </p:cNvSpPr>
            <p:nvPr/>
          </p:nvSpPr>
          <p:spPr bwMode="auto">
            <a:xfrm>
              <a:off x="2446338" y="4764088"/>
              <a:ext cx="103187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095" name="Oval 47"/>
            <p:cNvSpPr>
              <a:spLocks noChangeArrowheads="1"/>
            </p:cNvSpPr>
            <p:nvPr/>
          </p:nvSpPr>
          <p:spPr bwMode="auto">
            <a:xfrm>
              <a:off x="1847850" y="4568825"/>
              <a:ext cx="101600" cy="96838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097" name="Freeform 49"/>
            <p:cNvSpPr>
              <a:spLocks/>
            </p:cNvSpPr>
            <p:nvPr/>
          </p:nvSpPr>
          <p:spPr bwMode="auto">
            <a:xfrm flipV="1">
              <a:off x="3152775" y="4146550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098" name="Freeform 50"/>
            <p:cNvSpPr>
              <a:spLocks/>
            </p:cNvSpPr>
            <p:nvPr/>
          </p:nvSpPr>
          <p:spPr bwMode="auto">
            <a:xfrm flipV="1">
              <a:off x="3260725" y="4295775"/>
              <a:ext cx="128588" cy="117475"/>
            </a:xfrm>
            <a:custGeom>
              <a:avLst/>
              <a:gdLst>
                <a:gd name="T0" fmla="*/ 0 w 69"/>
                <a:gd name="T1" fmla="*/ 41 h 65"/>
                <a:gd name="T2" fmla="*/ 26 w 69"/>
                <a:gd name="T3" fmla="*/ 41 h 65"/>
                <a:gd name="T4" fmla="*/ 35 w 69"/>
                <a:gd name="T5" fmla="*/ 65 h 65"/>
                <a:gd name="T6" fmla="*/ 43 w 69"/>
                <a:gd name="T7" fmla="*/ 41 h 65"/>
                <a:gd name="T8" fmla="*/ 69 w 69"/>
                <a:gd name="T9" fmla="*/ 41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1"/>
                  </a:moveTo>
                  <a:lnTo>
                    <a:pt x="26" y="41"/>
                  </a:lnTo>
                  <a:lnTo>
                    <a:pt x="35" y="65"/>
                  </a:lnTo>
                  <a:lnTo>
                    <a:pt x="43" y="41"/>
                  </a:lnTo>
                  <a:lnTo>
                    <a:pt x="69" y="41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099" name="Freeform 51"/>
            <p:cNvSpPr>
              <a:spLocks/>
            </p:cNvSpPr>
            <p:nvPr/>
          </p:nvSpPr>
          <p:spPr bwMode="auto">
            <a:xfrm flipV="1">
              <a:off x="2384425" y="3419475"/>
              <a:ext cx="128588" cy="115888"/>
            </a:xfrm>
            <a:custGeom>
              <a:avLst/>
              <a:gdLst>
                <a:gd name="T0" fmla="*/ 0 w 69"/>
                <a:gd name="T1" fmla="*/ 40 h 65"/>
                <a:gd name="T2" fmla="*/ 26 w 69"/>
                <a:gd name="T3" fmla="*/ 40 h 65"/>
                <a:gd name="T4" fmla="*/ 35 w 69"/>
                <a:gd name="T5" fmla="*/ 65 h 65"/>
                <a:gd name="T6" fmla="*/ 43 w 69"/>
                <a:gd name="T7" fmla="*/ 40 h 65"/>
                <a:gd name="T8" fmla="*/ 69 w 69"/>
                <a:gd name="T9" fmla="*/ 40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0"/>
                  </a:moveTo>
                  <a:lnTo>
                    <a:pt x="26" y="40"/>
                  </a:lnTo>
                  <a:lnTo>
                    <a:pt x="35" y="65"/>
                  </a:lnTo>
                  <a:lnTo>
                    <a:pt x="43" y="40"/>
                  </a:lnTo>
                  <a:lnTo>
                    <a:pt x="69" y="40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00" name="Freeform 52"/>
            <p:cNvSpPr>
              <a:spLocks/>
            </p:cNvSpPr>
            <p:nvPr/>
          </p:nvSpPr>
          <p:spPr bwMode="auto">
            <a:xfrm flipV="1">
              <a:off x="2376488" y="4083050"/>
              <a:ext cx="127000" cy="117475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01" name="Freeform 53"/>
            <p:cNvSpPr>
              <a:spLocks/>
            </p:cNvSpPr>
            <p:nvPr/>
          </p:nvSpPr>
          <p:spPr bwMode="auto">
            <a:xfrm flipV="1">
              <a:off x="2465388" y="3686175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02" name="Freeform 54"/>
            <p:cNvSpPr>
              <a:spLocks/>
            </p:cNvSpPr>
            <p:nvPr/>
          </p:nvSpPr>
          <p:spPr bwMode="auto">
            <a:xfrm flipV="1">
              <a:off x="1908175" y="3468688"/>
              <a:ext cx="127000" cy="117475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03" name="Freeform 55"/>
            <p:cNvSpPr>
              <a:spLocks/>
            </p:cNvSpPr>
            <p:nvPr/>
          </p:nvSpPr>
          <p:spPr bwMode="auto">
            <a:xfrm flipV="1">
              <a:off x="2243138" y="3260725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04" name="Freeform 56"/>
            <p:cNvSpPr>
              <a:spLocks/>
            </p:cNvSpPr>
            <p:nvPr/>
          </p:nvSpPr>
          <p:spPr bwMode="auto">
            <a:xfrm flipV="1">
              <a:off x="2828925" y="3065463"/>
              <a:ext cx="128588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05" name="Freeform 57"/>
            <p:cNvSpPr>
              <a:spLocks/>
            </p:cNvSpPr>
            <p:nvPr/>
          </p:nvSpPr>
          <p:spPr bwMode="auto">
            <a:xfrm flipV="1">
              <a:off x="2478088" y="3571875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06" name="Freeform 58"/>
            <p:cNvSpPr>
              <a:spLocks/>
            </p:cNvSpPr>
            <p:nvPr/>
          </p:nvSpPr>
          <p:spPr bwMode="auto">
            <a:xfrm flipV="1">
              <a:off x="3175000" y="3332163"/>
              <a:ext cx="125413" cy="115887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07" name="Line 59"/>
            <p:cNvSpPr>
              <a:spLocks noChangeShapeType="1"/>
            </p:cNvSpPr>
            <p:nvPr/>
          </p:nvSpPr>
          <p:spPr bwMode="auto">
            <a:xfrm>
              <a:off x="487363" y="5902325"/>
              <a:ext cx="3532187" cy="0"/>
            </a:xfrm>
            <a:prstGeom prst="line">
              <a:avLst/>
            </a:prstGeom>
            <a:noFill/>
            <a:ln w="27051" cap="rnd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08" name="Line 60"/>
            <p:cNvSpPr>
              <a:spLocks noChangeShapeType="1"/>
            </p:cNvSpPr>
            <p:nvPr/>
          </p:nvSpPr>
          <p:spPr bwMode="auto">
            <a:xfrm flipV="1">
              <a:off x="487363" y="2505075"/>
              <a:ext cx="1587" cy="3397250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09" name="Freeform 61"/>
            <p:cNvSpPr>
              <a:spLocks/>
            </p:cNvSpPr>
            <p:nvPr/>
          </p:nvSpPr>
          <p:spPr bwMode="auto">
            <a:xfrm flipV="1">
              <a:off x="446088" y="2435225"/>
              <a:ext cx="84137" cy="107950"/>
            </a:xfrm>
            <a:custGeom>
              <a:avLst/>
              <a:gdLst>
                <a:gd name="T0" fmla="*/ 0 w 45"/>
                <a:gd name="T1" fmla="*/ 0 h 60"/>
                <a:gd name="T2" fmla="*/ 22 w 45"/>
                <a:gd name="T3" fmla="*/ 60 h 60"/>
                <a:gd name="T4" fmla="*/ 45 w 45"/>
                <a:gd name="T5" fmla="*/ 0 h 60"/>
                <a:gd name="T6" fmla="*/ 22 w 45"/>
                <a:gd name="T7" fmla="*/ 21 h 60"/>
                <a:gd name="T8" fmla="*/ 0 w 45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0">
                  <a:moveTo>
                    <a:pt x="0" y="0"/>
                  </a:moveTo>
                  <a:lnTo>
                    <a:pt x="22" y="60"/>
                  </a:lnTo>
                  <a:lnTo>
                    <a:pt x="45" y="0"/>
                  </a:lnTo>
                  <a:lnTo>
                    <a:pt x="22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110" name="Text Box 62"/>
            <p:cNvSpPr txBox="1">
              <a:spLocks noChangeArrowheads="1"/>
            </p:cNvSpPr>
            <p:nvPr/>
          </p:nvSpPr>
          <p:spPr bwMode="auto">
            <a:xfrm>
              <a:off x="3470275" y="5957888"/>
              <a:ext cx="690563" cy="396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Arial" pitchFamily="34" charset="0"/>
                </a:rPr>
                <a:t>x</a:t>
              </a:r>
              <a:r>
                <a:rPr lang="en-US" altLang="en-US" sz="20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258111" name="Text Box 63"/>
            <p:cNvSpPr txBox="1">
              <a:spLocks noChangeArrowheads="1"/>
            </p:cNvSpPr>
            <p:nvPr/>
          </p:nvSpPr>
          <p:spPr bwMode="auto">
            <a:xfrm>
              <a:off x="0" y="2479675"/>
              <a:ext cx="447675" cy="396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Arial" pitchFamily="34" charset="0"/>
                </a:rPr>
                <a:t>x</a:t>
              </a:r>
              <a:r>
                <a:rPr lang="en-US" altLang="en-US" sz="20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258112" name="Line 64"/>
            <p:cNvSpPr>
              <a:spLocks noChangeShapeType="1"/>
            </p:cNvSpPr>
            <p:nvPr/>
          </p:nvSpPr>
          <p:spPr bwMode="auto">
            <a:xfrm>
              <a:off x="1223963" y="2549525"/>
              <a:ext cx="2049462" cy="33210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113" name="Oval 65"/>
            <p:cNvSpPr>
              <a:spLocks noChangeArrowheads="1"/>
            </p:cNvSpPr>
            <p:nvPr/>
          </p:nvSpPr>
          <p:spPr bwMode="auto">
            <a:xfrm>
              <a:off x="971550" y="4938713"/>
              <a:ext cx="101600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114" name="Oval 66"/>
            <p:cNvSpPr>
              <a:spLocks noChangeArrowheads="1"/>
            </p:cNvSpPr>
            <p:nvPr/>
          </p:nvSpPr>
          <p:spPr bwMode="auto">
            <a:xfrm>
              <a:off x="1852613" y="4989513"/>
              <a:ext cx="100012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115" name="Oval 67"/>
            <p:cNvSpPr>
              <a:spLocks noChangeArrowheads="1"/>
            </p:cNvSpPr>
            <p:nvPr/>
          </p:nvSpPr>
          <p:spPr bwMode="auto">
            <a:xfrm>
              <a:off x="1506538" y="3876675"/>
              <a:ext cx="100012" cy="98425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116" name="Freeform 68"/>
            <p:cNvSpPr>
              <a:spLocks/>
            </p:cNvSpPr>
            <p:nvPr/>
          </p:nvSpPr>
          <p:spPr bwMode="auto">
            <a:xfrm flipV="1">
              <a:off x="2919413" y="4470400"/>
              <a:ext cx="127000" cy="117475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17" name="Freeform 69"/>
            <p:cNvSpPr>
              <a:spLocks/>
            </p:cNvSpPr>
            <p:nvPr/>
          </p:nvSpPr>
          <p:spPr bwMode="auto">
            <a:xfrm flipV="1">
              <a:off x="2084388" y="3668713"/>
              <a:ext cx="128587" cy="117475"/>
            </a:xfrm>
            <a:custGeom>
              <a:avLst/>
              <a:gdLst>
                <a:gd name="T0" fmla="*/ 0 w 69"/>
                <a:gd name="T1" fmla="*/ 40 h 65"/>
                <a:gd name="T2" fmla="*/ 26 w 69"/>
                <a:gd name="T3" fmla="*/ 40 h 65"/>
                <a:gd name="T4" fmla="*/ 35 w 69"/>
                <a:gd name="T5" fmla="*/ 65 h 65"/>
                <a:gd name="T6" fmla="*/ 43 w 69"/>
                <a:gd name="T7" fmla="*/ 40 h 65"/>
                <a:gd name="T8" fmla="*/ 69 w 69"/>
                <a:gd name="T9" fmla="*/ 40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0"/>
                  </a:moveTo>
                  <a:lnTo>
                    <a:pt x="26" y="40"/>
                  </a:lnTo>
                  <a:lnTo>
                    <a:pt x="35" y="65"/>
                  </a:lnTo>
                  <a:lnTo>
                    <a:pt x="43" y="40"/>
                  </a:lnTo>
                  <a:lnTo>
                    <a:pt x="69" y="40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18" name="Oval 70"/>
            <p:cNvSpPr>
              <a:spLocks noChangeArrowheads="1"/>
            </p:cNvSpPr>
            <p:nvPr/>
          </p:nvSpPr>
          <p:spPr bwMode="auto">
            <a:xfrm>
              <a:off x="2009775" y="4411663"/>
              <a:ext cx="101600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" name="Line 64"/>
          <p:cNvSpPr>
            <a:spLocks noChangeShapeType="1"/>
          </p:cNvSpPr>
          <p:nvPr/>
        </p:nvSpPr>
        <p:spPr bwMode="auto">
          <a:xfrm>
            <a:off x="1073150" y="2876550"/>
            <a:ext cx="2432049" cy="2704306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64"/>
          <p:cNvSpPr>
            <a:spLocks noChangeShapeType="1"/>
          </p:cNvSpPr>
          <p:nvPr/>
        </p:nvSpPr>
        <p:spPr bwMode="auto">
          <a:xfrm>
            <a:off x="685800" y="3065463"/>
            <a:ext cx="2895599" cy="2608262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64"/>
          <p:cNvSpPr>
            <a:spLocks noChangeShapeType="1"/>
          </p:cNvSpPr>
          <p:nvPr/>
        </p:nvSpPr>
        <p:spPr bwMode="auto">
          <a:xfrm>
            <a:off x="1303338" y="2398930"/>
            <a:ext cx="1849437" cy="3547845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Line 64"/>
          <p:cNvSpPr>
            <a:spLocks noChangeShapeType="1"/>
          </p:cNvSpPr>
          <p:nvPr/>
        </p:nvSpPr>
        <p:spPr bwMode="auto">
          <a:xfrm>
            <a:off x="1225550" y="3028950"/>
            <a:ext cx="2432049" cy="2704306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Line 64"/>
          <p:cNvSpPr>
            <a:spLocks noChangeShapeType="1"/>
          </p:cNvSpPr>
          <p:nvPr/>
        </p:nvSpPr>
        <p:spPr bwMode="auto">
          <a:xfrm>
            <a:off x="838200" y="3217863"/>
            <a:ext cx="2895599" cy="2608262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Line 64"/>
          <p:cNvSpPr>
            <a:spLocks noChangeShapeType="1"/>
          </p:cNvSpPr>
          <p:nvPr/>
        </p:nvSpPr>
        <p:spPr bwMode="auto">
          <a:xfrm>
            <a:off x="1455738" y="2551330"/>
            <a:ext cx="1849437" cy="3547845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4148913" y="2435225"/>
            <a:ext cx="4160838" cy="3919538"/>
            <a:chOff x="0" y="2435225"/>
            <a:chExt cx="4160838" cy="3919538"/>
          </a:xfrm>
        </p:grpSpPr>
        <p:sp>
          <p:nvSpPr>
            <p:cNvPr id="140" name="Oval 39"/>
            <p:cNvSpPr>
              <a:spLocks noChangeArrowheads="1"/>
            </p:cNvSpPr>
            <p:nvPr/>
          </p:nvSpPr>
          <p:spPr bwMode="auto">
            <a:xfrm>
              <a:off x="1598613" y="5532438"/>
              <a:ext cx="101600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Oval 40"/>
            <p:cNvSpPr>
              <a:spLocks noChangeArrowheads="1"/>
            </p:cNvSpPr>
            <p:nvPr/>
          </p:nvSpPr>
          <p:spPr bwMode="auto">
            <a:xfrm>
              <a:off x="1446213" y="5313363"/>
              <a:ext cx="103187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Oval 41"/>
            <p:cNvSpPr>
              <a:spLocks noChangeArrowheads="1"/>
            </p:cNvSpPr>
            <p:nvPr/>
          </p:nvSpPr>
          <p:spPr bwMode="auto">
            <a:xfrm>
              <a:off x="2232025" y="5314950"/>
              <a:ext cx="100013" cy="96838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Oval 42"/>
            <p:cNvSpPr>
              <a:spLocks noChangeArrowheads="1"/>
            </p:cNvSpPr>
            <p:nvPr/>
          </p:nvSpPr>
          <p:spPr bwMode="auto">
            <a:xfrm>
              <a:off x="1203325" y="5281613"/>
              <a:ext cx="100013" cy="98425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Oval 43"/>
            <p:cNvSpPr>
              <a:spLocks noChangeArrowheads="1"/>
            </p:cNvSpPr>
            <p:nvPr/>
          </p:nvSpPr>
          <p:spPr bwMode="auto">
            <a:xfrm>
              <a:off x="760413" y="4660900"/>
              <a:ext cx="101600" cy="96838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Oval 45"/>
            <p:cNvSpPr>
              <a:spLocks noChangeArrowheads="1"/>
            </p:cNvSpPr>
            <p:nvPr/>
          </p:nvSpPr>
          <p:spPr bwMode="auto">
            <a:xfrm>
              <a:off x="2413794" y="4764088"/>
              <a:ext cx="103187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Oval 47"/>
            <p:cNvSpPr>
              <a:spLocks noChangeArrowheads="1"/>
            </p:cNvSpPr>
            <p:nvPr/>
          </p:nvSpPr>
          <p:spPr bwMode="auto">
            <a:xfrm>
              <a:off x="1847850" y="4568825"/>
              <a:ext cx="101600" cy="96838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Freeform 49"/>
            <p:cNvSpPr>
              <a:spLocks/>
            </p:cNvSpPr>
            <p:nvPr/>
          </p:nvSpPr>
          <p:spPr bwMode="auto">
            <a:xfrm flipV="1">
              <a:off x="3152775" y="4146550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50"/>
            <p:cNvSpPr>
              <a:spLocks/>
            </p:cNvSpPr>
            <p:nvPr/>
          </p:nvSpPr>
          <p:spPr bwMode="auto">
            <a:xfrm flipV="1">
              <a:off x="3260725" y="4295775"/>
              <a:ext cx="128588" cy="117475"/>
            </a:xfrm>
            <a:custGeom>
              <a:avLst/>
              <a:gdLst>
                <a:gd name="T0" fmla="*/ 0 w 69"/>
                <a:gd name="T1" fmla="*/ 41 h 65"/>
                <a:gd name="T2" fmla="*/ 26 w 69"/>
                <a:gd name="T3" fmla="*/ 41 h 65"/>
                <a:gd name="T4" fmla="*/ 35 w 69"/>
                <a:gd name="T5" fmla="*/ 65 h 65"/>
                <a:gd name="T6" fmla="*/ 43 w 69"/>
                <a:gd name="T7" fmla="*/ 41 h 65"/>
                <a:gd name="T8" fmla="*/ 69 w 69"/>
                <a:gd name="T9" fmla="*/ 41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1"/>
                  </a:moveTo>
                  <a:lnTo>
                    <a:pt x="26" y="41"/>
                  </a:lnTo>
                  <a:lnTo>
                    <a:pt x="35" y="65"/>
                  </a:lnTo>
                  <a:lnTo>
                    <a:pt x="43" y="41"/>
                  </a:lnTo>
                  <a:lnTo>
                    <a:pt x="69" y="41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51"/>
            <p:cNvSpPr>
              <a:spLocks/>
            </p:cNvSpPr>
            <p:nvPr/>
          </p:nvSpPr>
          <p:spPr bwMode="auto">
            <a:xfrm flipV="1">
              <a:off x="2384425" y="3419475"/>
              <a:ext cx="128588" cy="115888"/>
            </a:xfrm>
            <a:custGeom>
              <a:avLst/>
              <a:gdLst>
                <a:gd name="T0" fmla="*/ 0 w 69"/>
                <a:gd name="T1" fmla="*/ 40 h 65"/>
                <a:gd name="T2" fmla="*/ 26 w 69"/>
                <a:gd name="T3" fmla="*/ 40 h 65"/>
                <a:gd name="T4" fmla="*/ 35 w 69"/>
                <a:gd name="T5" fmla="*/ 65 h 65"/>
                <a:gd name="T6" fmla="*/ 43 w 69"/>
                <a:gd name="T7" fmla="*/ 40 h 65"/>
                <a:gd name="T8" fmla="*/ 69 w 69"/>
                <a:gd name="T9" fmla="*/ 40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0"/>
                  </a:moveTo>
                  <a:lnTo>
                    <a:pt x="26" y="40"/>
                  </a:lnTo>
                  <a:lnTo>
                    <a:pt x="35" y="65"/>
                  </a:lnTo>
                  <a:lnTo>
                    <a:pt x="43" y="40"/>
                  </a:lnTo>
                  <a:lnTo>
                    <a:pt x="69" y="40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52"/>
            <p:cNvSpPr>
              <a:spLocks/>
            </p:cNvSpPr>
            <p:nvPr/>
          </p:nvSpPr>
          <p:spPr bwMode="auto">
            <a:xfrm flipV="1">
              <a:off x="2376488" y="4083050"/>
              <a:ext cx="127000" cy="117475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53"/>
            <p:cNvSpPr>
              <a:spLocks/>
            </p:cNvSpPr>
            <p:nvPr/>
          </p:nvSpPr>
          <p:spPr bwMode="auto">
            <a:xfrm flipV="1">
              <a:off x="2465388" y="3686175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54"/>
            <p:cNvSpPr>
              <a:spLocks/>
            </p:cNvSpPr>
            <p:nvPr/>
          </p:nvSpPr>
          <p:spPr bwMode="auto">
            <a:xfrm flipV="1">
              <a:off x="1933575" y="3448050"/>
              <a:ext cx="127000" cy="117475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55"/>
            <p:cNvSpPr>
              <a:spLocks/>
            </p:cNvSpPr>
            <p:nvPr/>
          </p:nvSpPr>
          <p:spPr bwMode="auto">
            <a:xfrm flipV="1">
              <a:off x="2243138" y="3260725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56"/>
            <p:cNvSpPr>
              <a:spLocks/>
            </p:cNvSpPr>
            <p:nvPr/>
          </p:nvSpPr>
          <p:spPr bwMode="auto">
            <a:xfrm flipV="1">
              <a:off x="2828925" y="3065463"/>
              <a:ext cx="128588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57"/>
            <p:cNvSpPr>
              <a:spLocks/>
            </p:cNvSpPr>
            <p:nvPr/>
          </p:nvSpPr>
          <p:spPr bwMode="auto">
            <a:xfrm flipV="1">
              <a:off x="2478088" y="3571875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58"/>
            <p:cNvSpPr>
              <a:spLocks/>
            </p:cNvSpPr>
            <p:nvPr/>
          </p:nvSpPr>
          <p:spPr bwMode="auto">
            <a:xfrm flipV="1">
              <a:off x="3175000" y="3332163"/>
              <a:ext cx="125413" cy="115887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Line 59"/>
            <p:cNvSpPr>
              <a:spLocks noChangeShapeType="1"/>
            </p:cNvSpPr>
            <p:nvPr/>
          </p:nvSpPr>
          <p:spPr bwMode="auto">
            <a:xfrm>
              <a:off x="487363" y="5902325"/>
              <a:ext cx="3532187" cy="0"/>
            </a:xfrm>
            <a:prstGeom prst="line">
              <a:avLst/>
            </a:prstGeom>
            <a:noFill/>
            <a:ln w="27051" cap="rnd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Line 60"/>
            <p:cNvSpPr>
              <a:spLocks noChangeShapeType="1"/>
            </p:cNvSpPr>
            <p:nvPr/>
          </p:nvSpPr>
          <p:spPr bwMode="auto">
            <a:xfrm flipV="1">
              <a:off x="487363" y="2505075"/>
              <a:ext cx="1587" cy="3397250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61"/>
            <p:cNvSpPr>
              <a:spLocks/>
            </p:cNvSpPr>
            <p:nvPr/>
          </p:nvSpPr>
          <p:spPr bwMode="auto">
            <a:xfrm flipV="1">
              <a:off x="446088" y="2435225"/>
              <a:ext cx="84137" cy="107950"/>
            </a:xfrm>
            <a:custGeom>
              <a:avLst/>
              <a:gdLst>
                <a:gd name="T0" fmla="*/ 0 w 45"/>
                <a:gd name="T1" fmla="*/ 0 h 60"/>
                <a:gd name="T2" fmla="*/ 22 w 45"/>
                <a:gd name="T3" fmla="*/ 60 h 60"/>
                <a:gd name="T4" fmla="*/ 45 w 45"/>
                <a:gd name="T5" fmla="*/ 0 h 60"/>
                <a:gd name="T6" fmla="*/ 22 w 45"/>
                <a:gd name="T7" fmla="*/ 21 h 60"/>
                <a:gd name="T8" fmla="*/ 0 w 45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0">
                  <a:moveTo>
                    <a:pt x="0" y="0"/>
                  </a:moveTo>
                  <a:lnTo>
                    <a:pt x="22" y="60"/>
                  </a:lnTo>
                  <a:lnTo>
                    <a:pt x="45" y="0"/>
                  </a:lnTo>
                  <a:lnTo>
                    <a:pt x="22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Text Box 62"/>
            <p:cNvSpPr txBox="1">
              <a:spLocks noChangeArrowheads="1"/>
            </p:cNvSpPr>
            <p:nvPr/>
          </p:nvSpPr>
          <p:spPr bwMode="auto">
            <a:xfrm>
              <a:off x="3470275" y="5957888"/>
              <a:ext cx="690563" cy="396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Arial" pitchFamily="34" charset="0"/>
                </a:rPr>
                <a:t>x</a:t>
              </a:r>
              <a:r>
                <a:rPr lang="en-US" altLang="en-US" sz="20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64" name="Text Box 63"/>
            <p:cNvSpPr txBox="1">
              <a:spLocks noChangeArrowheads="1"/>
            </p:cNvSpPr>
            <p:nvPr/>
          </p:nvSpPr>
          <p:spPr bwMode="auto">
            <a:xfrm>
              <a:off x="0" y="2479675"/>
              <a:ext cx="447675" cy="396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Arial" pitchFamily="34" charset="0"/>
                </a:rPr>
                <a:t>x</a:t>
              </a:r>
              <a:r>
                <a:rPr lang="en-US" altLang="en-US" sz="20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66" name="Oval 65"/>
            <p:cNvSpPr>
              <a:spLocks noChangeArrowheads="1"/>
            </p:cNvSpPr>
            <p:nvPr/>
          </p:nvSpPr>
          <p:spPr bwMode="auto">
            <a:xfrm>
              <a:off x="971550" y="4938713"/>
              <a:ext cx="101600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Oval 66"/>
            <p:cNvSpPr>
              <a:spLocks noChangeArrowheads="1"/>
            </p:cNvSpPr>
            <p:nvPr/>
          </p:nvSpPr>
          <p:spPr bwMode="auto">
            <a:xfrm>
              <a:off x="1852613" y="4989513"/>
              <a:ext cx="100012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Oval 67"/>
            <p:cNvSpPr>
              <a:spLocks noChangeArrowheads="1"/>
            </p:cNvSpPr>
            <p:nvPr/>
          </p:nvSpPr>
          <p:spPr bwMode="auto">
            <a:xfrm>
              <a:off x="1506538" y="3876675"/>
              <a:ext cx="100012" cy="98425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Freeform 68"/>
            <p:cNvSpPr>
              <a:spLocks/>
            </p:cNvSpPr>
            <p:nvPr/>
          </p:nvSpPr>
          <p:spPr bwMode="auto">
            <a:xfrm flipV="1">
              <a:off x="2919413" y="4470400"/>
              <a:ext cx="127000" cy="117475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Freeform 69"/>
            <p:cNvSpPr>
              <a:spLocks/>
            </p:cNvSpPr>
            <p:nvPr/>
          </p:nvSpPr>
          <p:spPr bwMode="auto">
            <a:xfrm flipV="1">
              <a:off x="2084388" y="3668713"/>
              <a:ext cx="128587" cy="117475"/>
            </a:xfrm>
            <a:custGeom>
              <a:avLst/>
              <a:gdLst>
                <a:gd name="T0" fmla="*/ 0 w 69"/>
                <a:gd name="T1" fmla="*/ 40 h 65"/>
                <a:gd name="T2" fmla="*/ 26 w 69"/>
                <a:gd name="T3" fmla="*/ 40 h 65"/>
                <a:gd name="T4" fmla="*/ 35 w 69"/>
                <a:gd name="T5" fmla="*/ 65 h 65"/>
                <a:gd name="T6" fmla="*/ 43 w 69"/>
                <a:gd name="T7" fmla="*/ 40 h 65"/>
                <a:gd name="T8" fmla="*/ 69 w 69"/>
                <a:gd name="T9" fmla="*/ 40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0"/>
                  </a:moveTo>
                  <a:lnTo>
                    <a:pt x="26" y="40"/>
                  </a:lnTo>
                  <a:lnTo>
                    <a:pt x="35" y="65"/>
                  </a:lnTo>
                  <a:lnTo>
                    <a:pt x="43" y="40"/>
                  </a:lnTo>
                  <a:lnTo>
                    <a:pt x="69" y="40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Oval 70"/>
            <p:cNvSpPr>
              <a:spLocks noChangeArrowheads="1"/>
            </p:cNvSpPr>
            <p:nvPr/>
          </p:nvSpPr>
          <p:spPr bwMode="auto">
            <a:xfrm>
              <a:off x="2009775" y="4411663"/>
              <a:ext cx="101600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" name="Line 64"/>
          <p:cNvSpPr>
            <a:spLocks noChangeShapeType="1"/>
          </p:cNvSpPr>
          <p:nvPr/>
        </p:nvSpPr>
        <p:spPr bwMode="auto">
          <a:xfrm>
            <a:off x="5352238" y="2395565"/>
            <a:ext cx="1949450" cy="337497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4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Large margin Perceptron</a:t>
            </a:r>
            <a:endParaRPr lang="en-US" altLang="en-US" dirty="0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205787" cy="5192712"/>
          </a:xfrm>
        </p:spPr>
        <p:txBody>
          <a:bodyPr>
            <a:normAutofit/>
          </a:bodyPr>
          <a:lstStyle/>
          <a:p>
            <a:r>
              <a:rPr lang="en-US" altLang="en-US" dirty="0" err="1" smtClean="0"/>
              <a:t>L</a:t>
            </a:r>
            <a:r>
              <a:rPr lang="en-US" altLang="en-US" baseline="-25000" dirty="0" err="1" smtClean="0"/>
              <a:t>perceptron</a:t>
            </a:r>
            <a:r>
              <a:rPr lang="en-US" altLang="en-US" dirty="0" smtClean="0"/>
              <a:t> = </a:t>
            </a:r>
            <a:r>
              <a:rPr lang="en-US" altLang="en-US" dirty="0">
                <a:solidFill>
                  <a:srgbClr val="FF9900"/>
                </a:solidFill>
              </a:rPr>
              <a:t>max(0, -z</a:t>
            </a:r>
            <a:r>
              <a:rPr lang="en-US" altLang="en-US" dirty="0" smtClean="0">
                <a:solidFill>
                  <a:srgbClr val="FF9900"/>
                </a:solidFill>
              </a:rPr>
              <a:t>)</a:t>
            </a:r>
          </a:p>
          <a:p>
            <a:r>
              <a:rPr lang="en-US" altLang="en-US" dirty="0" err="1" smtClean="0"/>
              <a:t>L</a:t>
            </a:r>
            <a:r>
              <a:rPr lang="en-US" altLang="en-US" baseline="-25000" dirty="0" err="1" smtClean="0"/>
              <a:t>hinge</a:t>
            </a:r>
            <a:r>
              <a:rPr lang="en-US" altLang="en-US" dirty="0" smtClean="0"/>
              <a:t> </a:t>
            </a:r>
            <a:r>
              <a:rPr lang="en-US" altLang="en-US" dirty="0"/>
              <a:t>= </a:t>
            </a:r>
            <a:r>
              <a:rPr lang="en-US" altLang="en-US" dirty="0">
                <a:solidFill>
                  <a:srgbClr val="00B050"/>
                </a:solidFill>
              </a:rPr>
              <a:t>max(0, </a:t>
            </a:r>
            <a:r>
              <a:rPr lang="en-US" altLang="en-US" dirty="0" smtClean="0">
                <a:solidFill>
                  <a:srgbClr val="00B050"/>
                </a:solidFill>
              </a:rPr>
              <a:t>1 - z)</a:t>
            </a:r>
          </a:p>
          <a:p>
            <a:pPr marL="0" indent="0">
              <a:buNone/>
            </a:pPr>
            <a:endParaRPr lang="en-US" altLang="en-US" dirty="0" smtClean="0">
              <a:latin typeface="Symbol" pitchFamily="18" charset="2"/>
            </a:endParaRPr>
          </a:p>
          <a:p>
            <a:pPr marL="0" indent="0">
              <a:buNone/>
            </a:pPr>
            <a:endParaRPr lang="en-US" altLang="en-US" dirty="0" smtClean="0">
              <a:latin typeface="Symbol" pitchFamily="18" charset="2"/>
            </a:endParaRPr>
          </a:p>
          <a:p>
            <a:pPr marL="0" indent="0">
              <a:buNone/>
            </a:pPr>
            <a:endParaRPr lang="en-US" altLang="en-US" dirty="0">
              <a:latin typeface="Symbol" pitchFamily="18" charset="2"/>
            </a:endParaRPr>
          </a:p>
          <a:p>
            <a:pPr marL="0" indent="0">
              <a:buNone/>
            </a:pPr>
            <a:endParaRPr lang="en-US" altLang="en-US" dirty="0" smtClean="0">
              <a:latin typeface="Symbol" pitchFamily="18" charset="2"/>
            </a:endParaRPr>
          </a:p>
          <a:p>
            <a:pPr marL="0" indent="0">
              <a:buNone/>
            </a:pPr>
            <a:r>
              <a:rPr lang="en-US" altLang="en-US" dirty="0">
                <a:latin typeface="Symbol" pitchFamily="18" charset="2"/>
              </a:rPr>
              <a:t> </a:t>
            </a:r>
            <a:r>
              <a:rPr lang="en-US" altLang="en-US" dirty="0" smtClean="0">
                <a:latin typeface="Symbol" pitchFamily="18" charset="2"/>
              </a:rPr>
              <a:t>  </a:t>
            </a:r>
            <a:r>
              <a:rPr lang="en-US" altLang="en-US" dirty="0" err="1" smtClean="0">
                <a:latin typeface="Symbol" pitchFamily="18" charset="2"/>
              </a:rPr>
              <a:t>D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=   </a:t>
            </a:r>
          </a:p>
          <a:p>
            <a:pPr marL="0" indent="0">
              <a:buNone/>
            </a:pPr>
            <a:endParaRPr lang="en-US" alt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en-US" sz="2800" b="1" dirty="0" smtClean="0">
                <a:solidFill>
                  <a:srgbClr val="00B050"/>
                </a:solidFill>
              </a:rPr>
              <a:t>w</a:t>
            </a:r>
            <a:r>
              <a:rPr lang="en-US" altLang="en-US" sz="2800" dirty="0" smtClean="0">
                <a:solidFill>
                  <a:srgbClr val="00B050"/>
                </a:solidFill>
              </a:rPr>
              <a:t> must be normalized to give the scale!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Left Brace 1"/>
          <p:cNvSpPr/>
          <p:nvPr/>
        </p:nvSpPr>
        <p:spPr>
          <a:xfrm>
            <a:off x="1600200" y="4877400"/>
            <a:ext cx="304800" cy="11430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4572000"/>
            <a:ext cx="8141418" cy="1535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97323" y="4864800"/>
            <a:ext cx="688466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Symbol" pitchFamily="18" charset="2"/>
              <a:buChar char="h"/>
            </a:pPr>
            <a:r>
              <a:rPr lang="en-US" altLang="en-US" sz="2800" dirty="0" smtClean="0"/>
              <a:t>y </a:t>
            </a:r>
            <a:r>
              <a:rPr lang="en-US" altLang="en-US" sz="2800" dirty="0"/>
              <a:t>x</a:t>
            </a:r>
            <a:r>
              <a:rPr lang="en-US" altLang="en-US" sz="2800" baseline="-25000" dirty="0"/>
              <a:t>i</a:t>
            </a:r>
            <a:r>
              <a:rPr lang="en-US" altLang="en-US" sz="2800" dirty="0" smtClean="0"/>
              <a:t>, if z &lt; 1 </a:t>
            </a:r>
            <a:r>
              <a:rPr lang="en-US" altLang="en-US" sz="2800" dirty="0"/>
              <a:t>(misclassified </a:t>
            </a:r>
            <a:r>
              <a:rPr lang="en-US" altLang="en-US" sz="2800" dirty="0" smtClean="0"/>
              <a:t>or </a:t>
            </a:r>
            <a:r>
              <a:rPr lang="en-US" altLang="en-US" sz="2800" dirty="0" smtClean="0">
                <a:solidFill>
                  <a:srgbClr val="00B050"/>
                </a:solidFill>
              </a:rPr>
              <a:t>within margin</a:t>
            </a:r>
            <a:r>
              <a:rPr lang="en-US" altLang="en-US" sz="2800" dirty="0" smtClean="0"/>
              <a:t>)</a:t>
            </a:r>
          </a:p>
          <a:p>
            <a:r>
              <a:rPr lang="en-US" altLang="en-US" sz="2800" dirty="0" smtClean="0"/>
              <a:t>0  otherwise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95800" y="1828800"/>
            <a:ext cx="4572000" cy="228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443944" y="1871360"/>
            <a:ext cx="4693963" cy="2166836"/>
            <a:chOff x="193827" y="2971800"/>
            <a:chExt cx="7845274" cy="3362331"/>
          </a:xfrm>
          <a:noFill/>
        </p:grpSpPr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6515100" y="5211761"/>
              <a:ext cx="1524001" cy="57310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/>
                <a:t>z=y f(</a:t>
              </a:r>
              <a:r>
                <a:rPr lang="en-US" altLang="en-US" b="1" dirty="0"/>
                <a:t>x</a:t>
              </a:r>
              <a:r>
                <a:rPr lang="en-US" altLang="en-US" dirty="0"/>
                <a:t>)</a:t>
              </a: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513248" y="2971800"/>
              <a:ext cx="1828801" cy="57310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 smtClean="0"/>
                <a:t>L(f(</a:t>
              </a:r>
              <a:r>
                <a:rPr lang="en-US" altLang="en-US" b="1" dirty="0" smtClean="0"/>
                <a:t>x</a:t>
              </a:r>
              <a:r>
                <a:rPr lang="en-US" altLang="en-US" dirty="0" smtClean="0"/>
                <a:t>), y)</a:t>
              </a:r>
              <a:endParaRPr lang="en-US" altLang="en-US" dirty="0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3070242" y="3133791"/>
              <a:ext cx="2087033" cy="90740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i="1" dirty="0"/>
                <a:t>Decision boundary</a:t>
              </a:r>
            </a:p>
          </p:txBody>
        </p:sp>
        <p:grpSp>
          <p:nvGrpSpPr>
            <p:cNvPr id="14" name="Group 11"/>
            <p:cNvGrpSpPr>
              <a:grpSpLocks/>
            </p:cNvGrpSpPr>
            <p:nvPr/>
          </p:nvGrpSpPr>
          <p:grpSpPr bwMode="auto">
            <a:xfrm>
              <a:off x="512762" y="5786443"/>
              <a:ext cx="6848477" cy="547688"/>
              <a:chOff x="347" y="3645"/>
              <a:chExt cx="4314" cy="345"/>
            </a:xfrm>
            <a:grpFill/>
          </p:grpSpPr>
          <p:sp>
            <p:nvSpPr>
              <p:cNvPr id="22" name="Line 12"/>
              <p:cNvSpPr>
                <a:spLocks noChangeShapeType="1"/>
              </p:cNvSpPr>
              <p:nvPr/>
            </p:nvSpPr>
            <p:spPr bwMode="auto">
              <a:xfrm flipV="1">
                <a:off x="2448" y="3983"/>
                <a:ext cx="2213" cy="1"/>
              </a:xfrm>
              <a:prstGeom prst="line">
                <a:avLst/>
              </a:prstGeom>
              <a:grpFill/>
              <a:ln w="38100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23" name="Text Box 13"/>
              <p:cNvSpPr txBox="1">
                <a:spLocks noChangeArrowheads="1"/>
              </p:cNvSpPr>
              <p:nvPr/>
            </p:nvSpPr>
            <p:spPr bwMode="auto">
              <a:xfrm>
                <a:off x="2832" y="3645"/>
                <a:ext cx="1776" cy="33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600" b="1" i="1" dirty="0">
                    <a:solidFill>
                      <a:srgbClr val="008000"/>
                    </a:solidFill>
                  </a:rPr>
                  <a:t>well classified</a:t>
                </a:r>
              </a:p>
            </p:txBody>
          </p:sp>
          <p:sp>
            <p:nvSpPr>
              <p:cNvPr id="24" name="Line 14"/>
              <p:cNvSpPr>
                <a:spLocks noChangeShapeType="1"/>
              </p:cNvSpPr>
              <p:nvPr/>
            </p:nvSpPr>
            <p:spPr bwMode="auto">
              <a:xfrm flipH="1">
                <a:off x="347" y="3984"/>
                <a:ext cx="2101" cy="6"/>
              </a:xfrm>
              <a:prstGeom prst="line">
                <a:avLst/>
              </a:prstGeom>
              <a:grp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25" name="Text Box 15"/>
              <p:cNvSpPr txBox="1">
                <a:spLocks noChangeArrowheads="1"/>
              </p:cNvSpPr>
              <p:nvPr/>
            </p:nvSpPr>
            <p:spPr bwMode="auto">
              <a:xfrm>
                <a:off x="818" y="3645"/>
                <a:ext cx="1630" cy="33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600" b="1" i="1" dirty="0" err="1">
                    <a:solidFill>
                      <a:srgbClr val="FF0000"/>
                    </a:solidFill>
                  </a:rPr>
                  <a:t>missclassified</a:t>
                </a:r>
                <a:endParaRPr lang="en-US" altLang="en-US" sz="1600" b="1" i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5" name="Line 23"/>
            <p:cNvSpPr>
              <a:spLocks noChangeShapeType="1"/>
            </p:cNvSpPr>
            <p:nvPr/>
          </p:nvSpPr>
          <p:spPr bwMode="auto">
            <a:xfrm flipV="1">
              <a:off x="3848100" y="5953125"/>
              <a:ext cx="0" cy="38100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6" name="Text Box 25"/>
            <p:cNvSpPr txBox="1">
              <a:spLocks noChangeArrowheads="1"/>
            </p:cNvSpPr>
            <p:nvPr/>
          </p:nvSpPr>
          <p:spPr bwMode="auto">
            <a:xfrm>
              <a:off x="193827" y="4364830"/>
              <a:ext cx="1908023" cy="128947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 b="1" dirty="0">
                  <a:solidFill>
                    <a:srgbClr val="FF9900"/>
                  </a:solidFill>
                </a:rPr>
                <a:t>Perceptron loss </a:t>
              </a:r>
              <a:r>
                <a:rPr lang="en-US" altLang="en-US" sz="1600" b="1" dirty="0" smtClean="0">
                  <a:solidFill>
                    <a:srgbClr val="FF9900"/>
                  </a:solidFill>
                </a:rPr>
                <a:t>  max(0</a:t>
              </a:r>
              <a:r>
                <a:rPr lang="en-US" altLang="en-US" sz="1600" b="1" dirty="0">
                  <a:solidFill>
                    <a:srgbClr val="FF9900"/>
                  </a:solidFill>
                </a:rPr>
                <a:t>, -z</a:t>
              </a:r>
              <a:r>
                <a:rPr lang="en-US" altLang="en-US" sz="1600" b="1" dirty="0" smtClean="0">
                  <a:solidFill>
                    <a:srgbClr val="FF9900"/>
                  </a:solidFill>
                </a:rPr>
                <a:t>) </a:t>
              </a:r>
              <a:endParaRPr lang="en-US" altLang="en-US" sz="1600" b="1" dirty="0">
                <a:solidFill>
                  <a:srgbClr val="FF990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2101850" y="2971800"/>
              <a:ext cx="0" cy="2786063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101850" y="5738757"/>
              <a:ext cx="5259388" cy="19106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101850" y="4692488"/>
              <a:ext cx="1784350" cy="1066800"/>
            </a:xfrm>
            <a:prstGeom prst="line">
              <a:avLst/>
            </a:prstGeom>
            <a:grpFill/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886200" y="5738757"/>
              <a:ext cx="3124200" cy="0"/>
            </a:xfrm>
            <a:prstGeom prst="line">
              <a:avLst/>
            </a:prstGeom>
            <a:grpFill/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Line 5"/>
            <p:cNvSpPr>
              <a:spLocks noChangeShapeType="1"/>
            </p:cNvSpPr>
            <p:nvPr/>
          </p:nvSpPr>
          <p:spPr bwMode="auto">
            <a:xfrm flipV="1">
              <a:off x="3848100" y="4098924"/>
              <a:ext cx="3175" cy="2225675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</p:grpSp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6702718" y="2768159"/>
            <a:ext cx="23650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 smtClean="0">
                <a:solidFill>
                  <a:srgbClr val="33CC33"/>
                </a:solidFill>
              </a:rPr>
              <a:t>Hinge </a:t>
            </a:r>
            <a:r>
              <a:rPr lang="en-US" altLang="en-US" b="1" dirty="0">
                <a:solidFill>
                  <a:srgbClr val="33CC33"/>
                </a:solidFill>
              </a:rPr>
              <a:t>loss max(0, 1-z)</a:t>
            </a:r>
            <a:endParaRPr lang="en-US" altLang="en-US" b="1" baseline="30000" dirty="0">
              <a:solidFill>
                <a:srgbClr val="33CC33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564652" y="2284307"/>
            <a:ext cx="2116692" cy="1370203"/>
          </a:xfrm>
          <a:prstGeom prst="line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681344" y="3654510"/>
            <a:ext cx="993474" cy="0"/>
          </a:xfrm>
          <a:prstGeom prst="line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77676" y="3600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591679" y="33206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79412" y="228600"/>
            <a:ext cx="828516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Come to my office hours…</a:t>
            </a:r>
            <a:br>
              <a:rPr lang="en-US" altLang="en-US" dirty="0" smtClean="0"/>
            </a:br>
            <a:r>
              <a:rPr lang="en-US" altLang="en-US" dirty="0" smtClean="0">
                <a:solidFill>
                  <a:srgbClr val="C00000"/>
                </a:solidFill>
              </a:rPr>
              <a:t>Wed </a:t>
            </a:r>
            <a:r>
              <a:rPr lang="en-US" altLang="en-US" dirty="0">
                <a:solidFill>
                  <a:srgbClr val="C00000"/>
                </a:solidFill>
              </a:rPr>
              <a:t>2:30-4:30 </a:t>
            </a:r>
            <a:r>
              <a:rPr lang="en-US" altLang="en-US" dirty="0" smtClean="0">
                <a:solidFill>
                  <a:srgbClr val="C00000"/>
                </a:solidFill>
              </a:rPr>
              <a:t>Soda 329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1524001"/>
            <a:ext cx="8534400" cy="507831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</a:t>
            </a:r>
            <a:r>
              <a:rPr lang="en-US" sz="3600" b="1" dirty="0" smtClean="0"/>
              <a:t>Today</a:t>
            </a:r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725" y="2362200"/>
            <a:ext cx="577215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0" y="2613600"/>
            <a:ext cx="3456000" cy="3211200"/>
          </a:xfrm>
          <a:custGeom>
            <a:avLst/>
            <a:gdLst>
              <a:gd name="connsiteX0" fmla="*/ 86400 w 3456000"/>
              <a:gd name="connsiteY0" fmla="*/ 316800 h 3211200"/>
              <a:gd name="connsiteX1" fmla="*/ 388800 w 3456000"/>
              <a:gd name="connsiteY1" fmla="*/ 0 h 3211200"/>
              <a:gd name="connsiteX2" fmla="*/ 3456000 w 3456000"/>
              <a:gd name="connsiteY2" fmla="*/ 2865600 h 3211200"/>
              <a:gd name="connsiteX3" fmla="*/ 3110400 w 3456000"/>
              <a:gd name="connsiteY3" fmla="*/ 3211200 h 3211200"/>
              <a:gd name="connsiteX4" fmla="*/ 0 w 3456000"/>
              <a:gd name="connsiteY4" fmla="*/ 302400 h 32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6000" h="3211200">
                <a:moveTo>
                  <a:pt x="86400" y="316800"/>
                </a:moveTo>
                <a:lnTo>
                  <a:pt x="388800" y="0"/>
                </a:lnTo>
                <a:lnTo>
                  <a:pt x="3456000" y="2865600"/>
                </a:lnTo>
                <a:lnTo>
                  <a:pt x="3110400" y="3211200"/>
                </a:lnTo>
                <a:lnTo>
                  <a:pt x="0" y="302400"/>
                </a:lnTo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086" name="Rectangle 38"/>
          <p:cNvSpPr>
            <a:spLocks noGrp="1" noChangeArrowheads="1"/>
          </p:cNvSpPr>
          <p:nvPr>
            <p:ph type="title"/>
          </p:nvPr>
        </p:nvSpPr>
        <p:spPr>
          <a:xfrm>
            <a:off x="927100" y="2286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Optimum margin</a:t>
            </a:r>
            <a:endParaRPr lang="en-US" altLang="en-US" dirty="0"/>
          </a:p>
        </p:txBody>
      </p:sp>
      <p:grpSp>
        <p:nvGrpSpPr>
          <p:cNvPr id="139" name="Group 138"/>
          <p:cNvGrpSpPr/>
          <p:nvPr/>
        </p:nvGrpSpPr>
        <p:grpSpPr>
          <a:xfrm>
            <a:off x="4148913" y="2435225"/>
            <a:ext cx="4160838" cy="3919538"/>
            <a:chOff x="0" y="2435225"/>
            <a:chExt cx="4160838" cy="3919538"/>
          </a:xfrm>
        </p:grpSpPr>
        <p:sp>
          <p:nvSpPr>
            <p:cNvPr id="140" name="Oval 39"/>
            <p:cNvSpPr>
              <a:spLocks noChangeArrowheads="1"/>
            </p:cNvSpPr>
            <p:nvPr/>
          </p:nvSpPr>
          <p:spPr bwMode="auto">
            <a:xfrm>
              <a:off x="1598613" y="5532438"/>
              <a:ext cx="101600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Oval 40"/>
            <p:cNvSpPr>
              <a:spLocks noChangeArrowheads="1"/>
            </p:cNvSpPr>
            <p:nvPr/>
          </p:nvSpPr>
          <p:spPr bwMode="auto">
            <a:xfrm>
              <a:off x="1446213" y="5313363"/>
              <a:ext cx="103187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Oval 41"/>
            <p:cNvSpPr>
              <a:spLocks noChangeArrowheads="1"/>
            </p:cNvSpPr>
            <p:nvPr/>
          </p:nvSpPr>
          <p:spPr bwMode="auto">
            <a:xfrm>
              <a:off x="2232025" y="5314950"/>
              <a:ext cx="100013" cy="96838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Oval 42"/>
            <p:cNvSpPr>
              <a:spLocks noChangeArrowheads="1"/>
            </p:cNvSpPr>
            <p:nvPr/>
          </p:nvSpPr>
          <p:spPr bwMode="auto">
            <a:xfrm>
              <a:off x="1203325" y="5281613"/>
              <a:ext cx="100013" cy="98425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Oval 43"/>
            <p:cNvSpPr>
              <a:spLocks noChangeArrowheads="1"/>
            </p:cNvSpPr>
            <p:nvPr/>
          </p:nvSpPr>
          <p:spPr bwMode="auto">
            <a:xfrm>
              <a:off x="760413" y="4660900"/>
              <a:ext cx="101600" cy="96838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Oval 45"/>
            <p:cNvSpPr>
              <a:spLocks noChangeArrowheads="1"/>
            </p:cNvSpPr>
            <p:nvPr/>
          </p:nvSpPr>
          <p:spPr bwMode="auto">
            <a:xfrm>
              <a:off x="2413794" y="4764088"/>
              <a:ext cx="103187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Oval 47"/>
            <p:cNvSpPr>
              <a:spLocks noChangeArrowheads="1"/>
            </p:cNvSpPr>
            <p:nvPr/>
          </p:nvSpPr>
          <p:spPr bwMode="auto">
            <a:xfrm>
              <a:off x="1847850" y="4568825"/>
              <a:ext cx="101600" cy="96838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Freeform 49"/>
            <p:cNvSpPr>
              <a:spLocks/>
            </p:cNvSpPr>
            <p:nvPr/>
          </p:nvSpPr>
          <p:spPr bwMode="auto">
            <a:xfrm flipV="1">
              <a:off x="3152775" y="4146550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50"/>
            <p:cNvSpPr>
              <a:spLocks/>
            </p:cNvSpPr>
            <p:nvPr/>
          </p:nvSpPr>
          <p:spPr bwMode="auto">
            <a:xfrm flipV="1">
              <a:off x="3260725" y="4295775"/>
              <a:ext cx="128588" cy="117475"/>
            </a:xfrm>
            <a:custGeom>
              <a:avLst/>
              <a:gdLst>
                <a:gd name="T0" fmla="*/ 0 w 69"/>
                <a:gd name="T1" fmla="*/ 41 h 65"/>
                <a:gd name="T2" fmla="*/ 26 w 69"/>
                <a:gd name="T3" fmla="*/ 41 h 65"/>
                <a:gd name="T4" fmla="*/ 35 w 69"/>
                <a:gd name="T5" fmla="*/ 65 h 65"/>
                <a:gd name="T6" fmla="*/ 43 w 69"/>
                <a:gd name="T7" fmla="*/ 41 h 65"/>
                <a:gd name="T8" fmla="*/ 69 w 69"/>
                <a:gd name="T9" fmla="*/ 41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1"/>
                  </a:moveTo>
                  <a:lnTo>
                    <a:pt x="26" y="41"/>
                  </a:lnTo>
                  <a:lnTo>
                    <a:pt x="35" y="65"/>
                  </a:lnTo>
                  <a:lnTo>
                    <a:pt x="43" y="41"/>
                  </a:lnTo>
                  <a:lnTo>
                    <a:pt x="69" y="41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51"/>
            <p:cNvSpPr>
              <a:spLocks/>
            </p:cNvSpPr>
            <p:nvPr/>
          </p:nvSpPr>
          <p:spPr bwMode="auto">
            <a:xfrm flipV="1">
              <a:off x="2384425" y="3419475"/>
              <a:ext cx="128588" cy="115888"/>
            </a:xfrm>
            <a:custGeom>
              <a:avLst/>
              <a:gdLst>
                <a:gd name="T0" fmla="*/ 0 w 69"/>
                <a:gd name="T1" fmla="*/ 40 h 65"/>
                <a:gd name="T2" fmla="*/ 26 w 69"/>
                <a:gd name="T3" fmla="*/ 40 h 65"/>
                <a:gd name="T4" fmla="*/ 35 w 69"/>
                <a:gd name="T5" fmla="*/ 65 h 65"/>
                <a:gd name="T6" fmla="*/ 43 w 69"/>
                <a:gd name="T7" fmla="*/ 40 h 65"/>
                <a:gd name="T8" fmla="*/ 69 w 69"/>
                <a:gd name="T9" fmla="*/ 40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0"/>
                  </a:moveTo>
                  <a:lnTo>
                    <a:pt x="26" y="40"/>
                  </a:lnTo>
                  <a:lnTo>
                    <a:pt x="35" y="65"/>
                  </a:lnTo>
                  <a:lnTo>
                    <a:pt x="43" y="40"/>
                  </a:lnTo>
                  <a:lnTo>
                    <a:pt x="69" y="40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52"/>
            <p:cNvSpPr>
              <a:spLocks/>
            </p:cNvSpPr>
            <p:nvPr/>
          </p:nvSpPr>
          <p:spPr bwMode="auto">
            <a:xfrm flipV="1">
              <a:off x="2376488" y="4083050"/>
              <a:ext cx="127000" cy="117475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53"/>
            <p:cNvSpPr>
              <a:spLocks/>
            </p:cNvSpPr>
            <p:nvPr/>
          </p:nvSpPr>
          <p:spPr bwMode="auto">
            <a:xfrm flipV="1">
              <a:off x="2465388" y="3686175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54"/>
            <p:cNvSpPr>
              <a:spLocks/>
            </p:cNvSpPr>
            <p:nvPr/>
          </p:nvSpPr>
          <p:spPr bwMode="auto">
            <a:xfrm flipV="1">
              <a:off x="1933575" y="3448050"/>
              <a:ext cx="127000" cy="117475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55"/>
            <p:cNvSpPr>
              <a:spLocks/>
            </p:cNvSpPr>
            <p:nvPr/>
          </p:nvSpPr>
          <p:spPr bwMode="auto">
            <a:xfrm flipV="1">
              <a:off x="2243138" y="3260725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56"/>
            <p:cNvSpPr>
              <a:spLocks/>
            </p:cNvSpPr>
            <p:nvPr/>
          </p:nvSpPr>
          <p:spPr bwMode="auto">
            <a:xfrm flipV="1">
              <a:off x="2828925" y="3065463"/>
              <a:ext cx="128588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57"/>
            <p:cNvSpPr>
              <a:spLocks/>
            </p:cNvSpPr>
            <p:nvPr/>
          </p:nvSpPr>
          <p:spPr bwMode="auto">
            <a:xfrm flipV="1">
              <a:off x="2478088" y="3571875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58"/>
            <p:cNvSpPr>
              <a:spLocks/>
            </p:cNvSpPr>
            <p:nvPr/>
          </p:nvSpPr>
          <p:spPr bwMode="auto">
            <a:xfrm flipV="1">
              <a:off x="3175000" y="3332163"/>
              <a:ext cx="125413" cy="115887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Line 59"/>
            <p:cNvSpPr>
              <a:spLocks noChangeShapeType="1"/>
            </p:cNvSpPr>
            <p:nvPr/>
          </p:nvSpPr>
          <p:spPr bwMode="auto">
            <a:xfrm>
              <a:off x="487363" y="5902325"/>
              <a:ext cx="3532187" cy="0"/>
            </a:xfrm>
            <a:prstGeom prst="line">
              <a:avLst/>
            </a:prstGeom>
            <a:noFill/>
            <a:ln w="27051" cap="rnd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Line 60"/>
            <p:cNvSpPr>
              <a:spLocks noChangeShapeType="1"/>
            </p:cNvSpPr>
            <p:nvPr/>
          </p:nvSpPr>
          <p:spPr bwMode="auto">
            <a:xfrm flipV="1">
              <a:off x="487363" y="2505075"/>
              <a:ext cx="1587" cy="3397250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61"/>
            <p:cNvSpPr>
              <a:spLocks/>
            </p:cNvSpPr>
            <p:nvPr/>
          </p:nvSpPr>
          <p:spPr bwMode="auto">
            <a:xfrm flipV="1">
              <a:off x="446088" y="2435225"/>
              <a:ext cx="84137" cy="107950"/>
            </a:xfrm>
            <a:custGeom>
              <a:avLst/>
              <a:gdLst>
                <a:gd name="T0" fmla="*/ 0 w 45"/>
                <a:gd name="T1" fmla="*/ 0 h 60"/>
                <a:gd name="T2" fmla="*/ 22 w 45"/>
                <a:gd name="T3" fmla="*/ 60 h 60"/>
                <a:gd name="T4" fmla="*/ 45 w 45"/>
                <a:gd name="T5" fmla="*/ 0 h 60"/>
                <a:gd name="T6" fmla="*/ 22 w 45"/>
                <a:gd name="T7" fmla="*/ 21 h 60"/>
                <a:gd name="T8" fmla="*/ 0 w 45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0">
                  <a:moveTo>
                    <a:pt x="0" y="0"/>
                  </a:moveTo>
                  <a:lnTo>
                    <a:pt x="22" y="60"/>
                  </a:lnTo>
                  <a:lnTo>
                    <a:pt x="45" y="0"/>
                  </a:lnTo>
                  <a:lnTo>
                    <a:pt x="22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Text Box 62"/>
            <p:cNvSpPr txBox="1">
              <a:spLocks noChangeArrowheads="1"/>
            </p:cNvSpPr>
            <p:nvPr/>
          </p:nvSpPr>
          <p:spPr bwMode="auto">
            <a:xfrm>
              <a:off x="3470275" y="5957888"/>
              <a:ext cx="690563" cy="396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Arial" pitchFamily="34" charset="0"/>
                </a:rPr>
                <a:t>x</a:t>
              </a:r>
              <a:r>
                <a:rPr lang="en-US" altLang="en-US" sz="20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64" name="Text Box 63"/>
            <p:cNvSpPr txBox="1">
              <a:spLocks noChangeArrowheads="1"/>
            </p:cNvSpPr>
            <p:nvPr/>
          </p:nvSpPr>
          <p:spPr bwMode="auto">
            <a:xfrm>
              <a:off x="0" y="2479675"/>
              <a:ext cx="447675" cy="396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Arial" pitchFamily="34" charset="0"/>
                </a:rPr>
                <a:t>x</a:t>
              </a:r>
              <a:r>
                <a:rPr lang="en-US" altLang="en-US" sz="20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66" name="Oval 65"/>
            <p:cNvSpPr>
              <a:spLocks noChangeArrowheads="1"/>
            </p:cNvSpPr>
            <p:nvPr/>
          </p:nvSpPr>
          <p:spPr bwMode="auto">
            <a:xfrm>
              <a:off x="971550" y="4938713"/>
              <a:ext cx="101600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Oval 66"/>
            <p:cNvSpPr>
              <a:spLocks noChangeArrowheads="1"/>
            </p:cNvSpPr>
            <p:nvPr/>
          </p:nvSpPr>
          <p:spPr bwMode="auto">
            <a:xfrm>
              <a:off x="1852613" y="4989513"/>
              <a:ext cx="100012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Oval 67"/>
            <p:cNvSpPr>
              <a:spLocks noChangeArrowheads="1"/>
            </p:cNvSpPr>
            <p:nvPr/>
          </p:nvSpPr>
          <p:spPr bwMode="auto">
            <a:xfrm>
              <a:off x="1506538" y="3876675"/>
              <a:ext cx="100012" cy="98425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Freeform 68"/>
            <p:cNvSpPr>
              <a:spLocks/>
            </p:cNvSpPr>
            <p:nvPr/>
          </p:nvSpPr>
          <p:spPr bwMode="auto">
            <a:xfrm flipV="1">
              <a:off x="2919413" y="4470400"/>
              <a:ext cx="127000" cy="117475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Freeform 69"/>
            <p:cNvSpPr>
              <a:spLocks/>
            </p:cNvSpPr>
            <p:nvPr/>
          </p:nvSpPr>
          <p:spPr bwMode="auto">
            <a:xfrm flipV="1">
              <a:off x="2084388" y="3668713"/>
              <a:ext cx="128587" cy="117475"/>
            </a:xfrm>
            <a:custGeom>
              <a:avLst/>
              <a:gdLst>
                <a:gd name="T0" fmla="*/ 0 w 69"/>
                <a:gd name="T1" fmla="*/ 40 h 65"/>
                <a:gd name="T2" fmla="*/ 26 w 69"/>
                <a:gd name="T3" fmla="*/ 40 h 65"/>
                <a:gd name="T4" fmla="*/ 35 w 69"/>
                <a:gd name="T5" fmla="*/ 65 h 65"/>
                <a:gd name="T6" fmla="*/ 43 w 69"/>
                <a:gd name="T7" fmla="*/ 40 h 65"/>
                <a:gd name="T8" fmla="*/ 69 w 69"/>
                <a:gd name="T9" fmla="*/ 40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0"/>
                  </a:moveTo>
                  <a:lnTo>
                    <a:pt x="26" y="40"/>
                  </a:lnTo>
                  <a:lnTo>
                    <a:pt x="35" y="65"/>
                  </a:lnTo>
                  <a:lnTo>
                    <a:pt x="43" y="40"/>
                  </a:lnTo>
                  <a:lnTo>
                    <a:pt x="69" y="40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Oval 70"/>
            <p:cNvSpPr>
              <a:spLocks noChangeArrowheads="1"/>
            </p:cNvSpPr>
            <p:nvPr/>
          </p:nvSpPr>
          <p:spPr bwMode="auto">
            <a:xfrm>
              <a:off x="2009775" y="4411663"/>
              <a:ext cx="101600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" name="Line 64"/>
          <p:cNvSpPr>
            <a:spLocks noChangeShapeType="1"/>
          </p:cNvSpPr>
          <p:nvPr/>
        </p:nvSpPr>
        <p:spPr bwMode="auto">
          <a:xfrm>
            <a:off x="4876800" y="2819400"/>
            <a:ext cx="2971800" cy="2809876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Freeform 100"/>
          <p:cNvSpPr/>
          <p:nvPr/>
        </p:nvSpPr>
        <p:spPr>
          <a:xfrm>
            <a:off x="1232176" y="2285993"/>
            <a:ext cx="2260800" cy="3556800"/>
          </a:xfrm>
          <a:custGeom>
            <a:avLst/>
            <a:gdLst>
              <a:gd name="connsiteX0" fmla="*/ 0 w 2260800"/>
              <a:gd name="connsiteY0" fmla="*/ 172800 h 3556800"/>
              <a:gd name="connsiteX1" fmla="*/ 259200 w 2260800"/>
              <a:gd name="connsiteY1" fmla="*/ 0 h 3556800"/>
              <a:gd name="connsiteX2" fmla="*/ 2260800 w 2260800"/>
              <a:gd name="connsiteY2" fmla="*/ 3412800 h 3556800"/>
              <a:gd name="connsiteX3" fmla="*/ 2001600 w 2260800"/>
              <a:gd name="connsiteY3" fmla="*/ 3556800 h 3556800"/>
              <a:gd name="connsiteX4" fmla="*/ 14400 w 2260800"/>
              <a:gd name="connsiteY4" fmla="*/ 115200 h 355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0800" h="3556800">
                <a:moveTo>
                  <a:pt x="0" y="172800"/>
                </a:moveTo>
                <a:lnTo>
                  <a:pt x="259200" y="0"/>
                </a:lnTo>
                <a:lnTo>
                  <a:pt x="2260800" y="3412800"/>
                </a:lnTo>
                <a:lnTo>
                  <a:pt x="2001600" y="3556800"/>
                </a:lnTo>
                <a:lnTo>
                  <a:pt x="14400" y="115200"/>
                </a:lnTo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101"/>
          <p:cNvGrpSpPr/>
          <p:nvPr/>
        </p:nvGrpSpPr>
        <p:grpSpPr>
          <a:xfrm>
            <a:off x="189112" y="2416568"/>
            <a:ext cx="4160838" cy="3919538"/>
            <a:chOff x="0" y="2435225"/>
            <a:chExt cx="4160838" cy="3919538"/>
          </a:xfrm>
        </p:grpSpPr>
        <p:sp>
          <p:nvSpPr>
            <p:cNvPr id="103" name="Oval 39"/>
            <p:cNvSpPr>
              <a:spLocks noChangeArrowheads="1"/>
            </p:cNvSpPr>
            <p:nvPr/>
          </p:nvSpPr>
          <p:spPr bwMode="auto">
            <a:xfrm>
              <a:off x="1598613" y="5532438"/>
              <a:ext cx="101600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Oval 40"/>
            <p:cNvSpPr>
              <a:spLocks noChangeArrowheads="1"/>
            </p:cNvSpPr>
            <p:nvPr/>
          </p:nvSpPr>
          <p:spPr bwMode="auto">
            <a:xfrm>
              <a:off x="1446213" y="5313363"/>
              <a:ext cx="103187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Oval 41"/>
            <p:cNvSpPr>
              <a:spLocks noChangeArrowheads="1"/>
            </p:cNvSpPr>
            <p:nvPr/>
          </p:nvSpPr>
          <p:spPr bwMode="auto">
            <a:xfrm>
              <a:off x="2232025" y="5314950"/>
              <a:ext cx="100013" cy="96838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Oval 42"/>
            <p:cNvSpPr>
              <a:spLocks noChangeArrowheads="1"/>
            </p:cNvSpPr>
            <p:nvPr/>
          </p:nvSpPr>
          <p:spPr bwMode="auto">
            <a:xfrm>
              <a:off x="1203325" y="5281613"/>
              <a:ext cx="100013" cy="98425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Oval 43"/>
            <p:cNvSpPr>
              <a:spLocks noChangeArrowheads="1"/>
            </p:cNvSpPr>
            <p:nvPr/>
          </p:nvSpPr>
          <p:spPr bwMode="auto">
            <a:xfrm>
              <a:off x="760413" y="4660900"/>
              <a:ext cx="101600" cy="96838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Oval 45"/>
            <p:cNvSpPr>
              <a:spLocks noChangeArrowheads="1"/>
            </p:cNvSpPr>
            <p:nvPr/>
          </p:nvSpPr>
          <p:spPr bwMode="auto">
            <a:xfrm>
              <a:off x="2413794" y="4764088"/>
              <a:ext cx="103187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Oval 47"/>
            <p:cNvSpPr>
              <a:spLocks noChangeArrowheads="1"/>
            </p:cNvSpPr>
            <p:nvPr/>
          </p:nvSpPr>
          <p:spPr bwMode="auto">
            <a:xfrm>
              <a:off x="1847850" y="4568825"/>
              <a:ext cx="101600" cy="96838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49"/>
            <p:cNvSpPr>
              <a:spLocks/>
            </p:cNvSpPr>
            <p:nvPr/>
          </p:nvSpPr>
          <p:spPr bwMode="auto">
            <a:xfrm flipV="1">
              <a:off x="3152775" y="4146550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50"/>
            <p:cNvSpPr>
              <a:spLocks/>
            </p:cNvSpPr>
            <p:nvPr/>
          </p:nvSpPr>
          <p:spPr bwMode="auto">
            <a:xfrm flipV="1">
              <a:off x="3260725" y="4295775"/>
              <a:ext cx="128588" cy="117475"/>
            </a:xfrm>
            <a:custGeom>
              <a:avLst/>
              <a:gdLst>
                <a:gd name="T0" fmla="*/ 0 w 69"/>
                <a:gd name="T1" fmla="*/ 41 h 65"/>
                <a:gd name="T2" fmla="*/ 26 w 69"/>
                <a:gd name="T3" fmla="*/ 41 h 65"/>
                <a:gd name="T4" fmla="*/ 35 w 69"/>
                <a:gd name="T5" fmla="*/ 65 h 65"/>
                <a:gd name="T6" fmla="*/ 43 w 69"/>
                <a:gd name="T7" fmla="*/ 41 h 65"/>
                <a:gd name="T8" fmla="*/ 69 w 69"/>
                <a:gd name="T9" fmla="*/ 41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1"/>
                  </a:moveTo>
                  <a:lnTo>
                    <a:pt x="26" y="41"/>
                  </a:lnTo>
                  <a:lnTo>
                    <a:pt x="35" y="65"/>
                  </a:lnTo>
                  <a:lnTo>
                    <a:pt x="43" y="41"/>
                  </a:lnTo>
                  <a:lnTo>
                    <a:pt x="69" y="41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51"/>
            <p:cNvSpPr>
              <a:spLocks/>
            </p:cNvSpPr>
            <p:nvPr/>
          </p:nvSpPr>
          <p:spPr bwMode="auto">
            <a:xfrm flipV="1">
              <a:off x="2384425" y="3419475"/>
              <a:ext cx="128588" cy="115888"/>
            </a:xfrm>
            <a:custGeom>
              <a:avLst/>
              <a:gdLst>
                <a:gd name="T0" fmla="*/ 0 w 69"/>
                <a:gd name="T1" fmla="*/ 40 h 65"/>
                <a:gd name="T2" fmla="*/ 26 w 69"/>
                <a:gd name="T3" fmla="*/ 40 h 65"/>
                <a:gd name="T4" fmla="*/ 35 w 69"/>
                <a:gd name="T5" fmla="*/ 65 h 65"/>
                <a:gd name="T6" fmla="*/ 43 w 69"/>
                <a:gd name="T7" fmla="*/ 40 h 65"/>
                <a:gd name="T8" fmla="*/ 69 w 69"/>
                <a:gd name="T9" fmla="*/ 40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0"/>
                  </a:moveTo>
                  <a:lnTo>
                    <a:pt x="26" y="40"/>
                  </a:lnTo>
                  <a:lnTo>
                    <a:pt x="35" y="65"/>
                  </a:lnTo>
                  <a:lnTo>
                    <a:pt x="43" y="40"/>
                  </a:lnTo>
                  <a:lnTo>
                    <a:pt x="69" y="40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52"/>
            <p:cNvSpPr>
              <a:spLocks/>
            </p:cNvSpPr>
            <p:nvPr/>
          </p:nvSpPr>
          <p:spPr bwMode="auto">
            <a:xfrm flipV="1">
              <a:off x="2376488" y="4083050"/>
              <a:ext cx="127000" cy="117475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53"/>
            <p:cNvSpPr>
              <a:spLocks/>
            </p:cNvSpPr>
            <p:nvPr/>
          </p:nvSpPr>
          <p:spPr bwMode="auto">
            <a:xfrm flipV="1">
              <a:off x="2465388" y="3686175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54"/>
            <p:cNvSpPr>
              <a:spLocks/>
            </p:cNvSpPr>
            <p:nvPr/>
          </p:nvSpPr>
          <p:spPr bwMode="auto">
            <a:xfrm flipV="1">
              <a:off x="1933575" y="3448050"/>
              <a:ext cx="127000" cy="117475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55"/>
            <p:cNvSpPr>
              <a:spLocks/>
            </p:cNvSpPr>
            <p:nvPr/>
          </p:nvSpPr>
          <p:spPr bwMode="auto">
            <a:xfrm flipV="1">
              <a:off x="2243138" y="3260725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56"/>
            <p:cNvSpPr>
              <a:spLocks/>
            </p:cNvSpPr>
            <p:nvPr/>
          </p:nvSpPr>
          <p:spPr bwMode="auto">
            <a:xfrm flipV="1">
              <a:off x="2828925" y="3065463"/>
              <a:ext cx="128588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57"/>
            <p:cNvSpPr>
              <a:spLocks/>
            </p:cNvSpPr>
            <p:nvPr/>
          </p:nvSpPr>
          <p:spPr bwMode="auto">
            <a:xfrm flipV="1">
              <a:off x="2478088" y="3571875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58"/>
            <p:cNvSpPr>
              <a:spLocks/>
            </p:cNvSpPr>
            <p:nvPr/>
          </p:nvSpPr>
          <p:spPr bwMode="auto">
            <a:xfrm flipV="1">
              <a:off x="3175000" y="3332163"/>
              <a:ext cx="125413" cy="115887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59"/>
            <p:cNvSpPr>
              <a:spLocks noChangeShapeType="1"/>
            </p:cNvSpPr>
            <p:nvPr/>
          </p:nvSpPr>
          <p:spPr bwMode="auto">
            <a:xfrm>
              <a:off x="487363" y="5902325"/>
              <a:ext cx="3532187" cy="0"/>
            </a:xfrm>
            <a:prstGeom prst="line">
              <a:avLst/>
            </a:prstGeom>
            <a:noFill/>
            <a:ln w="27051" cap="rnd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60"/>
            <p:cNvSpPr>
              <a:spLocks noChangeShapeType="1"/>
            </p:cNvSpPr>
            <p:nvPr/>
          </p:nvSpPr>
          <p:spPr bwMode="auto">
            <a:xfrm flipV="1">
              <a:off x="487363" y="2505075"/>
              <a:ext cx="1587" cy="3397250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61"/>
            <p:cNvSpPr>
              <a:spLocks/>
            </p:cNvSpPr>
            <p:nvPr/>
          </p:nvSpPr>
          <p:spPr bwMode="auto">
            <a:xfrm flipV="1">
              <a:off x="446088" y="2435225"/>
              <a:ext cx="84137" cy="107950"/>
            </a:xfrm>
            <a:custGeom>
              <a:avLst/>
              <a:gdLst>
                <a:gd name="T0" fmla="*/ 0 w 45"/>
                <a:gd name="T1" fmla="*/ 0 h 60"/>
                <a:gd name="T2" fmla="*/ 22 w 45"/>
                <a:gd name="T3" fmla="*/ 60 h 60"/>
                <a:gd name="T4" fmla="*/ 45 w 45"/>
                <a:gd name="T5" fmla="*/ 0 h 60"/>
                <a:gd name="T6" fmla="*/ 22 w 45"/>
                <a:gd name="T7" fmla="*/ 21 h 60"/>
                <a:gd name="T8" fmla="*/ 0 w 45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0">
                  <a:moveTo>
                    <a:pt x="0" y="0"/>
                  </a:moveTo>
                  <a:lnTo>
                    <a:pt x="22" y="60"/>
                  </a:lnTo>
                  <a:lnTo>
                    <a:pt x="45" y="0"/>
                  </a:lnTo>
                  <a:lnTo>
                    <a:pt x="22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Text Box 62"/>
            <p:cNvSpPr txBox="1">
              <a:spLocks noChangeArrowheads="1"/>
            </p:cNvSpPr>
            <p:nvPr/>
          </p:nvSpPr>
          <p:spPr bwMode="auto">
            <a:xfrm>
              <a:off x="3470275" y="5957888"/>
              <a:ext cx="690563" cy="396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Arial" pitchFamily="34" charset="0"/>
                </a:rPr>
                <a:t>x</a:t>
              </a:r>
              <a:r>
                <a:rPr lang="en-US" altLang="en-US" sz="20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24" name="Text Box 63"/>
            <p:cNvSpPr txBox="1">
              <a:spLocks noChangeArrowheads="1"/>
            </p:cNvSpPr>
            <p:nvPr/>
          </p:nvSpPr>
          <p:spPr bwMode="auto">
            <a:xfrm>
              <a:off x="0" y="2479675"/>
              <a:ext cx="447675" cy="396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Arial" pitchFamily="34" charset="0"/>
                </a:rPr>
                <a:t>x</a:t>
              </a:r>
              <a:r>
                <a:rPr lang="en-US" altLang="en-US" sz="20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5" name="Oval 65"/>
            <p:cNvSpPr>
              <a:spLocks noChangeArrowheads="1"/>
            </p:cNvSpPr>
            <p:nvPr/>
          </p:nvSpPr>
          <p:spPr bwMode="auto">
            <a:xfrm>
              <a:off x="971550" y="4938713"/>
              <a:ext cx="101600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Oval 66"/>
            <p:cNvSpPr>
              <a:spLocks noChangeArrowheads="1"/>
            </p:cNvSpPr>
            <p:nvPr/>
          </p:nvSpPr>
          <p:spPr bwMode="auto">
            <a:xfrm>
              <a:off x="1852613" y="4989513"/>
              <a:ext cx="100012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Oval 67"/>
            <p:cNvSpPr>
              <a:spLocks noChangeArrowheads="1"/>
            </p:cNvSpPr>
            <p:nvPr/>
          </p:nvSpPr>
          <p:spPr bwMode="auto">
            <a:xfrm>
              <a:off x="1506538" y="3876675"/>
              <a:ext cx="100012" cy="98425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68"/>
            <p:cNvSpPr>
              <a:spLocks/>
            </p:cNvSpPr>
            <p:nvPr/>
          </p:nvSpPr>
          <p:spPr bwMode="auto">
            <a:xfrm flipV="1">
              <a:off x="2919413" y="4470400"/>
              <a:ext cx="127000" cy="117475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69"/>
            <p:cNvSpPr>
              <a:spLocks/>
            </p:cNvSpPr>
            <p:nvPr/>
          </p:nvSpPr>
          <p:spPr bwMode="auto">
            <a:xfrm flipV="1">
              <a:off x="2084388" y="3668713"/>
              <a:ext cx="128587" cy="117475"/>
            </a:xfrm>
            <a:custGeom>
              <a:avLst/>
              <a:gdLst>
                <a:gd name="T0" fmla="*/ 0 w 69"/>
                <a:gd name="T1" fmla="*/ 40 h 65"/>
                <a:gd name="T2" fmla="*/ 26 w 69"/>
                <a:gd name="T3" fmla="*/ 40 h 65"/>
                <a:gd name="T4" fmla="*/ 35 w 69"/>
                <a:gd name="T5" fmla="*/ 65 h 65"/>
                <a:gd name="T6" fmla="*/ 43 w 69"/>
                <a:gd name="T7" fmla="*/ 40 h 65"/>
                <a:gd name="T8" fmla="*/ 69 w 69"/>
                <a:gd name="T9" fmla="*/ 40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0"/>
                  </a:moveTo>
                  <a:lnTo>
                    <a:pt x="26" y="40"/>
                  </a:lnTo>
                  <a:lnTo>
                    <a:pt x="35" y="65"/>
                  </a:lnTo>
                  <a:lnTo>
                    <a:pt x="43" y="40"/>
                  </a:lnTo>
                  <a:lnTo>
                    <a:pt x="69" y="40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Oval 70"/>
            <p:cNvSpPr>
              <a:spLocks noChangeArrowheads="1"/>
            </p:cNvSpPr>
            <p:nvPr/>
          </p:nvSpPr>
          <p:spPr bwMode="auto">
            <a:xfrm>
              <a:off x="2009775" y="4411663"/>
              <a:ext cx="101600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1" name="Line 64"/>
          <p:cNvSpPr>
            <a:spLocks noChangeShapeType="1"/>
          </p:cNvSpPr>
          <p:nvPr/>
        </p:nvSpPr>
        <p:spPr bwMode="auto">
          <a:xfrm>
            <a:off x="1392437" y="2376908"/>
            <a:ext cx="1949450" cy="337497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1481188" y="1752599"/>
            <a:ext cx="2069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Large margin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260631" y="1762773"/>
            <a:ext cx="2674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Optimum margin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4" name="Rectangle 1052"/>
          <p:cNvSpPr>
            <a:spLocks noChangeArrowheads="1"/>
          </p:cNvSpPr>
          <p:nvPr/>
        </p:nvSpPr>
        <p:spPr bwMode="auto">
          <a:xfrm rot="3490698">
            <a:off x="1334638" y="2571254"/>
            <a:ext cx="9220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b="0" dirty="0">
                <a:latin typeface="Arial" pitchFamily="34" charset="0"/>
              </a:rPr>
              <a:t>f(</a:t>
            </a:r>
            <a:r>
              <a:rPr lang="en-US" altLang="en-US" b="1" dirty="0">
                <a:latin typeface="Arial" pitchFamily="34" charset="0"/>
              </a:rPr>
              <a:t>x</a:t>
            </a:r>
            <a:r>
              <a:rPr lang="en-US" altLang="en-US" b="0" dirty="0">
                <a:latin typeface="Arial" pitchFamily="34" charset="0"/>
              </a:rPr>
              <a:t>) = </a:t>
            </a:r>
            <a:r>
              <a:rPr lang="en-US" altLang="en-US" b="0" dirty="0" smtClean="0">
                <a:latin typeface="Arial" pitchFamily="34" charset="0"/>
              </a:rPr>
              <a:t>0</a:t>
            </a:r>
            <a:endParaRPr lang="en-US" altLang="en-US" b="0" dirty="0">
              <a:latin typeface="Arial" pitchFamily="34" charset="0"/>
            </a:endParaRPr>
          </a:p>
        </p:txBody>
      </p:sp>
      <p:sp>
        <p:nvSpPr>
          <p:cNvPr id="145" name="Rectangle 1052"/>
          <p:cNvSpPr>
            <a:spLocks noChangeArrowheads="1"/>
          </p:cNvSpPr>
          <p:nvPr/>
        </p:nvSpPr>
        <p:spPr bwMode="auto">
          <a:xfrm rot="3490698">
            <a:off x="2944363" y="4914540"/>
            <a:ext cx="9220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b="0" dirty="0">
                <a:latin typeface="Arial" pitchFamily="34" charset="0"/>
              </a:rPr>
              <a:t>f(</a:t>
            </a:r>
            <a:r>
              <a:rPr lang="en-US" altLang="en-US" b="1" dirty="0">
                <a:latin typeface="Arial" pitchFamily="34" charset="0"/>
              </a:rPr>
              <a:t>x</a:t>
            </a:r>
            <a:r>
              <a:rPr lang="en-US" altLang="en-US" b="0" dirty="0">
                <a:latin typeface="Arial" pitchFamily="34" charset="0"/>
              </a:rPr>
              <a:t>) = </a:t>
            </a:r>
            <a:r>
              <a:rPr lang="en-US" altLang="en-US" b="0" dirty="0" smtClean="0">
                <a:latin typeface="Arial" pitchFamily="34" charset="0"/>
              </a:rPr>
              <a:t>1</a:t>
            </a:r>
            <a:endParaRPr lang="en-US" altLang="en-US" b="0" dirty="0">
              <a:latin typeface="Arial" pitchFamily="34" charset="0"/>
            </a:endParaRPr>
          </a:p>
        </p:txBody>
      </p:sp>
      <p:sp>
        <p:nvSpPr>
          <p:cNvPr id="147" name="Rectangle 1052"/>
          <p:cNvSpPr>
            <a:spLocks noChangeArrowheads="1"/>
          </p:cNvSpPr>
          <p:nvPr/>
        </p:nvSpPr>
        <p:spPr bwMode="auto">
          <a:xfrm rot="3490698">
            <a:off x="2327337" y="5243145"/>
            <a:ext cx="9989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b="0" dirty="0">
                <a:latin typeface="Arial" pitchFamily="34" charset="0"/>
              </a:rPr>
              <a:t>f(</a:t>
            </a:r>
            <a:r>
              <a:rPr lang="en-US" altLang="en-US" b="1" dirty="0">
                <a:latin typeface="Arial" pitchFamily="34" charset="0"/>
              </a:rPr>
              <a:t>x</a:t>
            </a:r>
            <a:r>
              <a:rPr lang="en-US" altLang="en-US" b="0" dirty="0">
                <a:latin typeface="Arial" pitchFamily="34" charset="0"/>
              </a:rPr>
              <a:t>) </a:t>
            </a:r>
            <a:r>
              <a:rPr lang="en-US" altLang="en-US" b="0" dirty="0" smtClean="0">
                <a:latin typeface="Arial" pitchFamily="34" charset="0"/>
              </a:rPr>
              <a:t>= -1</a:t>
            </a:r>
            <a:endParaRPr lang="en-US" altLang="en-US" b="0" dirty="0">
              <a:latin typeface="Arial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602906" y="4295775"/>
            <a:ext cx="402483" cy="2127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052"/>
          <p:cNvSpPr>
            <a:spLocks noChangeArrowheads="1"/>
          </p:cNvSpPr>
          <p:nvPr/>
        </p:nvSpPr>
        <p:spPr bwMode="auto">
          <a:xfrm rot="3490698">
            <a:off x="2964524" y="4058525"/>
            <a:ext cx="3642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b="1" dirty="0">
                <a:latin typeface="Arial" pitchFamily="34" charset="0"/>
              </a:rPr>
              <a:t>w</a:t>
            </a:r>
          </a:p>
        </p:txBody>
      </p:sp>
      <p:sp>
        <p:nvSpPr>
          <p:cNvPr id="7" name="Rectangle 6"/>
          <p:cNvSpPr/>
          <p:nvPr/>
        </p:nvSpPr>
        <p:spPr>
          <a:xfrm>
            <a:off x="1677467" y="6137668"/>
            <a:ext cx="9509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dirty="0" err="1" smtClean="0"/>
              <a:t>ǁ</a:t>
            </a:r>
            <a:r>
              <a:rPr lang="en-US" altLang="en-US" sz="2000" b="1" dirty="0" err="1" smtClean="0"/>
              <a:t>w</a:t>
            </a:r>
            <a:r>
              <a:rPr lang="en-US" altLang="en-US" sz="2000" dirty="0" err="1" smtClean="0"/>
              <a:t>ǁ</a:t>
            </a:r>
            <a:r>
              <a:rPr lang="en-US" altLang="en-US" sz="2000" dirty="0" smtClean="0"/>
              <a:t> = 1</a:t>
            </a:r>
            <a:endParaRPr lang="en-US" sz="2000" dirty="0"/>
          </a:p>
        </p:txBody>
      </p:sp>
      <p:sp>
        <p:nvSpPr>
          <p:cNvPr id="165" name="Rectangle 164"/>
          <p:cNvSpPr/>
          <p:nvPr/>
        </p:nvSpPr>
        <p:spPr>
          <a:xfrm>
            <a:off x="5042064" y="6175927"/>
            <a:ext cx="24072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dirty="0" smtClean="0"/>
              <a:t>M = </a:t>
            </a:r>
            <a:r>
              <a:rPr lang="en-US" altLang="en-US" sz="2000" dirty="0" err="1" smtClean="0"/>
              <a:t>max</a:t>
            </a:r>
            <a:r>
              <a:rPr lang="en-US" altLang="en-US" sz="2000" baseline="-25000" dirty="0" err="1" smtClean="0"/>
              <a:t>w</a:t>
            </a:r>
            <a:r>
              <a:rPr lang="en-US" altLang="en-US" sz="2000" dirty="0" smtClean="0"/>
              <a:t> (min</a:t>
            </a:r>
            <a:r>
              <a:rPr lang="en-US" altLang="en-US" sz="2000" baseline="-25000" dirty="0" smtClean="0"/>
              <a:t>k</a:t>
            </a:r>
            <a:r>
              <a:rPr lang="en-US" altLang="en-US" sz="2000" dirty="0" smtClean="0"/>
              <a:t>(f(</a:t>
            </a:r>
            <a:r>
              <a:rPr lang="en-US" altLang="en-US" sz="2000" b="1" dirty="0" err="1" smtClean="0"/>
              <a:t>x</a:t>
            </a:r>
            <a:r>
              <a:rPr lang="en-US" altLang="en-US" sz="2000" baseline="30000" dirty="0" err="1" smtClean="0"/>
              <a:t>k</a:t>
            </a:r>
            <a:r>
              <a:rPr lang="en-US" altLang="en-US" sz="2000" dirty="0" smtClean="0"/>
              <a:t>))</a:t>
            </a:r>
            <a:endParaRPr lang="en-US" sz="2000" dirty="0"/>
          </a:p>
        </p:txBody>
      </p:sp>
      <p:sp>
        <p:nvSpPr>
          <p:cNvPr id="172" name="Rectangle 1052"/>
          <p:cNvSpPr>
            <a:spLocks noChangeArrowheads="1"/>
          </p:cNvSpPr>
          <p:nvPr/>
        </p:nvSpPr>
        <p:spPr bwMode="auto">
          <a:xfrm rot="2692619">
            <a:off x="4991228" y="2939534"/>
            <a:ext cx="9220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b="0" dirty="0">
                <a:latin typeface="Arial" pitchFamily="34" charset="0"/>
              </a:rPr>
              <a:t>f(</a:t>
            </a:r>
            <a:r>
              <a:rPr lang="en-US" altLang="en-US" b="1" dirty="0">
                <a:latin typeface="Arial" pitchFamily="34" charset="0"/>
              </a:rPr>
              <a:t>x</a:t>
            </a:r>
            <a:r>
              <a:rPr lang="en-US" altLang="en-US" b="0" dirty="0">
                <a:latin typeface="Arial" pitchFamily="34" charset="0"/>
              </a:rPr>
              <a:t>) = </a:t>
            </a:r>
            <a:r>
              <a:rPr lang="en-US" altLang="en-US" b="0" dirty="0" smtClean="0">
                <a:latin typeface="Arial" pitchFamily="34" charset="0"/>
              </a:rPr>
              <a:t>0</a:t>
            </a:r>
            <a:endParaRPr lang="en-US" altLang="en-US" b="0" dirty="0">
              <a:latin typeface="Arial" pitchFamily="34" charset="0"/>
            </a:endParaRPr>
          </a:p>
        </p:txBody>
      </p:sp>
      <p:sp>
        <p:nvSpPr>
          <p:cNvPr id="173" name="Rectangle 1052"/>
          <p:cNvSpPr>
            <a:spLocks noChangeArrowheads="1"/>
          </p:cNvSpPr>
          <p:nvPr/>
        </p:nvSpPr>
        <p:spPr bwMode="auto">
          <a:xfrm rot="2692619">
            <a:off x="7265594" y="4779985"/>
            <a:ext cx="9861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b="0" dirty="0">
                <a:latin typeface="Arial" pitchFamily="34" charset="0"/>
              </a:rPr>
              <a:t>f(</a:t>
            </a:r>
            <a:r>
              <a:rPr lang="en-US" altLang="en-US" b="1" dirty="0">
                <a:latin typeface="Arial" pitchFamily="34" charset="0"/>
              </a:rPr>
              <a:t>x</a:t>
            </a:r>
            <a:r>
              <a:rPr lang="en-US" altLang="en-US" b="0" dirty="0">
                <a:latin typeface="Arial" pitchFamily="34" charset="0"/>
              </a:rPr>
              <a:t>) = </a:t>
            </a:r>
            <a:r>
              <a:rPr lang="en-US" altLang="en-US" b="0" dirty="0" smtClean="0">
                <a:latin typeface="Arial" pitchFamily="34" charset="0"/>
              </a:rPr>
              <a:t>M</a:t>
            </a:r>
            <a:endParaRPr lang="en-US" altLang="en-US" b="0" dirty="0">
              <a:latin typeface="Arial" pitchFamily="34" charset="0"/>
            </a:endParaRPr>
          </a:p>
        </p:txBody>
      </p:sp>
      <p:sp>
        <p:nvSpPr>
          <p:cNvPr id="175" name="Rectangle 1052"/>
          <p:cNvSpPr>
            <a:spLocks noChangeArrowheads="1"/>
          </p:cNvSpPr>
          <p:nvPr/>
        </p:nvSpPr>
        <p:spPr bwMode="auto">
          <a:xfrm rot="2692619">
            <a:off x="6553835" y="5289927"/>
            <a:ext cx="10631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b="0" dirty="0">
                <a:latin typeface="Arial" pitchFamily="34" charset="0"/>
              </a:rPr>
              <a:t>f(</a:t>
            </a:r>
            <a:r>
              <a:rPr lang="en-US" altLang="en-US" b="1" dirty="0">
                <a:latin typeface="Arial" pitchFamily="34" charset="0"/>
              </a:rPr>
              <a:t>x</a:t>
            </a:r>
            <a:r>
              <a:rPr lang="en-US" altLang="en-US" b="0" dirty="0">
                <a:latin typeface="Arial" pitchFamily="34" charset="0"/>
              </a:rPr>
              <a:t>) </a:t>
            </a:r>
            <a:r>
              <a:rPr lang="en-US" altLang="en-US" b="0" dirty="0" smtClean="0">
                <a:latin typeface="Arial" pitchFamily="34" charset="0"/>
              </a:rPr>
              <a:t>= -M</a:t>
            </a:r>
            <a:endParaRPr lang="en-US" altLang="en-US" b="0" dirty="0">
              <a:latin typeface="Arial" pitchFamily="34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rot="20361369" flipV="1">
            <a:off x="6646268" y="4289968"/>
            <a:ext cx="402483" cy="2127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052"/>
          <p:cNvSpPr>
            <a:spLocks noChangeArrowheads="1"/>
          </p:cNvSpPr>
          <p:nvPr/>
        </p:nvSpPr>
        <p:spPr bwMode="auto">
          <a:xfrm rot="2252067">
            <a:off x="6893566" y="3952546"/>
            <a:ext cx="3642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b="1" dirty="0">
                <a:latin typeface="Arial" pitchFamily="34" charset="0"/>
              </a:rPr>
              <a:t>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2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Optimum margin Perceptron</a:t>
            </a:r>
            <a:endParaRPr lang="en-US" altLang="en-US" dirty="0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205787" cy="5192712"/>
          </a:xfrm>
        </p:spPr>
        <p:txBody>
          <a:bodyPr>
            <a:normAutofit/>
          </a:bodyPr>
          <a:lstStyle/>
          <a:p>
            <a:r>
              <a:rPr lang="en-US" altLang="en-US" dirty="0" err="1" smtClean="0"/>
              <a:t>L</a:t>
            </a:r>
            <a:r>
              <a:rPr lang="en-US" altLang="en-US" baseline="-25000" dirty="0" err="1" smtClean="0"/>
              <a:t>perceptron</a:t>
            </a:r>
            <a:r>
              <a:rPr lang="en-US" altLang="en-US" dirty="0" smtClean="0"/>
              <a:t> = </a:t>
            </a:r>
            <a:r>
              <a:rPr lang="en-US" altLang="en-US" dirty="0">
                <a:solidFill>
                  <a:srgbClr val="FF9900"/>
                </a:solidFill>
              </a:rPr>
              <a:t>max(0, -z</a:t>
            </a:r>
            <a:r>
              <a:rPr lang="en-US" altLang="en-US" dirty="0" smtClean="0">
                <a:solidFill>
                  <a:srgbClr val="FF9900"/>
                </a:solidFill>
              </a:rPr>
              <a:t>)</a:t>
            </a:r>
          </a:p>
          <a:p>
            <a:r>
              <a:rPr lang="en-US" altLang="en-US" dirty="0" err="1" smtClean="0"/>
              <a:t>L</a:t>
            </a:r>
            <a:r>
              <a:rPr lang="en-US" altLang="en-US" baseline="-25000" dirty="0" err="1" smtClean="0"/>
              <a:t>hinge</a:t>
            </a:r>
            <a:r>
              <a:rPr lang="en-US" altLang="en-US" dirty="0" smtClean="0"/>
              <a:t> </a:t>
            </a:r>
            <a:r>
              <a:rPr lang="en-US" altLang="en-US" dirty="0"/>
              <a:t>= </a:t>
            </a:r>
            <a:r>
              <a:rPr lang="en-US" altLang="en-US" dirty="0">
                <a:solidFill>
                  <a:srgbClr val="00B050"/>
                </a:solidFill>
              </a:rPr>
              <a:t>max(0, </a:t>
            </a:r>
            <a:r>
              <a:rPr lang="en-US" altLang="en-US" dirty="0" smtClean="0">
                <a:solidFill>
                  <a:srgbClr val="00B050"/>
                </a:solidFill>
              </a:rPr>
              <a:t>1 - z)</a:t>
            </a:r>
          </a:p>
          <a:p>
            <a:pPr marL="0" indent="0">
              <a:buNone/>
            </a:pPr>
            <a:endParaRPr lang="en-US" altLang="en-US" dirty="0" smtClean="0">
              <a:latin typeface="Symbol" pitchFamily="18" charset="2"/>
            </a:endParaRPr>
          </a:p>
          <a:p>
            <a:pPr marL="0" indent="0">
              <a:buNone/>
            </a:pPr>
            <a:endParaRPr lang="en-US" altLang="en-US" dirty="0" smtClean="0">
              <a:latin typeface="Symbol" pitchFamily="18" charset="2"/>
            </a:endParaRPr>
          </a:p>
          <a:p>
            <a:pPr marL="0" indent="0">
              <a:buNone/>
            </a:pPr>
            <a:endParaRPr lang="en-US" altLang="en-US" dirty="0">
              <a:latin typeface="Symbol" pitchFamily="18" charset="2"/>
            </a:endParaRPr>
          </a:p>
          <a:p>
            <a:pPr marL="0" indent="0">
              <a:buNone/>
            </a:pPr>
            <a:endParaRPr lang="en-US" altLang="en-US" dirty="0" smtClean="0">
              <a:latin typeface="Symbol" pitchFamily="18" charset="2"/>
            </a:endParaRPr>
          </a:p>
          <a:p>
            <a:pPr marL="0" indent="0">
              <a:buNone/>
            </a:pPr>
            <a:r>
              <a:rPr lang="en-US" altLang="en-US" dirty="0">
                <a:latin typeface="Symbol" pitchFamily="18" charset="2"/>
              </a:rPr>
              <a:t> </a:t>
            </a:r>
            <a:r>
              <a:rPr lang="en-US" altLang="en-US" dirty="0" smtClean="0">
                <a:latin typeface="Symbol" pitchFamily="18" charset="2"/>
              </a:rPr>
              <a:t>  </a:t>
            </a:r>
            <a:r>
              <a:rPr lang="en-US" altLang="en-US" dirty="0" err="1" smtClean="0">
                <a:latin typeface="Symbol" pitchFamily="18" charset="2"/>
              </a:rPr>
              <a:t>D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                                                     z=y f(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   </a:t>
            </a:r>
          </a:p>
          <a:p>
            <a:pPr marL="0" indent="0">
              <a:buNone/>
            </a:pPr>
            <a:endParaRPr lang="en-US" alt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en-US" sz="2800" b="1" dirty="0" smtClean="0">
                <a:solidFill>
                  <a:srgbClr val="00B050"/>
                </a:solidFill>
              </a:rPr>
              <a:t>w</a:t>
            </a:r>
            <a:r>
              <a:rPr lang="en-US" altLang="en-US" sz="2800" dirty="0" smtClean="0">
                <a:solidFill>
                  <a:srgbClr val="00B050"/>
                </a:solidFill>
              </a:rPr>
              <a:t> must be normalized to give the scale!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Left Brace 1"/>
          <p:cNvSpPr/>
          <p:nvPr/>
        </p:nvSpPr>
        <p:spPr>
          <a:xfrm>
            <a:off x="1600200" y="4877400"/>
            <a:ext cx="304800" cy="11430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4572000"/>
            <a:ext cx="8141418" cy="1535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97323" y="4864800"/>
            <a:ext cx="688466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Symbol" pitchFamily="18" charset="2"/>
              <a:buChar char="h"/>
            </a:pPr>
            <a:r>
              <a:rPr lang="en-US" altLang="en-US" sz="2800" dirty="0" smtClean="0"/>
              <a:t>y </a:t>
            </a:r>
            <a:r>
              <a:rPr lang="en-US" altLang="en-US" sz="2800" dirty="0"/>
              <a:t>x</a:t>
            </a:r>
            <a:r>
              <a:rPr lang="en-US" altLang="en-US" sz="2800" baseline="-25000" dirty="0"/>
              <a:t>i</a:t>
            </a:r>
            <a:r>
              <a:rPr lang="en-US" altLang="en-US" sz="2800" dirty="0" smtClean="0"/>
              <a:t>, only for min(z)</a:t>
            </a:r>
          </a:p>
          <a:p>
            <a:r>
              <a:rPr lang="en-US" altLang="en-US" sz="2800" dirty="0" smtClean="0"/>
              <a:t>0  otherwise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95800" y="1828800"/>
            <a:ext cx="4572000" cy="228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443944" y="1871360"/>
            <a:ext cx="4693963" cy="2166836"/>
            <a:chOff x="193827" y="2971800"/>
            <a:chExt cx="7845274" cy="3362331"/>
          </a:xfrm>
          <a:noFill/>
        </p:grpSpPr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6515100" y="5211761"/>
              <a:ext cx="1524001" cy="57310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/>
                <a:t>z=y f(</a:t>
              </a:r>
              <a:r>
                <a:rPr lang="en-US" altLang="en-US" b="1" dirty="0"/>
                <a:t>x</a:t>
              </a:r>
              <a:r>
                <a:rPr lang="en-US" altLang="en-US" dirty="0"/>
                <a:t>)</a:t>
              </a: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513248" y="2971800"/>
              <a:ext cx="1828801" cy="57310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 smtClean="0"/>
                <a:t>L(f(</a:t>
              </a:r>
              <a:r>
                <a:rPr lang="en-US" altLang="en-US" b="1" dirty="0" smtClean="0"/>
                <a:t>x</a:t>
              </a:r>
              <a:r>
                <a:rPr lang="en-US" altLang="en-US" dirty="0" smtClean="0"/>
                <a:t>), y)</a:t>
              </a:r>
              <a:endParaRPr lang="en-US" altLang="en-US" dirty="0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3070242" y="3133791"/>
              <a:ext cx="2087033" cy="90740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i="1" dirty="0"/>
                <a:t>Decision boundary</a:t>
              </a:r>
            </a:p>
          </p:txBody>
        </p:sp>
        <p:grpSp>
          <p:nvGrpSpPr>
            <p:cNvPr id="14" name="Group 11"/>
            <p:cNvGrpSpPr>
              <a:grpSpLocks/>
            </p:cNvGrpSpPr>
            <p:nvPr/>
          </p:nvGrpSpPr>
          <p:grpSpPr bwMode="auto">
            <a:xfrm>
              <a:off x="512762" y="5786443"/>
              <a:ext cx="6848477" cy="547688"/>
              <a:chOff x="347" y="3645"/>
              <a:chExt cx="4314" cy="345"/>
            </a:xfrm>
            <a:grpFill/>
          </p:grpSpPr>
          <p:sp>
            <p:nvSpPr>
              <p:cNvPr id="22" name="Line 12"/>
              <p:cNvSpPr>
                <a:spLocks noChangeShapeType="1"/>
              </p:cNvSpPr>
              <p:nvPr/>
            </p:nvSpPr>
            <p:spPr bwMode="auto">
              <a:xfrm flipV="1">
                <a:off x="2448" y="3983"/>
                <a:ext cx="2213" cy="1"/>
              </a:xfrm>
              <a:prstGeom prst="line">
                <a:avLst/>
              </a:prstGeom>
              <a:grpFill/>
              <a:ln w="38100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23" name="Text Box 13"/>
              <p:cNvSpPr txBox="1">
                <a:spLocks noChangeArrowheads="1"/>
              </p:cNvSpPr>
              <p:nvPr/>
            </p:nvSpPr>
            <p:spPr bwMode="auto">
              <a:xfrm>
                <a:off x="2832" y="3645"/>
                <a:ext cx="1776" cy="33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600" b="1" i="1" dirty="0">
                    <a:solidFill>
                      <a:srgbClr val="008000"/>
                    </a:solidFill>
                  </a:rPr>
                  <a:t>well classified</a:t>
                </a:r>
              </a:p>
            </p:txBody>
          </p:sp>
          <p:sp>
            <p:nvSpPr>
              <p:cNvPr id="24" name="Line 14"/>
              <p:cNvSpPr>
                <a:spLocks noChangeShapeType="1"/>
              </p:cNvSpPr>
              <p:nvPr/>
            </p:nvSpPr>
            <p:spPr bwMode="auto">
              <a:xfrm flipH="1">
                <a:off x="347" y="3984"/>
                <a:ext cx="2101" cy="6"/>
              </a:xfrm>
              <a:prstGeom prst="line">
                <a:avLst/>
              </a:prstGeom>
              <a:grp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25" name="Text Box 15"/>
              <p:cNvSpPr txBox="1">
                <a:spLocks noChangeArrowheads="1"/>
              </p:cNvSpPr>
              <p:nvPr/>
            </p:nvSpPr>
            <p:spPr bwMode="auto">
              <a:xfrm>
                <a:off x="818" y="3645"/>
                <a:ext cx="1630" cy="33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600" b="1" i="1" dirty="0" err="1">
                    <a:solidFill>
                      <a:srgbClr val="FF0000"/>
                    </a:solidFill>
                  </a:rPr>
                  <a:t>missclassified</a:t>
                </a:r>
                <a:endParaRPr lang="en-US" altLang="en-US" sz="1600" b="1" i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5" name="Line 23"/>
            <p:cNvSpPr>
              <a:spLocks noChangeShapeType="1"/>
            </p:cNvSpPr>
            <p:nvPr/>
          </p:nvSpPr>
          <p:spPr bwMode="auto">
            <a:xfrm flipV="1">
              <a:off x="3848100" y="5953125"/>
              <a:ext cx="0" cy="38100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6" name="Text Box 25"/>
            <p:cNvSpPr txBox="1">
              <a:spLocks noChangeArrowheads="1"/>
            </p:cNvSpPr>
            <p:nvPr/>
          </p:nvSpPr>
          <p:spPr bwMode="auto">
            <a:xfrm>
              <a:off x="193827" y="4364830"/>
              <a:ext cx="1908023" cy="128947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 b="1" dirty="0">
                  <a:solidFill>
                    <a:srgbClr val="FF9900"/>
                  </a:solidFill>
                </a:rPr>
                <a:t>Perceptron loss </a:t>
              </a:r>
              <a:r>
                <a:rPr lang="en-US" altLang="en-US" sz="1600" b="1" dirty="0" smtClean="0">
                  <a:solidFill>
                    <a:srgbClr val="FF9900"/>
                  </a:solidFill>
                </a:rPr>
                <a:t>  max(0</a:t>
              </a:r>
              <a:r>
                <a:rPr lang="en-US" altLang="en-US" sz="1600" b="1" dirty="0">
                  <a:solidFill>
                    <a:srgbClr val="FF9900"/>
                  </a:solidFill>
                </a:rPr>
                <a:t>, -z</a:t>
              </a:r>
              <a:r>
                <a:rPr lang="en-US" altLang="en-US" sz="1600" b="1" dirty="0" smtClean="0">
                  <a:solidFill>
                    <a:srgbClr val="FF9900"/>
                  </a:solidFill>
                </a:rPr>
                <a:t>) </a:t>
              </a:r>
              <a:endParaRPr lang="en-US" altLang="en-US" sz="1600" b="1" dirty="0">
                <a:solidFill>
                  <a:srgbClr val="FF990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2101850" y="2971800"/>
              <a:ext cx="0" cy="2786063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101850" y="5738757"/>
              <a:ext cx="5259388" cy="19106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101850" y="4692488"/>
              <a:ext cx="1784350" cy="1066800"/>
            </a:xfrm>
            <a:prstGeom prst="line">
              <a:avLst/>
            </a:prstGeom>
            <a:grpFill/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886200" y="5738757"/>
              <a:ext cx="3124200" cy="0"/>
            </a:xfrm>
            <a:prstGeom prst="line">
              <a:avLst/>
            </a:prstGeom>
            <a:grpFill/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Line 5"/>
            <p:cNvSpPr>
              <a:spLocks noChangeShapeType="1"/>
            </p:cNvSpPr>
            <p:nvPr/>
          </p:nvSpPr>
          <p:spPr bwMode="auto">
            <a:xfrm flipV="1">
              <a:off x="3848100" y="4098924"/>
              <a:ext cx="3175" cy="2225675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</p:grpSp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6702718" y="2768159"/>
            <a:ext cx="22888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 smtClean="0">
                <a:solidFill>
                  <a:srgbClr val="33CC33"/>
                </a:solidFill>
              </a:rPr>
              <a:t>Hinge </a:t>
            </a:r>
            <a:r>
              <a:rPr lang="en-US" altLang="en-US" b="1" dirty="0">
                <a:solidFill>
                  <a:srgbClr val="33CC33"/>
                </a:solidFill>
              </a:rPr>
              <a:t>loss max(0, 1-z)</a:t>
            </a:r>
            <a:endParaRPr lang="en-US" altLang="en-US" b="1" baseline="30000" dirty="0">
              <a:solidFill>
                <a:srgbClr val="33CC33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564652" y="2284307"/>
            <a:ext cx="2116692" cy="1370203"/>
          </a:xfrm>
          <a:prstGeom prst="line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681344" y="3654510"/>
            <a:ext cx="993474" cy="0"/>
          </a:xfrm>
          <a:prstGeom prst="line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77676" y="3600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591679" y="33206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15821" y="1219200"/>
            <a:ext cx="31977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dirty="0" smtClean="0">
                <a:solidFill>
                  <a:srgbClr val="CC3300"/>
                </a:solidFill>
              </a:rPr>
              <a:t>(</a:t>
            </a:r>
            <a:r>
              <a:rPr lang="en-US" altLang="en-US" dirty="0" err="1" smtClean="0">
                <a:solidFill>
                  <a:srgbClr val="CC3300"/>
                </a:solidFill>
              </a:rPr>
              <a:t>Minover</a:t>
            </a:r>
            <a:r>
              <a:rPr lang="en-US" altLang="en-US" dirty="0" smtClean="0">
                <a:solidFill>
                  <a:srgbClr val="CC3300"/>
                </a:solidFill>
              </a:rPr>
              <a:t>, </a:t>
            </a:r>
            <a:r>
              <a:rPr lang="en-US" altLang="en-US" dirty="0" err="1" smtClean="0">
                <a:solidFill>
                  <a:srgbClr val="CC3300"/>
                </a:solidFill>
              </a:rPr>
              <a:t>Krauth-Mézard</a:t>
            </a:r>
            <a:r>
              <a:rPr lang="en-US" altLang="en-US" dirty="0" smtClean="0">
                <a:solidFill>
                  <a:srgbClr val="CC3300"/>
                </a:solidFill>
              </a:rPr>
              <a:t> </a:t>
            </a:r>
            <a:r>
              <a:rPr lang="en-US" altLang="en-US" dirty="0">
                <a:solidFill>
                  <a:srgbClr val="CC3300"/>
                </a:solidFill>
              </a:rPr>
              <a:t>1987)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9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Optimum margin Perceptron</a:t>
            </a:r>
            <a:endParaRPr lang="en-US" altLang="en-US" dirty="0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205787" cy="5192712"/>
          </a:xfrm>
        </p:spPr>
        <p:txBody>
          <a:bodyPr>
            <a:normAutofit/>
          </a:bodyPr>
          <a:lstStyle/>
          <a:p>
            <a:r>
              <a:rPr lang="en-US" altLang="en-US" dirty="0" err="1" smtClean="0"/>
              <a:t>L</a:t>
            </a:r>
            <a:r>
              <a:rPr lang="en-US" altLang="en-US" baseline="-25000" dirty="0" err="1" smtClean="0"/>
              <a:t>perceptron</a:t>
            </a:r>
            <a:r>
              <a:rPr lang="en-US" altLang="en-US" dirty="0" smtClean="0"/>
              <a:t> = </a:t>
            </a:r>
            <a:r>
              <a:rPr lang="en-US" altLang="en-US" dirty="0">
                <a:solidFill>
                  <a:srgbClr val="FF9900"/>
                </a:solidFill>
              </a:rPr>
              <a:t>max(0, -z</a:t>
            </a:r>
            <a:r>
              <a:rPr lang="en-US" altLang="en-US" dirty="0" smtClean="0">
                <a:solidFill>
                  <a:srgbClr val="FF9900"/>
                </a:solidFill>
              </a:rPr>
              <a:t>)</a:t>
            </a:r>
          </a:p>
          <a:p>
            <a:r>
              <a:rPr lang="en-US" altLang="en-US" dirty="0" err="1" smtClean="0"/>
              <a:t>L</a:t>
            </a:r>
            <a:r>
              <a:rPr lang="en-US" altLang="en-US" baseline="-25000" dirty="0" err="1" smtClean="0"/>
              <a:t>svc</a:t>
            </a:r>
            <a:r>
              <a:rPr lang="en-US" altLang="en-US" dirty="0" smtClean="0"/>
              <a:t> </a:t>
            </a:r>
            <a:r>
              <a:rPr lang="en-US" altLang="en-US" dirty="0"/>
              <a:t>= </a:t>
            </a:r>
            <a:r>
              <a:rPr lang="en-US" altLang="en-US" dirty="0">
                <a:solidFill>
                  <a:srgbClr val="00B050"/>
                </a:solidFill>
              </a:rPr>
              <a:t>max(0, </a:t>
            </a:r>
            <a:r>
              <a:rPr lang="en-US" altLang="en-US" dirty="0" smtClean="0">
                <a:solidFill>
                  <a:srgbClr val="00B050"/>
                </a:solidFill>
              </a:rPr>
              <a:t>1 - z)</a:t>
            </a:r>
          </a:p>
          <a:p>
            <a:pPr marL="0" indent="0">
              <a:buNone/>
            </a:pPr>
            <a:endParaRPr lang="en-US" altLang="en-US" dirty="0" smtClean="0">
              <a:latin typeface="Symbol" pitchFamily="18" charset="2"/>
            </a:endParaRPr>
          </a:p>
          <a:p>
            <a:pPr marL="0" indent="0">
              <a:buNone/>
            </a:pPr>
            <a:endParaRPr lang="en-US" altLang="en-US" dirty="0" smtClean="0">
              <a:latin typeface="Symbol" pitchFamily="18" charset="2"/>
            </a:endParaRPr>
          </a:p>
          <a:p>
            <a:pPr marL="0" indent="0">
              <a:buNone/>
            </a:pPr>
            <a:endParaRPr lang="en-US" altLang="en-US" dirty="0">
              <a:latin typeface="Symbol" pitchFamily="18" charset="2"/>
            </a:endParaRPr>
          </a:p>
          <a:p>
            <a:pPr marL="0" indent="0">
              <a:buNone/>
            </a:pPr>
            <a:endParaRPr lang="en-US" altLang="en-US" dirty="0" smtClean="0">
              <a:latin typeface="Symbol" pitchFamily="18" charset="2"/>
            </a:endParaRPr>
          </a:p>
          <a:p>
            <a:pPr marL="0" indent="0">
              <a:buNone/>
            </a:pPr>
            <a:r>
              <a:rPr lang="en-US" altLang="en-US" dirty="0">
                <a:latin typeface="Symbol" pitchFamily="18" charset="2"/>
              </a:rPr>
              <a:t> </a:t>
            </a:r>
            <a:r>
              <a:rPr lang="en-US" altLang="en-US" dirty="0" smtClean="0">
                <a:latin typeface="Symbol" pitchFamily="18" charset="2"/>
              </a:rPr>
              <a:t>  </a:t>
            </a:r>
            <a:r>
              <a:rPr lang="en-US" altLang="en-US" dirty="0" err="1" smtClean="0">
                <a:latin typeface="Symbol" pitchFamily="18" charset="2"/>
              </a:rPr>
              <a:t>D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=                                    </a:t>
            </a:r>
            <a:r>
              <a:rPr lang="en-US" altLang="en-US" dirty="0" err="1" smtClean="0">
                <a:latin typeface="Symbol" pitchFamily="18" charset="2"/>
              </a:rPr>
              <a:t>D</a:t>
            </a:r>
            <a:r>
              <a:rPr lang="en-US" altLang="en-US" dirty="0" err="1" smtClean="0">
                <a:solidFill>
                  <a:srgbClr val="CC0000"/>
                </a:solidFill>
                <a:latin typeface="Symbol" pitchFamily="18" charset="2"/>
              </a:rPr>
              <a:t>a</a:t>
            </a:r>
            <a:r>
              <a:rPr lang="en-US" altLang="en-US" baseline="-25000" dirty="0" err="1" smtClean="0">
                <a:solidFill>
                  <a:srgbClr val="CC0000"/>
                </a:solidFill>
              </a:rPr>
              <a:t>k</a:t>
            </a:r>
            <a:r>
              <a:rPr lang="en-US" altLang="en-US" baseline="-25000" dirty="0" smtClean="0">
                <a:solidFill>
                  <a:srgbClr val="CC0000"/>
                </a:solidFill>
              </a:rPr>
              <a:t> </a:t>
            </a:r>
            <a:r>
              <a:rPr lang="en-US" altLang="en-US" dirty="0"/>
              <a:t>= </a:t>
            </a:r>
            <a:endParaRPr lang="en-US" altLang="en-US" dirty="0" smtClean="0"/>
          </a:p>
          <a:p>
            <a:pPr marL="0" indent="0">
              <a:buNone/>
            </a:pPr>
            <a:endParaRPr lang="en-US" alt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en-US" sz="2800" b="1" dirty="0" smtClean="0">
                <a:solidFill>
                  <a:srgbClr val="00B050"/>
                </a:solidFill>
              </a:rPr>
              <a:t>w</a:t>
            </a:r>
            <a:r>
              <a:rPr lang="en-US" altLang="en-US" sz="2800" dirty="0" smtClean="0">
                <a:solidFill>
                  <a:srgbClr val="00B050"/>
                </a:solidFill>
              </a:rPr>
              <a:t> must be normalized to give the scale!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Left Brace 1"/>
          <p:cNvSpPr/>
          <p:nvPr/>
        </p:nvSpPr>
        <p:spPr>
          <a:xfrm>
            <a:off x="1600200" y="4877400"/>
            <a:ext cx="304800" cy="11430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4572000"/>
            <a:ext cx="8141418" cy="1535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97323" y="4864800"/>
            <a:ext cx="688466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Symbol" pitchFamily="18" charset="2"/>
              <a:buChar char="h"/>
            </a:pPr>
            <a:r>
              <a:rPr lang="en-US" altLang="en-US" sz="2800" dirty="0" smtClean="0"/>
              <a:t>y </a:t>
            </a:r>
            <a:r>
              <a:rPr lang="en-US" altLang="en-US" sz="2800" dirty="0"/>
              <a:t>x</a:t>
            </a:r>
            <a:r>
              <a:rPr lang="en-US" altLang="en-US" sz="2800" baseline="-25000" dirty="0"/>
              <a:t>i</a:t>
            </a:r>
            <a:r>
              <a:rPr lang="en-US" altLang="en-US" sz="2800" dirty="0" smtClean="0"/>
              <a:t>, for min(z)                      </a:t>
            </a:r>
            <a:r>
              <a:rPr lang="en-US" altLang="en-US" sz="2800" dirty="0" smtClean="0">
                <a:latin typeface="Symbol" pitchFamily="18" charset="2"/>
              </a:rPr>
              <a:t>h </a:t>
            </a:r>
            <a:r>
              <a:rPr lang="en-US" altLang="en-US" sz="2800" dirty="0" err="1" smtClean="0"/>
              <a:t>y</a:t>
            </a:r>
            <a:r>
              <a:rPr lang="en-US" altLang="en-US" sz="2800" baseline="30000" dirty="0" err="1" smtClean="0">
                <a:solidFill>
                  <a:srgbClr val="CC0000"/>
                </a:solidFill>
              </a:rPr>
              <a:t>k</a:t>
            </a:r>
            <a:r>
              <a:rPr lang="en-US" altLang="en-US" sz="2800" dirty="0" smtClean="0"/>
              <a:t>, </a:t>
            </a:r>
            <a:r>
              <a:rPr lang="en-US" altLang="en-US" sz="2800" dirty="0"/>
              <a:t>for min(z) </a:t>
            </a:r>
            <a:endParaRPr lang="en-US" altLang="en-US" sz="2800" dirty="0" smtClean="0"/>
          </a:p>
          <a:p>
            <a:r>
              <a:rPr lang="en-US" altLang="en-US" sz="2800" dirty="0" smtClean="0"/>
              <a:t>0  otherwise                              0  </a:t>
            </a:r>
            <a:r>
              <a:rPr lang="en-US" altLang="en-US" sz="2800" dirty="0"/>
              <a:t>otherwise</a:t>
            </a:r>
          </a:p>
          <a:p>
            <a:endParaRPr lang="en-US" altLang="en-US" sz="2800" dirty="0" smtClean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95800" y="1828800"/>
            <a:ext cx="4572000" cy="228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443944" y="1871360"/>
            <a:ext cx="4693963" cy="2166836"/>
            <a:chOff x="193827" y="2971800"/>
            <a:chExt cx="7845274" cy="3362331"/>
          </a:xfrm>
          <a:noFill/>
        </p:grpSpPr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6515100" y="5211761"/>
              <a:ext cx="1524001" cy="57310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/>
                <a:t>z=y f(</a:t>
              </a:r>
              <a:r>
                <a:rPr lang="en-US" altLang="en-US" b="1" dirty="0"/>
                <a:t>x</a:t>
              </a:r>
              <a:r>
                <a:rPr lang="en-US" altLang="en-US" dirty="0"/>
                <a:t>)</a:t>
              </a: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513248" y="2971800"/>
              <a:ext cx="1828801" cy="57310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 smtClean="0"/>
                <a:t>L(f(</a:t>
              </a:r>
              <a:r>
                <a:rPr lang="en-US" altLang="en-US" b="1" dirty="0" smtClean="0"/>
                <a:t>x</a:t>
              </a:r>
              <a:r>
                <a:rPr lang="en-US" altLang="en-US" dirty="0" smtClean="0"/>
                <a:t>), y)</a:t>
              </a:r>
              <a:endParaRPr lang="en-US" altLang="en-US" dirty="0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3070242" y="3133791"/>
              <a:ext cx="2087033" cy="90740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i="1" dirty="0"/>
                <a:t>Decision boundary</a:t>
              </a:r>
            </a:p>
          </p:txBody>
        </p:sp>
        <p:grpSp>
          <p:nvGrpSpPr>
            <p:cNvPr id="14" name="Group 11"/>
            <p:cNvGrpSpPr>
              <a:grpSpLocks/>
            </p:cNvGrpSpPr>
            <p:nvPr/>
          </p:nvGrpSpPr>
          <p:grpSpPr bwMode="auto">
            <a:xfrm>
              <a:off x="512762" y="5786443"/>
              <a:ext cx="6848477" cy="547688"/>
              <a:chOff x="347" y="3645"/>
              <a:chExt cx="4314" cy="345"/>
            </a:xfrm>
            <a:grpFill/>
          </p:grpSpPr>
          <p:sp>
            <p:nvSpPr>
              <p:cNvPr id="22" name="Line 12"/>
              <p:cNvSpPr>
                <a:spLocks noChangeShapeType="1"/>
              </p:cNvSpPr>
              <p:nvPr/>
            </p:nvSpPr>
            <p:spPr bwMode="auto">
              <a:xfrm flipV="1">
                <a:off x="2448" y="3983"/>
                <a:ext cx="2213" cy="1"/>
              </a:xfrm>
              <a:prstGeom prst="line">
                <a:avLst/>
              </a:prstGeom>
              <a:grpFill/>
              <a:ln w="38100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23" name="Text Box 13"/>
              <p:cNvSpPr txBox="1">
                <a:spLocks noChangeArrowheads="1"/>
              </p:cNvSpPr>
              <p:nvPr/>
            </p:nvSpPr>
            <p:spPr bwMode="auto">
              <a:xfrm>
                <a:off x="2832" y="3645"/>
                <a:ext cx="1776" cy="33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600" b="1" i="1" dirty="0">
                    <a:solidFill>
                      <a:srgbClr val="008000"/>
                    </a:solidFill>
                  </a:rPr>
                  <a:t>well classified</a:t>
                </a:r>
              </a:p>
            </p:txBody>
          </p:sp>
          <p:sp>
            <p:nvSpPr>
              <p:cNvPr id="24" name="Line 14"/>
              <p:cNvSpPr>
                <a:spLocks noChangeShapeType="1"/>
              </p:cNvSpPr>
              <p:nvPr/>
            </p:nvSpPr>
            <p:spPr bwMode="auto">
              <a:xfrm flipH="1">
                <a:off x="347" y="3984"/>
                <a:ext cx="2101" cy="6"/>
              </a:xfrm>
              <a:prstGeom prst="line">
                <a:avLst/>
              </a:prstGeom>
              <a:grp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25" name="Text Box 15"/>
              <p:cNvSpPr txBox="1">
                <a:spLocks noChangeArrowheads="1"/>
              </p:cNvSpPr>
              <p:nvPr/>
            </p:nvSpPr>
            <p:spPr bwMode="auto">
              <a:xfrm>
                <a:off x="818" y="3645"/>
                <a:ext cx="1630" cy="33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600" b="1" i="1" dirty="0" err="1">
                    <a:solidFill>
                      <a:srgbClr val="FF0000"/>
                    </a:solidFill>
                  </a:rPr>
                  <a:t>missclassified</a:t>
                </a:r>
                <a:endParaRPr lang="en-US" altLang="en-US" sz="1600" b="1" i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5" name="Line 23"/>
            <p:cNvSpPr>
              <a:spLocks noChangeShapeType="1"/>
            </p:cNvSpPr>
            <p:nvPr/>
          </p:nvSpPr>
          <p:spPr bwMode="auto">
            <a:xfrm flipV="1">
              <a:off x="3848100" y="5953125"/>
              <a:ext cx="0" cy="38100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6" name="Text Box 25"/>
            <p:cNvSpPr txBox="1">
              <a:spLocks noChangeArrowheads="1"/>
            </p:cNvSpPr>
            <p:nvPr/>
          </p:nvSpPr>
          <p:spPr bwMode="auto">
            <a:xfrm>
              <a:off x="193827" y="4364830"/>
              <a:ext cx="1908023" cy="128947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 b="1" dirty="0">
                  <a:solidFill>
                    <a:srgbClr val="FF9900"/>
                  </a:solidFill>
                </a:rPr>
                <a:t>Perceptron loss </a:t>
              </a:r>
              <a:r>
                <a:rPr lang="en-US" altLang="en-US" sz="1600" b="1" dirty="0" smtClean="0">
                  <a:solidFill>
                    <a:srgbClr val="FF9900"/>
                  </a:solidFill>
                </a:rPr>
                <a:t>  max(0</a:t>
              </a:r>
              <a:r>
                <a:rPr lang="en-US" altLang="en-US" sz="1600" b="1" dirty="0">
                  <a:solidFill>
                    <a:srgbClr val="FF9900"/>
                  </a:solidFill>
                </a:rPr>
                <a:t>, -z</a:t>
              </a:r>
              <a:r>
                <a:rPr lang="en-US" altLang="en-US" sz="1600" b="1" dirty="0" smtClean="0">
                  <a:solidFill>
                    <a:srgbClr val="FF9900"/>
                  </a:solidFill>
                </a:rPr>
                <a:t>) </a:t>
              </a:r>
              <a:endParaRPr lang="en-US" altLang="en-US" sz="1600" b="1" dirty="0">
                <a:solidFill>
                  <a:srgbClr val="FF990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2101850" y="2971800"/>
              <a:ext cx="0" cy="2786063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101850" y="5738757"/>
              <a:ext cx="5259388" cy="19106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101850" y="4692488"/>
              <a:ext cx="1784350" cy="1066800"/>
            </a:xfrm>
            <a:prstGeom prst="line">
              <a:avLst/>
            </a:prstGeom>
            <a:grpFill/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886200" y="5738757"/>
              <a:ext cx="3124200" cy="0"/>
            </a:xfrm>
            <a:prstGeom prst="line">
              <a:avLst/>
            </a:prstGeom>
            <a:grpFill/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Line 5"/>
            <p:cNvSpPr>
              <a:spLocks noChangeShapeType="1"/>
            </p:cNvSpPr>
            <p:nvPr/>
          </p:nvSpPr>
          <p:spPr bwMode="auto">
            <a:xfrm flipV="1">
              <a:off x="3848100" y="4098924"/>
              <a:ext cx="3175" cy="2225675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</p:grpSp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6702719" y="2768159"/>
            <a:ext cx="2057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rgbClr val="33CC33"/>
                </a:solidFill>
              </a:rPr>
              <a:t>SVC loss max(0, 1-z)</a:t>
            </a:r>
            <a:endParaRPr lang="en-US" altLang="en-US" b="1" baseline="30000" dirty="0">
              <a:solidFill>
                <a:srgbClr val="33CC33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564652" y="2284307"/>
            <a:ext cx="2116692" cy="1370203"/>
          </a:xfrm>
          <a:prstGeom prst="line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681344" y="3654510"/>
            <a:ext cx="993474" cy="0"/>
          </a:xfrm>
          <a:prstGeom prst="line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77676" y="3600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591679" y="33206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15821" y="1219200"/>
            <a:ext cx="31977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dirty="0" smtClean="0">
                <a:solidFill>
                  <a:srgbClr val="CC3300"/>
                </a:solidFill>
              </a:rPr>
              <a:t>(</a:t>
            </a:r>
            <a:r>
              <a:rPr lang="en-US" altLang="en-US" dirty="0" err="1" smtClean="0">
                <a:solidFill>
                  <a:srgbClr val="CC3300"/>
                </a:solidFill>
              </a:rPr>
              <a:t>Minover</a:t>
            </a:r>
            <a:r>
              <a:rPr lang="en-US" altLang="en-US" dirty="0" smtClean="0">
                <a:solidFill>
                  <a:srgbClr val="CC3300"/>
                </a:solidFill>
              </a:rPr>
              <a:t>, </a:t>
            </a:r>
            <a:r>
              <a:rPr lang="en-US" altLang="en-US" dirty="0" err="1" smtClean="0">
                <a:solidFill>
                  <a:srgbClr val="CC3300"/>
                </a:solidFill>
              </a:rPr>
              <a:t>Krauth-Mézard</a:t>
            </a:r>
            <a:r>
              <a:rPr lang="en-US" altLang="en-US" dirty="0" smtClean="0">
                <a:solidFill>
                  <a:srgbClr val="CC3300"/>
                </a:solidFill>
              </a:rPr>
              <a:t> </a:t>
            </a:r>
            <a:r>
              <a:rPr lang="en-US" altLang="en-US" dirty="0">
                <a:solidFill>
                  <a:srgbClr val="CC3300"/>
                </a:solidFill>
              </a:rPr>
              <a:t>1987)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634768" y="4572000"/>
            <a:ext cx="0" cy="152390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eft Brace 34"/>
          <p:cNvSpPr/>
          <p:nvPr/>
        </p:nvSpPr>
        <p:spPr>
          <a:xfrm>
            <a:off x="5805256" y="4864800"/>
            <a:ext cx="304800" cy="11430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3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321425" y="5856288"/>
            <a:ext cx="4283075" cy="77628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 b="1" i="1" dirty="0" err="1">
                <a:solidFill>
                  <a:srgbClr val="000099"/>
                </a:solidFill>
              </a:rPr>
              <a:t>Vapnik</a:t>
            </a:r>
            <a:r>
              <a:rPr lang="en-US" altLang="en-US" sz="2400" b="1" i="1" dirty="0">
                <a:solidFill>
                  <a:srgbClr val="000099"/>
                </a:solidFill>
              </a:rPr>
              <a:t>, 1962</a:t>
            </a:r>
            <a:endParaRPr lang="en-US" altLang="en-US" sz="2400" i="1" dirty="0">
              <a:solidFill>
                <a:srgbClr val="000099"/>
              </a:solidFill>
            </a:endParaRPr>
          </a:p>
        </p:txBody>
      </p:sp>
      <p:grpSp>
        <p:nvGrpSpPr>
          <p:cNvPr id="774148" name="Group 1028"/>
          <p:cNvGrpSpPr>
            <a:grpSpLocks/>
          </p:cNvGrpSpPr>
          <p:nvPr/>
        </p:nvGrpSpPr>
        <p:grpSpPr bwMode="auto">
          <a:xfrm>
            <a:off x="2027238" y="1585913"/>
            <a:ext cx="5715000" cy="4205287"/>
            <a:chOff x="1277" y="999"/>
            <a:chExt cx="3600" cy="2649"/>
          </a:xfrm>
        </p:grpSpPr>
        <p:pic>
          <p:nvPicPr>
            <p:cNvPr id="774149" name="Picture 1029" descr="C:\Users\Isabelle\Projects\HDC\Reports\figures\linear_svm.em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7" y="1169"/>
              <a:ext cx="3216" cy="2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74150" name="Rectangle 1030"/>
            <p:cNvSpPr>
              <a:spLocks noChangeArrowheads="1"/>
            </p:cNvSpPr>
            <p:nvPr/>
          </p:nvSpPr>
          <p:spPr bwMode="auto">
            <a:xfrm>
              <a:off x="4378" y="999"/>
              <a:ext cx="499" cy="264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4151" name="Text Box 1031"/>
          <p:cNvSpPr txBox="1">
            <a:spLocks noChangeArrowheads="1"/>
          </p:cNvSpPr>
          <p:nvPr/>
        </p:nvSpPr>
        <p:spPr bwMode="auto">
          <a:xfrm>
            <a:off x="3140075" y="5969000"/>
            <a:ext cx="3048000" cy="99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en-US" sz="3200" b="0" dirty="0">
                <a:solidFill>
                  <a:srgbClr val="990000"/>
                </a:solidFill>
              </a:rPr>
              <a:t>f(</a:t>
            </a:r>
            <a:r>
              <a:rPr lang="en-US" altLang="en-US" sz="3200" dirty="0">
                <a:solidFill>
                  <a:srgbClr val="990000"/>
                </a:solidFill>
              </a:rPr>
              <a:t>x</a:t>
            </a:r>
            <a:r>
              <a:rPr lang="en-US" altLang="en-US" sz="3200" b="0" dirty="0">
                <a:solidFill>
                  <a:srgbClr val="990000"/>
                </a:solidFill>
              </a:rPr>
              <a:t>) = </a:t>
            </a:r>
            <a:r>
              <a:rPr lang="en-US" altLang="en-US" sz="3600" b="0" dirty="0">
                <a:solidFill>
                  <a:srgbClr val="990000"/>
                </a:solidFill>
                <a:latin typeface="Symbol" pitchFamily="18" charset="2"/>
              </a:rPr>
              <a:t>S</a:t>
            </a:r>
            <a:r>
              <a:rPr lang="en-US" altLang="en-US" sz="3200" b="0" baseline="-25000" dirty="0">
                <a:solidFill>
                  <a:srgbClr val="990000"/>
                </a:solidFill>
              </a:rPr>
              <a:t>i</a:t>
            </a:r>
            <a:r>
              <a:rPr lang="en-US" altLang="en-US" sz="3200" b="0" dirty="0">
                <a:solidFill>
                  <a:srgbClr val="990000"/>
                </a:solidFill>
              </a:rPr>
              <a:t> </a:t>
            </a:r>
            <a:r>
              <a:rPr lang="en-US" altLang="en-US" sz="3200" b="0" dirty="0" err="1">
                <a:solidFill>
                  <a:srgbClr val="990000"/>
                </a:solidFill>
              </a:rPr>
              <a:t>w</a:t>
            </a:r>
            <a:r>
              <a:rPr lang="en-US" altLang="en-US" sz="3200" b="0" baseline="-25000" dirty="0" err="1">
                <a:solidFill>
                  <a:srgbClr val="990000"/>
                </a:solidFill>
              </a:rPr>
              <a:t>i</a:t>
            </a:r>
            <a:r>
              <a:rPr lang="en-US" altLang="en-US" sz="3200" dirty="0">
                <a:solidFill>
                  <a:srgbClr val="990000"/>
                </a:solidFill>
              </a:rPr>
              <a:t> </a:t>
            </a:r>
            <a:r>
              <a:rPr lang="en-US" altLang="en-US" sz="3200" b="0" dirty="0" smtClean="0">
                <a:solidFill>
                  <a:srgbClr val="990000"/>
                </a:solidFill>
                <a:sym typeface="Symbol" pitchFamily="18" charset="2"/>
              </a:rPr>
              <a:t>x</a:t>
            </a:r>
            <a:r>
              <a:rPr lang="en-US" altLang="en-US" sz="3200" b="0" baseline="-25000" dirty="0" smtClean="0">
                <a:solidFill>
                  <a:srgbClr val="990000"/>
                </a:solidFill>
              </a:rPr>
              <a:t>i </a:t>
            </a:r>
            <a:r>
              <a:rPr lang="en-US" altLang="en-US" sz="3200" b="0" dirty="0" smtClean="0">
                <a:solidFill>
                  <a:schemeClr val="bg1">
                    <a:lumMod val="75000"/>
                  </a:schemeClr>
                </a:solidFill>
              </a:rPr>
              <a:t>+ b</a:t>
            </a:r>
            <a:endParaRPr lang="en-US" altLang="en-US" sz="2800" b="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spcBef>
                <a:spcPct val="50000"/>
              </a:spcBef>
            </a:pPr>
            <a:endParaRPr lang="en-US" altLang="en-US" b="0" dirty="0"/>
          </a:p>
        </p:txBody>
      </p:sp>
      <p:sp>
        <p:nvSpPr>
          <p:cNvPr id="774152" name="Text Box 1032"/>
          <p:cNvSpPr txBox="1">
            <a:spLocks noChangeArrowheads="1"/>
          </p:cNvSpPr>
          <p:nvPr/>
        </p:nvSpPr>
        <p:spPr bwMode="auto">
          <a:xfrm>
            <a:off x="7086600" y="5257800"/>
            <a:ext cx="777875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b="0">
                <a:solidFill>
                  <a:srgbClr val="990000"/>
                </a:solidFill>
              </a:rPr>
              <a:t>x</a:t>
            </a:r>
            <a:r>
              <a:rPr lang="en-US" altLang="en-US" sz="2800" b="0" baseline="-25000">
                <a:solidFill>
                  <a:srgbClr val="990000"/>
                </a:solidFill>
              </a:rPr>
              <a:t>1</a:t>
            </a:r>
          </a:p>
          <a:p>
            <a:pPr>
              <a:spcBef>
                <a:spcPct val="50000"/>
              </a:spcBef>
            </a:pPr>
            <a:endParaRPr lang="en-US" altLang="en-US" b="0"/>
          </a:p>
        </p:txBody>
      </p:sp>
      <p:sp>
        <p:nvSpPr>
          <p:cNvPr id="774153" name="Text Box 1033"/>
          <p:cNvSpPr txBox="1">
            <a:spLocks noChangeArrowheads="1"/>
          </p:cNvSpPr>
          <p:nvPr/>
        </p:nvSpPr>
        <p:spPr bwMode="auto">
          <a:xfrm>
            <a:off x="1265238" y="1766888"/>
            <a:ext cx="777875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b="0">
                <a:solidFill>
                  <a:srgbClr val="990000"/>
                </a:solidFill>
              </a:rPr>
              <a:t>x</a:t>
            </a:r>
            <a:r>
              <a:rPr lang="en-US" altLang="en-US" sz="2800" b="0" baseline="-25000">
                <a:solidFill>
                  <a:srgbClr val="990000"/>
                </a:solidFill>
              </a:rPr>
              <a:t>2</a:t>
            </a:r>
          </a:p>
          <a:p>
            <a:pPr>
              <a:spcBef>
                <a:spcPct val="50000"/>
              </a:spcBef>
            </a:pPr>
            <a:endParaRPr lang="en-US" altLang="en-US" b="0"/>
          </a:p>
        </p:txBody>
      </p:sp>
      <p:sp>
        <p:nvSpPr>
          <p:cNvPr id="774154" name="Text Box 1034"/>
          <p:cNvSpPr txBox="1">
            <a:spLocks noChangeArrowheads="1"/>
          </p:cNvSpPr>
          <p:nvPr/>
        </p:nvSpPr>
        <p:spPr bwMode="auto">
          <a:xfrm rot="1706697">
            <a:off x="2136775" y="3032125"/>
            <a:ext cx="3048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b="0">
                <a:solidFill>
                  <a:srgbClr val="000099"/>
                </a:solidFill>
              </a:rPr>
              <a:t>f(</a:t>
            </a:r>
            <a:r>
              <a:rPr lang="en-US" altLang="en-US" sz="2800">
                <a:solidFill>
                  <a:srgbClr val="000099"/>
                </a:solidFill>
              </a:rPr>
              <a:t>x</a:t>
            </a:r>
            <a:r>
              <a:rPr lang="en-US" altLang="en-US" sz="2800" b="0">
                <a:solidFill>
                  <a:srgbClr val="000099"/>
                </a:solidFill>
              </a:rPr>
              <a:t>) = </a:t>
            </a:r>
            <a:r>
              <a:rPr lang="en-US" altLang="en-US" sz="2800">
                <a:solidFill>
                  <a:srgbClr val="000099"/>
                </a:solidFill>
              </a:rPr>
              <a:t>0</a:t>
            </a:r>
            <a:endParaRPr lang="en-US" altLang="en-US" sz="2800" b="0">
              <a:solidFill>
                <a:srgbClr val="000099"/>
              </a:solidFill>
            </a:endParaRPr>
          </a:p>
          <a:p>
            <a:pPr>
              <a:spcBef>
                <a:spcPct val="50000"/>
              </a:spcBef>
            </a:pPr>
            <a:endParaRPr lang="en-US" altLang="en-US" b="0"/>
          </a:p>
        </p:txBody>
      </p:sp>
      <p:sp>
        <p:nvSpPr>
          <p:cNvPr id="774155" name="Text Box 1035"/>
          <p:cNvSpPr txBox="1">
            <a:spLocks noChangeArrowheads="1"/>
          </p:cNvSpPr>
          <p:nvPr/>
        </p:nvSpPr>
        <p:spPr bwMode="auto">
          <a:xfrm>
            <a:off x="2055813" y="5149850"/>
            <a:ext cx="3048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b="0">
                <a:solidFill>
                  <a:srgbClr val="000099"/>
                </a:solidFill>
              </a:rPr>
              <a:t>f(</a:t>
            </a:r>
            <a:r>
              <a:rPr lang="en-US" altLang="en-US" sz="2800">
                <a:solidFill>
                  <a:srgbClr val="000099"/>
                </a:solidFill>
              </a:rPr>
              <a:t>x</a:t>
            </a:r>
            <a:r>
              <a:rPr lang="en-US" altLang="en-US" sz="2800" b="0">
                <a:solidFill>
                  <a:srgbClr val="000099"/>
                </a:solidFill>
              </a:rPr>
              <a:t>) &lt; 0</a:t>
            </a:r>
          </a:p>
          <a:p>
            <a:pPr>
              <a:spcBef>
                <a:spcPct val="50000"/>
              </a:spcBef>
            </a:pPr>
            <a:endParaRPr lang="en-US" altLang="en-US" b="0">
              <a:solidFill>
                <a:srgbClr val="000099"/>
              </a:solidFill>
            </a:endParaRPr>
          </a:p>
        </p:txBody>
      </p:sp>
      <p:sp>
        <p:nvSpPr>
          <p:cNvPr id="774156" name="Text Box 1036"/>
          <p:cNvSpPr txBox="1">
            <a:spLocks noChangeArrowheads="1"/>
          </p:cNvSpPr>
          <p:nvPr/>
        </p:nvSpPr>
        <p:spPr bwMode="auto">
          <a:xfrm>
            <a:off x="5562600" y="2160588"/>
            <a:ext cx="3048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b="0">
                <a:solidFill>
                  <a:srgbClr val="000099"/>
                </a:solidFill>
              </a:rPr>
              <a:t>f(</a:t>
            </a:r>
            <a:r>
              <a:rPr lang="en-US" altLang="en-US" sz="2800">
                <a:solidFill>
                  <a:srgbClr val="000099"/>
                </a:solidFill>
              </a:rPr>
              <a:t>x</a:t>
            </a:r>
            <a:r>
              <a:rPr lang="en-US" altLang="en-US" sz="2800" b="0">
                <a:solidFill>
                  <a:srgbClr val="000099"/>
                </a:solidFill>
              </a:rPr>
              <a:t>) &gt; 0</a:t>
            </a:r>
          </a:p>
          <a:p>
            <a:pPr>
              <a:spcBef>
                <a:spcPct val="50000"/>
              </a:spcBef>
            </a:pPr>
            <a:endParaRPr lang="en-US" altLang="en-US" b="0">
              <a:solidFill>
                <a:srgbClr val="000099"/>
              </a:solidFill>
            </a:endParaRPr>
          </a:p>
        </p:txBody>
      </p:sp>
      <p:sp>
        <p:nvSpPr>
          <p:cNvPr id="774157" name="Text Box 1037"/>
          <p:cNvSpPr txBox="1">
            <a:spLocks noChangeArrowheads="1"/>
          </p:cNvSpPr>
          <p:nvPr/>
        </p:nvSpPr>
        <p:spPr bwMode="auto">
          <a:xfrm>
            <a:off x="7100888" y="3459163"/>
            <a:ext cx="1844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rgbClr val="990033"/>
                </a:solidFill>
              </a:rPr>
              <a:t>x</a:t>
            </a:r>
            <a:r>
              <a:rPr lang="en-US" altLang="en-US" sz="2800" b="0">
                <a:solidFill>
                  <a:srgbClr val="990033"/>
                </a:solidFill>
              </a:rPr>
              <a:t> = [x</a:t>
            </a:r>
            <a:r>
              <a:rPr lang="en-US" altLang="en-US" sz="2800" b="0" baseline="-25000">
                <a:solidFill>
                  <a:srgbClr val="990033"/>
                </a:solidFill>
              </a:rPr>
              <a:t>1</a:t>
            </a:r>
            <a:r>
              <a:rPr lang="en-US" altLang="en-US" sz="2800" b="0">
                <a:solidFill>
                  <a:srgbClr val="990033"/>
                </a:solidFill>
              </a:rPr>
              <a:t>, x</a:t>
            </a:r>
            <a:r>
              <a:rPr lang="en-US" altLang="en-US" sz="2800" b="0" baseline="-25000">
                <a:solidFill>
                  <a:srgbClr val="990033"/>
                </a:solidFill>
              </a:rPr>
              <a:t>2</a:t>
            </a:r>
            <a:r>
              <a:rPr lang="en-US" altLang="en-US" sz="2800" b="0">
                <a:solidFill>
                  <a:srgbClr val="990033"/>
                </a:solidFill>
              </a:rPr>
              <a:t>]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Linear optimum margin classifier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9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863600" y="241300"/>
            <a:ext cx="7772400" cy="1143000"/>
          </a:xfrm>
        </p:spPr>
        <p:txBody>
          <a:bodyPr/>
          <a:lstStyle/>
          <a:p>
            <a:r>
              <a:rPr lang="en-US" altLang="en-US" dirty="0"/>
              <a:t>Kernel “Trick</a:t>
            </a:r>
            <a:r>
              <a:rPr lang="en-US" altLang="en-US" dirty="0" smtClean="0"/>
              <a:t>”</a:t>
            </a:r>
            <a:endParaRPr lang="en-US" altLang="en-US" dirty="0"/>
          </a:p>
        </p:txBody>
      </p:sp>
      <p:sp>
        <p:nvSpPr>
          <p:cNvPr id="124938" name="Rectangle 2058"/>
          <p:cNvSpPr>
            <a:spLocks noGrp="1" noChangeArrowheads="1"/>
          </p:cNvSpPr>
          <p:nvPr>
            <p:ph type="body" idx="1"/>
          </p:nvPr>
        </p:nvSpPr>
        <p:spPr>
          <a:xfrm>
            <a:off x="1301750" y="1905000"/>
            <a:ext cx="5461000" cy="3735387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dirty="0">
                <a:solidFill>
                  <a:srgbClr val="003399"/>
                </a:solidFill>
              </a:rPr>
              <a:t>f(</a:t>
            </a:r>
            <a:r>
              <a:rPr lang="en-US" altLang="en-US" sz="2800" b="1" dirty="0">
                <a:solidFill>
                  <a:srgbClr val="003399"/>
                </a:solidFill>
              </a:rPr>
              <a:t>x</a:t>
            </a:r>
            <a:r>
              <a:rPr lang="en-US" altLang="en-US" sz="2800" dirty="0">
                <a:solidFill>
                  <a:srgbClr val="003399"/>
                </a:solidFill>
              </a:rPr>
              <a:t>) = </a:t>
            </a:r>
            <a:r>
              <a:rPr lang="en-US" altLang="en-US" sz="4400" dirty="0" err="1" smtClean="0">
                <a:solidFill>
                  <a:srgbClr val="003399"/>
                </a:solidFill>
                <a:latin typeface="Symbol" pitchFamily="18" charset="2"/>
              </a:rPr>
              <a:t>S</a:t>
            </a:r>
            <a:r>
              <a:rPr lang="en-US" altLang="en-US" sz="2800" baseline="-25000" dirty="0" err="1" smtClean="0">
                <a:solidFill>
                  <a:srgbClr val="003399"/>
                </a:solidFill>
              </a:rPr>
              <a:t>k</a:t>
            </a:r>
            <a:r>
              <a:rPr lang="en-US" altLang="en-US" sz="2800" dirty="0" smtClean="0">
                <a:solidFill>
                  <a:srgbClr val="003399"/>
                </a:solidFill>
              </a:rPr>
              <a:t> </a:t>
            </a:r>
            <a:r>
              <a:rPr lang="en-US" altLang="en-US" sz="2800" dirty="0" err="1" smtClean="0">
                <a:solidFill>
                  <a:srgbClr val="003399"/>
                </a:solidFill>
                <a:latin typeface="Symbol" pitchFamily="18" charset="2"/>
              </a:rPr>
              <a:t>a</a:t>
            </a:r>
            <a:r>
              <a:rPr lang="en-US" altLang="en-US" sz="2800" baseline="-25000" dirty="0" err="1" smtClean="0">
                <a:solidFill>
                  <a:srgbClr val="003399"/>
                </a:solidFill>
              </a:rPr>
              <a:t>k</a:t>
            </a:r>
            <a:r>
              <a:rPr lang="en-US" altLang="en-US" sz="2800" dirty="0" smtClean="0">
                <a:solidFill>
                  <a:srgbClr val="003399"/>
                </a:solidFill>
              </a:rPr>
              <a:t> k(</a:t>
            </a:r>
            <a:r>
              <a:rPr lang="en-US" altLang="en-US" sz="2800" b="1" dirty="0" err="1" smtClean="0">
                <a:solidFill>
                  <a:srgbClr val="003399"/>
                </a:solidFill>
              </a:rPr>
              <a:t>x</a:t>
            </a:r>
            <a:r>
              <a:rPr lang="en-US" altLang="en-US" sz="2800" baseline="30000" dirty="0" err="1">
                <a:solidFill>
                  <a:srgbClr val="003399"/>
                </a:solidFill>
              </a:rPr>
              <a:t>k</a:t>
            </a:r>
            <a:r>
              <a:rPr lang="en-US" altLang="en-US" sz="2800" dirty="0" smtClean="0">
                <a:solidFill>
                  <a:srgbClr val="003399"/>
                </a:solidFill>
              </a:rPr>
              <a:t>, </a:t>
            </a:r>
            <a:r>
              <a:rPr lang="en-US" altLang="en-US" sz="2800" b="1" dirty="0">
                <a:solidFill>
                  <a:srgbClr val="003399"/>
                </a:solidFill>
              </a:rPr>
              <a:t>x</a:t>
            </a:r>
            <a:r>
              <a:rPr lang="en-US" altLang="en-US" sz="2800" dirty="0">
                <a:solidFill>
                  <a:srgbClr val="003399"/>
                </a:solidFill>
              </a:rPr>
              <a:t>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dirty="0" smtClean="0">
                <a:solidFill>
                  <a:srgbClr val="003399"/>
                </a:solidFill>
              </a:rPr>
              <a:t>k(</a:t>
            </a:r>
            <a:r>
              <a:rPr lang="en-US" altLang="en-US" sz="2800" b="1" dirty="0" err="1" smtClean="0">
                <a:solidFill>
                  <a:srgbClr val="003399"/>
                </a:solidFill>
              </a:rPr>
              <a:t>x</a:t>
            </a:r>
            <a:r>
              <a:rPr lang="en-US" altLang="en-US" sz="2800" baseline="30000" dirty="0" err="1" smtClean="0">
                <a:solidFill>
                  <a:srgbClr val="003399"/>
                </a:solidFill>
              </a:rPr>
              <a:t>k</a:t>
            </a:r>
            <a:r>
              <a:rPr lang="en-US" altLang="en-US" sz="2800" dirty="0" smtClean="0">
                <a:solidFill>
                  <a:srgbClr val="003399"/>
                </a:solidFill>
              </a:rPr>
              <a:t>, </a:t>
            </a:r>
            <a:r>
              <a:rPr lang="en-US" altLang="en-US" sz="2800" b="1" dirty="0">
                <a:solidFill>
                  <a:srgbClr val="003399"/>
                </a:solidFill>
              </a:rPr>
              <a:t>x</a:t>
            </a:r>
            <a:r>
              <a:rPr lang="en-US" altLang="en-US" sz="2800" dirty="0">
                <a:solidFill>
                  <a:srgbClr val="003399"/>
                </a:solidFill>
              </a:rPr>
              <a:t>) = </a:t>
            </a:r>
            <a:r>
              <a:rPr lang="en-US" altLang="en-US" sz="2800" b="1" dirty="0" smtClean="0">
                <a:solidFill>
                  <a:srgbClr val="003399"/>
                </a:solidFill>
                <a:latin typeface="Symbol" pitchFamily="18" charset="2"/>
              </a:rPr>
              <a:t>F</a:t>
            </a:r>
            <a:r>
              <a:rPr lang="en-US" altLang="en-US" sz="2800" dirty="0" smtClean="0">
                <a:solidFill>
                  <a:srgbClr val="003399"/>
                </a:solidFill>
              </a:rPr>
              <a:t>(</a:t>
            </a:r>
            <a:r>
              <a:rPr lang="en-US" altLang="en-US" sz="2800" b="1" dirty="0" err="1" smtClean="0">
                <a:solidFill>
                  <a:srgbClr val="003399"/>
                </a:solidFill>
              </a:rPr>
              <a:t>x</a:t>
            </a:r>
            <a:r>
              <a:rPr lang="en-US" altLang="en-US" sz="2800" baseline="30000" dirty="0" err="1">
                <a:solidFill>
                  <a:srgbClr val="003399"/>
                </a:solidFill>
              </a:rPr>
              <a:t>k</a:t>
            </a:r>
            <a:r>
              <a:rPr lang="en-US" altLang="en-US" sz="2800" dirty="0" smtClean="0">
                <a:solidFill>
                  <a:srgbClr val="003399"/>
                </a:solidFill>
              </a:rPr>
              <a:t>) </a:t>
            </a:r>
            <a:r>
              <a:rPr lang="en-US" altLang="en-US" sz="2800" dirty="0">
                <a:solidFill>
                  <a:srgbClr val="003399"/>
                </a:solidFill>
                <a:sym typeface="Symbol" pitchFamily="18" charset="2"/>
              </a:rPr>
              <a:t> </a:t>
            </a:r>
            <a:r>
              <a:rPr lang="en-US" altLang="en-US" sz="2800" b="1" dirty="0">
                <a:solidFill>
                  <a:srgbClr val="003399"/>
                </a:solidFill>
                <a:latin typeface="Symbol" pitchFamily="18" charset="2"/>
              </a:rPr>
              <a:t>F</a:t>
            </a:r>
            <a:r>
              <a:rPr lang="en-US" altLang="en-US" sz="2800" dirty="0">
                <a:solidFill>
                  <a:srgbClr val="003399"/>
                </a:solidFill>
              </a:rPr>
              <a:t>(</a:t>
            </a:r>
            <a:r>
              <a:rPr lang="en-US" altLang="en-US" sz="2800" b="1" dirty="0">
                <a:solidFill>
                  <a:srgbClr val="003399"/>
                </a:solidFill>
              </a:rPr>
              <a:t>x</a:t>
            </a:r>
            <a:r>
              <a:rPr lang="en-US" altLang="en-US" sz="2800" dirty="0">
                <a:solidFill>
                  <a:srgbClr val="003399"/>
                </a:solidFill>
              </a:rPr>
              <a:t>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en-US" sz="2800" dirty="0">
              <a:solidFill>
                <a:srgbClr val="003399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en-US" sz="2800" dirty="0">
              <a:solidFill>
                <a:srgbClr val="003399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en-US" sz="2800" dirty="0">
              <a:solidFill>
                <a:srgbClr val="003399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dirty="0">
                <a:solidFill>
                  <a:srgbClr val="C00000"/>
                </a:solidFill>
              </a:rPr>
              <a:t>f(</a:t>
            </a:r>
            <a:r>
              <a:rPr lang="en-US" altLang="en-US" sz="2800" b="1" dirty="0">
                <a:solidFill>
                  <a:srgbClr val="C00000"/>
                </a:solidFill>
              </a:rPr>
              <a:t>x</a:t>
            </a:r>
            <a:r>
              <a:rPr lang="en-US" altLang="en-US" sz="2800" dirty="0">
                <a:solidFill>
                  <a:srgbClr val="C00000"/>
                </a:solidFill>
              </a:rPr>
              <a:t>) = </a:t>
            </a:r>
            <a:r>
              <a:rPr lang="en-US" altLang="en-US" sz="2800" b="1" dirty="0">
                <a:solidFill>
                  <a:srgbClr val="C00000"/>
                </a:solidFill>
              </a:rPr>
              <a:t>w </a:t>
            </a:r>
            <a:r>
              <a:rPr lang="en-US" altLang="en-US" sz="2800" dirty="0">
                <a:solidFill>
                  <a:srgbClr val="C00000"/>
                </a:solidFill>
                <a:sym typeface="Symbol" pitchFamily="18" charset="2"/>
              </a:rPr>
              <a:t> </a:t>
            </a:r>
            <a:r>
              <a:rPr lang="en-US" altLang="en-US" sz="2800" b="1" dirty="0">
                <a:solidFill>
                  <a:srgbClr val="C00000"/>
                </a:solidFill>
                <a:latin typeface="Symbol" pitchFamily="18" charset="2"/>
              </a:rPr>
              <a:t>F</a:t>
            </a:r>
            <a:r>
              <a:rPr lang="en-US" altLang="en-US" sz="2800" dirty="0">
                <a:solidFill>
                  <a:srgbClr val="C00000"/>
                </a:solidFill>
              </a:rPr>
              <a:t>(</a:t>
            </a:r>
            <a:r>
              <a:rPr lang="en-US" altLang="en-US" sz="2800" b="1" dirty="0">
                <a:solidFill>
                  <a:srgbClr val="C00000"/>
                </a:solidFill>
              </a:rPr>
              <a:t>x</a:t>
            </a:r>
            <a:r>
              <a:rPr lang="en-US" altLang="en-US" sz="2800" dirty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b="1" dirty="0">
                <a:solidFill>
                  <a:srgbClr val="C00000"/>
                </a:solidFill>
              </a:rPr>
              <a:t>w</a:t>
            </a:r>
            <a:r>
              <a:rPr lang="en-US" altLang="en-US" sz="2800" dirty="0">
                <a:solidFill>
                  <a:srgbClr val="C00000"/>
                </a:solidFill>
              </a:rPr>
              <a:t> = </a:t>
            </a:r>
            <a:r>
              <a:rPr lang="en-US" altLang="en-US" sz="4400" dirty="0" err="1" smtClean="0">
                <a:solidFill>
                  <a:srgbClr val="C00000"/>
                </a:solidFill>
                <a:latin typeface="Symbol" pitchFamily="18" charset="2"/>
              </a:rPr>
              <a:t>S</a:t>
            </a:r>
            <a:r>
              <a:rPr lang="en-US" altLang="en-US" sz="2800" baseline="-25000" dirty="0" err="1">
                <a:solidFill>
                  <a:srgbClr val="C00000"/>
                </a:solidFill>
              </a:rPr>
              <a:t>k</a:t>
            </a:r>
            <a:r>
              <a:rPr lang="en-US" altLang="en-US" sz="2800" dirty="0" smtClean="0">
                <a:solidFill>
                  <a:srgbClr val="C00000"/>
                </a:solidFill>
              </a:rPr>
              <a:t> </a:t>
            </a:r>
            <a:r>
              <a:rPr lang="en-US" altLang="en-US" sz="2800" dirty="0" err="1" smtClean="0">
                <a:solidFill>
                  <a:srgbClr val="C00000"/>
                </a:solidFill>
                <a:latin typeface="Symbol" pitchFamily="18" charset="2"/>
              </a:rPr>
              <a:t>a</a:t>
            </a:r>
            <a:r>
              <a:rPr lang="en-US" altLang="en-US" sz="2800" baseline="-25000" dirty="0" err="1" smtClean="0">
                <a:solidFill>
                  <a:srgbClr val="C00000"/>
                </a:solidFill>
              </a:rPr>
              <a:t>k</a:t>
            </a:r>
            <a:r>
              <a:rPr lang="en-US" altLang="en-US" sz="2800" dirty="0" smtClean="0">
                <a:solidFill>
                  <a:srgbClr val="C00000"/>
                </a:solidFill>
              </a:rPr>
              <a:t> </a:t>
            </a:r>
            <a:r>
              <a:rPr lang="en-US" altLang="en-US" sz="2800" b="1" dirty="0" smtClean="0">
                <a:solidFill>
                  <a:srgbClr val="C00000"/>
                </a:solidFill>
                <a:latin typeface="Symbol" pitchFamily="18" charset="2"/>
              </a:rPr>
              <a:t>F</a:t>
            </a:r>
            <a:r>
              <a:rPr lang="en-US" altLang="en-US" sz="2800" dirty="0" smtClean="0">
                <a:solidFill>
                  <a:srgbClr val="C00000"/>
                </a:solidFill>
              </a:rPr>
              <a:t>(</a:t>
            </a:r>
            <a:r>
              <a:rPr lang="en-US" altLang="en-US" sz="2800" b="1" dirty="0" err="1" smtClean="0">
                <a:solidFill>
                  <a:srgbClr val="C00000"/>
                </a:solidFill>
              </a:rPr>
              <a:t>x</a:t>
            </a:r>
            <a:r>
              <a:rPr lang="en-US" altLang="en-US" sz="2800" baseline="30000" dirty="0" err="1" smtClean="0">
                <a:solidFill>
                  <a:srgbClr val="C00000"/>
                </a:solidFill>
              </a:rPr>
              <a:t>k</a:t>
            </a:r>
            <a:r>
              <a:rPr lang="en-US" altLang="en-US" sz="2800" dirty="0" smtClean="0">
                <a:solidFill>
                  <a:srgbClr val="C00000"/>
                </a:solidFill>
              </a:rPr>
              <a:t>) </a:t>
            </a:r>
            <a:endParaRPr lang="en-US" altLang="en-US" sz="2800" dirty="0">
              <a:solidFill>
                <a:srgbClr val="C00000"/>
              </a:solidFill>
            </a:endParaRPr>
          </a:p>
        </p:txBody>
      </p:sp>
      <p:sp>
        <p:nvSpPr>
          <p:cNvPr id="124939" name="AutoShape 2059"/>
          <p:cNvSpPr>
            <a:spLocks noChangeArrowheads="1"/>
          </p:cNvSpPr>
          <p:nvPr/>
        </p:nvSpPr>
        <p:spPr bwMode="auto">
          <a:xfrm>
            <a:off x="2501900" y="3128962"/>
            <a:ext cx="660400" cy="1155700"/>
          </a:xfrm>
          <a:prstGeom prst="upDownArrow">
            <a:avLst>
              <a:gd name="adj1" fmla="val 50000"/>
              <a:gd name="adj2" fmla="val 35000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0" name="Rectangle 2060"/>
          <p:cNvSpPr>
            <a:spLocks noChangeArrowheads="1"/>
          </p:cNvSpPr>
          <p:nvPr/>
        </p:nvSpPr>
        <p:spPr bwMode="auto">
          <a:xfrm>
            <a:off x="3733800" y="3116962"/>
            <a:ext cx="2667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 i="1">
                <a:solidFill>
                  <a:srgbClr val="003366"/>
                </a:solidFill>
                <a:latin typeface="Georgia" pitchFamily="18" charset="0"/>
                <a:cs typeface="Times New Roman" pitchFamily="18" charset="0"/>
              </a:defRPr>
            </a:lvl1pPr>
            <a:lvl2pPr>
              <a:defRPr sz="4400" i="1">
                <a:solidFill>
                  <a:srgbClr val="003366"/>
                </a:solidFill>
                <a:latin typeface="Georgia" pitchFamily="18" charset="0"/>
                <a:cs typeface="Times New Roman" pitchFamily="18" charset="0"/>
              </a:defRPr>
            </a:lvl2pPr>
            <a:lvl3pPr>
              <a:defRPr sz="4400" i="1">
                <a:solidFill>
                  <a:srgbClr val="003366"/>
                </a:solidFill>
                <a:latin typeface="Georgia" pitchFamily="18" charset="0"/>
                <a:cs typeface="Times New Roman" pitchFamily="18" charset="0"/>
              </a:defRPr>
            </a:lvl3pPr>
            <a:lvl4pPr>
              <a:defRPr sz="4400" i="1">
                <a:solidFill>
                  <a:srgbClr val="003366"/>
                </a:solidFill>
                <a:latin typeface="Georgia" pitchFamily="18" charset="0"/>
                <a:cs typeface="Times New Roman" pitchFamily="18" charset="0"/>
              </a:defRPr>
            </a:lvl4pPr>
            <a:lvl5pPr>
              <a:defRPr sz="4400" i="1">
                <a:solidFill>
                  <a:srgbClr val="003366"/>
                </a:solidFill>
                <a:latin typeface="Georgia" pitchFamily="18" charset="0"/>
                <a:cs typeface="Times New Roman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rgbClr val="003366"/>
                </a:solidFill>
                <a:latin typeface="Georgia" pitchFamily="18" charset="0"/>
                <a:cs typeface="Times New Roman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rgbClr val="003366"/>
                </a:solidFill>
                <a:latin typeface="Georgia" pitchFamily="18" charset="0"/>
                <a:cs typeface="Times New Roman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rgbClr val="003366"/>
                </a:solidFill>
                <a:latin typeface="Georgia" pitchFamily="18" charset="0"/>
                <a:cs typeface="Times New Roman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rgbClr val="003366"/>
                </a:solidFill>
                <a:latin typeface="Georgia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en-US" sz="4000" b="0" i="0" dirty="0">
                <a:latin typeface="+mj-lt"/>
              </a:rPr>
              <a:t>Dual forms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58161" y="1981200"/>
            <a:ext cx="33558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dirty="0" err="1">
                <a:solidFill>
                  <a:srgbClr val="002060"/>
                </a:solidFill>
                <a:latin typeface="Symbol" pitchFamily="18" charset="2"/>
              </a:rPr>
              <a:t>Da</a:t>
            </a:r>
            <a:r>
              <a:rPr lang="en-US" altLang="en-US" sz="2800" baseline="-25000" dirty="0" err="1">
                <a:solidFill>
                  <a:srgbClr val="002060"/>
                </a:solidFill>
              </a:rPr>
              <a:t>k</a:t>
            </a:r>
            <a:r>
              <a:rPr lang="en-US" altLang="en-US" sz="2800" baseline="-25000" dirty="0">
                <a:solidFill>
                  <a:srgbClr val="002060"/>
                </a:solidFill>
              </a:rPr>
              <a:t> </a:t>
            </a:r>
            <a:r>
              <a:rPr lang="en-US" altLang="en-US" sz="2800" baseline="-25000" dirty="0" smtClean="0">
                <a:solidFill>
                  <a:srgbClr val="002060"/>
                </a:solidFill>
              </a:rPr>
              <a:t> = </a:t>
            </a:r>
            <a:r>
              <a:rPr lang="en-US" altLang="en-US" sz="2800" dirty="0" smtClean="0">
                <a:solidFill>
                  <a:srgbClr val="002060"/>
                </a:solidFill>
                <a:latin typeface="Symbol" pitchFamily="18" charset="2"/>
              </a:rPr>
              <a:t>h </a:t>
            </a:r>
            <a:r>
              <a:rPr lang="en-US" altLang="en-US" sz="2800" dirty="0" err="1">
                <a:solidFill>
                  <a:srgbClr val="002060"/>
                </a:solidFill>
              </a:rPr>
              <a:t>y</a:t>
            </a:r>
            <a:r>
              <a:rPr lang="en-US" altLang="en-US" sz="2800" baseline="30000" dirty="0" err="1">
                <a:solidFill>
                  <a:srgbClr val="002060"/>
                </a:solidFill>
              </a:rPr>
              <a:t>k</a:t>
            </a:r>
            <a:r>
              <a:rPr lang="en-US" altLang="en-US" sz="2800" dirty="0">
                <a:solidFill>
                  <a:srgbClr val="002060"/>
                </a:solidFill>
              </a:rPr>
              <a:t>, for min(z</a:t>
            </a:r>
            <a:r>
              <a:rPr lang="en-US" altLang="en-US" sz="2800" dirty="0" smtClean="0">
                <a:solidFill>
                  <a:srgbClr val="002060"/>
                </a:solidFill>
              </a:rPr>
              <a:t>), </a:t>
            </a:r>
          </a:p>
          <a:p>
            <a:r>
              <a:rPr lang="en-US" altLang="en-US" sz="2800" dirty="0" smtClean="0">
                <a:solidFill>
                  <a:srgbClr val="002060"/>
                </a:solidFill>
              </a:rPr>
              <a:t>          0 otherwise </a:t>
            </a:r>
            <a:endParaRPr lang="en-US" altLang="en-US" sz="2800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3000" y="4495800"/>
            <a:ext cx="39682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dirty="0" err="1" smtClean="0">
                <a:solidFill>
                  <a:srgbClr val="C00000"/>
                </a:solidFill>
                <a:latin typeface="Symbol" pitchFamily="18" charset="2"/>
              </a:rPr>
              <a:t>D</a:t>
            </a:r>
            <a:r>
              <a:rPr lang="en-US" altLang="en-US" sz="2800" dirty="0" err="1" smtClean="0">
                <a:solidFill>
                  <a:srgbClr val="C00000"/>
                </a:solidFill>
              </a:rPr>
              <a:t>w</a:t>
            </a:r>
            <a:r>
              <a:rPr lang="en-US" altLang="en-US" sz="2800" dirty="0" smtClean="0">
                <a:solidFill>
                  <a:srgbClr val="C00000"/>
                </a:solidFill>
              </a:rPr>
              <a:t> = </a:t>
            </a:r>
            <a:r>
              <a:rPr lang="en-US" altLang="en-US" sz="2800" dirty="0">
                <a:solidFill>
                  <a:srgbClr val="C00000"/>
                </a:solidFill>
                <a:latin typeface="Symbol" pitchFamily="18" charset="2"/>
              </a:rPr>
              <a:t>h </a:t>
            </a:r>
            <a:r>
              <a:rPr lang="en-US" altLang="en-US" sz="2800" dirty="0" smtClean="0">
                <a:solidFill>
                  <a:srgbClr val="C00000"/>
                </a:solidFill>
              </a:rPr>
              <a:t>y </a:t>
            </a:r>
            <a:r>
              <a:rPr lang="en-US" altLang="en-US" sz="2800" b="1" dirty="0">
                <a:solidFill>
                  <a:srgbClr val="C00000"/>
                </a:solidFill>
                <a:latin typeface="Symbol" pitchFamily="18" charset="2"/>
              </a:rPr>
              <a:t>F</a:t>
            </a:r>
            <a:r>
              <a:rPr lang="en-US" altLang="en-US" sz="2800" dirty="0">
                <a:solidFill>
                  <a:srgbClr val="C00000"/>
                </a:solidFill>
              </a:rPr>
              <a:t>(</a:t>
            </a:r>
            <a:r>
              <a:rPr lang="en-US" altLang="en-US" sz="2800" b="1" dirty="0">
                <a:solidFill>
                  <a:srgbClr val="C00000"/>
                </a:solidFill>
              </a:rPr>
              <a:t>x</a:t>
            </a:r>
            <a:r>
              <a:rPr lang="en-US" altLang="en-US" sz="2800" dirty="0">
                <a:solidFill>
                  <a:srgbClr val="C00000"/>
                </a:solidFill>
              </a:rPr>
              <a:t>)</a:t>
            </a:r>
            <a:r>
              <a:rPr lang="en-US" altLang="en-US" sz="2800" dirty="0" smtClean="0">
                <a:solidFill>
                  <a:srgbClr val="C00000"/>
                </a:solidFill>
              </a:rPr>
              <a:t>, for </a:t>
            </a:r>
            <a:r>
              <a:rPr lang="en-US" altLang="en-US" sz="2800" dirty="0">
                <a:solidFill>
                  <a:srgbClr val="C00000"/>
                </a:solidFill>
              </a:rPr>
              <a:t>min(z</a:t>
            </a:r>
            <a:r>
              <a:rPr lang="en-US" altLang="en-US" sz="2800" dirty="0" smtClean="0">
                <a:solidFill>
                  <a:srgbClr val="C00000"/>
                </a:solidFill>
              </a:rPr>
              <a:t>), </a:t>
            </a:r>
          </a:p>
          <a:p>
            <a:r>
              <a:rPr lang="en-US" altLang="en-US" sz="2800" dirty="0" smtClean="0">
                <a:solidFill>
                  <a:srgbClr val="C00000"/>
                </a:solidFill>
              </a:rPr>
              <a:t>          0 otherwise 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81600" y="1828800"/>
            <a:ext cx="35814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76800" y="4284662"/>
            <a:ext cx="4044402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6195" name="Picture 3" descr="C:\Users\Isabelle\Projects\HDC\Reports\figures\non_linear_svm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3" y="1824038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61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1" y="5883275"/>
            <a:ext cx="4572000" cy="776288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en-US" sz="2400" b="1" i="1" dirty="0" smtClean="0">
                <a:solidFill>
                  <a:srgbClr val="000099"/>
                </a:solidFill>
              </a:rPr>
              <a:t>SVM, </a:t>
            </a:r>
            <a:r>
              <a:rPr lang="en-US" altLang="en-US" sz="2400" b="1" i="1" dirty="0" err="1" smtClean="0">
                <a:solidFill>
                  <a:srgbClr val="000099"/>
                </a:solidFill>
              </a:rPr>
              <a:t>Boser-Guyon-Vapnik</a:t>
            </a:r>
            <a:r>
              <a:rPr lang="en-US" altLang="en-US" sz="2400" b="1" i="1" dirty="0">
                <a:solidFill>
                  <a:srgbClr val="000099"/>
                </a:solidFill>
              </a:rPr>
              <a:t>, 1992</a:t>
            </a:r>
            <a:endParaRPr lang="en-US" altLang="en-US" sz="2400" i="1" dirty="0">
              <a:solidFill>
                <a:srgbClr val="000099"/>
              </a:solidFill>
            </a:endParaRPr>
          </a:p>
        </p:txBody>
      </p:sp>
      <p:sp>
        <p:nvSpPr>
          <p:cNvPr id="776197" name="Rectangle 5"/>
          <p:cNvSpPr>
            <a:spLocks noChangeArrowheads="1"/>
          </p:cNvSpPr>
          <p:nvPr/>
        </p:nvSpPr>
        <p:spPr bwMode="auto">
          <a:xfrm>
            <a:off x="6950075" y="1658938"/>
            <a:ext cx="792163" cy="42052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198" name="Text Box 6"/>
          <p:cNvSpPr txBox="1">
            <a:spLocks noChangeArrowheads="1"/>
          </p:cNvSpPr>
          <p:nvPr/>
        </p:nvSpPr>
        <p:spPr bwMode="auto">
          <a:xfrm>
            <a:off x="519113" y="5678488"/>
            <a:ext cx="347503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2800" b="0" dirty="0">
                <a:solidFill>
                  <a:srgbClr val="003399"/>
                </a:solidFill>
              </a:rPr>
              <a:t>f(</a:t>
            </a:r>
            <a:r>
              <a:rPr lang="en-US" altLang="en-US" sz="2800" dirty="0">
                <a:solidFill>
                  <a:srgbClr val="003399"/>
                </a:solidFill>
              </a:rPr>
              <a:t>x</a:t>
            </a:r>
            <a:r>
              <a:rPr lang="en-US" altLang="en-US" sz="2800" b="0" dirty="0">
                <a:solidFill>
                  <a:srgbClr val="003399"/>
                </a:solidFill>
              </a:rPr>
              <a:t>) = </a:t>
            </a:r>
            <a:r>
              <a:rPr lang="en-US" altLang="en-US" sz="4400" b="0" dirty="0" err="1">
                <a:solidFill>
                  <a:srgbClr val="003399"/>
                </a:solidFill>
                <a:latin typeface="Symbol" pitchFamily="18" charset="2"/>
              </a:rPr>
              <a:t>S</a:t>
            </a:r>
            <a:r>
              <a:rPr lang="en-US" altLang="en-US" sz="2800" b="0" baseline="-25000" dirty="0" err="1">
                <a:solidFill>
                  <a:srgbClr val="003399"/>
                </a:solidFill>
              </a:rPr>
              <a:t>k</a:t>
            </a:r>
            <a:r>
              <a:rPr lang="en-US" altLang="en-US" sz="2800" b="0" dirty="0">
                <a:solidFill>
                  <a:srgbClr val="003399"/>
                </a:solidFill>
              </a:rPr>
              <a:t> </a:t>
            </a:r>
            <a:r>
              <a:rPr lang="en-US" altLang="en-US" sz="2800" b="0" dirty="0" err="1">
                <a:solidFill>
                  <a:srgbClr val="003399"/>
                </a:solidFill>
                <a:latin typeface="Symbol" pitchFamily="18" charset="2"/>
              </a:rPr>
              <a:t>a</a:t>
            </a:r>
            <a:r>
              <a:rPr lang="en-US" altLang="en-US" sz="2800" b="0" baseline="-25000" dirty="0" err="1">
                <a:solidFill>
                  <a:srgbClr val="003399"/>
                </a:solidFill>
              </a:rPr>
              <a:t>k</a:t>
            </a:r>
            <a:r>
              <a:rPr lang="en-US" altLang="en-US" sz="2800" b="0" dirty="0">
                <a:solidFill>
                  <a:srgbClr val="003399"/>
                </a:solidFill>
              </a:rPr>
              <a:t> k(</a:t>
            </a:r>
            <a:r>
              <a:rPr lang="en-US" altLang="en-US" sz="2800" dirty="0" err="1">
                <a:solidFill>
                  <a:srgbClr val="003399"/>
                </a:solidFill>
              </a:rPr>
              <a:t>x</a:t>
            </a:r>
            <a:r>
              <a:rPr lang="en-US" altLang="en-US" sz="2800" b="0" baseline="-25000" dirty="0" err="1">
                <a:solidFill>
                  <a:srgbClr val="003399"/>
                </a:solidFill>
              </a:rPr>
              <a:t>k</a:t>
            </a:r>
            <a:r>
              <a:rPr lang="en-US" altLang="en-US" sz="2800" b="0" dirty="0">
                <a:solidFill>
                  <a:srgbClr val="003399"/>
                </a:solidFill>
              </a:rPr>
              <a:t>, </a:t>
            </a:r>
            <a:r>
              <a:rPr lang="en-US" altLang="en-US" sz="2800" dirty="0">
                <a:solidFill>
                  <a:srgbClr val="003399"/>
                </a:solidFill>
              </a:rPr>
              <a:t>x</a:t>
            </a:r>
            <a:r>
              <a:rPr lang="en-US" altLang="en-US" sz="2800" b="0" dirty="0" smtClean="0">
                <a:solidFill>
                  <a:srgbClr val="003399"/>
                </a:solidFill>
              </a:rPr>
              <a:t>) </a:t>
            </a: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</a:rPr>
              <a:t>+ b</a:t>
            </a:r>
            <a:endParaRPr lang="en-US" altLang="en-US" sz="2800" b="0" dirty="0">
              <a:solidFill>
                <a:srgbClr val="003399"/>
              </a:solidFill>
            </a:endParaRPr>
          </a:p>
        </p:txBody>
      </p:sp>
      <p:sp>
        <p:nvSpPr>
          <p:cNvPr id="776199" name="Text Box 7"/>
          <p:cNvSpPr txBox="1">
            <a:spLocks noChangeArrowheads="1"/>
          </p:cNvSpPr>
          <p:nvPr/>
        </p:nvSpPr>
        <p:spPr bwMode="auto">
          <a:xfrm rot="-1242491">
            <a:off x="2092325" y="2906713"/>
            <a:ext cx="3048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b="0">
                <a:solidFill>
                  <a:srgbClr val="000099"/>
                </a:solidFill>
              </a:rPr>
              <a:t>f(</a:t>
            </a:r>
            <a:r>
              <a:rPr lang="en-US" altLang="en-US" sz="2800">
                <a:solidFill>
                  <a:srgbClr val="000099"/>
                </a:solidFill>
              </a:rPr>
              <a:t>x</a:t>
            </a:r>
            <a:r>
              <a:rPr lang="en-US" altLang="en-US" sz="2800" b="0">
                <a:solidFill>
                  <a:srgbClr val="000099"/>
                </a:solidFill>
              </a:rPr>
              <a:t>) = </a:t>
            </a:r>
            <a:r>
              <a:rPr lang="en-US" altLang="en-US" sz="2800">
                <a:solidFill>
                  <a:srgbClr val="000099"/>
                </a:solidFill>
              </a:rPr>
              <a:t>0</a:t>
            </a:r>
            <a:endParaRPr lang="en-US" altLang="en-US" sz="2800" b="0">
              <a:solidFill>
                <a:srgbClr val="000099"/>
              </a:solidFill>
            </a:endParaRPr>
          </a:p>
          <a:p>
            <a:pPr>
              <a:spcBef>
                <a:spcPct val="50000"/>
              </a:spcBef>
            </a:pPr>
            <a:endParaRPr lang="en-US" altLang="en-US" b="0"/>
          </a:p>
        </p:txBody>
      </p:sp>
      <p:sp>
        <p:nvSpPr>
          <p:cNvPr id="776200" name="Text Box 8"/>
          <p:cNvSpPr txBox="1">
            <a:spLocks noChangeArrowheads="1"/>
          </p:cNvSpPr>
          <p:nvPr/>
        </p:nvSpPr>
        <p:spPr bwMode="auto">
          <a:xfrm>
            <a:off x="2193925" y="5208588"/>
            <a:ext cx="3048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b="0">
                <a:solidFill>
                  <a:srgbClr val="000099"/>
                </a:solidFill>
              </a:rPr>
              <a:t>f(</a:t>
            </a:r>
            <a:r>
              <a:rPr lang="en-US" altLang="en-US" sz="2800">
                <a:solidFill>
                  <a:srgbClr val="000099"/>
                </a:solidFill>
              </a:rPr>
              <a:t>x</a:t>
            </a:r>
            <a:r>
              <a:rPr lang="en-US" altLang="en-US" sz="2800" b="0">
                <a:solidFill>
                  <a:srgbClr val="000099"/>
                </a:solidFill>
              </a:rPr>
              <a:t>) &lt; 0</a:t>
            </a:r>
          </a:p>
          <a:p>
            <a:pPr>
              <a:spcBef>
                <a:spcPct val="50000"/>
              </a:spcBef>
            </a:pPr>
            <a:endParaRPr lang="en-US" altLang="en-US" b="0">
              <a:solidFill>
                <a:srgbClr val="000099"/>
              </a:solidFill>
            </a:endParaRPr>
          </a:p>
        </p:txBody>
      </p:sp>
      <p:sp>
        <p:nvSpPr>
          <p:cNvPr id="776201" name="Text Box 9"/>
          <p:cNvSpPr txBox="1">
            <a:spLocks noChangeArrowheads="1"/>
          </p:cNvSpPr>
          <p:nvPr/>
        </p:nvSpPr>
        <p:spPr bwMode="auto">
          <a:xfrm>
            <a:off x="5440363" y="2187575"/>
            <a:ext cx="3048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b="0">
                <a:solidFill>
                  <a:srgbClr val="000099"/>
                </a:solidFill>
              </a:rPr>
              <a:t>f(</a:t>
            </a:r>
            <a:r>
              <a:rPr lang="en-US" altLang="en-US" sz="2800">
                <a:solidFill>
                  <a:srgbClr val="000099"/>
                </a:solidFill>
              </a:rPr>
              <a:t>x</a:t>
            </a:r>
            <a:r>
              <a:rPr lang="en-US" altLang="en-US" sz="2800" b="0">
                <a:solidFill>
                  <a:srgbClr val="000099"/>
                </a:solidFill>
              </a:rPr>
              <a:t>) &gt; 0</a:t>
            </a:r>
          </a:p>
          <a:p>
            <a:pPr>
              <a:spcBef>
                <a:spcPct val="50000"/>
              </a:spcBef>
            </a:pPr>
            <a:endParaRPr lang="en-US" altLang="en-US" b="0">
              <a:solidFill>
                <a:srgbClr val="000099"/>
              </a:solidFill>
            </a:endParaRPr>
          </a:p>
        </p:txBody>
      </p:sp>
      <p:sp>
        <p:nvSpPr>
          <p:cNvPr id="776202" name="Text Box 10"/>
          <p:cNvSpPr txBox="1">
            <a:spLocks noChangeArrowheads="1"/>
          </p:cNvSpPr>
          <p:nvPr/>
        </p:nvSpPr>
        <p:spPr bwMode="auto">
          <a:xfrm>
            <a:off x="7086600" y="5257800"/>
            <a:ext cx="777875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b="0">
                <a:solidFill>
                  <a:schemeClr val="hlink"/>
                </a:solidFill>
              </a:rPr>
              <a:t>x</a:t>
            </a:r>
            <a:r>
              <a:rPr lang="en-US" altLang="en-US" sz="2800" b="0" baseline="-25000">
                <a:solidFill>
                  <a:schemeClr val="hlink"/>
                </a:solidFill>
              </a:rPr>
              <a:t>1</a:t>
            </a:r>
          </a:p>
          <a:p>
            <a:pPr>
              <a:spcBef>
                <a:spcPct val="50000"/>
              </a:spcBef>
            </a:pPr>
            <a:endParaRPr lang="en-US" altLang="en-US" b="0">
              <a:solidFill>
                <a:schemeClr val="hlink"/>
              </a:solidFill>
            </a:endParaRPr>
          </a:p>
        </p:txBody>
      </p:sp>
      <p:sp>
        <p:nvSpPr>
          <p:cNvPr id="776203" name="Text Box 11"/>
          <p:cNvSpPr txBox="1">
            <a:spLocks noChangeArrowheads="1"/>
          </p:cNvSpPr>
          <p:nvPr/>
        </p:nvSpPr>
        <p:spPr bwMode="auto">
          <a:xfrm>
            <a:off x="1265238" y="1766888"/>
            <a:ext cx="777875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b="0">
                <a:solidFill>
                  <a:schemeClr val="hlink"/>
                </a:solidFill>
              </a:rPr>
              <a:t>x</a:t>
            </a:r>
            <a:r>
              <a:rPr lang="en-US" altLang="en-US" sz="2800" b="0" baseline="-25000">
                <a:solidFill>
                  <a:schemeClr val="hlink"/>
                </a:solidFill>
              </a:rPr>
              <a:t>2</a:t>
            </a:r>
          </a:p>
          <a:p>
            <a:pPr>
              <a:spcBef>
                <a:spcPct val="50000"/>
              </a:spcBef>
            </a:pPr>
            <a:endParaRPr lang="en-US" altLang="en-US" b="0">
              <a:solidFill>
                <a:schemeClr val="hlink"/>
              </a:solidFill>
            </a:endParaRPr>
          </a:p>
        </p:txBody>
      </p:sp>
      <p:sp>
        <p:nvSpPr>
          <p:cNvPr id="776204" name="Text Box 12"/>
          <p:cNvSpPr txBox="1">
            <a:spLocks noChangeArrowheads="1"/>
          </p:cNvSpPr>
          <p:nvPr/>
        </p:nvSpPr>
        <p:spPr bwMode="auto">
          <a:xfrm>
            <a:off x="7100888" y="3459163"/>
            <a:ext cx="1844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hlink"/>
                </a:solidFill>
              </a:rPr>
              <a:t>x</a:t>
            </a:r>
            <a:r>
              <a:rPr lang="en-US" altLang="en-US" sz="2800" b="0">
                <a:solidFill>
                  <a:schemeClr val="hlink"/>
                </a:solidFill>
              </a:rPr>
              <a:t> = [x</a:t>
            </a:r>
            <a:r>
              <a:rPr lang="en-US" altLang="en-US" sz="2800" b="0" baseline="-25000">
                <a:solidFill>
                  <a:schemeClr val="hlink"/>
                </a:solidFill>
              </a:rPr>
              <a:t>1</a:t>
            </a:r>
            <a:r>
              <a:rPr lang="en-US" altLang="en-US" sz="2800" b="0">
                <a:solidFill>
                  <a:schemeClr val="hlink"/>
                </a:solidFill>
              </a:rPr>
              <a:t>, x</a:t>
            </a:r>
            <a:r>
              <a:rPr lang="en-US" altLang="en-US" sz="2800" b="0" baseline="-25000">
                <a:solidFill>
                  <a:schemeClr val="hlink"/>
                </a:solidFill>
              </a:rPr>
              <a:t>2</a:t>
            </a:r>
            <a:r>
              <a:rPr lang="en-US" altLang="en-US" sz="2800" b="0">
                <a:solidFill>
                  <a:schemeClr val="hlink"/>
                </a:solidFill>
              </a:rPr>
              <a:t>]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Non-linear optimum margin classifier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3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050" name="Group 2"/>
          <p:cNvGrpSpPr>
            <a:grpSpLocks/>
          </p:cNvGrpSpPr>
          <p:nvPr/>
        </p:nvGrpSpPr>
        <p:grpSpPr bwMode="auto">
          <a:xfrm>
            <a:off x="4543425" y="2435225"/>
            <a:ext cx="4240213" cy="3919538"/>
            <a:chOff x="2862" y="1534"/>
            <a:chExt cx="2671" cy="2469"/>
          </a:xfrm>
        </p:grpSpPr>
        <p:grpSp>
          <p:nvGrpSpPr>
            <p:cNvPr id="258051" name="Group 3"/>
            <p:cNvGrpSpPr>
              <a:grpSpLocks/>
            </p:cNvGrpSpPr>
            <p:nvPr/>
          </p:nvGrpSpPr>
          <p:grpSpPr bwMode="auto">
            <a:xfrm>
              <a:off x="2862" y="1534"/>
              <a:ext cx="2621" cy="2469"/>
              <a:chOff x="2862" y="1534"/>
              <a:chExt cx="2621" cy="2469"/>
            </a:xfrm>
          </p:grpSpPr>
          <p:sp>
            <p:nvSpPr>
              <p:cNvPr id="258052" name="Rectangle 4"/>
              <p:cNvSpPr>
                <a:spLocks noChangeArrowheads="1"/>
              </p:cNvSpPr>
              <p:nvPr/>
            </p:nvSpPr>
            <p:spPr bwMode="auto">
              <a:xfrm>
                <a:off x="2999" y="1534"/>
                <a:ext cx="2441" cy="2348"/>
              </a:xfrm>
              <a:prstGeom prst="rect">
                <a:avLst/>
              </a:prstGeom>
              <a:solidFill>
                <a:srgbClr val="FFFFFF"/>
              </a:solidFill>
              <a:ln w="0" cap="rnd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53" name="Oval 5"/>
              <p:cNvSpPr>
                <a:spLocks noChangeArrowheads="1"/>
              </p:cNvSpPr>
              <p:nvPr/>
            </p:nvSpPr>
            <p:spPr bwMode="auto">
              <a:xfrm>
                <a:off x="3869" y="3485"/>
                <a:ext cx="64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54" name="Oval 6"/>
              <p:cNvSpPr>
                <a:spLocks noChangeArrowheads="1"/>
              </p:cNvSpPr>
              <p:nvPr/>
            </p:nvSpPr>
            <p:spPr bwMode="auto">
              <a:xfrm>
                <a:off x="3773" y="3347"/>
                <a:ext cx="65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55" name="Oval 7"/>
              <p:cNvSpPr>
                <a:spLocks noChangeArrowheads="1"/>
              </p:cNvSpPr>
              <p:nvPr/>
            </p:nvSpPr>
            <p:spPr bwMode="auto">
              <a:xfrm>
                <a:off x="4268" y="3348"/>
                <a:ext cx="63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56" name="Oval 8"/>
              <p:cNvSpPr>
                <a:spLocks noChangeArrowheads="1"/>
              </p:cNvSpPr>
              <p:nvPr/>
            </p:nvSpPr>
            <p:spPr bwMode="auto">
              <a:xfrm>
                <a:off x="3620" y="3327"/>
                <a:ext cx="63" cy="62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57" name="Oval 9"/>
              <p:cNvSpPr>
                <a:spLocks noChangeArrowheads="1"/>
              </p:cNvSpPr>
              <p:nvPr/>
            </p:nvSpPr>
            <p:spPr bwMode="auto">
              <a:xfrm>
                <a:off x="3474" y="3111"/>
                <a:ext cx="64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58" name="Oval 10"/>
              <p:cNvSpPr>
                <a:spLocks noChangeArrowheads="1"/>
              </p:cNvSpPr>
              <p:nvPr/>
            </p:nvSpPr>
            <p:spPr bwMode="auto">
              <a:xfrm>
                <a:off x="3341" y="2936"/>
                <a:ext cx="64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59" name="Oval 11"/>
              <p:cNvSpPr>
                <a:spLocks noChangeArrowheads="1"/>
              </p:cNvSpPr>
              <p:nvPr/>
            </p:nvSpPr>
            <p:spPr bwMode="auto">
              <a:xfrm>
                <a:off x="4127" y="2803"/>
                <a:ext cx="63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0" name="Oval 12"/>
              <p:cNvSpPr>
                <a:spLocks noChangeArrowheads="1"/>
              </p:cNvSpPr>
              <p:nvPr/>
            </p:nvSpPr>
            <p:spPr bwMode="auto">
              <a:xfrm>
                <a:off x="4029" y="3143"/>
                <a:ext cx="63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1" name="Oval 13"/>
              <p:cNvSpPr>
                <a:spLocks noChangeArrowheads="1"/>
              </p:cNvSpPr>
              <p:nvPr/>
            </p:nvSpPr>
            <p:spPr bwMode="auto">
              <a:xfrm>
                <a:off x="4261" y="2725"/>
                <a:ext cx="64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2" name="Oval 14"/>
              <p:cNvSpPr>
                <a:spLocks noChangeArrowheads="1"/>
              </p:cNvSpPr>
              <p:nvPr/>
            </p:nvSpPr>
            <p:spPr bwMode="auto">
              <a:xfrm>
                <a:off x="4403" y="3001"/>
                <a:ext cx="65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3" name="Oval 15"/>
              <p:cNvSpPr>
                <a:spLocks noChangeArrowheads="1"/>
              </p:cNvSpPr>
              <p:nvPr/>
            </p:nvSpPr>
            <p:spPr bwMode="auto">
              <a:xfrm>
                <a:off x="4248" y="2568"/>
                <a:ext cx="64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4" name="Oval 16"/>
              <p:cNvSpPr>
                <a:spLocks noChangeArrowheads="1"/>
              </p:cNvSpPr>
              <p:nvPr/>
            </p:nvSpPr>
            <p:spPr bwMode="auto">
              <a:xfrm>
                <a:off x="4026" y="2878"/>
                <a:ext cx="64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5" name="Oval 17"/>
              <p:cNvSpPr>
                <a:spLocks noChangeArrowheads="1"/>
              </p:cNvSpPr>
              <p:nvPr/>
            </p:nvSpPr>
            <p:spPr bwMode="auto">
              <a:xfrm>
                <a:off x="3811" y="2442"/>
                <a:ext cx="63" cy="62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6" name="Freeform 18"/>
              <p:cNvSpPr>
                <a:spLocks/>
              </p:cNvSpPr>
              <p:nvPr/>
            </p:nvSpPr>
            <p:spPr bwMode="auto">
              <a:xfrm flipV="1">
                <a:off x="4248" y="2764"/>
                <a:ext cx="81" cy="74"/>
              </a:xfrm>
              <a:custGeom>
                <a:avLst/>
                <a:gdLst>
                  <a:gd name="T0" fmla="*/ 0 w 69"/>
                  <a:gd name="T1" fmla="*/ 41 h 65"/>
                  <a:gd name="T2" fmla="*/ 26 w 69"/>
                  <a:gd name="T3" fmla="*/ 41 h 65"/>
                  <a:gd name="T4" fmla="*/ 35 w 69"/>
                  <a:gd name="T5" fmla="*/ 65 h 65"/>
                  <a:gd name="T6" fmla="*/ 43 w 69"/>
                  <a:gd name="T7" fmla="*/ 41 h 65"/>
                  <a:gd name="T8" fmla="*/ 69 w 69"/>
                  <a:gd name="T9" fmla="*/ 41 h 65"/>
                  <a:gd name="T10" fmla="*/ 48 w 69"/>
                  <a:gd name="T11" fmla="*/ 25 h 65"/>
                  <a:gd name="T12" fmla="*/ 56 w 69"/>
                  <a:gd name="T13" fmla="*/ 0 h 65"/>
                  <a:gd name="T14" fmla="*/ 35 w 69"/>
                  <a:gd name="T15" fmla="*/ 15 h 65"/>
                  <a:gd name="T16" fmla="*/ 13 w 69"/>
                  <a:gd name="T17" fmla="*/ 0 h 65"/>
                  <a:gd name="T18" fmla="*/ 21 w 69"/>
                  <a:gd name="T19" fmla="*/ 25 h 65"/>
                  <a:gd name="T20" fmla="*/ 0 w 69"/>
                  <a:gd name="T21" fmla="*/ 4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65">
                    <a:moveTo>
                      <a:pt x="0" y="41"/>
                    </a:moveTo>
                    <a:lnTo>
                      <a:pt x="26" y="41"/>
                    </a:lnTo>
                    <a:lnTo>
                      <a:pt x="35" y="65"/>
                    </a:lnTo>
                    <a:lnTo>
                      <a:pt x="43" y="41"/>
                    </a:lnTo>
                    <a:lnTo>
                      <a:pt x="69" y="41"/>
                    </a:lnTo>
                    <a:lnTo>
                      <a:pt x="48" y="25"/>
                    </a:lnTo>
                    <a:lnTo>
                      <a:pt x="56" y="0"/>
                    </a:lnTo>
                    <a:lnTo>
                      <a:pt x="35" y="15"/>
                    </a:lnTo>
                    <a:lnTo>
                      <a:pt x="13" y="0"/>
                    </a:lnTo>
                    <a:lnTo>
                      <a:pt x="21" y="25"/>
                    </a:lnTo>
                    <a:lnTo>
                      <a:pt x="0" y="41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7" name="Freeform 19"/>
              <p:cNvSpPr>
                <a:spLocks/>
              </p:cNvSpPr>
              <p:nvPr/>
            </p:nvSpPr>
            <p:spPr bwMode="auto">
              <a:xfrm flipV="1">
                <a:off x="4848" y="2612"/>
                <a:ext cx="80" cy="74"/>
              </a:xfrm>
              <a:custGeom>
                <a:avLst/>
                <a:gdLst>
                  <a:gd name="T0" fmla="*/ 0 w 68"/>
                  <a:gd name="T1" fmla="*/ 41 h 65"/>
                  <a:gd name="T2" fmla="*/ 26 w 68"/>
                  <a:gd name="T3" fmla="*/ 41 h 65"/>
                  <a:gd name="T4" fmla="*/ 34 w 68"/>
                  <a:gd name="T5" fmla="*/ 65 h 65"/>
                  <a:gd name="T6" fmla="*/ 42 w 68"/>
                  <a:gd name="T7" fmla="*/ 41 h 65"/>
                  <a:gd name="T8" fmla="*/ 68 w 68"/>
                  <a:gd name="T9" fmla="*/ 41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1"/>
                    </a:moveTo>
                    <a:lnTo>
                      <a:pt x="26" y="41"/>
                    </a:lnTo>
                    <a:lnTo>
                      <a:pt x="34" y="65"/>
                    </a:lnTo>
                    <a:lnTo>
                      <a:pt x="42" y="41"/>
                    </a:lnTo>
                    <a:lnTo>
                      <a:pt x="68" y="41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1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8" name="Freeform 20"/>
              <p:cNvSpPr>
                <a:spLocks/>
              </p:cNvSpPr>
              <p:nvPr/>
            </p:nvSpPr>
            <p:spPr bwMode="auto">
              <a:xfrm flipV="1">
                <a:off x="4701" y="2816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9" name="Freeform 21"/>
              <p:cNvSpPr>
                <a:spLocks/>
              </p:cNvSpPr>
              <p:nvPr/>
            </p:nvSpPr>
            <p:spPr bwMode="auto">
              <a:xfrm flipV="1">
                <a:off x="4175" y="2311"/>
                <a:ext cx="81" cy="74"/>
              </a:xfrm>
              <a:custGeom>
                <a:avLst/>
                <a:gdLst>
                  <a:gd name="T0" fmla="*/ 0 w 69"/>
                  <a:gd name="T1" fmla="*/ 40 h 65"/>
                  <a:gd name="T2" fmla="*/ 26 w 69"/>
                  <a:gd name="T3" fmla="*/ 40 h 65"/>
                  <a:gd name="T4" fmla="*/ 35 w 69"/>
                  <a:gd name="T5" fmla="*/ 65 h 65"/>
                  <a:gd name="T6" fmla="*/ 43 w 69"/>
                  <a:gd name="T7" fmla="*/ 40 h 65"/>
                  <a:gd name="T8" fmla="*/ 69 w 69"/>
                  <a:gd name="T9" fmla="*/ 40 h 65"/>
                  <a:gd name="T10" fmla="*/ 48 w 69"/>
                  <a:gd name="T11" fmla="*/ 25 h 65"/>
                  <a:gd name="T12" fmla="*/ 56 w 69"/>
                  <a:gd name="T13" fmla="*/ 0 h 65"/>
                  <a:gd name="T14" fmla="*/ 35 w 69"/>
                  <a:gd name="T15" fmla="*/ 15 h 65"/>
                  <a:gd name="T16" fmla="*/ 13 w 69"/>
                  <a:gd name="T17" fmla="*/ 0 h 65"/>
                  <a:gd name="T18" fmla="*/ 21 w 69"/>
                  <a:gd name="T19" fmla="*/ 25 h 65"/>
                  <a:gd name="T20" fmla="*/ 0 w 69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5" y="65"/>
                    </a:lnTo>
                    <a:lnTo>
                      <a:pt x="43" y="40"/>
                    </a:lnTo>
                    <a:lnTo>
                      <a:pt x="69" y="40"/>
                    </a:lnTo>
                    <a:lnTo>
                      <a:pt x="48" y="25"/>
                    </a:lnTo>
                    <a:lnTo>
                      <a:pt x="56" y="0"/>
                    </a:lnTo>
                    <a:lnTo>
                      <a:pt x="35" y="15"/>
                    </a:lnTo>
                    <a:lnTo>
                      <a:pt x="13" y="0"/>
                    </a:lnTo>
                    <a:lnTo>
                      <a:pt x="21" y="25"/>
                    </a:lnTo>
                    <a:lnTo>
                      <a:pt x="0" y="40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0" name="Freeform 22"/>
              <p:cNvSpPr>
                <a:spLocks/>
              </p:cNvSpPr>
              <p:nvPr/>
            </p:nvSpPr>
            <p:spPr bwMode="auto">
              <a:xfrm flipV="1">
                <a:off x="4916" y="2706"/>
                <a:ext cx="81" cy="74"/>
              </a:xfrm>
              <a:custGeom>
                <a:avLst/>
                <a:gdLst>
                  <a:gd name="T0" fmla="*/ 0 w 69"/>
                  <a:gd name="T1" fmla="*/ 41 h 65"/>
                  <a:gd name="T2" fmla="*/ 26 w 69"/>
                  <a:gd name="T3" fmla="*/ 41 h 65"/>
                  <a:gd name="T4" fmla="*/ 35 w 69"/>
                  <a:gd name="T5" fmla="*/ 65 h 65"/>
                  <a:gd name="T6" fmla="*/ 43 w 69"/>
                  <a:gd name="T7" fmla="*/ 41 h 65"/>
                  <a:gd name="T8" fmla="*/ 69 w 69"/>
                  <a:gd name="T9" fmla="*/ 41 h 65"/>
                  <a:gd name="T10" fmla="*/ 48 w 69"/>
                  <a:gd name="T11" fmla="*/ 25 h 65"/>
                  <a:gd name="T12" fmla="*/ 56 w 69"/>
                  <a:gd name="T13" fmla="*/ 0 h 65"/>
                  <a:gd name="T14" fmla="*/ 35 w 69"/>
                  <a:gd name="T15" fmla="*/ 15 h 65"/>
                  <a:gd name="T16" fmla="*/ 13 w 69"/>
                  <a:gd name="T17" fmla="*/ 0 h 65"/>
                  <a:gd name="T18" fmla="*/ 21 w 69"/>
                  <a:gd name="T19" fmla="*/ 25 h 65"/>
                  <a:gd name="T20" fmla="*/ 0 w 69"/>
                  <a:gd name="T21" fmla="*/ 4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65">
                    <a:moveTo>
                      <a:pt x="0" y="41"/>
                    </a:moveTo>
                    <a:lnTo>
                      <a:pt x="26" y="41"/>
                    </a:lnTo>
                    <a:lnTo>
                      <a:pt x="35" y="65"/>
                    </a:lnTo>
                    <a:lnTo>
                      <a:pt x="43" y="41"/>
                    </a:lnTo>
                    <a:lnTo>
                      <a:pt x="69" y="41"/>
                    </a:lnTo>
                    <a:lnTo>
                      <a:pt x="48" y="25"/>
                    </a:lnTo>
                    <a:lnTo>
                      <a:pt x="56" y="0"/>
                    </a:lnTo>
                    <a:lnTo>
                      <a:pt x="35" y="15"/>
                    </a:lnTo>
                    <a:lnTo>
                      <a:pt x="13" y="0"/>
                    </a:lnTo>
                    <a:lnTo>
                      <a:pt x="21" y="25"/>
                    </a:lnTo>
                    <a:lnTo>
                      <a:pt x="0" y="41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1" name="Freeform 23"/>
              <p:cNvSpPr>
                <a:spLocks/>
              </p:cNvSpPr>
              <p:nvPr/>
            </p:nvSpPr>
            <p:spPr bwMode="auto">
              <a:xfrm flipV="1">
                <a:off x="4364" y="2154"/>
                <a:ext cx="81" cy="73"/>
              </a:xfrm>
              <a:custGeom>
                <a:avLst/>
                <a:gdLst>
                  <a:gd name="T0" fmla="*/ 0 w 69"/>
                  <a:gd name="T1" fmla="*/ 40 h 65"/>
                  <a:gd name="T2" fmla="*/ 26 w 69"/>
                  <a:gd name="T3" fmla="*/ 40 h 65"/>
                  <a:gd name="T4" fmla="*/ 35 w 69"/>
                  <a:gd name="T5" fmla="*/ 65 h 65"/>
                  <a:gd name="T6" fmla="*/ 43 w 69"/>
                  <a:gd name="T7" fmla="*/ 40 h 65"/>
                  <a:gd name="T8" fmla="*/ 69 w 69"/>
                  <a:gd name="T9" fmla="*/ 40 h 65"/>
                  <a:gd name="T10" fmla="*/ 48 w 69"/>
                  <a:gd name="T11" fmla="*/ 25 h 65"/>
                  <a:gd name="T12" fmla="*/ 56 w 69"/>
                  <a:gd name="T13" fmla="*/ 0 h 65"/>
                  <a:gd name="T14" fmla="*/ 35 w 69"/>
                  <a:gd name="T15" fmla="*/ 15 h 65"/>
                  <a:gd name="T16" fmla="*/ 13 w 69"/>
                  <a:gd name="T17" fmla="*/ 0 h 65"/>
                  <a:gd name="T18" fmla="*/ 21 w 69"/>
                  <a:gd name="T19" fmla="*/ 25 h 65"/>
                  <a:gd name="T20" fmla="*/ 0 w 69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5" y="65"/>
                    </a:lnTo>
                    <a:lnTo>
                      <a:pt x="43" y="40"/>
                    </a:lnTo>
                    <a:lnTo>
                      <a:pt x="69" y="40"/>
                    </a:lnTo>
                    <a:lnTo>
                      <a:pt x="48" y="25"/>
                    </a:lnTo>
                    <a:lnTo>
                      <a:pt x="56" y="0"/>
                    </a:lnTo>
                    <a:lnTo>
                      <a:pt x="35" y="15"/>
                    </a:lnTo>
                    <a:lnTo>
                      <a:pt x="13" y="0"/>
                    </a:lnTo>
                    <a:lnTo>
                      <a:pt x="21" y="25"/>
                    </a:lnTo>
                    <a:lnTo>
                      <a:pt x="0" y="40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2" name="Freeform 24"/>
              <p:cNvSpPr>
                <a:spLocks/>
              </p:cNvSpPr>
              <p:nvPr/>
            </p:nvSpPr>
            <p:spPr bwMode="auto">
              <a:xfrm flipV="1">
                <a:off x="4359" y="2572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3" name="Freeform 25"/>
              <p:cNvSpPr>
                <a:spLocks/>
              </p:cNvSpPr>
              <p:nvPr/>
            </p:nvSpPr>
            <p:spPr bwMode="auto">
              <a:xfrm flipV="1">
                <a:off x="4415" y="2322"/>
                <a:ext cx="80" cy="74"/>
              </a:xfrm>
              <a:custGeom>
                <a:avLst/>
                <a:gdLst>
                  <a:gd name="T0" fmla="*/ 0 w 68"/>
                  <a:gd name="T1" fmla="*/ 41 h 65"/>
                  <a:gd name="T2" fmla="*/ 26 w 68"/>
                  <a:gd name="T3" fmla="*/ 41 h 65"/>
                  <a:gd name="T4" fmla="*/ 34 w 68"/>
                  <a:gd name="T5" fmla="*/ 65 h 65"/>
                  <a:gd name="T6" fmla="*/ 42 w 68"/>
                  <a:gd name="T7" fmla="*/ 41 h 65"/>
                  <a:gd name="T8" fmla="*/ 68 w 68"/>
                  <a:gd name="T9" fmla="*/ 41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1"/>
                    </a:moveTo>
                    <a:lnTo>
                      <a:pt x="26" y="41"/>
                    </a:lnTo>
                    <a:lnTo>
                      <a:pt x="34" y="65"/>
                    </a:lnTo>
                    <a:lnTo>
                      <a:pt x="42" y="41"/>
                    </a:lnTo>
                    <a:lnTo>
                      <a:pt x="68" y="41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1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4" name="Freeform 26"/>
              <p:cNvSpPr>
                <a:spLocks/>
              </p:cNvSpPr>
              <p:nvPr/>
            </p:nvSpPr>
            <p:spPr bwMode="auto">
              <a:xfrm flipV="1">
                <a:off x="4064" y="2185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5" name="Freeform 27"/>
              <p:cNvSpPr>
                <a:spLocks/>
              </p:cNvSpPr>
              <p:nvPr/>
            </p:nvSpPr>
            <p:spPr bwMode="auto">
              <a:xfrm flipV="1">
                <a:off x="4275" y="2054"/>
                <a:ext cx="80" cy="74"/>
              </a:xfrm>
              <a:custGeom>
                <a:avLst/>
                <a:gdLst>
                  <a:gd name="T0" fmla="*/ 0 w 68"/>
                  <a:gd name="T1" fmla="*/ 41 h 65"/>
                  <a:gd name="T2" fmla="*/ 26 w 68"/>
                  <a:gd name="T3" fmla="*/ 41 h 65"/>
                  <a:gd name="T4" fmla="*/ 34 w 68"/>
                  <a:gd name="T5" fmla="*/ 65 h 65"/>
                  <a:gd name="T6" fmla="*/ 42 w 68"/>
                  <a:gd name="T7" fmla="*/ 41 h 65"/>
                  <a:gd name="T8" fmla="*/ 68 w 68"/>
                  <a:gd name="T9" fmla="*/ 41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1"/>
                    </a:moveTo>
                    <a:lnTo>
                      <a:pt x="26" y="41"/>
                    </a:lnTo>
                    <a:lnTo>
                      <a:pt x="34" y="65"/>
                    </a:lnTo>
                    <a:lnTo>
                      <a:pt x="42" y="41"/>
                    </a:lnTo>
                    <a:lnTo>
                      <a:pt x="68" y="41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1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6" name="Freeform 28"/>
              <p:cNvSpPr>
                <a:spLocks/>
              </p:cNvSpPr>
              <p:nvPr/>
            </p:nvSpPr>
            <p:spPr bwMode="auto">
              <a:xfrm flipV="1">
                <a:off x="4644" y="1931"/>
                <a:ext cx="81" cy="74"/>
              </a:xfrm>
              <a:custGeom>
                <a:avLst/>
                <a:gdLst>
                  <a:gd name="T0" fmla="*/ 0 w 68"/>
                  <a:gd name="T1" fmla="*/ 41 h 65"/>
                  <a:gd name="T2" fmla="*/ 26 w 68"/>
                  <a:gd name="T3" fmla="*/ 41 h 65"/>
                  <a:gd name="T4" fmla="*/ 34 w 68"/>
                  <a:gd name="T5" fmla="*/ 65 h 65"/>
                  <a:gd name="T6" fmla="*/ 42 w 68"/>
                  <a:gd name="T7" fmla="*/ 41 h 65"/>
                  <a:gd name="T8" fmla="*/ 68 w 68"/>
                  <a:gd name="T9" fmla="*/ 41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1"/>
                    </a:moveTo>
                    <a:lnTo>
                      <a:pt x="26" y="41"/>
                    </a:lnTo>
                    <a:lnTo>
                      <a:pt x="34" y="65"/>
                    </a:lnTo>
                    <a:lnTo>
                      <a:pt x="42" y="41"/>
                    </a:lnTo>
                    <a:lnTo>
                      <a:pt x="68" y="41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1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7" name="Freeform 29"/>
              <p:cNvSpPr>
                <a:spLocks/>
              </p:cNvSpPr>
              <p:nvPr/>
            </p:nvSpPr>
            <p:spPr bwMode="auto">
              <a:xfrm flipV="1">
                <a:off x="4423" y="2250"/>
                <a:ext cx="80" cy="74"/>
              </a:xfrm>
              <a:custGeom>
                <a:avLst/>
                <a:gdLst>
                  <a:gd name="T0" fmla="*/ 0 w 68"/>
                  <a:gd name="T1" fmla="*/ 41 h 65"/>
                  <a:gd name="T2" fmla="*/ 26 w 68"/>
                  <a:gd name="T3" fmla="*/ 41 h 65"/>
                  <a:gd name="T4" fmla="*/ 34 w 68"/>
                  <a:gd name="T5" fmla="*/ 65 h 65"/>
                  <a:gd name="T6" fmla="*/ 42 w 68"/>
                  <a:gd name="T7" fmla="*/ 41 h 65"/>
                  <a:gd name="T8" fmla="*/ 68 w 68"/>
                  <a:gd name="T9" fmla="*/ 41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1"/>
                    </a:moveTo>
                    <a:lnTo>
                      <a:pt x="26" y="41"/>
                    </a:lnTo>
                    <a:lnTo>
                      <a:pt x="34" y="65"/>
                    </a:lnTo>
                    <a:lnTo>
                      <a:pt x="42" y="41"/>
                    </a:lnTo>
                    <a:lnTo>
                      <a:pt x="68" y="41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1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8" name="Freeform 30"/>
              <p:cNvSpPr>
                <a:spLocks/>
              </p:cNvSpPr>
              <p:nvPr/>
            </p:nvSpPr>
            <p:spPr bwMode="auto">
              <a:xfrm flipV="1">
                <a:off x="4862" y="2099"/>
                <a:ext cx="79" cy="73"/>
              </a:xfrm>
              <a:custGeom>
                <a:avLst/>
                <a:gdLst>
                  <a:gd name="T0" fmla="*/ 0 w 68"/>
                  <a:gd name="T1" fmla="*/ 41 h 65"/>
                  <a:gd name="T2" fmla="*/ 26 w 68"/>
                  <a:gd name="T3" fmla="*/ 41 h 65"/>
                  <a:gd name="T4" fmla="*/ 34 w 68"/>
                  <a:gd name="T5" fmla="*/ 65 h 65"/>
                  <a:gd name="T6" fmla="*/ 42 w 68"/>
                  <a:gd name="T7" fmla="*/ 41 h 65"/>
                  <a:gd name="T8" fmla="*/ 68 w 68"/>
                  <a:gd name="T9" fmla="*/ 41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1"/>
                    </a:moveTo>
                    <a:lnTo>
                      <a:pt x="26" y="41"/>
                    </a:lnTo>
                    <a:lnTo>
                      <a:pt x="34" y="65"/>
                    </a:lnTo>
                    <a:lnTo>
                      <a:pt x="42" y="41"/>
                    </a:lnTo>
                    <a:lnTo>
                      <a:pt x="68" y="41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1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9" name="Line 31"/>
              <p:cNvSpPr>
                <a:spLocks noChangeShapeType="1"/>
              </p:cNvSpPr>
              <p:nvPr/>
            </p:nvSpPr>
            <p:spPr bwMode="auto">
              <a:xfrm>
                <a:off x="3169" y="3718"/>
                <a:ext cx="2225" cy="0"/>
              </a:xfrm>
              <a:prstGeom prst="line">
                <a:avLst/>
              </a:prstGeom>
              <a:noFill/>
              <a:ln w="2698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80" name="Freeform 32"/>
              <p:cNvSpPr>
                <a:spLocks/>
              </p:cNvSpPr>
              <p:nvPr/>
            </p:nvSpPr>
            <p:spPr bwMode="auto">
              <a:xfrm flipV="1">
                <a:off x="5370" y="3692"/>
                <a:ext cx="70" cy="51"/>
              </a:xfrm>
              <a:custGeom>
                <a:avLst/>
                <a:gdLst>
                  <a:gd name="T0" fmla="*/ 0 w 60"/>
                  <a:gd name="T1" fmla="*/ 45 h 45"/>
                  <a:gd name="T2" fmla="*/ 60 w 60"/>
                  <a:gd name="T3" fmla="*/ 22 h 45"/>
                  <a:gd name="T4" fmla="*/ 0 w 60"/>
                  <a:gd name="T5" fmla="*/ 0 h 45"/>
                  <a:gd name="T6" fmla="*/ 21 w 60"/>
                  <a:gd name="T7" fmla="*/ 22 h 45"/>
                  <a:gd name="T8" fmla="*/ 0 w 60"/>
                  <a:gd name="T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5">
                    <a:moveTo>
                      <a:pt x="0" y="45"/>
                    </a:moveTo>
                    <a:lnTo>
                      <a:pt x="60" y="22"/>
                    </a:lnTo>
                    <a:lnTo>
                      <a:pt x="0" y="0"/>
                    </a:lnTo>
                    <a:lnTo>
                      <a:pt x="21" y="22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81" name="Line 33"/>
              <p:cNvSpPr>
                <a:spLocks noChangeShapeType="1"/>
              </p:cNvSpPr>
              <p:nvPr/>
            </p:nvSpPr>
            <p:spPr bwMode="auto">
              <a:xfrm flipV="1">
                <a:off x="3169" y="1578"/>
                <a:ext cx="1" cy="2140"/>
              </a:xfrm>
              <a:prstGeom prst="line">
                <a:avLst/>
              </a:prstGeom>
              <a:noFill/>
              <a:ln w="2698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82" name="Freeform 34"/>
              <p:cNvSpPr>
                <a:spLocks/>
              </p:cNvSpPr>
              <p:nvPr/>
            </p:nvSpPr>
            <p:spPr bwMode="auto">
              <a:xfrm flipV="1">
                <a:off x="3143" y="1534"/>
                <a:ext cx="53" cy="68"/>
              </a:xfrm>
              <a:custGeom>
                <a:avLst/>
                <a:gdLst>
                  <a:gd name="T0" fmla="*/ 0 w 45"/>
                  <a:gd name="T1" fmla="*/ 0 h 60"/>
                  <a:gd name="T2" fmla="*/ 22 w 45"/>
                  <a:gd name="T3" fmla="*/ 60 h 60"/>
                  <a:gd name="T4" fmla="*/ 45 w 45"/>
                  <a:gd name="T5" fmla="*/ 0 h 60"/>
                  <a:gd name="T6" fmla="*/ 22 w 45"/>
                  <a:gd name="T7" fmla="*/ 21 h 60"/>
                  <a:gd name="T8" fmla="*/ 0 w 45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60">
                    <a:moveTo>
                      <a:pt x="0" y="0"/>
                    </a:moveTo>
                    <a:lnTo>
                      <a:pt x="22" y="60"/>
                    </a:lnTo>
                    <a:lnTo>
                      <a:pt x="45" y="0"/>
                    </a:lnTo>
                    <a:lnTo>
                      <a:pt x="22" y="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83" name="Text Box 35"/>
              <p:cNvSpPr txBox="1">
                <a:spLocks noChangeArrowheads="1"/>
              </p:cNvSpPr>
              <p:nvPr/>
            </p:nvSpPr>
            <p:spPr bwMode="auto">
              <a:xfrm>
                <a:off x="5048" y="3753"/>
                <a:ext cx="435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>
                    <a:latin typeface="Arial" pitchFamily="34" charset="0"/>
                  </a:rPr>
                  <a:t>x</a:t>
                </a:r>
                <a:r>
                  <a:rPr lang="en-US" altLang="en-US" sz="2000" baseline="-25000">
                    <a:latin typeface="Arial" pitchFamily="34" charset="0"/>
                  </a:rPr>
                  <a:t>1</a:t>
                </a:r>
              </a:p>
            </p:txBody>
          </p:sp>
          <p:sp>
            <p:nvSpPr>
              <p:cNvPr id="258084" name="Text Box 36"/>
              <p:cNvSpPr txBox="1">
                <a:spLocks noChangeArrowheads="1"/>
              </p:cNvSpPr>
              <p:nvPr/>
            </p:nvSpPr>
            <p:spPr bwMode="auto">
              <a:xfrm>
                <a:off x="2862" y="1562"/>
                <a:ext cx="282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>
                    <a:latin typeface="Arial" pitchFamily="34" charset="0"/>
                  </a:rPr>
                  <a:t>x</a:t>
                </a:r>
                <a:r>
                  <a:rPr lang="en-US" altLang="en-US" sz="2000" baseline="-25000">
                    <a:latin typeface="Arial" pitchFamily="34" charset="0"/>
                  </a:rPr>
                  <a:t>2</a:t>
                </a:r>
              </a:p>
            </p:txBody>
          </p:sp>
        </p:grpSp>
        <p:sp>
          <p:nvSpPr>
            <p:cNvPr id="258085" name="Freeform 37"/>
            <p:cNvSpPr>
              <a:spLocks/>
            </p:cNvSpPr>
            <p:nvPr/>
          </p:nvSpPr>
          <p:spPr bwMode="auto">
            <a:xfrm>
              <a:off x="3278" y="2101"/>
              <a:ext cx="2255" cy="888"/>
            </a:xfrm>
            <a:custGeom>
              <a:avLst/>
              <a:gdLst>
                <a:gd name="T0" fmla="*/ 2255 w 2255"/>
                <a:gd name="T1" fmla="*/ 747 h 888"/>
                <a:gd name="T2" fmla="*/ 1590 w 2255"/>
                <a:gd name="T3" fmla="*/ 868 h 888"/>
                <a:gd name="T4" fmla="*/ 1030 w 2255"/>
                <a:gd name="T5" fmla="*/ 868 h 888"/>
                <a:gd name="T6" fmla="*/ 916 w 2255"/>
                <a:gd name="T7" fmla="*/ 763 h 888"/>
                <a:gd name="T8" fmla="*/ 1087 w 2255"/>
                <a:gd name="T9" fmla="*/ 601 h 888"/>
                <a:gd name="T10" fmla="*/ 997 w 2255"/>
                <a:gd name="T11" fmla="*/ 406 h 888"/>
                <a:gd name="T12" fmla="*/ 551 w 2255"/>
                <a:gd name="T13" fmla="*/ 187 h 888"/>
                <a:gd name="T14" fmla="*/ 0 w 2255"/>
                <a:gd name="T15" fmla="*/ 0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55" h="888">
                  <a:moveTo>
                    <a:pt x="2255" y="747"/>
                  </a:moveTo>
                  <a:cubicBezTo>
                    <a:pt x="2024" y="797"/>
                    <a:pt x="1794" y="848"/>
                    <a:pt x="1590" y="868"/>
                  </a:cubicBezTo>
                  <a:cubicBezTo>
                    <a:pt x="1386" y="888"/>
                    <a:pt x="1142" y="885"/>
                    <a:pt x="1030" y="868"/>
                  </a:cubicBezTo>
                  <a:cubicBezTo>
                    <a:pt x="918" y="851"/>
                    <a:pt x="907" y="807"/>
                    <a:pt x="916" y="763"/>
                  </a:cubicBezTo>
                  <a:cubicBezTo>
                    <a:pt x="925" y="719"/>
                    <a:pt x="1074" y="660"/>
                    <a:pt x="1087" y="601"/>
                  </a:cubicBezTo>
                  <a:cubicBezTo>
                    <a:pt x="1100" y="542"/>
                    <a:pt x="1086" y="475"/>
                    <a:pt x="997" y="406"/>
                  </a:cubicBezTo>
                  <a:cubicBezTo>
                    <a:pt x="908" y="337"/>
                    <a:pt x="717" y="255"/>
                    <a:pt x="551" y="187"/>
                  </a:cubicBezTo>
                  <a:cubicBezTo>
                    <a:pt x="385" y="119"/>
                    <a:pt x="192" y="59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8086" name="Rectangle 38"/>
          <p:cNvSpPr>
            <a:spLocks noGrp="1" noChangeArrowheads="1"/>
          </p:cNvSpPr>
          <p:nvPr>
            <p:ph type="title"/>
          </p:nvPr>
        </p:nvSpPr>
        <p:spPr>
          <a:xfrm>
            <a:off x="927100" y="228600"/>
            <a:ext cx="7772400" cy="1143000"/>
          </a:xfrm>
        </p:spPr>
        <p:txBody>
          <a:bodyPr/>
          <a:lstStyle/>
          <a:p>
            <a:r>
              <a:rPr lang="en-US" altLang="en-US"/>
              <a:t>Fit / Robustness Tradeoff</a:t>
            </a:r>
          </a:p>
        </p:txBody>
      </p:sp>
      <p:sp>
        <p:nvSpPr>
          <p:cNvPr id="258087" name="Oval 39"/>
          <p:cNvSpPr>
            <a:spLocks noChangeArrowheads="1"/>
          </p:cNvSpPr>
          <p:nvPr/>
        </p:nvSpPr>
        <p:spPr bwMode="auto">
          <a:xfrm>
            <a:off x="1598613" y="5532438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88" name="Oval 40"/>
          <p:cNvSpPr>
            <a:spLocks noChangeArrowheads="1"/>
          </p:cNvSpPr>
          <p:nvPr/>
        </p:nvSpPr>
        <p:spPr bwMode="auto">
          <a:xfrm>
            <a:off x="1446213" y="5313363"/>
            <a:ext cx="103187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89" name="Oval 41"/>
          <p:cNvSpPr>
            <a:spLocks noChangeArrowheads="1"/>
          </p:cNvSpPr>
          <p:nvPr/>
        </p:nvSpPr>
        <p:spPr bwMode="auto">
          <a:xfrm>
            <a:off x="2232025" y="5314950"/>
            <a:ext cx="100013" cy="96838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90" name="Oval 42"/>
          <p:cNvSpPr>
            <a:spLocks noChangeArrowheads="1"/>
          </p:cNvSpPr>
          <p:nvPr/>
        </p:nvSpPr>
        <p:spPr bwMode="auto">
          <a:xfrm>
            <a:off x="1203325" y="5281613"/>
            <a:ext cx="100013" cy="98425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91" name="Oval 43"/>
          <p:cNvSpPr>
            <a:spLocks noChangeArrowheads="1"/>
          </p:cNvSpPr>
          <p:nvPr/>
        </p:nvSpPr>
        <p:spPr bwMode="auto">
          <a:xfrm>
            <a:off x="760413" y="4660900"/>
            <a:ext cx="101600" cy="96838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92" name="Oval 44"/>
          <p:cNvSpPr>
            <a:spLocks noChangeArrowheads="1"/>
          </p:cNvSpPr>
          <p:nvPr/>
        </p:nvSpPr>
        <p:spPr bwMode="auto">
          <a:xfrm>
            <a:off x="2220913" y="4325938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93" name="Oval 45"/>
          <p:cNvSpPr>
            <a:spLocks noChangeArrowheads="1"/>
          </p:cNvSpPr>
          <p:nvPr/>
        </p:nvSpPr>
        <p:spPr bwMode="auto">
          <a:xfrm>
            <a:off x="2446338" y="4764088"/>
            <a:ext cx="103187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94" name="Oval 46"/>
          <p:cNvSpPr>
            <a:spLocks noChangeArrowheads="1"/>
          </p:cNvSpPr>
          <p:nvPr/>
        </p:nvSpPr>
        <p:spPr bwMode="auto">
          <a:xfrm>
            <a:off x="2200275" y="4076700"/>
            <a:ext cx="101600" cy="96838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95" name="Oval 47"/>
          <p:cNvSpPr>
            <a:spLocks noChangeArrowheads="1"/>
          </p:cNvSpPr>
          <p:nvPr/>
        </p:nvSpPr>
        <p:spPr bwMode="auto">
          <a:xfrm>
            <a:off x="1847850" y="4568825"/>
            <a:ext cx="101600" cy="96838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96" name="Freeform 48"/>
          <p:cNvSpPr>
            <a:spLocks/>
          </p:cNvSpPr>
          <p:nvPr/>
        </p:nvSpPr>
        <p:spPr bwMode="auto">
          <a:xfrm flipV="1">
            <a:off x="2200275" y="4387850"/>
            <a:ext cx="128588" cy="117475"/>
          </a:xfrm>
          <a:custGeom>
            <a:avLst/>
            <a:gdLst>
              <a:gd name="T0" fmla="*/ 0 w 69"/>
              <a:gd name="T1" fmla="*/ 41 h 65"/>
              <a:gd name="T2" fmla="*/ 26 w 69"/>
              <a:gd name="T3" fmla="*/ 41 h 65"/>
              <a:gd name="T4" fmla="*/ 35 w 69"/>
              <a:gd name="T5" fmla="*/ 65 h 65"/>
              <a:gd name="T6" fmla="*/ 43 w 69"/>
              <a:gd name="T7" fmla="*/ 41 h 65"/>
              <a:gd name="T8" fmla="*/ 69 w 69"/>
              <a:gd name="T9" fmla="*/ 41 h 65"/>
              <a:gd name="T10" fmla="*/ 48 w 69"/>
              <a:gd name="T11" fmla="*/ 25 h 65"/>
              <a:gd name="T12" fmla="*/ 56 w 69"/>
              <a:gd name="T13" fmla="*/ 0 h 65"/>
              <a:gd name="T14" fmla="*/ 35 w 69"/>
              <a:gd name="T15" fmla="*/ 15 h 65"/>
              <a:gd name="T16" fmla="*/ 13 w 69"/>
              <a:gd name="T17" fmla="*/ 0 h 65"/>
              <a:gd name="T18" fmla="*/ 21 w 69"/>
              <a:gd name="T19" fmla="*/ 25 h 65"/>
              <a:gd name="T20" fmla="*/ 0 w 69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" h="65">
                <a:moveTo>
                  <a:pt x="0" y="41"/>
                </a:moveTo>
                <a:lnTo>
                  <a:pt x="26" y="41"/>
                </a:lnTo>
                <a:lnTo>
                  <a:pt x="35" y="65"/>
                </a:lnTo>
                <a:lnTo>
                  <a:pt x="43" y="41"/>
                </a:lnTo>
                <a:lnTo>
                  <a:pt x="69" y="41"/>
                </a:lnTo>
                <a:lnTo>
                  <a:pt x="48" y="25"/>
                </a:lnTo>
                <a:lnTo>
                  <a:pt x="56" y="0"/>
                </a:lnTo>
                <a:lnTo>
                  <a:pt x="35" y="15"/>
                </a:lnTo>
                <a:lnTo>
                  <a:pt x="13" y="0"/>
                </a:lnTo>
                <a:lnTo>
                  <a:pt x="21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97" name="Freeform 49"/>
          <p:cNvSpPr>
            <a:spLocks/>
          </p:cNvSpPr>
          <p:nvPr/>
        </p:nvSpPr>
        <p:spPr bwMode="auto">
          <a:xfrm flipV="1">
            <a:off x="3152775" y="4146550"/>
            <a:ext cx="127000" cy="117475"/>
          </a:xfrm>
          <a:custGeom>
            <a:avLst/>
            <a:gdLst>
              <a:gd name="T0" fmla="*/ 0 w 68"/>
              <a:gd name="T1" fmla="*/ 41 h 65"/>
              <a:gd name="T2" fmla="*/ 26 w 68"/>
              <a:gd name="T3" fmla="*/ 41 h 65"/>
              <a:gd name="T4" fmla="*/ 34 w 68"/>
              <a:gd name="T5" fmla="*/ 65 h 65"/>
              <a:gd name="T6" fmla="*/ 42 w 68"/>
              <a:gd name="T7" fmla="*/ 41 h 65"/>
              <a:gd name="T8" fmla="*/ 68 w 68"/>
              <a:gd name="T9" fmla="*/ 41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1"/>
                </a:moveTo>
                <a:lnTo>
                  <a:pt x="26" y="41"/>
                </a:lnTo>
                <a:lnTo>
                  <a:pt x="34" y="65"/>
                </a:lnTo>
                <a:lnTo>
                  <a:pt x="42" y="41"/>
                </a:lnTo>
                <a:lnTo>
                  <a:pt x="68" y="41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98" name="Freeform 50"/>
          <p:cNvSpPr>
            <a:spLocks/>
          </p:cNvSpPr>
          <p:nvPr/>
        </p:nvSpPr>
        <p:spPr bwMode="auto">
          <a:xfrm flipV="1">
            <a:off x="3260725" y="4295775"/>
            <a:ext cx="128588" cy="117475"/>
          </a:xfrm>
          <a:custGeom>
            <a:avLst/>
            <a:gdLst>
              <a:gd name="T0" fmla="*/ 0 w 69"/>
              <a:gd name="T1" fmla="*/ 41 h 65"/>
              <a:gd name="T2" fmla="*/ 26 w 69"/>
              <a:gd name="T3" fmla="*/ 41 h 65"/>
              <a:gd name="T4" fmla="*/ 35 w 69"/>
              <a:gd name="T5" fmla="*/ 65 h 65"/>
              <a:gd name="T6" fmla="*/ 43 w 69"/>
              <a:gd name="T7" fmla="*/ 41 h 65"/>
              <a:gd name="T8" fmla="*/ 69 w 69"/>
              <a:gd name="T9" fmla="*/ 41 h 65"/>
              <a:gd name="T10" fmla="*/ 48 w 69"/>
              <a:gd name="T11" fmla="*/ 25 h 65"/>
              <a:gd name="T12" fmla="*/ 56 w 69"/>
              <a:gd name="T13" fmla="*/ 0 h 65"/>
              <a:gd name="T14" fmla="*/ 35 w 69"/>
              <a:gd name="T15" fmla="*/ 15 h 65"/>
              <a:gd name="T16" fmla="*/ 13 w 69"/>
              <a:gd name="T17" fmla="*/ 0 h 65"/>
              <a:gd name="T18" fmla="*/ 21 w 69"/>
              <a:gd name="T19" fmla="*/ 25 h 65"/>
              <a:gd name="T20" fmla="*/ 0 w 69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" h="65">
                <a:moveTo>
                  <a:pt x="0" y="41"/>
                </a:moveTo>
                <a:lnTo>
                  <a:pt x="26" y="41"/>
                </a:lnTo>
                <a:lnTo>
                  <a:pt x="35" y="65"/>
                </a:lnTo>
                <a:lnTo>
                  <a:pt x="43" y="41"/>
                </a:lnTo>
                <a:lnTo>
                  <a:pt x="69" y="41"/>
                </a:lnTo>
                <a:lnTo>
                  <a:pt x="48" y="25"/>
                </a:lnTo>
                <a:lnTo>
                  <a:pt x="56" y="0"/>
                </a:lnTo>
                <a:lnTo>
                  <a:pt x="35" y="15"/>
                </a:lnTo>
                <a:lnTo>
                  <a:pt x="13" y="0"/>
                </a:lnTo>
                <a:lnTo>
                  <a:pt x="21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99" name="Freeform 51"/>
          <p:cNvSpPr>
            <a:spLocks/>
          </p:cNvSpPr>
          <p:nvPr/>
        </p:nvSpPr>
        <p:spPr bwMode="auto">
          <a:xfrm flipV="1">
            <a:off x="2384425" y="3419475"/>
            <a:ext cx="128588" cy="115888"/>
          </a:xfrm>
          <a:custGeom>
            <a:avLst/>
            <a:gdLst>
              <a:gd name="T0" fmla="*/ 0 w 69"/>
              <a:gd name="T1" fmla="*/ 40 h 65"/>
              <a:gd name="T2" fmla="*/ 26 w 69"/>
              <a:gd name="T3" fmla="*/ 40 h 65"/>
              <a:gd name="T4" fmla="*/ 35 w 69"/>
              <a:gd name="T5" fmla="*/ 65 h 65"/>
              <a:gd name="T6" fmla="*/ 43 w 69"/>
              <a:gd name="T7" fmla="*/ 40 h 65"/>
              <a:gd name="T8" fmla="*/ 69 w 69"/>
              <a:gd name="T9" fmla="*/ 40 h 65"/>
              <a:gd name="T10" fmla="*/ 48 w 69"/>
              <a:gd name="T11" fmla="*/ 25 h 65"/>
              <a:gd name="T12" fmla="*/ 56 w 69"/>
              <a:gd name="T13" fmla="*/ 0 h 65"/>
              <a:gd name="T14" fmla="*/ 35 w 69"/>
              <a:gd name="T15" fmla="*/ 15 h 65"/>
              <a:gd name="T16" fmla="*/ 13 w 69"/>
              <a:gd name="T17" fmla="*/ 0 h 65"/>
              <a:gd name="T18" fmla="*/ 21 w 69"/>
              <a:gd name="T19" fmla="*/ 25 h 65"/>
              <a:gd name="T20" fmla="*/ 0 w 69"/>
              <a:gd name="T21" fmla="*/ 4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" h="65">
                <a:moveTo>
                  <a:pt x="0" y="40"/>
                </a:moveTo>
                <a:lnTo>
                  <a:pt x="26" y="40"/>
                </a:lnTo>
                <a:lnTo>
                  <a:pt x="35" y="65"/>
                </a:lnTo>
                <a:lnTo>
                  <a:pt x="43" y="40"/>
                </a:lnTo>
                <a:lnTo>
                  <a:pt x="69" y="40"/>
                </a:lnTo>
                <a:lnTo>
                  <a:pt x="48" y="25"/>
                </a:lnTo>
                <a:lnTo>
                  <a:pt x="56" y="0"/>
                </a:lnTo>
                <a:lnTo>
                  <a:pt x="35" y="15"/>
                </a:lnTo>
                <a:lnTo>
                  <a:pt x="13" y="0"/>
                </a:lnTo>
                <a:lnTo>
                  <a:pt x="21" y="25"/>
                </a:lnTo>
                <a:lnTo>
                  <a:pt x="0" y="40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0" name="Freeform 52"/>
          <p:cNvSpPr>
            <a:spLocks/>
          </p:cNvSpPr>
          <p:nvPr/>
        </p:nvSpPr>
        <p:spPr bwMode="auto">
          <a:xfrm flipV="1">
            <a:off x="2376488" y="4083050"/>
            <a:ext cx="127000" cy="117475"/>
          </a:xfrm>
          <a:custGeom>
            <a:avLst/>
            <a:gdLst>
              <a:gd name="T0" fmla="*/ 0 w 68"/>
              <a:gd name="T1" fmla="*/ 40 h 65"/>
              <a:gd name="T2" fmla="*/ 26 w 68"/>
              <a:gd name="T3" fmla="*/ 40 h 65"/>
              <a:gd name="T4" fmla="*/ 34 w 68"/>
              <a:gd name="T5" fmla="*/ 65 h 65"/>
              <a:gd name="T6" fmla="*/ 42 w 68"/>
              <a:gd name="T7" fmla="*/ 40 h 65"/>
              <a:gd name="T8" fmla="*/ 68 w 68"/>
              <a:gd name="T9" fmla="*/ 40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0"/>
                </a:moveTo>
                <a:lnTo>
                  <a:pt x="26" y="40"/>
                </a:lnTo>
                <a:lnTo>
                  <a:pt x="34" y="65"/>
                </a:lnTo>
                <a:lnTo>
                  <a:pt x="42" y="40"/>
                </a:lnTo>
                <a:lnTo>
                  <a:pt x="68" y="40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0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1" name="Freeform 53"/>
          <p:cNvSpPr>
            <a:spLocks/>
          </p:cNvSpPr>
          <p:nvPr/>
        </p:nvSpPr>
        <p:spPr bwMode="auto">
          <a:xfrm flipV="1">
            <a:off x="2465388" y="3686175"/>
            <a:ext cx="127000" cy="117475"/>
          </a:xfrm>
          <a:custGeom>
            <a:avLst/>
            <a:gdLst>
              <a:gd name="T0" fmla="*/ 0 w 68"/>
              <a:gd name="T1" fmla="*/ 41 h 65"/>
              <a:gd name="T2" fmla="*/ 26 w 68"/>
              <a:gd name="T3" fmla="*/ 41 h 65"/>
              <a:gd name="T4" fmla="*/ 34 w 68"/>
              <a:gd name="T5" fmla="*/ 65 h 65"/>
              <a:gd name="T6" fmla="*/ 42 w 68"/>
              <a:gd name="T7" fmla="*/ 41 h 65"/>
              <a:gd name="T8" fmla="*/ 68 w 68"/>
              <a:gd name="T9" fmla="*/ 41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1"/>
                </a:moveTo>
                <a:lnTo>
                  <a:pt x="26" y="41"/>
                </a:lnTo>
                <a:lnTo>
                  <a:pt x="34" y="65"/>
                </a:lnTo>
                <a:lnTo>
                  <a:pt x="42" y="41"/>
                </a:lnTo>
                <a:lnTo>
                  <a:pt x="68" y="41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2" name="Freeform 54"/>
          <p:cNvSpPr>
            <a:spLocks/>
          </p:cNvSpPr>
          <p:nvPr/>
        </p:nvSpPr>
        <p:spPr bwMode="auto">
          <a:xfrm flipV="1">
            <a:off x="1908175" y="3468688"/>
            <a:ext cx="127000" cy="117475"/>
          </a:xfrm>
          <a:custGeom>
            <a:avLst/>
            <a:gdLst>
              <a:gd name="T0" fmla="*/ 0 w 68"/>
              <a:gd name="T1" fmla="*/ 40 h 65"/>
              <a:gd name="T2" fmla="*/ 26 w 68"/>
              <a:gd name="T3" fmla="*/ 40 h 65"/>
              <a:gd name="T4" fmla="*/ 34 w 68"/>
              <a:gd name="T5" fmla="*/ 65 h 65"/>
              <a:gd name="T6" fmla="*/ 42 w 68"/>
              <a:gd name="T7" fmla="*/ 40 h 65"/>
              <a:gd name="T8" fmla="*/ 68 w 68"/>
              <a:gd name="T9" fmla="*/ 40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0"/>
                </a:moveTo>
                <a:lnTo>
                  <a:pt x="26" y="40"/>
                </a:lnTo>
                <a:lnTo>
                  <a:pt x="34" y="65"/>
                </a:lnTo>
                <a:lnTo>
                  <a:pt x="42" y="40"/>
                </a:lnTo>
                <a:lnTo>
                  <a:pt x="68" y="40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0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3" name="Freeform 55"/>
          <p:cNvSpPr>
            <a:spLocks/>
          </p:cNvSpPr>
          <p:nvPr/>
        </p:nvSpPr>
        <p:spPr bwMode="auto">
          <a:xfrm flipV="1">
            <a:off x="2243138" y="3260725"/>
            <a:ext cx="127000" cy="117475"/>
          </a:xfrm>
          <a:custGeom>
            <a:avLst/>
            <a:gdLst>
              <a:gd name="T0" fmla="*/ 0 w 68"/>
              <a:gd name="T1" fmla="*/ 41 h 65"/>
              <a:gd name="T2" fmla="*/ 26 w 68"/>
              <a:gd name="T3" fmla="*/ 41 h 65"/>
              <a:gd name="T4" fmla="*/ 34 w 68"/>
              <a:gd name="T5" fmla="*/ 65 h 65"/>
              <a:gd name="T6" fmla="*/ 42 w 68"/>
              <a:gd name="T7" fmla="*/ 41 h 65"/>
              <a:gd name="T8" fmla="*/ 68 w 68"/>
              <a:gd name="T9" fmla="*/ 41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1"/>
                </a:moveTo>
                <a:lnTo>
                  <a:pt x="26" y="41"/>
                </a:lnTo>
                <a:lnTo>
                  <a:pt x="34" y="65"/>
                </a:lnTo>
                <a:lnTo>
                  <a:pt x="42" y="41"/>
                </a:lnTo>
                <a:lnTo>
                  <a:pt x="68" y="41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4" name="Freeform 56"/>
          <p:cNvSpPr>
            <a:spLocks/>
          </p:cNvSpPr>
          <p:nvPr/>
        </p:nvSpPr>
        <p:spPr bwMode="auto">
          <a:xfrm flipV="1">
            <a:off x="2828925" y="3065463"/>
            <a:ext cx="128588" cy="117475"/>
          </a:xfrm>
          <a:custGeom>
            <a:avLst/>
            <a:gdLst>
              <a:gd name="T0" fmla="*/ 0 w 68"/>
              <a:gd name="T1" fmla="*/ 41 h 65"/>
              <a:gd name="T2" fmla="*/ 26 w 68"/>
              <a:gd name="T3" fmla="*/ 41 h 65"/>
              <a:gd name="T4" fmla="*/ 34 w 68"/>
              <a:gd name="T5" fmla="*/ 65 h 65"/>
              <a:gd name="T6" fmla="*/ 42 w 68"/>
              <a:gd name="T7" fmla="*/ 41 h 65"/>
              <a:gd name="T8" fmla="*/ 68 w 68"/>
              <a:gd name="T9" fmla="*/ 41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1"/>
                </a:moveTo>
                <a:lnTo>
                  <a:pt x="26" y="41"/>
                </a:lnTo>
                <a:lnTo>
                  <a:pt x="34" y="65"/>
                </a:lnTo>
                <a:lnTo>
                  <a:pt x="42" y="41"/>
                </a:lnTo>
                <a:lnTo>
                  <a:pt x="68" y="41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5" name="Freeform 57"/>
          <p:cNvSpPr>
            <a:spLocks/>
          </p:cNvSpPr>
          <p:nvPr/>
        </p:nvSpPr>
        <p:spPr bwMode="auto">
          <a:xfrm flipV="1">
            <a:off x="2478088" y="3571875"/>
            <a:ext cx="127000" cy="117475"/>
          </a:xfrm>
          <a:custGeom>
            <a:avLst/>
            <a:gdLst>
              <a:gd name="T0" fmla="*/ 0 w 68"/>
              <a:gd name="T1" fmla="*/ 41 h 65"/>
              <a:gd name="T2" fmla="*/ 26 w 68"/>
              <a:gd name="T3" fmla="*/ 41 h 65"/>
              <a:gd name="T4" fmla="*/ 34 w 68"/>
              <a:gd name="T5" fmla="*/ 65 h 65"/>
              <a:gd name="T6" fmla="*/ 42 w 68"/>
              <a:gd name="T7" fmla="*/ 41 h 65"/>
              <a:gd name="T8" fmla="*/ 68 w 68"/>
              <a:gd name="T9" fmla="*/ 41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1"/>
                </a:moveTo>
                <a:lnTo>
                  <a:pt x="26" y="41"/>
                </a:lnTo>
                <a:lnTo>
                  <a:pt x="34" y="65"/>
                </a:lnTo>
                <a:lnTo>
                  <a:pt x="42" y="41"/>
                </a:lnTo>
                <a:lnTo>
                  <a:pt x="68" y="41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6" name="Freeform 58"/>
          <p:cNvSpPr>
            <a:spLocks/>
          </p:cNvSpPr>
          <p:nvPr/>
        </p:nvSpPr>
        <p:spPr bwMode="auto">
          <a:xfrm flipV="1">
            <a:off x="3175000" y="3332163"/>
            <a:ext cx="125413" cy="115887"/>
          </a:xfrm>
          <a:custGeom>
            <a:avLst/>
            <a:gdLst>
              <a:gd name="T0" fmla="*/ 0 w 68"/>
              <a:gd name="T1" fmla="*/ 41 h 65"/>
              <a:gd name="T2" fmla="*/ 26 w 68"/>
              <a:gd name="T3" fmla="*/ 41 h 65"/>
              <a:gd name="T4" fmla="*/ 34 w 68"/>
              <a:gd name="T5" fmla="*/ 65 h 65"/>
              <a:gd name="T6" fmla="*/ 42 w 68"/>
              <a:gd name="T7" fmla="*/ 41 h 65"/>
              <a:gd name="T8" fmla="*/ 68 w 68"/>
              <a:gd name="T9" fmla="*/ 41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1"/>
                </a:moveTo>
                <a:lnTo>
                  <a:pt x="26" y="41"/>
                </a:lnTo>
                <a:lnTo>
                  <a:pt x="34" y="65"/>
                </a:lnTo>
                <a:lnTo>
                  <a:pt x="42" y="41"/>
                </a:lnTo>
                <a:lnTo>
                  <a:pt x="68" y="41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7" name="Line 59"/>
          <p:cNvSpPr>
            <a:spLocks noChangeShapeType="1"/>
          </p:cNvSpPr>
          <p:nvPr/>
        </p:nvSpPr>
        <p:spPr bwMode="auto">
          <a:xfrm>
            <a:off x="487363" y="5902325"/>
            <a:ext cx="3532187" cy="0"/>
          </a:xfrm>
          <a:prstGeom prst="line">
            <a:avLst/>
          </a:prstGeom>
          <a:noFill/>
          <a:ln w="27051" cap="rnd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8" name="Line 60"/>
          <p:cNvSpPr>
            <a:spLocks noChangeShapeType="1"/>
          </p:cNvSpPr>
          <p:nvPr/>
        </p:nvSpPr>
        <p:spPr bwMode="auto">
          <a:xfrm flipV="1">
            <a:off x="487363" y="2505075"/>
            <a:ext cx="1587" cy="3397250"/>
          </a:xfrm>
          <a:prstGeom prst="line">
            <a:avLst/>
          </a:prstGeom>
          <a:noFill/>
          <a:ln w="269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9" name="Freeform 61"/>
          <p:cNvSpPr>
            <a:spLocks/>
          </p:cNvSpPr>
          <p:nvPr/>
        </p:nvSpPr>
        <p:spPr bwMode="auto">
          <a:xfrm flipV="1">
            <a:off x="446088" y="2435225"/>
            <a:ext cx="84137" cy="107950"/>
          </a:xfrm>
          <a:custGeom>
            <a:avLst/>
            <a:gdLst>
              <a:gd name="T0" fmla="*/ 0 w 45"/>
              <a:gd name="T1" fmla="*/ 0 h 60"/>
              <a:gd name="T2" fmla="*/ 22 w 45"/>
              <a:gd name="T3" fmla="*/ 60 h 60"/>
              <a:gd name="T4" fmla="*/ 45 w 45"/>
              <a:gd name="T5" fmla="*/ 0 h 60"/>
              <a:gd name="T6" fmla="*/ 22 w 45"/>
              <a:gd name="T7" fmla="*/ 21 h 60"/>
              <a:gd name="T8" fmla="*/ 0 w 45"/>
              <a:gd name="T9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60">
                <a:moveTo>
                  <a:pt x="0" y="0"/>
                </a:moveTo>
                <a:lnTo>
                  <a:pt x="22" y="60"/>
                </a:lnTo>
                <a:lnTo>
                  <a:pt x="45" y="0"/>
                </a:lnTo>
                <a:lnTo>
                  <a:pt x="22" y="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110" name="Text Box 62"/>
          <p:cNvSpPr txBox="1">
            <a:spLocks noChangeArrowheads="1"/>
          </p:cNvSpPr>
          <p:nvPr/>
        </p:nvSpPr>
        <p:spPr bwMode="auto">
          <a:xfrm>
            <a:off x="3470275" y="5957888"/>
            <a:ext cx="690563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latin typeface="Arial" pitchFamily="34" charset="0"/>
              </a:rPr>
              <a:t>x</a:t>
            </a:r>
            <a:r>
              <a:rPr lang="en-US" altLang="en-US" sz="2000" baseline="-25000">
                <a:latin typeface="Arial" pitchFamily="34" charset="0"/>
              </a:rPr>
              <a:t>1</a:t>
            </a:r>
          </a:p>
        </p:txBody>
      </p:sp>
      <p:sp>
        <p:nvSpPr>
          <p:cNvPr id="258111" name="Text Box 63"/>
          <p:cNvSpPr txBox="1">
            <a:spLocks noChangeArrowheads="1"/>
          </p:cNvSpPr>
          <p:nvPr/>
        </p:nvSpPr>
        <p:spPr bwMode="auto">
          <a:xfrm>
            <a:off x="0" y="2479675"/>
            <a:ext cx="447675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latin typeface="Arial" pitchFamily="34" charset="0"/>
              </a:rPr>
              <a:t>x</a:t>
            </a:r>
            <a:r>
              <a:rPr lang="en-US" altLang="en-US" sz="2000" baseline="-25000">
                <a:latin typeface="Arial" pitchFamily="34" charset="0"/>
              </a:rPr>
              <a:t>2</a:t>
            </a:r>
          </a:p>
        </p:txBody>
      </p:sp>
      <p:sp>
        <p:nvSpPr>
          <p:cNvPr id="258112" name="Line 64"/>
          <p:cNvSpPr>
            <a:spLocks noChangeShapeType="1"/>
          </p:cNvSpPr>
          <p:nvPr/>
        </p:nvSpPr>
        <p:spPr bwMode="auto">
          <a:xfrm>
            <a:off x="1223963" y="2549525"/>
            <a:ext cx="2049462" cy="332105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113" name="Oval 65"/>
          <p:cNvSpPr>
            <a:spLocks noChangeArrowheads="1"/>
          </p:cNvSpPr>
          <p:nvPr/>
        </p:nvSpPr>
        <p:spPr bwMode="auto">
          <a:xfrm>
            <a:off x="971550" y="4938713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114" name="Oval 66"/>
          <p:cNvSpPr>
            <a:spLocks noChangeArrowheads="1"/>
          </p:cNvSpPr>
          <p:nvPr/>
        </p:nvSpPr>
        <p:spPr bwMode="auto">
          <a:xfrm>
            <a:off x="1852613" y="4989513"/>
            <a:ext cx="100012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115" name="Oval 67"/>
          <p:cNvSpPr>
            <a:spLocks noChangeArrowheads="1"/>
          </p:cNvSpPr>
          <p:nvPr/>
        </p:nvSpPr>
        <p:spPr bwMode="auto">
          <a:xfrm>
            <a:off x="1506538" y="3876675"/>
            <a:ext cx="100012" cy="98425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116" name="Freeform 68"/>
          <p:cNvSpPr>
            <a:spLocks/>
          </p:cNvSpPr>
          <p:nvPr/>
        </p:nvSpPr>
        <p:spPr bwMode="auto">
          <a:xfrm flipV="1">
            <a:off x="2919413" y="4470400"/>
            <a:ext cx="127000" cy="117475"/>
          </a:xfrm>
          <a:custGeom>
            <a:avLst/>
            <a:gdLst>
              <a:gd name="T0" fmla="*/ 0 w 68"/>
              <a:gd name="T1" fmla="*/ 40 h 65"/>
              <a:gd name="T2" fmla="*/ 26 w 68"/>
              <a:gd name="T3" fmla="*/ 40 h 65"/>
              <a:gd name="T4" fmla="*/ 34 w 68"/>
              <a:gd name="T5" fmla="*/ 65 h 65"/>
              <a:gd name="T6" fmla="*/ 42 w 68"/>
              <a:gd name="T7" fmla="*/ 40 h 65"/>
              <a:gd name="T8" fmla="*/ 68 w 68"/>
              <a:gd name="T9" fmla="*/ 40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0"/>
                </a:moveTo>
                <a:lnTo>
                  <a:pt x="26" y="40"/>
                </a:lnTo>
                <a:lnTo>
                  <a:pt x="34" y="65"/>
                </a:lnTo>
                <a:lnTo>
                  <a:pt x="42" y="40"/>
                </a:lnTo>
                <a:lnTo>
                  <a:pt x="68" y="40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0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17" name="Freeform 69"/>
          <p:cNvSpPr>
            <a:spLocks/>
          </p:cNvSpPr>
          <p:nvPr/>
        </p:nvSpPr>
        <p:spPr bwMode="auto">
          <a:xfrm flipV="1">
            <a:off x="2084388" y="3668713"/>
            <a:ext cx="128587" cy="117475"/>
          </a:xfrm>
          <a:custGeom>
            <a:avLst/>
            <a:gdLst>
              <a:gd name="T0" fmla="*/ 0 w 69"/>
              <a:gd name="T1" fmla="*/ 40 h 65"/>
              <a:gd name="T2" fmla="*/ 26 w 69"/>
              <a:gd name="T3" fmla="*/ 40 h 65"/>
              <a:gd name="T4" fmla="*/ 35 w 69"/>
              <a:gd name="T5" fmla="*/ 65 h 65"/>
              <a:gd name="T6" fmla="*/ 43 w 69"/>
              <a:gd name="T7" fmla="*/ 40 h 65"/>
              <a:gd name="T8" fmla="*/ 69 w 69"/>
              <a:gd name="T9" fmla="*/ 40 h 65"/>
              <a:gd name="T10" fmla="*/ 48 w 69"/>
              <a:gd name="T11" fmla="*/ 25 h 65"/>
              <a:gd name="T12" fmla="*/ 56 w 69"/>
              <a:gd name="T13" fmla="*/ 0 h 65"/>
              <a:gd name="T14" fmla="*/ 35 w 69"/>
              <a:gd name="T15" fmla="*/ 15 h 65"/>
              <a:gd name="T16" fmla="*/ 13 w 69"/>
              <a:gd name="T17" fmla="*/ 0 h 65"/>
              <a:gd name="T18" fmla="*/ 21 w 69"/>
              <a:gd name="T19" fmla="*/ 25 h 65"/>
              <a:gd name="T20" fmla="*/ 0 w 69"/>
              <a:gd name="T21" fmla="*/ 4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" h="65">
                <a:moveTo>
                  <a:pt x="0" y="40"/>
                </a:moveTo>
                <a:lnTo>
                  <a:pt x="26" y="40"/>
                </a:lnTo>
                <a:lnTo>
                  <a:pt x="35" y="65"/>
                </a:lnTo>
                <a:lnTo>
                  <a:pt x="43" y="40"/>
                </a:lnTo>
                <a:lnTo>
                  <a:pt x="69" y="40"/>
                </a:lnTo>
                <a:lnTo>
                  <a:pt x="48" y="25"/>
                </a:lnTo>
                <a:lnTo>
                  <a:pt x="56" y="0"/>
                </a:lnTo>
                <a:lnTo>
                  <a:pt x="35" y="15"/>
                </a:lnTo>
                <a:lnTo>
                  <a:pt x="13" y="0"/>
                </a:lnTo>
                <a:lnTo>
                  <a:pt x="21" y="25"/>
                </a:lnTo>
                <a:lnTo>
                  <a:pt x="0" y="40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18" name="Oval 70"/>
          <p:cNvSpPr>
            <a:spLocks noChangeArrowheads="1"/>
          </p:cNvSpPr>
          <p:nvPr/>
        </p:nvSpPr>
        <p:spPr bwMode="auto">
          <a:xfrm>
            <a:off x="2009775" y="4411663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5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050" name="Group 2"/>
          <p:cNvGrpSpPr>
            <a:grpSpLocks/>
          </p:cNvGrpSpPr>
          <p:nvPr/>
        </p:nvGrpSpPr>
        <p:grpSpPr bwMode="auto">
          <a:xfrm>
            <a:off x="4543425" y="2435225"/>
            <a:ext cx="4240213" cy="3919538"/>
            <a:chOff x="2862" y="1534"/>
            <a:chExt cx="2671" cy="2469"/>
          </a:xfrm>
        </p:grpSpPr>
        <p:grpSp>
          <p:nvGrpSpPr>
            <p:cNvPr id="258051" name="Group 3"/>
            <p:cNvGrpSpPr>
              <a:grpSpLocks/>
            </p:cNvGrpSpPr>
            <p:nvPr/>
          </p:nvGrpSpPr>
          <p:grpSpPr bwMode="auto">
            <a:xfrm>
              <a:off x="2862" y="1534"/>
              <a:ext cx="2621" cy="2469"/>
              <a:chOff x="2862" y="1534"/>
              <a:chExt cx="2621" cy="2469"/>
            </a:xfrm>
          </p:grpSpPr>
          <p:sp>
            <p:nvSpPr>
              <p:cNvPr id="258052" name="Rectangle 4"/>
              <p:cNvSpPr>
                <a:spLocks noChangeArrowheads="1"/>
              </p:cNvSpPr>
              <p:nvPr/>
            </p:nvSpPr>
            <p:spPr bwMode="auto">
              <a:xfrm>
                <a:off x="2999" y="1534"/>
                <a:ext cx="2441" cy="2348"/>
              </a:xfrm>
              <a:prstGeom prst="rect">
                <a:avLst/>
              </a:prstGeom>
              <a:solidFill>
                <a:srgbClr val="FFFFFF"/>
              </a:solidFill>
              <a:ln w="0" cap="rnd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53" name="Oval 5"/>
              <p:cNvSpPr>
                <a:spLocks noChangeArrowheads="1"/>
              </p:cNvSpPr>
              <p:nvPr/>
            </p:nvSpPr>
            <p:spPr bwMode="auto">
              <a:xfrm>
                <a:off x="3869" y="3485"/>
                <a:ext cx="64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54" name="Oval 6"/>
              <p:cNvSpPr>
                <a:spLocks noChangeArrowheads="1"/>
              </p:cNvSpPr>
              <p:nvPr/>
            </p:nvSpPr>
            <p:spPr bwMode="auto">
              <a:xfrm>
                <a:off x="3773" y="3347"/>
                <a:ext cx="65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55" name="Oval 7"/>
              <p:cNvSpPr>
                <a:spLocks noChangeArrowheads="1"/>
              </p:cNvSpPr>
              <p:nvPr/>
            </p:nvSpPr>
            <p:spPr bwMode="auto">
              <a:xfrm>
                <a:off x="4268" y="3348"/>
                <a:ext cx="63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56" name="Oval 8"/>
              <p:cNvSpPr>
                <a:spLocks noChangeArrowheads="1"/>
              </p:cNvSpPr>
              <p:nvPr/>
            </p:nvSpPr>
            <p:spPr bwMode="auto">
              <a:xfrm>
                <a:off x="3620" y="3327"/>
                <a:ext cx="63" cy="62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57" name="Oval 9"/>
              <p:cNvSpPr>
                <a:spLocks noChangeArrowheads="1"/>
              </p:cNvSpPr>
              <p:nvPr/>
            </p:nvSpPr>
            <p:spPr bwMode="auto">
              <a:xfrm>
                <a:off x="3474" y="3111"/>
                <a:ext cx="64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58" name="Oval 10"/>
              <p:cNvSpPr>
                <a:spLocks noChangeArrowheads="1"/>
              </p:cNvSpPr>
              <p:nvPr/>
            </p:nvSpPr>
            <p:spPr bwMode="auto">
              <a:xfrm>
                <a:off x="3341" y="2936"/>
                <a:ext cx="64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59" name="Oval 11"/>
              <p:cNvSpPr>
                <a:spLocks noChangeArrowheads="1"/>
              </p:cNvSpPr>
              <p:nvPr/>
            </p:nvSpPr>
            <p:spPr bwMode="auto">
              <a:xfrm>
                <a:off x="4127" y="2803"/>
                <a:ext cx="63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0" name="Oval 12"/>
              <p:cNvSpPr>
                <a:spLocks noChangeArrowheads="1"/>
              </p:cNvSpPr>
              <p:nvPr/>
            </p:nvSpPr>
            <p:spPr bwMode="auto">
              <a:xfrm>
                <a:off x="4029" y="3143"/>
                <a:ext cx="63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1" name="Oval 13"/>
              <p:cNvSpPr>
                <a:spLocks noChangeArrowheads="1"/>
              </p:cNvSpPr>
              <p:nvPr/>
            </p:nvSpPr>
            <p:spPr bwMode="auto">
              <a:xfrm>
                <a:off x="4261" y="2725"/>
                <a:ext cx="64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2" name="Oval 14"/>
              <p:cNvSpPr>
                <a:spLocks noChangeArrowheads="1"/>
              </p:cNvSpPr>
              <p:nvPr/>
            </p:nvSpPr>
            <p:spPr bwMode="auto">
              <a:xfrm>
                <a:off x="4403" y="3001"/>
                <a:ext cx="65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3" name="Oval 15"/>
              <p:cNvSpPr>
                <a:spLocks noChangeArrowheads="1"/>
              </p:cNvSpPr>
              <p:nvPr/>
            </p:nvSpPr>
            <p:spPr bwMode="auto">
              <a:xfrm>
                <a:off x="4248" y="2568"/>
                <a:ext cx="64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4" name="Oval 16"/>
              <p:cNvSpPr>
                <a:spLocks noChangeArrowheads="1"/>
              </p:cNvSpPr>
              <p:nvPr/>
            </p:nvSpPr>
            <p:spPr bwMode="auto">
              <a:xfrm>
                <a:off x="4026" y="2878"/>
                <a:ext cx="64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5" name="Oval 17"/>
              <p:cNvSpPr>
                <a:spLocks noChangeArrowheads="1"/>
              </p:cNvSpPr>
              <p:nvPr/>
            </p:nvSpPr>
            <p:spPr bwMode="auto">
              <a:xfrm>
                <a:off x="3811" y="2442"/>
                <a:ext cx="63" cy="62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6" name="Freeform 18"/>
              <p:cNvSpPr>
                <a:spLocks/>
              </p:cNvSpPr>
              <p:nvPr/>
            </p:nvSpPr>
            <p:spPr bwMode="auto">
              <a:xfrm flipV="1">
                <a:off x="4248" y="2764"/>
                <a:ext cx="81" cy="74"/>
              </a:xfrm>
              <a:custGeom>
                <a:avLst/>
                <a:gdLst>
                  <a:gd name="T0" fmla="*/ 0 w 69"/>
                  <a:gd name="T1" fmla="*/ 41 h 65"/>
                  <a:gd name="T2" fmla="*/ 26 w 69"/>
                  <a:gd name="T3" fmla="*/ 41 h 65"/>
                  <a:gd name="T4" fmla="*/ 35 w 69"/>
                  <a:gd name="T5" fmla="*/ 65 h 65"/>
                  <a:gd name="T6" fmla="*/ 43 w 69"/>
                  <a:gd name="T7" fmla="*/ 41 h 65"/>
                  <a:gd name="T8" fmla="*/ 69 w 69"/>
                  <a:gd name="T9" fmla="*/ 41 h 65"/>
                  <a:gd name="T10" fmla="*/ 48 w 69"/>
                  <a:gd name="T11" fmla="*/ 25 h 65"/>
                  <a:gd name="T12" fmla="*/ 56 w 69"/>
                  <a:gd name="T13" fmla="*/ 0 h 65"/>
                  <a:gd name="T14" fmla="*/ 35 w 69"/>
                  <a:gd name="T15" fmla="*/ 15 h 65"/>
                  <a:gd name="T16" fmla="*/ 13 w 69"/>
                  <a:gd name="T17" fmla="*/ 0 h 65"/>
                  <a:gd name="T18" fmla="*/ 21 w 69"/>
                  <a:gd name="T19" fmla="*/ 25 h 65"/>
                  <a:gd name="T20" fmla="*/ 0 w 69"/>
                  <a:gd name="T21" fmla="*/ 4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65">
                    <a:moveTo>
                      <a:pt x="0" y="41"/>
                    </a:moveTo>
                    <a:lnTo>
                      <a:pt x="26" y="41"/>
                    </a:lnTo>
                    <a:lnTo>
                      <a:pt x="35" y="65"/>
                    </a:lnTo>
                    <a:lnTo>
                      <a:pt x="43" y="41"/>
                    </a:lnTo>
                    <a:lnTo>
                      <a:pt x="69" y="41"/>
                    </a:lnTo>
                    <a:lnTo>
                      <a:pt x="48" y="25"/>
                    </a:lnTo>
                    <a:lnTo>
                      <a:pt x="56" y="0"/>
                    </a:lnTo>
                    <a:lnTo>
                      <a:pt x="35" y="15"/>
                    </a:lnTo>
                    <a:lnTo>
                      <a:pt x="13" y="0"/>
                    </a:lnTo>
                    <a:lnTo>
                      <a:pt x="21" y="25"/>
                    </a:lnTo>
                    <a:lnTo>
                      <a:pt x="0" y="41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7" name="Freeform 19"/>
              <p:cNvSpPr>
                <a:spLocks/>
              </p:cNvSpPr>
              <p:nvPr/>
            </p:nvSpPr>
            <p:spPr bwMode="auto">
              <a:xfrm flipV="1">
                <a:off x="4848" y="2612"/>
                <a:ext cx="80" cy="74"/>
              </a:xfrm>
              <a:custGeom>
                <a:avLst/>
                <a:gdLst>
                  <a:gd name="T0" fmla="*/ 0 w 68"/>
                  <a:gd name="T1" fmla="*/ 41 h 65"/>
                  <a:gd name="T2" fmla="*/ 26 w 68"/>
                  <a:gd name="T3" fmla="*/ 41 h 65"/>
                  <a:gd name="T4" fmla="*/ 34 w 68"/>
                  <a:gd name="T5" fmla="*/ 65 h 65"/>
                  <a:gd name="T6" fmla="*/ 42 w 68"/>
                  <a:gd name="T7" fmla="*/ 41 h 65"/>
                  <a:gd name="T8" fmla="*/ 68 w 68"/>
                  <a:gd name="T9" fmla="*/ 41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1"/>
                    </a:moveTo>
                    <a:lnTo>
                      <a:pt x="26" y="41"/>
                    </a:lnTo>
                    <a:lnTo>
                      <a:pt x="34" y="65"/>
                    </a:lnTo>
                    <a:lnTo>
                      <a:pt x="42" y="41"/>
                    </a:lnTo>
                    <a:lnTo>
                      <a:pt x="68" y="41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1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8" name="Freeform 20"/>
              <p:cNvSpPr>
                <a:spLocks/>
              </p:cNvSpPr>
              <p:nvPr/>
            </p:nvSpPr>
            <p:spPr bwMode="auto">
              <a:xfrm flipV="1">
                <a:off x="4701" y="2816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9" name="Freeform 21"/>
              <p:cNvSpPr>
                <a:spLocks/>
              </p:cNvSpPr>
              <p:nvPr/>
            </p:nvSpPr>
            <p:spPr bwMode="auto">
              <a:xfrm flipV="1">
                <a:off x="4175" y="2311"/>
                <a:ext cx="81" cy="74"/>
              </a:xfrm>
              <a:custGeom>
                <a:avLst/>
                <a:gdLst>
                  <a:gd name="T0" fmla="*/ 0 w 69"/>
                  <a:gd name="T1" fmla="*/ 40 h 65"/>
                  <a:gd name="T2" fmla="*/ 26 w 69"/>
                  <a:gd name="T3" fmla="*/ 40 h 65"/>
                  <a:gd name="T4" fmla="*/ 35 w 69"/>
                  <a:gd name="T5" fmla="*/ 65 h 65"/>
                  <a:gd name="T6" fmla="*/ 43 w 69"/>
                  <a:gd name="T7" fmla="*/ 40 h 65"/>
                  <a:gd name="T8" fmla="*/ 69 w 69"/>
                  <a:gd name="T9" fmla="*/ 40 h 65"/>
                  <a:gd name="T10" fmla="*/ 48 w 69"/>
                  <a:gd name="T11" fmla="*/ 25 h 65"/>
                  <a:gd name="T12" fmla="*/ 56 w 69"/>
                  <a:gd name="T13" fmla="*/ 0 h 65"/>
                  <a:gd name="T14" fmla="*/ 35 w 69"/>
                  <a:gd name="T15" fmla="*/ 15 h 65"/>
                  <a:gd name="T16" fmla="*/ 13 w 69"/>
                  <a:gd name="T17" fmla="*/ 0 h 65"/>
                  <a:gd name="T18" fmla="*/ 21 w 69"/>
                  <a:gd name="T19" fmla="*/ 25 h 65"/>
                  <a:gd name="T20" fmla="*/ 0 w 69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5" y="65"/>
                    </a:lnTo>
                    <a:lnTo>
                      <a:pt x="43" y="40"/>
                    </a:lnTo>
                    <a:lnTo>
                      <a:pt x="69" y="40"/>
                    </a:lnTo>
                    <a:lnTo>
                      <a:pt x="48" y="25"/>
                    </a:lnTo>
                    <a:lnTo>
                      <a:pt x="56" y="0"/>
                    </a:lnTo>
                    <a:lnTo>
                      <a:pt x="35" y="15"/>
                    </a:lnTo>
                    <a:lnTo>
                      <a:pt x="13" y="0"/>
                    </a:lnTo>
                    <a:lnTo>
                      <a:pt x="21" y="25"/>
                    </a:lnTo>
                    <a:lnTo>
                      <a:pt x="0" y="40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0" name="Freeform 22"/>
              <p:cNvSpPr>
                <a:spLocks/>
              </p:cNvSpPr>
              <p:nvPr/>
            </p:nvSpPr>
            <p:spPr bwMode="auto">
              <a:xfrm flipV="1">
                <a:off x="4916" y="2706"/>
                <a:ext cx="81" cy="74"/>
              </a:xfrm>
              <a:custGeom>
                <a:avLst/>
                <a:gdLst>
                  <a:gd name="T0" fmla="*/ 0 w 69"/>
                  <a:gd name="T1" fmla="*/ 41 h 65"/>
                  <a:gd name="T2" fmla="*/ 26 w 69"/>
                  <a:gd name="T3" fmla="*/ 41 h 65"/>
                  <a:gd name="T4" fmla="*/ 35 w 69"/>
                  <a:gd name="T5" fmla="*/ 65 h 65"/>
                  <a:gd name="T6" fmla="*/ 43 w 69"/>
                  <a:gd name="T7" fmla="*/ 41 h 65"/>
                  <a:gd name="T8" fmla="*/ 69 w 69"/>
                  <a:gd name="T9" fmla="*/ 41 h 65"/>
                  <a:gd name="T10" fmla="*/ 48 w 69"/>
                  <a:gd name="T11" fmla="*/ 25 h 65"/>
                  <a:gd name="T12" fmla="*/ 56 w 69"/>
                  <a:gd name="T13" fmla="*/ 0 h 65"/>
                  <a:gd name="T14" fmla="*/ 35 w 69"/>
                  <a:gd name="T15" fmla="*/ 15 h 65"/>
                  <a:gd name="T16" fmla="*/ 13 w 69"/>
                  <a:gd name="T17" fmla="*/ 0 h 65"/>
                  <a:gd name="T18" fmla="*/ 21 w 69"/>
                  <a:gd name="T19" fmla="*/ 25 h 65"/>
                  <a:gd name="T20" fmla="*/ 0 w 69"/>
                  <a:gd name="T21" fmla="*/ 4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65">
                    <a:moveTo>
                      <a:pt x="0" y="41"/>
                    </a:moveTo>
                    <a:lnTo>
                      <a:pt x="26" y="41"/>
                    </a:lnTo>
                    <a:lnTo>
                      <a:pt x="35" y="65"/>
                    </a:lnTo>
                    <a:lnTo>
                      <a:pt x="43" y="41"/>
                    </a:lnTo>
                    <a:lnTo>
                      <a:pt x="69" y="41"/>
                    </a:lnTo>
                    <a:lnTo>
                      <a:pt x="48" y="25"/>
                    </a:lnTo>
                    <a:lnTo>
                      <a:pt x="56" y="0"/>
                    </a:lnTo>
                    <a:lnTo>
                      <a:pt x="35" y="15"/>
                    </a:lnTo>
                    <a:lnTo>
                      <a:pt x="13" y="0"/>
                    </a:lnTo>
                    <a:lnTo>
                      <a:pt x="21" y="25"/>
                    </a:lnTo>
                    <a:lnTo>
                      <a:pt x="0" y="41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1" name="Freeform 23"/>
              <p:cNvSpPr>
                <a:spLocks/>
              </p:cNvSpPr>
              <p:nvPr/>
            </p:nvSpPr>
            <p:spPr bwMode="auto">
              <a:xfrm flipV="1">
                <a:off x="4364" y="2154"/>
                <a:ext cx="81" cy="73"/>
              </a:xfrm>
              <a:custGeom>
                <a:avLst/>
                <a:gdLst>
                  <a:gd name="T0" fmla="*/ 0 w 69"/>
                  <a:gd name="T1" fmla="*/ 40 h 65"/>
                  <a:gd name="T2" fmla="*/ 26 w 69"/>
                  <a:gd name="T3" fmla="*/ 40 h 65"/>
                  <a:gd name="T4" fmla="*/ 35 w 69"/>
                  <a:gd name="T5" fmla="*/ 65 h 65"/>
                  <a:gd name="T6" fmla="*/ 43 w 69"/>
                  <a:gd name="T7" fmla="*/ 40 h 65"/>
                  <a:gd name="T8" fmla="*/ 69 w 69"/>
                  <a:gd name="T9" fmla="*/ 40 h 65"/>
                  <a:gd name="T10" fmla="*/ 48 w 69"/>
                  <a:gd name="T11" fmla="*/ 25 h 65"/>
                  <a:gd name="T12" fmla="*/ 56 w 69"/>
                  <a:gd name="T13" fmla="*/ 0 h 65"/>
                  <a:gd name="T14" fmla="*/ 35 w 69"/>
                  <a:gd name="T15" fmla="*/ 15 h 65"/>
                  <a:gd name="T16" fmla="*/ 13 w 69"/>
                  <a:gd name="T17" fmla="*/ 0 h 65"/>
                  <a:gd name="T18" fmla="*/ 21 w 69"/>
                  <a:gd name="T19" fmla="*/ 25 h 65"/>
                  <a:gd name="T20" fmla="*/ 0 w 69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5" y="65"/>
                    </a:lnTo>
                    <a:lnTo>
                      <a:pt x="43" y="40"/>
                    </a:lnTo>
                    <a:lnTo>
                      <a:pt x="69" y="40"/>
                    </a:lnTo>
                    <a:lnTo>
                      <a:pt x="48" y="25"/>
                    </a:lnTo>
                    <a:lnTo>
                      <a:pt x="56" y="0"/>
                    </a:lnTo>
                    <a:lnTo>
                      <a:pt x="35" y="15"/>
                    </a:lnTo>
                    <a:lnTo>
                      <a:pt x="13" y="0"/>
                    </a:lnTo>
                    <a:lnTo>
                      <a:pt x="21" y="25"/>
                    </a:lnTo>
                    <a:lnTo>
                      <a:pt x="0" y="40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2" name="Freeform 24"/>
              <p:cNvSpPr>
                <a:spLocks/>
              </p:cNvSpPr>
              <p:nvPr/>
            </p:nvSpPr>
            <p:spPr bwMode="auto">
              <a:xfrm flipV="1">
                <a:off x="4359" y="2572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3" name="Freeform 25"/>
              <p:cNvSpPr>
                <a:spLocks/>
              </p:cNvSpPr>
              <p:nvPr/>
            </p:nvSpPr>
            <p:spPr bwMode="auto">
              <a:xfrm flipV="1">
                <a:off x="4415" y="2322"/>
                <a:ext cx="80" cy="74"/>
              </a:xfrm>
              <a:custGeom>
                <a:avLst/>
                <a:gdLst>
                  <a:gd name="T0" fmla="*/ 0 w 68"/>
                  <a:gd name="T1" fmla="*/ 41 h 65"/>
                  <a:gd name="T2" fmla="*/ 26 w 68"/>
                  <a:gd name="T3" fmla="*/ 41 h 65"/>
                  <a:gd name="T4" fmla="*/ 34 w 68"/>
                  <a:gd name="T5" fmla="*/ 65 h 65"/>
                  <a:gd name="T6" fmla="*/ 42 w 68"/>
                  <a:gd name="T7" fmla="*/ 41 h 65"/>
                  <a:gd name="T8" fmla="*/ 68 w 68"/>
                  <a:gd name="T9" fmla="*/ 41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1"/>
                    </a:moveTo>
                    <a:lnTo>
                      <a:pt x="26" y="41"/>
                    </a:lnTo>
                    <a:lnTo>
                      <a:pt x="34" y="65"/>
                    </a:lnTo>
                    <a:lnTo>
                      <a:pt x="42" y="41"/>
                    </a:lnTo>
                    <a:lnTo>
                      <a:pt x="68" y="41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1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4" name="Freeform 26"/>
              <p:cNvSpPr>
                <a:spLocks/>
              </p:cNvSpPr>
              <p:nvPr/>
            </p:nvSpPr>
            <p:spPr bwMode="auto">
              <a:xfrm flipV="1">
                <a:off x="4064" y="2185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5" name="Freeform 27"/>
              <p:cNvSpPr>
                <a:spLocks/>
              </p:cNvSpPr>
              <p:nvPr/>
            </p:nvSpPr>
            <p:spPr bwMode="auto">
              <a:xfrm flipV="1">
                <a:off x="4275" y="2054"/>
                <a:ext cx="80" cy="74"/>
              </a:xfrm>
              <a:custGeom>
                <a:avLst/>
                <a:gdLst>
                  <a:gd name="T0" fmla="*/ 0 w 68"/>
                  <a:gd name="T1" fmla="*/ 41 h 65"/>
                  <a:gd name="T2" fmla="*/ 26 w 68"/>
                  <a:gd name="T3" fmla="*/ 41 h 65"/>
                  <a:gd name="T4" fmla="*/ 34 w 68"/>
                  <a:gd name="T5" fmla="*/ 65 h 65"/>
                  <a:gd name="T6" fmla="*/ 42 w 68"/>
                  <a:gd name="T7" fmla="*/ 41 h 65"/>
                  <a:gd name="T8" fmla="*/ 68 w 68"/>
                  <a:gd name="T9" fmla="*/ 41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1"/>
                    </a:moveTo>
                    <a:lnTo>
                      <a:pt x="26" y="41"/>
                    </a:lnTo>
                    <a:lnTo>
                      <a:pt x="34" y="65"/>
                    </a:lnTo>
                    <a:lnTo>
                      <a:pt x="42" y="41"/>
                    </a:lnTo>
                    <a:lnTo>
                      <a:pt x="68" y="41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1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6" name="Freeform 28"/>
              <p:cNvSpPr>
                <a:spLocks/>
              </p:cNvSpPr>
              <p:nvPr/>
            </p:nvSpPr>
            <p:spPr bwMode="auto">
              <a:xfrm flipV="1">
                <a:off x="4644" y="1931"/>
                <a:ext cx="81" cy="74"/>
              </a:xfrm>
              <a:custGeom>
                <a:avLst/>
                <a:gdLst>
                  <a:gd name="T0" fmla="*/ 0 w 68"/>
                  <a:gd name="T1" fmla="*/ 41 h 65"/>
                  <a:gd name="T2" fmla="*/ 26 w 68"/>
                  <a:gd name="T3" fmla="*/ 41 h 65"/>
                  <a:gd name="T4" fmla="*/ 34 w 68"/>
                  <a:gd name="T5" fmla="*/ 65 h 65"/>
                  <a:gd name="T6" fmla="*/ 42 w 68"/>
                  <a:gd name="T7" fmla="*/ 41 h 65"/>
                  <a:gd name="T8" fmla="*/ 68 w 68"/>
                  <a:gd name="T9" fmla="*/ 41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1"/>
                    </a:moveTo>
                    <a:lnTo>
                      <a:pt x="26" y="41"/>
                    </a:lnTo>
                    <a:lnTo>
                      <a:pt x="34" y="65"/>
                    </a:lnTo>
                    <a:lnTo>
                      <a:pt x="42" y="41"/>
                    </a:lnTo>
                    <a:lnTo>
                      <a:pt x="68" y="41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1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7" name="Freeform 29"/>
              <p:cNvSpPr>
                <a:spLocks/>
              </p:cNvSpPr>
              <p:nvPr/>
            </p:nvSpPr>
            <p:spPr bwMode="auto">
              <a:xfrm flipV="1">
                <a:off x="4423" y="2250"/>
                <a:ext cx="80" cy="74"/>
              </a:xfrm>
              <a:custGeom>
                <a:avLst/>
                <a:gdLst>
                  <a:gd name="T0" fmla="*/ 0 w 68"/>
                  <a:gd name="T1" fmla="*/ 41 h 65"/>
                  <a:gd name="T2" fmla="*/ 26 w 68"/>
                  <a:gd name="T3" fmla="*/ 41 h 65"/>
                  <a:gd name="T4" fmla="*/ 34 w 68"/>
                  <a:gd name="T5" fmla="*/ 65 h 65"/>
                  <a:gd name="T6" fmla="*/ 42 w 68"/>
                  <a:gd name="T7" fmla="*/ 41 h 65"/>
                  <a:gd name="T8" fmla="*/ 68 w 68"/>
                  <a:gd name="T9" fmla="*/ 41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1"/>
                    </a:moveTo>
                    <a:lnTo>
                      <a:pt x="26" y="41"/>
                    </a:lnTo>
                    <a:lnTo>
                      <a:pt x="34" y="65"/>
                    </a:lnTo>
                    <a:lnTo>
                      <a:pt x="42" y="41"/>
                    </a:lnTo>
                    <a:lnTo>
                      <a:pt x="68" y="41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1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8" name="Freeform 30"/>
              <p:cNvSpPr>
                <a:spLocks/>
              </p:cNvSpPr>
              <p:nvPr/>
            </p:nvSpPr>
            <p:spPr bwMode="auto">
              <a:xfrm flipV="1">
                <a:off x="4862" y="2099"/>
                <a:ext cx="79" cy="73"/>
              </a:xfrm>
              <a:custGeom>
                <a:avLst/>
                <a:gdLst>
                  <a:gd name="T0" fmla="*/ 0 w 68"/>
                  <a:gd name="T1" fmla="*/ 41 h 65"/>
                  <a:gd name="T2" fmla="*/ 26 w 68"/>
                  <a:gd name="T3" fmla="*/ 41 h 65"/>
                  <a:gd name="T4" fmla="*/ 34 w 68"/>
                  <a:gd name="T5" fmla="*/ 65 h 65"/>
                  <a:gd name="T6" fmla="*/ 42 w 68"/>
                  <a:gd name="T7" fmla="*/ 41 h 65"/>
                  <a:gd name="T8" fmla="*/ 68 w 68"/>
                  <a:gd name="T9" fmla="*/ 41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1"/>
                    </a:moveTo>
                    <a:lnTo>
                      <a:pt x="26" y="41"/>
                    </a:lnTo>
                    <a:lnTo>
                      <a:pt x="34" y="65"/>
                    </a:lnTo>
                    <a:lnTo>
                      <a:pt x="42" y="41"/>
                    </a:lnTo>
                    <a:lnTo>
                      <a:pt x="68" y="41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1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9" name="Line 31"/>
              <p:cNvSpPr>
                <a:spLocks noChangeShapeType="1"/>
              </p:cNvSpPr>
              <p:nvPr/>
            </p:nvSpPr>
            <p:spPr bwMode="auto">
              <a:xfrm>
                <a:off x="3169" y="3718"/>
                <a:ext cx="2225" cy="0"/>
              </a:xfrm>
              <a:prstGeom prst="line">
                <a:avLst/>
              </a:prstGeom>
              <a:noFill/>
              <a:ln w="2698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80" name="Freeform 32"/>
              <p:cNvSpPr>
                <a:spLocks/>
              </p:cNvSpPr>
              <p:nvPr/>
            </p:nvSpPr>
            <p:spPr bwMode="auto">
              <a:xfrm flipV="1">
                <a:off x="5370" y="3692"/>
                <a:ext cx="70" cy="51"/>
              </a:xfrm>
              <a:custGeom>
                <a:avLst/>
                <a:gdLst>
                  <a:gd name="T0" fmla="*/ 0 w 60"/>
                  <a:gd name="T1" fmla="*/ 45 h 45"/>
                  <a:gd name="T2" fmla="*/ 60 w 60"/>
                  <a:gd name="T3" fmla="*/ 22 h 45"/>
                  <a:gd name="T4" fmla="*/ 0 w 60"/>
                  <a:gd name="T5" fmla="*/ 0 h 45"/>
                  <a:gd name="T6" fmla="*/ 21 w 60"/>
                  <a:gd name="T7" fmla="*/ 22 h 45"/>
                  <a:gd name="T8" fmla="*/ 0 w 60"/>
                  <a:gd name="T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5">
                    <a:moveTo>
                      <a:pt x="0" y="45"/>
                    </a:moveTo>
                    <a:lnTo>
                      <a:pt x="60" y="22"/>
                    </a:lnTo>
                    <a:lnTo>
                      <a:pt x="0" y="0"/>
                    </a:lnTo>
                    <a:lnTo>
                      <a:pt x="21" y="22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81" name="Line 33"/>
              <p:cNvSpPr>
                <a:spLocks noChangeShapeType="1"/>
              </p:cNvSpPr>
              <p:nvPr/>
            </p:nvSpPr>
            <p:spPr bwMode="auto">
              <a:xfrm flipV="1">
                <a:off x="3169" y="1578"/>
                <a:ext cx="1" cy="2140"/>
              </a:xfrm>
              <a:prstGeom prst="line">
                <a:avLst/>
              </a:prstGeom>
              <a:noFill/>
              <a:ln w="2698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82" name="Freeform 34"/>
              <p:cNvSpPr>
                <a:spLocks/>
              </p:cNvSpPr>
              <p:nvPr/>
            </p:nvSpPr>
            <p:spPr bwMode="auto">
              <a:xfrm flipV="1">
                <a:off x="3143" y="1534"/>
                <a:ext cx="53" cy="68"/>
              </a:xfrm>
              <a:custGeom>
                <a:avLst/>
                <a:gdLst>
                  <a:gd name="T0" fmla="*/ 0 w 45"/>
                  <a:gd name="T1" fmla="*/ 0 h 60"/>
                  <a:gd name="T2" fmla="*/ 22 w 45"/>
                  <a:gd name="T3" fmla="*/ 60 h 60"/>
                  <a:gd name="T4" fmla="*/ 45 w 45"/>
                  <a:gd name="T5" fmla="*/ 0 h 60"/>
                  <a:gd name="T6" fmla="*/ 22 w 45"/>
                  <a:gd name="T7" fmla="*/ 21 h 60"/>
                  <a:gd name="T8" fmla="*/ 0 w 45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60">
                    <a:moveTo>
                      <a:pt x="0" y="0"/>
                    </a:moveTo>
                    <a:lnTo>
                      <a:pt x="22" y="60"/>
                    </a:lnTo>
                    <a:lnTo>
                      <a:pt x="45" y="0"/>
                    </a:lnTo>
                    <a:lnTo>
                      <a:pt x="22" y="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83" name="Text Box 35"/>
              <p:cNvSpPr txBox="1">
                <a:spLocks noChangeArrowheads="1"/>
              </p:cNvSpPr>
              <p:nvPr/>
            </p:nvSpPr>
            <p:spPr bwMode="auto">
              <a:xfrm>
                <a:off x="5048" y="3753"/>
                <a:ext cx="435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>
                    <a:latin typeface="Arial" pitchFamily="34" charset="0"/>
                  </a:rPr>
                  <a:t>x</a:t>
                </a:r>
                <a:r>
                  <a:rPr lang="en-US" altLang="en-US" sz="2000" baseline="-25000">
                    <a:latin typeface="Arial" pitchFamily="34" charset="0"/>
                  </a:rPr>
                  <a:t>1</a:t>
                </a:r>
              </a:p>
            </p:txBody>
          </p:sp>
          <p:sp>
            <p:nvSpPr>
              <p:cNvPr id="258084" name="Text Box 36"/>
              <p:cNvSpPr txBox="1">
                <a:spLocks noChangeArrowheads="1"/>
              </p:cNvSpPr>
              <p:nvPr/>
            </p:nvSpPr>
            <p:spPr bwMode="auto">
              <a:xfrm>
                <a:off x="2862" y="1562"/>
                <a:ext cx="282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>
                    <a:latin typeface="Arial" pitchFamily="34" charset="0"/>
                  </a:rPr>
                  <a:t>x</a:t>
                </a:r>
                <a:r>
                  <a:rPr lang="en-US" altLang="en-US" sz="2000" baseline="-25000">
                    <a:latin typeface="Arial" pitchFamily="34" charset="0"/>
                  </a:rPr>
                  <a:t>2</a:t>
                </a:r>
              </a:p>
            </p:txBody>
          </p:sp>
        </p:grpSp>
        <p:sp>
          <p:nvSpPr>
            <p:cNvPr id="258085" name="Freeform 37"/>
            <p:cNvSpPr>
              <a:spLocks/>
            </p:cNvSpPr>
            <p:nvPr/>
          </p:nvSpPr>
          <p:spPr bwMode="auto">
            <a:xfrm>
              <a:off x="3278" y="2101"/>
              <a:ext cx="2255" cy="888"/>
            </a:xfrm>
            <a:custGeom>
              <a:avLst/>
              <a:gdLst>
                <a:gd name="T0" fmla="*/ 2255 w 2255"/>
                <a:gd name="T1" fmla="*/ 747 h 888"/>
                <a:gd name="T2" fmla="*/ 1590 w 2255"/>
                <a:gd name="T3" fmla="*/ 868 h 888"/>
                <a:gd name="T4" fmla="*/ 1030 w 2255"/>
                <a:gd name="T5" fmla="*/ 868 h 888"/>
                <a:gd name="T6" fmla="*/ 916 w 2255"/>
                <a:gd name="T7" fmla="*/ 763 h 888"/>
                <a:gd name="T8" fmla="*/ 1087 w 2255"/>
                <a:gd name="T9" fmla="*/ 601 h 888"/>
                <a:gd name="T10" fmla="*/ 997 w 2255"/>
                <a:gd name="T11" fmla="*/ 406 h 888"/>
                <a:gd name="T12" fmla="*/ 551 w 2255"/>
                <a:gd name="T13" fmla="*/ 187 h 888"/>
                <a:gd name="T14" fmla="*/ 0 w 2255"/>
                <a:gd name="T15" fmla="*/ 0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55" h="888">
                  <a:moveTo>
                    <a:pt x="2255" y="747"/>
                  </a:moveTo>
                  <a:cubicBezTo>
                    <a:pt x="2024" y="797"/>
                    <a:pt x="1794" y="848"/>
                    <a:pt x="1590" y="868"/>
                  </a:cubicBezTo>
                  <a:cubicBezTo>
                    <a:pt x="1386" y="888"/>
                    <a:pt x="1142" y="885"/>
                    <a:pt x="1030" y="868"/>
                  </a:cubicBezTo>
                  <a:cubicBezTo>
                    <a:pt x="918" y="851"/>
                    <a:pt x="907" y="807"/>
                    <a:pt x="916" y="763"/>
                  </a:cubicBezTo>
                  <a:cubicBezTo>
                    <a:pt x="925" y="719"/>
                    <a:pt x="1074" y="660"/>
                    <a:pt x="1087" y="601"/>
                  </a:cubicBezTo>
                  <a:cubicBezTo>
                    <a:pt x="1100" y="542"/>
                    <a:pt x="1086" y="475"/>
                    <a:pt x="997" y="406"/>
                  </a:cubicBezTo>
                  <a:cubicBezTo>
                    <a:pt x="908" y="337"/>
                    <a:pt x="717" y="255"/>
                    <a:pt x="551" y="187"/>
                  </a:cubicBezTo>
                  <a:cubicBezTo>
                    <a:pt x="385" y="119"/>
                    <a:pt x="192" y="59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8086" name="Rectangle 38"/>
          <p:cNvSpPr>
            <a:spLocks noGrp="1" noChangeArrowheads="1"/>
          </p:cNvSpPr>
          <p:nvPr>
            <p:ph type="title"/>
          </p:nvPr>
        </p:nvSpPr>
        <p:spPr>
          <a:xfrm>
            <a:off x="927100" y="228600"/>
            <a:ext cx="7772400" cy="1143000"/>
          </a:xfrm>
        </p:spPr>
        <p:txBody>
          <a:bodyPr/>
          <a:lstStyle/>
          <a:p>
            <a:r>
              <a:rPr lang="en-US" altLang="en-US"/>
              <a:t>Fit / Robustness Tradeoff</a:t>
            </a:r>
          </a:p>
        </p:txBody>
      </p:sp>
      <p:sp>
        <p:nvSpPr>
          <p:cNvPr id="258087" name="Oval 39"/>
          <p:cNvSpPr>
            <a:spLocks noChangeArrowheads="1"/>
          </p:cNvSpPr>
          <p:nvPr/>
        </p:nvSpPr>
        <p:spPr bwMode="auto">
          <a:xfrm>
            <a:off x="1598613" y="5532438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88" name="Oval 40"/>
          <p:cNvSpPr>
            <a:spLocks noChangeArrowheads="1"/>
          </p:cNvSpPr>
          <p:nvPr/>
        </p:nvSpPr>
        <p:spPr bwMode="auto">
          <a:xfrm>
            <a:off x="1446213" y="5313363"/>
            <a:ext cx="103187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89" name="Oval 41"/>
          <p:cNvSpPr>
            <a:spLocks noChangeArrowheads="1"/>
          </p:cNvSpPr>
          <p:nvPr/>
        </p:nvSpPr>
        <p:spPr bwMode="auto">
          <a:xfrm>
            <a:off x="2232025" y="5314950"/>
            <a:ext cx="100013" cy="96838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90" name="Oval 42"/>
          <p:cNvSpPr>
            <a:spLocks noChangeArrowheads="1"/>
          </p:cNvSpPr>
          <p:nvPr/>
        </p:nvSpPr>
        <p:spPr bwMode="auto">
          <a:xfrm>
            <a:off x="1203325" y="5281613"/>
            <a:ext cx="100013" cy="98425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91" name="Oval 43"/>
          <p:cNvSpPr>
            <a:spLocks noChangeArrowheads="1"/>
          </p:cNvSpPr>
          <p:nvPr/>
        </p:nvSpPr>
        <p:spPr bwMode="auto">
          <a:xfrm>
            <a:off x="760413" y="4660900"/>
            <a:ext cx="101600" cy="96838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92" name="Oval 44"/>
          <p:cNvSpPr>
            <a:spLocks noChangeArrowheads="1"/>
          </p:cNvSpPr>
          <p:nvPr/>
        </p:nvSpPr>
        <p:spPr bwMode="auto">
          <a:xfrm>
            <a:off x="2220913" y="4325938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93" name="Oval 45"/>
          <p:cNvSpPr>
            <a:spLocks noChangeArrowheads="1"/>
          </p:cNvSpPr>
          <p:nvPr/>
        </p:nvSpPr>
        <p:spPr bwMode="auto">
          <a:xfrm>
            <a:off x="2446338" y="4764088"/>
            <a:ext cx="103187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94" name="Oval 46"/>
          <p:cNvSpPr>
            <a:spLocks noChangeArrowheads="1"/>
          </p:cNvSpPr>
          <p:nvPr/>
        </p:nvSpPr>
        <p:spPr bwMode="auto">
          <a:xfrm>
            <a:off x="2200275" y="4076700"/>
            <a:ext cx="101600" cy="96838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95" name="Oval 47"/>
          <p:cNvSpPr>
            <a:spLocks noChangeArrowheads="1"/>
          </p:cNvSpPr>
          <p:nvPr/>
        </p:nvSpPr>
        <p:spPr bwMode="auto">
          <a:xfrm>
            <a:off x="1847850" y="4568825"/>
            <a:ext cx="101600" cy="96838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96" name="Freeform 48"/>
          <p:cNvSpPr>
            <a:spLocks/>
          </p:cNvSpPr>
          <p:nvPr/>
        </p:nvSpPr>
        <p:spPr bwMode="auto">
          <a:xfrm flipV="1">
            <a:off x="2200275" y="4387850"/>
            <a:ext cx="128588" cy="117475"/>
          </a:xfrm>
          <a:custGeom>
            <a:avLst/>
            <a:gdLst>
              <a:gd name="T0" fmla="*/ 0 w 69"/>
              <a:gd name="T1" fmla="*/ 41 h 65"/>
              <a:gd name="T2" fmla="*/ 26 w 69"/>
              <a:gd name="T3" fmla="*/ 41 h 65"/>
              <a:gd name="T4" fmla="*/ 35 w 69"/>
              <a:gd name="T5" fmla="*/ 65 h 65"/>
              <a:gd name="T6" fmla="*/ 43 w 69"/>
              <a:gd name="T7" fmla="*/ 41 h 65"/>
              <a:gd name="T8" fmla="*/ 69 w 69"/>
              <a:gd name="T9" fmla="*/ 41 h 65"/>
              <a:gd name="T10" fmla="*/ 48 w 69"/>
              <a:gd name="T11" fmla="*/ 25 h 65"/>
              <a:gd name="T12" fmla="*/ 56 w 69"/>
              <a:gd name="T13" fmla="*/ 0 h 65"/>
              <a:gd name="T14" fmla="*/ 35 w 69"/>
              <a:gd name="T15" fmla="*/ 15 h 65"/>
              <a:gd name="T16" fmla="*/ 13 w 69"/>
              <a:gd name="T17" fmla="*/ 0 h 65"/>
              <a:gd name="T18" fmla="*/ 21 w 69"/>
              <a:gd name="T19" fmla="*/ 25 h 65"/>
              <a:gd name="T20" fmla="*/ 0 w 69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" h="65">
                <a:moveTo>
                  <a:pt x="0" y="41"/>
                </a:moveTo>
                <a:lnTo>
                  <a:pt x="26" y="41"/>
                </a:lnTo>
                <a:lnTo>
                  <a:pt x="35" y="65"/>
                </a:lnTo>
                <a:lnTo>
                  <a:pt x="43" y="41"/>
                </a:lnTo>
                <a:lnTo>
                  <a:pt x="69" y="41"/>
                </a:lnTo>
                <a:lnTo>
                  <a:pt x="48" y="25"/>
                </a:lnTo>
                <a:lnTo>
                  <a:pt x="56" y="0"/>
                </a:lnTo>
                <a:lnTo>
                  <a:pt x="35" y="15"/>
                </a:lnTo>
                <a:lnTo>
                  <a:pt x="13" y="0"/>
                </a:lnTo>
                <a:lnTo>
                  <a:pt x="21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97" name="Freeform 49"/>
          <p:cNvSpPr>
            <a:spLocks/>
          </p:cNvSpPr>
          <p:nvPr/>
        </p:nvSpPr>
        <p:spPr bwMode="auto">
          <a:xfrm flipV="1">
            <a:off x="3152775" y="4146550"/>
            <a:ext cx="127000" cy="117475"/>
          </a:xfrm>
          <a:custGeom>
            <a:avLst/>
            <a:gdLst>
              <a:gd name="T0" fmla="*/ 0 w 68"/>
              <a:gd name="T1" fmla="*/ 41 h 65"/>
              <a:gd name="T2" fmla="*/ 26 w 68"/>
              <a:gd name="T3" fmla="*/ 41 h 65"/>
              <a:gd name="T4" fmla="*/ 34 w 68"/>
              <a:gd name="T5" fmla="*/ 65 h 65"/>
              <a:gd name="T6" fmla="*/ 42 w 68"/>
              <a:gd name="T7" fmla="*/ 41 h 65"/>
              <a:gd name="T8" fmla="*/ 68 w 68"/>
              <a:gd name="T9" fmla="*/ 41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1"/>
                </a:moveTo>
                <a:lnTo>
                  <a:pt x="26" y="41"/>
                </a:lnTo>
                <a:lnTo>
                  <a:pt x="34" y="65"/>
                </a:lnTo>
                <a:lnTo>
                  <a:pt x="42" y="41"/>
                </a:lnTo>
                <a:lnTo>
                  <a:pt x="68" y="41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98" name="Freeform 50"/>
          <p:cNvSpPr>
            <a:spLocks/>
          </p:cNvSpPr>
          <p:nvPr/>
        </p:nvSpPr>
        <p:spPr bwMode="auto">
          <a:xfrm flipV="1">
            <a:off x="3260725" y="4295775"/>
            <a:ext cx="128588" cy="117475"/>
          </a:xfrm>
          <a:custGeom>
            <a:avLst/>
            <a:gdLst>
              <a:gd name="T0" fmla="*/ 0 w 69"/>
              <a:gd name="T1" fmla="*/ 41 h 65"/>
              <a:gd name="T2" fmla="*/ 26 w 69"/>
              <a:gd name="T3" fmla="*/ 41 h 65"/>
              <a:gd name="T4" fmla="*/ 35 w 69"/>
              <a:gd name="T5" fmla="*/ 65 h 65"/>
              <a:gd name="T6" fmla="*/ 43 w 69"/>
              <a:gd name="T7" fmla="*/ 41 h 65"/>
              <a:gd name="T8" fmla="*/ 69 w 69"/>
              <a:gd name="T9" fmla="*/ 41 h 65"/>
              <a:gd name="T10" fmla="*/ 48 w 69"/>
              <a:gd name="T11" fmla="*/ 25 h 65"/>
              <a:gd name="T12" fmla="*/ 56 w 69"/>
              <a:gd name="T13" fmla="*/ 0 h 65"/>
              <a:gd name="T14" fmla="*/ 35 w 69"/>
              <a:gd name="T15" fmla="*/ 15 h 65"/>
              <a:gd name="T16" fmla="*/ 13 w 69"/>
              <a:gd name="T17" fmla="*/ 0 h 65"/>
              <a:gd name="T18" fmla="*/ 21 w 69"/>
              <a:gd name="T19" fmla="*/ 25 h 65"/>
              <a:gd name="T20" fmla="*/ 0 w 69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" h="65">
                <a:moveTo>
                  <a:pt x="0" y="41"/>
                </a:moveTo>
                <a:lnTo>
                  <a:pt x="26" y="41"/>
                </a:lnTo>
                <a:lnTo>
                  <a:pt x="35" y="65"/>
                </a:lnTo>
                <a:lnTo>
                  <a:pt x="43" y="41"/>
                </a:lnTo>
                <a:lnTo>
                  <a:pt x="69" y="41"/>
                </a:lnTo>
                <a:lnTo>
                  <a:pt x="48" y="25"/>
                </a:lnTo>
                <a:lnTo>
                  <a:pt x="56" y="0"/>
                </a:lnTo>
                <a:lnTo>
                  <a:pt x="35" y="15"/>
                </a:lnTo>
                <a:lnTo>
                  <a:pt x="13" y="0"/>
                </a:lnTo>
                <a:lnTo>
                  <a:pt x="21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99" name="Freeform 51"/>
          <p:cNvSpPr>
            <a:spLocks/>
          </p:cNvSpPr>
          <p:nvPr/>
        </p:nvSpPr>
        <p:spPr bwMode="auto">
          <a:xfrm flipV="1">
            <a:off x="2384425" y="3419475"/>
            <a:ext cx="128588" cy="115888"/>
          </a:xfrm>
          <a:custGeom>
            <a:avLst/>
            <a:gdLst>
              <a:gd name="T0" fmla="*/ 0 w 69"/>
              <a:gd name="T1" fmla="*/ 40 h 65"/>
              <a:gd name="T2" fmla="*/ 26 w 69"/>
              <a:gd name="T3" fmla="*/ 40 h 65"/>
              <a:gd name="T4" fmla="*/ 35 w 69"/>
              <a:gd name="T5" fmla="*/ 65 h 65"/>
              <a:gd name="T6" fmla="*/ 43 w 69"/>
              <a:gd name="T7" fmla="*/ 40 h 65"/>
              <a:gd name="T8" fmla="*/ 69 w 69"/>
              <a:gd name="T9" fmla="*/ 40 h 65"/>
              <a:gd name="T10" fmla="*/ 48 w 69"/>
              <a:gd name="T11" fmla="*/ 25 h 65"/>
              <a:gd name="T12" fmla="*/ 56 w 69"/>
              <a:gd name="T13" fmla="*/ 0 h 65"/>
              <a:gd name="T14" fmla="*/ 35 w 69"/>
              <a:gd name="T15" fmla="*/ 15 h 65"/>
              <a:gd name="T16" fmla="*/ 13 w 69"/>
              <a:gd name="T17" fmla="*/ 0 h 65"/>
              <a:gd name="T18" fmla="*/ 21 w 69"/>
              <a:gd name="T19" fmla="*/ 25 h 65"/>
              <a:gd name="T20" fmla="*/ 0 w 69"/>
              <a:gd name="T21" fmla="*/ 4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" h="65">
                <a:moveTo>
                  <a:pt x="0" y="40"/>
                </a:moveTo>
                <a:lnTo>
                  <a:pt x="26" y="40"/>
                </a:lnTo>
                <a:lnTo>
                  <a:pt x="35" y="65"/>
                </a:lnTo>
                <a:lnTo>
                  <a:pt x="43" y="40"/>
                </a:lnTo>
                <a:lnTo>
                  <a:pt x="69" y="40"/>
                </a:lnTo>
                <a:lnTo>
                  <a:pt x="48" y="25"/>
                </a:lnTo>
                <a:lnTo>
                  <a:pt x="56" y="0"/>
                </a:lnTo>
                <a:lnTo>
                  <a:pt x="35" y="15"/>
                </a:lnTo>
                <a:lnTo>
                  <a:pt x="13" y="0"/>
                </a:lnTo>
                <a:lnTo>
                  <a:pt x="21" y="25"/>
                </a:lnTo>
                <a:lnTo>
                  <a:pt x="0" y="40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0" name="Freeform 52"/>
          <p:cNvSpPr>
            <a:spLocks/>
          </p:cNvSpPr>
          <p:nvPr/>
        </p:nvSpPr>
        <p:spPr bwMode="auto">
          <a:xfrm flipV="1">
            <a:off x="2376488" y="4083050"/>
            <a:ext cx="127000" cy="117475"/>
          </a:xfrm>
          <a:custGeom>
            <a:avLst/>
            <a:gdLst>
              <a:gd name="T0" fmla="*/ 0 w 68"/>
              <a:gd name="T1" fmla="*/ 40 h 65"/>
              <a:gd name="T2" fmla="*/ 26 w 68"/>
              <a:gd name="T3" fmla="*/ 40 h 65"/>
              <a:gd name="T4" fmla="*/ 34 w 68"/>
              <a:gd name="T5" fmla="*/ 65 h 65"/>
              <a:gd name="T6" fmla="*/ 42 w 68"/>
              <a:gd name="T7" fmla="*/ 40 h 65"/>
              <a:gd name="T8" fmla="*/ 68 w 68"/>
              <a:gd name="T9" fmla="*/ 40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0"/>
                </a:moveTo>
                <a:lnTo>
                  <a:pt x="26" y="40"/>
                </a:lnTo>
                <a:lnTo>
                  <a:pt x="34" y="65"/>
                </a:lnTo>
                <a:lnTo>
                  <a:pt x="42" y="40"/>
                </a:lnTo>
                <a:lnTo>
                  <a:pt x="68" y="40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0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1" name="Freeform 53"/>
          <p:cNvSpPr>
            <a:spLocks/>
          </p:cNvSpPr>
          <p:nvPr/>
        </p:nvSpPr>
        <p:spPr bwMode="auto">
          <a:xfrm flipV="1">
            <a:off x="2465388" y="3686175"/>
            <a:ext cx="127000" cy="117475"/>
          </a:xfrm>
          <a:custGeom>
            <a:avLst/>
            <a:gdLst>
              <a:gd name="T0" fmla="*/ 0 w 68"/>
              <a:gd name="T1" fmla="*/ 41 h 65"/>
              <a:gd name="T2" fmla="*/ 26 w 68"/>
              <a:gd name="T3" fmla="*/ 41 h 65"/>
              <a:gd name="T4" fmla="*/ 34 w 68"/>
              <a:gd name="T5" fmla="*/ 65 h 65"/>
              <a:gd name="T6" fmla="*/ 42 w 68"/>
              <a:gd name="T7" fmla="*/ 41 h 65"/>
              <a:gd name="T8" fmla="*/ 68 w 68"/>
              <a:gd name="T9" fmla="*/ 41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1"/>
                </a:moveTo>
                <a:lnTo>
                  <a:pt x="26" y="41"/>
                </a:lnTo>
                <a:lnTo>
                  <a:pt x="34" y="65"/>
                </a:lnTo>
                <a:lnTo>
                  <a:pt x="42" y="41"/>
                </a:lnTo>
                <a:lnTo>
                  <a:pt x="68" y="41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2" name="Freeform 54"/>
          <p:cNvSpPr>
            <a:spLocks/>
          </p:cNvSpPr>
          <p:nvPr/>
        </p:nvSpPr>
        <p:spPr bwMode="auto">
          <a:xfrm flipV="1">
            <a:off x="1908175" y="3468688"/>
            <a:ext cx="127000" cy="117475"/>
          </a:xfrm>
          <a:custGeom>
            <a:avLst/>
            <a:gdLst>
              <a:gd name="T0" fmla="*/ 0 w 68"/>
              <a:gd name="T1" fmla="*/ 40 h 65"/>
              <a:gd name="T2" fmla="*/ 26 w 68"/>
              <a:gd name="T3" fmla="*/ 40 h 65"/>
              <a:gd name="T4" fmla="*/ 34 w 68"/>
              <a:gd name="T5" fmla="*/ 65 h 65"/>
              <a:gd name="T6" fmla="*/ 42 w 68"/>
              <a:gd name="T7" fmla="*/ 40 h 65"/>
              <a:gd name="T8" fmla="*/ 68 w 68"/>
              <a:gd name="T9" fmla="*/ 40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0"/>
                </a:moveTo>
                <a:lnTo>
                  <a:pt x="26" y="40"/>
                </a:lnTo>
                <a:lnTo>
                  <a:pt x="34" y="65"/>
                </a:lnTo>
                <a:lnTo>
                  <a:pt x="42" y="40"/>
                </a:lnTo>
                <a:lnTo>
                  <a:pt x="68" y="40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0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3" name="Freeform 55"/>
          <p:cNvSpPr>
            <a:spLocks/>
          </p:cNvSpPr>
          <p:nvPr/>
        </p:nvSpPr>
        <p:spPr bwMode="auto">
          <a:xfrm flipV="1">
            <a:off x="2243138" y="3260725"/>
            <a:ext cx="127000" cy="117475"/>
          </a:xfrm>
          <a:custGeom>
            <a:avLst/>
            <a:gdLst>
              <a:gd name="T0" fmla="*/ 0 w 68"/>
              <a:gd name="T1" fmla="*/ 41 h 65"/>
              <a:gd name="T2" fmla="*/ 26 w 68"/>
              <a:gd name="T3" fmla="*/ 41 h 65"/>
              <a:gd name="T4" fmla="*/ 34 w 68"/>
              <a:gd name="T5" fmla="*/ 65 h 65"/>
              <a:gd name="T6" fmla="*/ 42 w 68"/>
              <a:gd name="T7" fmla="*/ 41 h 65"/>
              <a:gd name="T8" fmla="*/ 68 w 68"/>
              <a:gd name="T9" fmla="*/ 41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1"/>
                </a:moveTo>
                <a:lnTo>
                  <a:pt x="26" y="41"/>
                </a:lnTo>
                <a:lnTo>
                  <a:pt x="34" y="65"/>
                </a:lnTo>
                <a:lnTo>
                  <a:pt x="42" y="41"/>
                </a:lnTo>
                <a:lnTo>
                  <a:pt x="68" y="41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4" name="Freeform 56"/>
          <p:cNvSpPr>
            <a:spLocks/>
          </p:cNvSpPr>
          <p:nvPr/>
        </p:nvSpPr>
        <p:spPr bwMode="auto">
          <a:xfrm flipV="1">
            <a:off x="2828925" y="3065463"/>
            <a:ext cx="128588" cy="117475"/>
          </a:xfrm>
          <a:custGeom>
            <a:avLst/>
            <a:gdLst>
              <a:gd name="T0" fmla="*/ 0 w 68"/>
              <a:gd name="T1" fmla="*/ 41 h 65"/>
              <a:gd name="T2" fmla="*/ 26 w 68"/>
              <a:gd name="T3" fmla="*/ 41 h 65"/>
              <a:gd name="T4" fmla="*/ 34 w 68"/>
              <a:gd name="T5" fmla="*/ 65 h 65"/>
              <a:gd name="T6" fmla="*/ 42 w 68"/>
              <a:gd name="T7" fmla="*/ 41 h 65"/>
              <a:gd name="T8" fmla="*/ 68 w 68"/>
              <a:gd name="T9" fmla="*/ 41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1"/>
                </a:moveTo>
                <a:lnTo>
                  <a:pt x="26" y="41"/>
                </a:lnTo>
                <a:lnTo>
                  <a:pt x="34" y="65"/>
                </a:lnTo>
                <a:lnTo>
                  <a:pt x="42" y="41"/>
                </a:lnTo>
                <a:lnTo>
                  <a:pt x="68" y="41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5" name="Freeform 57"/>
          <p:cNvSpPr>
            <a:spLocks/>
          </p:cNvSpPr>
          <p:nvPr/>
        </p:nvSpPr>
        <p:spPr bwMode="auto">
          <a:xfrm flipV="1">
            <a:off x="2478088" y="3571875"/>
            <a:ext cx="127000" cy="117475"/>
          </a:xfrm>
          <a:custGeom>
            <a:avLst/>
            <a:gdLst>
              <a:gd name="T0" fmla="*/ 0 w 68"/>
              <a:gd name="T1" fmla="*/ 41 h 65"/>
              <a:gd name="T2" fmla="*/ 26 w 68"/>
              <a:gd name="T3" fmla="*/ 41 h 65"/>
              <a:gd name="T4" fmla="*/ 34 w 68"/>
              <a:gd name="T5" fmla="*/ 65 h 65"/>
              <a:gd name="T6" fmla="*/ 42 w 68"/>
              <a:gd name="T7" fmla="*/ 41 h 65"/>
              <a:gd name="T8" fmla="*/ 68 w 68"/>
              <a:gd name="T9" fmla="*/ 41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1"/>
                </a:moveTo>
                <a:lnTo>
                  <a:pt x="26" y="41"/>
                </a:lnTo>
                <a:lnTo>
                  <a:pt x="34" y="65"/>
                </a:lnTo>
                <a:lnTo>
                  <a:pt x="42" y="41"/>
                </a:lnTo>
                <a:lnTo>
                  <a:pt x="68" y="41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6" name="Freeform 58"/>
          <p:cNvSpPr>
            <a:spLocks/>
          </p:cNvSpPr>
          <p:nvPr/>
        </p:nvSpPr>
        <p:spPr bwMode="auto">
          <a:xfrm flipV="1">
            <a:off x="3175000" y="3332163"/>
            <a:ext cx="125413" cy="115887"/>
          </a:xfrm>
          <a:custGeom>
            <a:avLst/>
            <a:gdLst>
              <a:gd name="T0" fmla="*/ 0 w 68"/>
              <a:gd name="T1" fmla="*/ 41 h 65"/>
              <a:gd name="T2" fmla="*/ 26 w 68"/>
              <a:gd name="T3" fmla="*/ 41 h 65"/>
              <a:gd name="T4" fmla="*/ 34 w 68"/>
              <a:gd name="T5" fmla="*/ 65 h 65"/>
              <a:gd name="T6" fmla="*/ 42 w 68"/>
              <a:gd name="T7" fmla="*/ 41 h 65"/>
              <a:gd name="T8" fmla="*/ 68 w 68"/>
              <a:gd name="T9" fmla="*/ 41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1"/>
                </a:moveTo>
                <a:lnTo>
                  <a:pt x="26" y="41"/>
                </a:lnTo>
                <a:lnTo>
                  <a:pt x="34" y="65"/>
                </a:lnTo>
                <a:lnTo>
                  <a:pt x="42" y="41"/>
                </a:lnTo>
                <a:lnTo>
                  <a:pt x="68" y="41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7" name="Line 59"/>
          <p:cNvSpPr>
            <a:spLocks noChangeShapeType="1"/>
          </p:cNvSpPr>
          <p:nvPr/>
        </p:nvSpPr>
        <p:spPr bwMode="auto">
          <a:xfrm>
            <a:off x="487363" y="5902325"/>
            <a:ext cx="3532187" cy="0"/>
          </a:xfrm>
          <a:prstGeom prst="line">
            <a:avLst/>
          </a:prstGeom>
          <a:noFill/>
          <a:ln w="27051" cap="rnd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8" name="Line 60"/>
          <p:cNvSpPr>
            <a:spLocks noChangeShapeType="1"/>
          </p:cNvSpPr>
          <p:nvPr/>
        </p:nvSpPr>
        <p:spPr bwMode="auto">
          <a:xfrm flipV="1">
            <a:off x="487363" y="2505075"/>
            <a:ext cx="1587" cy="3397250"/>
          </a:xfrm>
          <a:prstGeom prst="line">
            <a:avLst/>
          </a:prstGeom>
          <a:noFill/>
          <a:ln w="269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9" name="Freeform 61"/>
          <p:cNvSpPr>
            <a:spLocks/>
          </p:cNvSpPr>
          <p:nvPr/>
        </p:nvSpPr>
        <p:spPr bwMode="auto">
          <a:xfrm flipV="1">
            <a:off x="446088" y="2435225"/>
            <a:ext cx="84137" cy="107950"/>
          </a:xfrm>
          <a:custGeom>
            <a:avLst/>
            <a:gdLst>
              <a:gd name="T0" fmla="*/ 0 w 45"/>
              <a:gd name="T1" fmla="*/ 0 h 60"/>
              <a:gd name="T2" fmla="*/ 22 w 45"/>
              <a:gd name="T3" fmla="*/ 60 h 60"/>
              <a:gd name="T4" fmla="*/ 45 w 45"/>
              <a:gd name="T5" fmla="*/ 0 h 60"/>
              <a:gd name="T6" fmla="*/ 22 w 45"/>
              <a:gd name="T7" fmla="*/ 21 h 60"/>
              <a:gd name="T8" fmla="*/ 0 w 45"/>
              <a:gd name="T9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60">
                <a:moveTo>
                  <a:pt x="0" y="0"/>
                </a:moveTo>
                <a:lnTo>
                  <a:pt x="22" y="60"/>
                </a:lnTo>
                <a:lnTo>
                  <a:pt x="45" y="0"/>
                </a:lnTo>
                <a:lnTo>
                  <a:pt x="22" y="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110" name="Text Box 62"/>
          <p:cNvSpPr txBox="1">
            <a:spLocks noChangeArrowheads="1"/>
          </p:cNvSpPr>
          <p:nvPr/>
        </p:nvSpPr>
        <p:spPr bwMode="auto">
          <a:xfrm>
            <a:off x="3470275" y="5957888"/>
            <a:ext cx="690563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latin typeface="Arial" pitchFamily="34" charset="0"/>
              </a:rPr>
              <a:t>x</a:t>
            </a:r>
            <a:r>
              <a:rPr lang="en-US" altLang="en-US" sz="2000" baseline="-25000">
                <a:latin typeface="Arial" pitchFamily="34" charset="0"/>
              </a:rPr>
              <a:t>1</a:t>
            </a:r>
          </a:p>
        </p:txBody>
      </p:sp>
      <p:sp>
        <p:nvSpPr>
          <p:cNvPr id="258111" name="Text Box 63"/>
          <p:cNvSpPr txBox="1">
            <a:spLocks noChangeArrowheads="1"/>
          </p:cNvSpPr>
          <p:nvPr/>
        </p:nvSpPr>
        <p:spPr bwMode="auto">
          <a:xfrm>
            <a:off x="0" y="2479675"/>
            <a:ext cx="447675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latin typeface="Arial" pitchFamily="34" charset="0"/>
              </a:rPr>
              <a:t>x</a:t>
            </a:r>
            <a:r>
              <a:rPr lang="en-US" altLang="en-US" sz="2000" baseline="-25000">
                <a:latin typeface="Arial" pitchFamily="34" charset="0"/>
              </a:rPr>
              <a:t>2</a:t>
            </a:r>
          </a:p>
        </p:txBody>
      </p:sp>
      <p:sp>
        <p:nvSpPr>
          <p:cNvPr id="258112" name="Line 64"/>
          <p:cNvSpPr>
            <a:spLocks noChangeShapeType="1"/>
          </p:cNvSpPr>
          <p:nvPr/>
        </p:nvSpPr>
        <p:spPr bwMode="auto">
          <a:xfrm>
            <a:off x="1223963" y="2549525"/>
            <a:ext cx="2049462" cy="332105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113" name="Oval 65"/>
          <p:cNvSpPr>
            <a:spLocks noChangeArrowheads="1"/>
          </p:cNvSpPr>
          <p:nvPr/>
        </p:nvSpPr>
        <p:spPr bwMode="auto">
          <a:xfrm>
            <a:off x="971550" y="4938713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114" name="Oval 66"/>
          <p:cNvSpPr>
            <a:spLocks noChangeArrowheads="1"/>
          </p:cNvSpPr>
          <p:nvPr/>
        </p:nvSpPr>
        <p:spPr bwMode="auto">
          <a:xfrm>
            <a:off x="1852613" y="4989513"/>
            <a:ext cx="100012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115" name="Oval 67"/>
          <p:cNvSpPr>
            <a:spLocks noChangeArrowheads="1"/>
          </p:cNvSpPr>
          <p:nvPr/>
        </p:nvSpPr>
        <p:spPr bwMode="auto">
          <a:xfrm>
            <a:off x="1506538" y="3876675"/>
            <a:ext cx="100012" cy="98425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116" name="Freeform 68"/>
          <p:cNvSpPr>
            <a:spLocks/>
          </p:cNvSpPr>
          <p:nvPr/>
        </p:nvSpPr>
        <p:spPr bwMode="auto">
          <a:xfrm flipV="1">
            <a:off x="2919413" y="4470400"/>
            <a:ext cx="127000" cy="117475"/>
          </a:xfrm>
          <a:custGeom>
            <a:avLst/>
            <a:gdLst>
              <a:gd name="T0" fmla="*/ 0 w 68"/>
              <a:gd name="T1" fmla="*/ 40 h 65"/>
              <a:gd name="T2" fmla="*/ 26 w 68"/>
              <a:gd name="T3" fmla="*/ 40 h 65"/>
              <a:gd name="T4" fmla="*/ 34 w 68"/>
              <a:gd name="T5" fmla="*/ 65 h 65"/>
              <a:gd name="T6" fmla="*/ 42 w 68"/>
              <a:gd name="T7" fmla="*/ 40 h 65"/>
              <a:gd name="T8" fmla="*/ 68 w 68"/>
              <a:gd name="T9" fmla="*/ 40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0"/>
                </a:moveTo>
                <a:lnTo>
                  <a:pt x="26" y="40"/>
                </a:lnTo>
                <a:lnTo>
                  <a:pt x="34" y="65"/>
                </a:lnTo>
                <a:lnTo>
                  <a:pt x="42" y="40"/>
                </a:lnTo>
                <a:lnTo>
                  <a:pt x="68" y="40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0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17" name="Freeform 69"/>
          <p:cNvSpPr>
            <a:spLocks/>
          </p:cNvSpPr>
          <p:nvPr/>
        </p:nvSpPr>
        <p:spPr bwMode="auto">
          <a:xfrm flipV="1">
            <a:off x="2084388" y="3668713"/>
            <a:ext cx="128587" cy="117475"/>
          </a:xfrm>
          <a:custGeom>
            <a:avLst/>
            <a:gdLst>
              <a:gd name="T0" fmla="*/ 0 w 69"/>
              <a:gd name="T1" fmla="*/ 40 h 65"/>
              <a:gd name="T2" fmla="*/ 26 w 69"/>
              <a:gd name="T3" fmla="*/ 40 h 65"/>
              <a:gd name="T4" fmla="*/ 35 w 69"/>
              <a:gd name="T5" fmla="*/ 65 h 65"/>
              <a:gd name="T6" fmla="*/ 43 w 69"/>
              <a:gd name="T7" fmla="*/ 40 h 65"/>
              <a:gd name="T8" fmla="*/ 69 w 69"/>
              <a:gd name="T9" fmla="*/ 40 h 65"/>
              <a:gd name="T10" fmla="*/ 48 w 69"/>
              <a:gd name="T11" fmla="*/ 25 h 65"/>
              <a:gd name="T12" fmla="*/ 56 w 69"/>
              <a:gd name="T13" fmla="*/ 0 h 65"/>
              <a:gd name="T14" fmla="*/ 35 w 69"/>
              <a:gd name="T15" fmla="*/ 15 h 65"/>
              <a:gd name="T16" fmla="*/ 13 w 69"/>
              <a:gd name="T17" fmla="*/ 0 h 65"/>
              <a:gd name="T18" fmla="*/ 21 w 69"/>
              <a:gd name="T19" fmla="*/ 25 h 65"/>
              <a:gd name="T20" fmla="*/ 0 w 69"/>
              <a:gd name="T21" fmla="*/ 4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" h="65">
                <a:moveTo>
                  <a:pt x="0" y="40"/>
                </a:moveTo>
                <a:lnTo>
                  <a:pt x="26" y="40"/>
                </a:lnTo>
                <a:lnTo>
                  <a:pt x="35" y="65"/>
                </a:lnTo>
                <a:lnTo>
                  <a:pt x="43" y="40"/>
                </a:lnTo>
                <a:lnTo>
                  <a:pt x="69" y="40"/>
                </a:lnTo>
                <a:lnTo>
                  <a:pt x="48" y="25"/>
                </a:lnTo>
                <a:lnTo>
                  <a:pt x="56" y="0"/>
                </a:lnTo>
                <a:lnTo>
                  <a:pt x="35" y="15"/>
                </a:lnTo>
                <a:lnTo>
                  <a:pt x="13" y="0"/>
                </a:lnTo>
                <a:lnTo>
                  <a:pt x="21" y="25"/>
                </a:lnTo>
                <a:lnTo>
                  <a:pt x="0" y="40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18" name="Oval 70"/>
          <p:cNvSpPr>
            <a:spLocks noChangeArrowheads="1"/>
          </p:cNvSpPr>
          <p:nvPr/>
        </p:nvSpPr>
        <p:spPr bwMode="auto">
          <a:xfrm>
            <a:off x="2009775" y="4411663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58119" name="Group 71"/>
          <p:cNvGrpSpPr>
            <a:grpSpLocks/>
          </p:cNvGrpSpPr>
          <p:nvPr/>
        </p:nvGrpSpPr>
        <p:grpSpPr bwMode="auto">
          <a:xfrm>
            <a:off x="563563" y="2919413"/>
            <a:ext cx="3521075" cy="2519362"/>
            <a:chOff x="347" y="1829"/>
            <a:chExt cx="2218" cy="1587"/>
          </a:xfrm>
        </p:grpSpPr>
        <p:grpSp>
          <p:nvGrpSpPr>
            <p:cNvPr id="258120" name="Group 72"/>
            <p:cNvGrpSpPr>
              <a:grpSpLocks/>
            </p:cNvGrpSpPr>
            <p:nvPr/>
          </p:nvGrpSpPr>
          <p:grpSpPr bwMode="auto">
            <a:xfrm>
              <a:off x="347" y="1829"/>
              <a:ext cx="2218" cy="1587"/>
              <a:chOff x="347" y="1829"/>
              <a:chExt cx="2218" cy="1587"/>
            </a:xfrm>
          </p:grpSpPr>
          <p:sp>
            <p:nvSpPr>
              <p:cNvPr id="258121" name="Oval 73"/>
              <p:cNvSpPr>
                <a:spLocks noChangeArrowheads="1"/>
              </p:cNvSpPr>
              <p:nvPr/>
            </p:nvSpPr>
            <p:spPr bwMode="auto">
              <a:xfrm rot="921498">
                <a:off x="960" y="2422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22" name="Oval 74"/>
              <p:cNvSpPr>
                <a:spLocks noChangeArrowheads="1"/>
              </p:cNvSpPr>
              <p:nvPr/>
            </p:nvSpPr>
            <p:spPr bwMode="auto">
              <a:xfrm rot="921498">
                <a:off x="783" y="2322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23" name="Oval 75"/>
              <p:cNvSpPr>
                <a:spLocks noChangeArrowheads="1"/>
              </p:cNvSpPr>
              <p:nvPr/>
            </p:nvSpPr>
            <p:spPr bwMode="auto">
              <a:xfrm rot="921498">
                <a:off x="1094" y="2658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24" name="Oval 76"/>
              <p:cNvSpPr>
                <a:spLocks noChangeArrowheads="1"/>
              </p:cNvSpPr>
              <p:nvPr/>
            </p:nvSpPr>
            <p:spPr bwMode="auto">
              <a:xfrm rot="921498">
                <a:off x="1161" y="2776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25" name="Oval 77"/>
              <p:cNvSpPr>
                <a:spLocks noChangeArrowheads="1"/>
              </p:cNvSpPr>
              <p:nvPr/>
            </p:nvSpPr>
            <p:spPr bwMode="auto">
              <a:xfrm rot="921498">
                <a:off x="1034" y="2866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26" name="Oval 78"/>
              <p:cNvSpPr>
                <a:spLocks noChangeArrowheads="1"/>
              </p:cNvSpPr>
              <p:nvPr/>
            </p:nvSpPr>
            <p:spPr bwMode="auto">
              <a:xfrm rot="921498">
                <a:off x="1229" y="3254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27" name="Oval 79"/>
              <p:cNvSpPr>
                <a:spLocks noChangeArrowheads="1"/>
              </p:cNvSpPr>
              <p:nvPr/>
            </p:nvSpPr>
            <p:spPr bwMode="auto">
              <a:xfrm rot="921498">
                <a:off x="1177" y="3105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28" name="Oval 80"/>
              <p:cNvSpPr>
                <a:spLocks noChangeArrowheads="1"/>
              </p:cNvSpPr>
              <p:nvPr/>
            </p:nvSpPr>
            <p:spPr bwMode="auto">
              <a:xfrm rot="921498">
                <a:off x="1478" y="2731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29" name="Oval 81"/>
              <p:cNvSpPr>
                <a:spLocks noChangeArrowheads="1"/>
              </p:cNvSpPr>
              <p:nvPr/>
            </p:nvSpPr>
            <p:spPr bwMode="auto">
              <a:xfrm rot="921498">
                <a:off x="829" y="2888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30" name="Oval 82"/>
              <p:cNvSpPr>
                <a:spLocks noChangeArrowheads="1"/>
              </p:cNvSpPr>
              <p:nvPr/>
            </p:nvSpPr>
            <p:spPr bwMode="auto">
              <a:xfrm rot="921498">
                <a:off x="677" y="2518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31" name="Oval 83"/>
              <p:cNvSpPr>
                <a:spLocks noChangeArrowheads="1"/>
              </p:cNvSpPr>
              <p:nvPr/>
            </p:nvSpPr>
            <p:spPr bwMode="auto">
              <a:xfrm rot="921498">
                <a:off x="896" y="3097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32" name="Oval 84"/>
              <p:cNvSpPr>
                <a:spLocks noChangeArrowheads="1"/>
              </p:cNvSpPr>
              <p:nvPr/>
            </p:nvSpPr>
            <p:spPr bwMode="auto">
              <a:xfrm rot="921498">
                <a:off x="903" y="3216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33" name="Oval 85"/>
              <p:cNvSpPr>
                <a:spLocks noChangeArrowheads="1"/>
              </p:cNvSpPr>
              <p:nvPr/>
            </p:nvSpPr>
            <p:spPr bwMode="auto">
              <a:xfrm rot="921498">
                <a:off x="1191" y="2459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34" name="Oval 86"/>
              <p:cNvSpPr>
                <a:spLocks noChangeArrowheads="1"/>
              </p:cNvSpPr>
              <p:nvPr/>
            </p:nvSpPr>
            <p:spPr bwMode="auto">
              <a:xfrm rot="921498">
                <a:off x="884" y="2766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35" name="Oval 87"/>
              <p:cNvSpPr>
                <a:spLocks noChangeArrowheads="1"/>
              </p:cNvSpPr>
              <p:nvPr/>
            </p:nvSpPr>
            <p:spPr bwMode="auto">
              <a:xfrm rot="921498">
                <a:off x="535" y="2362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36" name="Oval 88"/>
              <p:cNvSpPr>
                <a:spLocks noChangeArrowheads="1"/>
              </p:cNvSpPr>
              <p:nvPr/>
            </p:nvSpPr>
            <p:spPr bwMode="auto">
              <a:xfrm rot="921498">
                <a:off x="1148" y="2266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37" name="Oval 89"/>
              <p:cNvSpPr>
                <a:spLocks noChangeArrowheads="1"/>
              </p:cNvSpPr>
              <p:nvPr/>
            </p:nvSpPr>
            <p:spPr bwMode="auto">
              <a:xfrm rot="921498">
                <a:off x="1067" y="2981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38" name="Oval 90"/>
              <p:cNvSpPr>
                <a:spLocks noChangeArrowheads="1"/>
              </p:cNvSpPr>
              <p:nvPr/>
            </p:nvSpPr>
            <p:spPr bwMode="auto">
              <a:xfrm rot="921498">
                <a:off x="1453" y="3162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39" name="Oval 91"/>
              <p:cNvSpPr>
                <a:spLocks noChangeArrowheads="1"/>
              </p:cNvSpPr>
              <p:nvPr/>
            </p:nvSpPr>
            <p:spPr bwMode="auto">
              <a:xfrm rot="921498">
                <a:off x="535" y="2733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40" name="Oval 92"/>
              <p:cNvSpPr>
                <a:spLocks noChangeArrowheads="1"/>
              </p:cNvSpPr>
              <p:nvPr/>
            </p:nvSpPr>
            <p:spPr bwMode="auto">
              <a:xfrm rot="921498">
                <a:off x="876" y="2564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41" name="Oval 93"/>
              <p:cNvSpPr>
                <a:spLocks noChangeArrowheads="1"/>
              </p:cNvSpPr>
              <p:nvPr/>
            </p:nvSpPr>
            <p:spPr bwMode="auto">
              <a:xfrm rot="921498">
                <a:off x="347" y="2898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42" name="Oval 94"/>
              <p:cNvSpPr>
                <a:spLocks noChangeArrowheads="1"/>
              </p:cNvSpPr>
              <p:nvPr/>
            </p:nvSpPr>
            <p:spPr bwMode="auto">
              <a:xfrm rot="921498">
                <a:off x="351" y="2686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43" name="Oval 95"/>
              <p:cNvSpPr>
                <a:spLocks noChangeArrowheads="1"/>
              </p:cNvSpPr>
              <p:nvPr/>
            </p:nvSpPr>
            <p:spPr bwMode="auto">
              <a:xfrm rot="921498">
                <a:off x="1507" y="3070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44" name="Freeform 96"/>
              <p:cNvSpPr>
                <a:spLocks/>
              </p:cNvSpPr>
              <p:nvPr/>
            </p:nvSpPr>
            <p:spPr bwMode="auto">
              <a:xfrm rot="921498" flipV="1">
                <a:off x="1285" y="2343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45" name="Freeform 97"/>
              <p:cNvSpPr>
                <a:spLocks/>
              </p:cNvSpPr>
              <p:nvPr/>
            </p:nvSpPr>
            <p:spPr bwMode="auto">
              <a:xfrm rot="921498" flipV="1">
                <a:off x="1469" y="2401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46" name="Freeform 98"/>
              <p:cNvSpPr>
                <a:spLocks/>
              </p:cNvSpPr>
              <p:nvPr/>
            </p:nvSpPr>
            <p:spPr bwMode="auto">
              <a:xfrm rot="921498" flipV="1">
                <a:off x="1536" y="2519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47" name="Freeform 99"/>
              <p:cNvSpPr>
                <a:spLocks/>
              </p:cNvSpPr>
              <p:nvPr/>
            </p:nvSpPr>
            <p:spPr bwMode="auto">
              <a:xfrm rot="921498" flipV="1">
                <a:off x="1582" y="1856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48" name="Freeform 100"/>
              <p:cNvSpPr>
                <a:spLocks/>
              </p:cNvSpPr>
              <p:nvPr/>
            </p:nvSpPr>
            <p:spPr bwMode="auto">
              <a:xfrm rot="921498" flipV="1">
                <a:off x="1670" y="2755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49" name="Freeform 101"/>
              <p:cNvSpPr>
                <a:spLocks/>
              </p:cNvSpPr>
              <p:nvPr/>
            </p:nvSpPr>
            <p:spPr bwMode="auto">
              <a:xfrm rot="921498" flipV="1">
                <a:off x="1805" y="2991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50" name="Freeform 102"/>
              <p:cNvSpPr>
                <a:spLocks/>
              </p:cNvSpPr>
              <p:nvPr/>
            </p:nvSpPr>
            <p:spPr bwMode="auto">
              <a:xfrm rot="921498" flipV="1">
                <a:off x="1892" y="2147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51" name="Freeform 103"/>
              <p:cNvSpPr>
                <a:spLocks/>
              </p:cNvSpPr>
              <p:nvPr/>
            </p:nvSpPr>
            <p:spPr bwMode="auto">
              <a:xfrm rot="921498" flipV="1">
                <a:off x="1548" y="2842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52" name="Freeform 104"/>
              <p:cNvSpPr>
                <a:spLocks/>
              </p:cNvSpPr>
              <p:nvPr/>
            </p:nvSpPr>
            <p:spPr bwMode="auto">
              <a:xfrm rot="921498" flipV="1">
                <a:off x="2485" y="2273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53" name="Freeform 105"/>
              <p:cNvSpPr>
                <a:spLocks/>
              </p:cNvSpPr>
              <p:nvPr/>
            </p:nvSpPr>
            <p:spPr bwMode="auto">
              <a:xfrm rot="921498" flipV="1">
                <a:off x="1472" y="2650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54" name="Freeform 106"/>
              <p:cNvSpPr>
                <a:spLocks/>
              </p:cNvSpPr>
              <p:nvPr/>
            </p:nvSpPr>
            <p:spPr bwMode="auto">
              <a:xfrm rot="921498" flipV="1">
                <a:off x="2133" y="1829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55" name="Freeform 107"/>
              <p:cNvSpPr>
                <a:spLocks/>
              </p:cNvSpPr>
              <p:nvPr/>
            </p:nvSpPr>
            <p:spPr bwMode="auto">
              <a:xfrm rot="921498" flipV="1">
                <a:off x="1954" y="2417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56" name="Freeform 108"/>
              <p:cNvSpPr>
                <a:spLocks/>
              </p:cNvSpPr>
              <p:nvPr/>
            </p:nvSpPr>
            <p:spPr bwMode="auto">
              <a:xfrm rot="921498" flipV="1">
                <a:off x="1713" y="2519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57" name="Freeform 109"/>
              <p:cNvSpPr>
                <a:spLocks/>
              </p:cNvSpPr>
              <p:nvPr/>
            </p:nvSpPr>
            <p:spPr bwMode="auto">
              <a:xfrm rot="921498" flipV="1">
                <a:off x="1828" y="2313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58" name="Freeform 110"/>
              <p:cNvSpPr>
                <a:spLocks/>
              </p:cNvSpPr>
              <p:nvPr/>
            </p:nvSpPr>
            <p:spPr bwMode="auto">
              <a:xfrm rot="921498" flipV="1">
                <a:off x="2208" y="2214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59" name="Freeform 111"/>
              <p:cNvSpPr>
                <a:spLocks/>
              </p:cNvSpPr>
              <p:nvPr/>
            </p:nvSpPr>
            <p:spPr bwMode="auto">
              <a:xfrm rot="921498" flipV="1">
                <a:off x="1777" y="2001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60" name="Oval 112"/>
              <p:cNvSpPr>
                <a:spLocks noChangeArrowheads="1"/>
              </p:cNvSpPr>
              <p:nvPr/>
            </p:nvSpPr>
            <p:spPr bwMode="auto">
              <a:xfrm rot="921498">
                <a:off x="823" y="1936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61" name="Oval 113"/>
              <p:cNvSpPr>
                <a:spLocks noChangeArrowheads="1"/>
              </p:cNvSpPr>
              <p:nvPr/>
            </p:nvSpPr>
            <p:spPr bwMode="auto">
              <a:xfrm rot="921498">
                <a:off x="1347" y="2767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62" name="Oval 114"/>
              <p:cNvSpPr>
                <a:spLocks noChangeArrowheads="1"/>
              </p:cNvSpPr>
              <p:nvPr/>
            </p:nvSpPr>
            <p:spPr bwMode="auto">
              <a:xfrm rot="921498">
                <a:off x="1363" y="3130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63" name="Oval 115"/>
              <p:cNvSpPr>
                <a:spLocks noChangeArrowheads="1"/>
              </p:cNvSpPr>
              <p:nvPr/>
            </p:nvSpPr>
            <p:spPr bwMode="auto">
              <a:xfrm rot="921498">
                <a:off x="882" y="2087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64" name="Oval 116"/>
              <p:cNvSpPr>
                <a:spLocks noChangeArrowheads="1"/>
              </p:cNvSpPr>
              <p:nvPr/>
            </p:nvSpPr>
            <p:spPr bwMode="auto">
              <a:xfrm rot="921498">
                <a:off x="1265" y="2959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65" name="Oval 117"/>
              <p:cNvSpPr>
                <a:spLocks noChangeArrowheads="1"/>
              </p:cNvSpPr>
              <p:nvPr/>
            </p:nvSpPr>
            <p:spPr bwMode="auto">
              <a:xfrm rot="921498">
                <a:off x="1423" y="2865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66" name="Oval 118"/>
              <p:cNvSpPr>
                <a:spLocks noChangeArrowheads="1"/>
              </p:cNvSpPr>
              <p:nvPr/>
            </p:nvSpPr>
            <p:spPr bwMode="auto">
              <a:xfrm rot="921498">
                <a:off x="1268" y="3335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67" name="Freeform 119"/>
              <p:cNvSpPr>
                <a:spLocks/>
              </p:cNvSpPr>
              <p:nvPr/>
            </p:nvSpPr>
            <p:spPr bwMode="auto">
              <a:xfrm rot="921498" flipV="1">
                <a:off x="2143" y="2598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68" name="Freeform 120"/>
              <p:cNvSpPr>
                <a:spLocks/>
              </p:cNvSpPr>
              <p:nvPr/>
            </p:nvSpPr>
            <p:spPr bwMode="auto">
              <a:xfrm rot="921498" flipV="1">
                <a:off x="1703" y="3091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69" name="Freeform 121"/>
              <p:cNvSpPr>
                <a:spLocks/>
              </p:cNvSpPr>
              <p:nvPr/>
            </p:nvSpPr>
            <p:spPr bwMode="auto">
              <a:xfrm rot="921498" flipV="1">
                <a:off x="2277" y="2834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70" name="Freeform 122"/>
              <p:cNvSpPr>
                <a:spLocks/>
              </p:cNvSpPr>
              <p:nvPr/>
            </p:nvSpPr>
            <p:spPr bwMode="auto">
              <a:xfrm rot="921498" flipV="1">
                <a:off x="1920" y="2962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8171" name="Freeform 123"/>
            <p:cNvSpPr>
              <a:spLocks/>
            </p:cNvSpPr>
            <p:nvPr/>
          </p:nvSpPr>
          <p:spPr bwMode="auto">
            <a:xfrm rot="921498" flipV="1">
              <a:off x="1338" y="2523"/>
              <a:ext cx="80" cy="74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0000"/>
            </a:solidFill>
            <a:ln w="1270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8172" name="Group 124"/>
          <p:cNvGrpSpPr>
            <a:grpSpLocks/>
          </p:cNvGrpSpPr>
          <p:nvPr/>
        </p:nvGrpSpPr>
        <p:grpSpPr bwMode="auto">
          <a:xfrm>
            <a:off x="5108575" y="2927350"/>
            <a:ext cx="3521075" cy="2519363"/>
            <a:chOff x="347" y="1829"/>
            <a:chExt cx="2218" cy="1587"/>
          </a:xfrm>
        </p:grpSpPr>
        <p:grpSp>
          <p:nvGrpSpPr>
            <p:cNvPr id="258173" name="Group 125"/>
            <p:cNvGrpSpPr>
              <a:grpSpLocks/>
            </p:cNvGrpSpPr>
            <p:nvPr/>
          </p:nvGrpSpPr>
          <p:grpSpPr bwMode="auto">
            <a:xfrm>
              <a:off x="347" y="1829"/>
              <a:ext cx="2218" cy="1587"/>
              <a:chOff x="347" y="1829"/>
              <a:chExt cx="2218" cy="1587"/>
            </a:xfrm>
          </p:grpSpPr>
          <p:sp>
            <p:nvSpPr>
              <p:cNvPr id="258174" name="Oval 126"/>
              <p:cNvSpPr>
                <a:spLocks noChangeArrowheads="1"/>
              </p:cNvSpPr>
              <p:nvPr/>
            </p:nvSpPr>
            <p:spPr bwMode="auto">
              <a:xfrm rot="921498">
                <a:off x="960" y="2422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75" name="Oval 127"/>
              <p:cNvSpPr>
                <a:spLocks noChangeArrowheads="1"/>
              </p:cNvSpPr>
              <p:nvPr/>
            </p:nvSpPr>
            <p:spPr bwMode="auto">
              <a:xfrm rot="921498">
                <a:off x="783" y="2322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76" name="Oval 128"/>
              <p:cNvSpPr>
                <a:spLocks noChangeArrowheads="1"/>
              </p:cNvSpPr>
              <p:nvPr/>
            </p:nvSpPr>
            <p:spPr bwMode="auto">
              <a:xfrm rot="921498">
                <a:off x="1094" y="2658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77" name="Oval 129"/>
              <p:cNvSpPr>
                <a:spLocks noChangeArrowheads="1"/>
              </p:cNvSpPr>
              <p:nvPr/>
            </p:nvSpPr>
            <p:spPr bwMode="auto">
              <a:xfrm rot="921498">
                <a:off x="1161" y="2776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78" name="Oval 130"/>
              <p:cNvSpPr>
                <a:spLocks noChangeArrowheads="1"/>
              </p:cNvSpPr>
              <p:nvPr/>
            </p:nvSpPr>
            <p:spPr bwMode="auto">
              <a:xfrm rot="921498">
                <a:off x="1034" y="2866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79" name="Oval 131"/>
              <p:cNvSpPr>
                <a:spLocks noChangeArrowheads="1"/>
              </p:cNvSpPr>
              <p:nvPr/>
            </p:nvSpPr>
            <p:spPr bwMode="auto">
              <a:xfrm rot="921498">
                <a:off x="1229" y="3254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80" name="Oval 132"/>
              <p:cNvSpPr>
                <a:spLocks noChangeArrowheads="1"/>
              </p:cNvSpPr>
              <p:nvPr/>
            </p:nvSpPr>
            <p:spPr bwMode="auto">
              <a:xfrm rot="921498">
                <a:off x="1177" y="3105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81" name="Oval 133"/>
              <p:cNvSpPr>
                <a:spLocks noChangeArrowheads="1"/>
              </p:cNvSpPr>
              <p:nvPr/>
            </p:nvSpPr>
            <p:spPr bwMode="auto">
              <a:xfrm rot="921498">
                <a:off x="1478" y="2731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82" name="Oval 134"/>
              <p:cNvSpPr>
                <a:spLocks noChangeArrowheads="1"/>
              </p:cNvSpPr>
              <p:nvPr/>
            </p:nvSpPr>
            <p:spPr bwMode="auto">
              <a:xfrm rot="921498">
                <a:off x="829" y="2888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83" name="Oval 135"/>
              <p:cNvSpPr>
                <a:spLocks noChangeArrowheads="1"/>
              </p:cNvSpPr>
              <p:nvPr/>
            </p:nvSpPr>
            <p:spPr bwMode="auto">
              <a:xfrm rot="921498">
                <a:off x="677" y="2518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84" name="Oval 136"/>
              <p:cNvSpPr>
                <a:spLocks noChangeArrowheads="1"/>
              </p:cNvSpPr>
              <p:nvPr/>
            </p:nvSpPr>
            <p:spPr bwMode="auto">
              <a:xfrm rot="921498">
                <a:off x="896" y="3097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85" name="Oval 137"/>
              <p:cNvSpPr>
                <a:spLocks noChangeArrowheads="1"/>
              </p:cNvSpPr>
              <p:nvPr/>
            </p:nvSpPr>
            <p:spPr bwMode="auto">
              <a:xfrm rot="921498">
                <a:off x="903" y="3216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86" name="Oval 138"/>
              <p:cNvSpPr>
                <a:spLocks noChangeArrowheads="1"/>
              </p:cNvSpPr>
              <p:nvPr/>
            </p:nvSpPr>
            <p:spPr bwMode="auto">
              <a:xfrm rot="921498">
                <a:off x="1191" y="2459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87" name="Oval 139"/>
              <p:cNvSpPr>
                <a:spLocks noChangeArrowheads="1"/>
              </p:cNvSpPr>
              <p:nvPr/>
            </p:nvSpPr>
            <p:spPr bwMode="auto">
              <a:xfrm rot="921498">
                <a:off x="884" y="2766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88" name="Oval 140"/>
              <p:cNvSpPr>
                <a:spLocks noChangeArrowheads="1"/>
              </p:cNvSpPr>
              <p:nvPr/>
            </p:nvSpPr>
            <p:spPr bwMode="auto">
              <a:xfrm rot="921498">
                <a:off x="535" y="2362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89" name="Oval 141"/>
              <p:cNvSpPr>
                <a:spLocks noChangeArrowheads="1"/>
              </p:cNvSpPr>
              <p:nvPr/>
            </p:nvSpPr>
            <p:spPr bwMode="auto">
              <a:xfrm rot="921498">
                <a:off x="1148" y="2266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90" name="Oval 142"/>
              <p:cNvSpPr>
                <a:spLocks noChangeArrowheads="1"/>
              </p:cNvSpPr>
              <p:nvPr/>
            </p:nvSpPr>
            <p:spPr bwMode="auto">
              <a:xfrm rot="921498">
                <a:off x="1067" y="2981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91" name="Oval 143"/>
              <p:cNvSpPr>
                <a:spLocks noChangeArrowheads="1"/>
              </p:cNvSpPr>
              <p:nvPr/>
            </p:nvSpPr>
            <p:spPr bwMode="auto">
              <a:xfrm rot="921498">
                <a:off x="1453" y="3162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92" name="Oval 144"/>
              <p:cNvSpPr>
                <a:spLocks noChangeArrowheads="1"/>
              </p:cNvSpPr>
              <p:nvPr/>
            </p:nvSpPr>
            <p:spPr bwMode="auto">
              <a:xfrm rot="921498">
                <a:off x="535" y="2733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93" name="Oval 145"/>
              <p:cNvSpPr>
                <a:spLocks noChangeArrowheads="1"/>
              </p:cNvSpPr>
              <p:nvPr/>
            </p:nvSpPr>
            <p:spPr bwMode="auto">
              <a:xfrm rot="921498">
                <a:off x="876" y="2564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94" name="Oval 146"/>
              <p:cNvSpPr>
                <a:spLocks noChangeArrowheads="1"/>
              </p:cNvSpPr>
              <p:nvPr/>
            </p:nvSpPr>
            <p:spPr bwMode="auto">
              <a:xfrm rot="921498">
                <a:off x="347" y="2898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95" name="Oval 147"/>
              <p:cNvSpPr>
                <a:spLocks noChangeArrowheads="1"/>
              </p:cNvSpPr>
              <p:nvPr/>
            </p:nvSpPr>
            <p:spPr bwMode="auto">
              <a:xfrm rot="921498">
                <a:off x="351" y="2686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96" name="Oval 148"/>
              <p:cNvSpPr>
                <a:spLocks noChangeArrowheads="1"/>
              </p:cNvSpPr>
              <p:nvPr/>
            </p:nvSpPr>
            <p:spPr bwMode="auto">
              <a:xfrm rot="921498">
                <a:off x="1507" y="3070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97" name="Freeform 149"/>
              <p:cNvSpPr>
                <a:spLocks/>
              </p:cNvSpPr>
              <p:nvPr/>
            </p:nvSpPr>
            <p:spPr bwMode="auto">
              <a:xfrm rot="921498" flipV="1">
                <a:off x="1285" y="2343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98" name="Freeform 150"/>
              <p:cNvSpPr>
                <a:spLocks/>
              </p:cNvSpPr>
              <p:nvPr/>
            </p:nvSpPr>
            <p:spPr bwMode="auto">
              <a:xfrm rot="921498" flipV="1">
                <a:off x="1469" y="2401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99" name="Freeform 151"/>
              <p:cNvSpPr>
                <a:spLocks/>
              </p:cNvSpPr>
              <p:nvPr/>
            </p:nvSpPr>
            <p:spPr bwMode="auto">
              <a:xfrm rot="921498" flipV="1">
                <a:off x="1536" y="2519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00" name="Freeform 152"/>
              <p:cNvSpPr>
                <a:spLocks/>
              </p:cNvSpPr>
              <p:nvPr/>
            </p:nvSpPr>
            <p:spPr bwMode="auto">
              <a:xfrm rot="921498" flipV="1">
                <a:off x="1582" y="1856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01" name="Freeform 153"/>
              <p:cNvSpPr>
                <a:spLocks/>
              </p:cNvSpPr>
              <p:nvPr/>
            </p:nvSpPr>
            <p:spPr bwMode="auto">
              <a:xfrm rot="921498" flipV="1">
                <a:off x="1670" y="2755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02" name="Freeform 154"/>
              <p:cNvSpPr>
                <a:spLocks/>
              </p:cNvSpPr>
              <p:nvPr/>
            </p:nvSpPr>
            <p:spPr bwMode="auto">
              <a:xfrm rot="921498" flipV="1">
                <a:off x="1805" y="2991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03" name="Freeform 155"/>
              <p:cNvSpPr>
                <a:spLocks/>
              </p:cNvSpPr>
              <p:nvPr/>
            </p:nvSpPr>
            <p:spPr bwMode="auto">
              <a:xfrm rot="921498" flipV="1">
                <a:off x="1892" y="2147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04" name="Freeform 156"/>
              <p:cNvSpPr>
                <a:spLocks/>
              </p:cNvSpPr>
              <p:nvPr/>
            </p:nvSpPr>
            <p:spPr bwMode="auto">
              <a:xfrm rot="921498" flipV="1">
                <a:off x="1548" y="2842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05" name="Freeform 157"/>
              <p:cNvSpPr>
                <a:spLocks/>
              </p:cNvSpPr>
              <p:nvPr/>
            </p:nvSpPr>
            <p:spPr bwMode="auto">
              <a:xfrm rot="921498" flipV="1">
                <a:off x="2485" y="2273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06" name="Freeform 158"/>
              <p:cNvSpPr>
                <a:spLocks/>
              </p:cNvSpPr>
              <p:nvPr/>
            </p:nvSpPr>
            <p:spPr bwMode="auto">
              <a:xfrm rot="921498" flipV="1">
                <a:off x="1472" y="2650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07" name="Freeform 159"/>
              <p:cNvSpPr>
                <a:spLocks/>
              </p:cNvSpPr>
              <p:nvPr/>
            </p:nvSpPr>
            <p:spPr bwMode="auto">
              <a:xfrm rot="921498" flipV="1">
                <a:off x="2133" y="1829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08" name="Freeform 160"/>
              <p:cNvSpPr>
                <a:spLocks/>
              </p:cNvSpPr>
              <p:nvPr/>
            </p:nvSpPr>
            <p:spPr bwMode="auto">
              <a:xfrm rot="921498" flipV="1">
                <a:off x="1954" y="2417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09" name="Freeform 161"/>
              <p:cNvSpPr>
                <a:spLocks/>
              </p:cNvSpPr>
              <p:nvPr/>
            </p:nvSpPr>
            <p:spPr bwMode="auto">
              <a:xfrm rot="921498" flipV="1">
                <a:off x="1713" y="2519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10" name="Freeform 162"/>
              <p:cNvSpPr>
                <a:spLocks/>
              </p:cNvSpPr>
              <p:nvPr/>
            </p:nvSpPr>
            <p:spPr bwMode="auto">
              <a:xfrm rot="921498" flipV="1">
                <a:off x="1828" y="2313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11" name="Freeform 163"/>
              <p:cNvSpPr>
                <a:spLocks/>
              </p:cNvSpPr>
              <p:nvPr/>
            </p:nvSpPr>
            <p:spPr bwMode="auto">
              <a:xfrm rot="921498" flipV="1">
                <a:off x="2208" y="2214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12" name="Freeform 164"/>
              <p:cNvSpPr>
                <a:spLocks/>
              </p:cNvSpPr>
              <p:nvPr/>
            </p:nvSpPr>
            <p:spPr bwMode="auto">
              <a:xfrm rot="921498" flipV="1">
                <a:off x="1777" y="2001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13" name="Oval 165"/>
              <p:cNvSpPr>
                <a:spLocks noChangeArrowheads="1"/>
              </p:cNvSpPr>
              <p:nvPr/>
            </p:nvSpPr>
            <p:spPr bwMode="auto">
              <a:xfrm rot="921498">
                <a:off x="823" y="1936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214" name="Oval 166"/>
              <p:cNvSpPr>
                <a:spLocks noChangeArrowheads="1"/>
              </p:cNvSpPr>
              <p:nvPr/>
            </p:nvSpPr>
            <p:spPr bwMode="auto">
              <a:xfrm rot="921498">
                <a:off x="1347" y="2767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215" name="Oval 167"/>
              <p:cNvSpPr>
                <a:spLocks noChangeArrowheads="1"/>
              </p:cNvSpPr>
              <p:nvPr/>
            </p:nvSpPr>
            <p:spPr bwMode="auto">
              <a:xfrm rot="921498">
                <a:off x="1363" y="3130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216" name="Oval 168"/>
              <p:cNvSpPr>
                <a:spLocks noChangeArrowheads="1"/>
              </p:cNvSpPr>
              <p:nvPr/>
            </p:nvSpPr>
            <p:spPr bwMode="auto">
              <a:xfrm rot="921498">
                <a:off x="882" y="2087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217" name="Oval 169"/>
              <p:cNvSpPr>
                <a:spLocks noChangeArrowheads="1"/>
              </p:cNvSpPr>
              <p:nvPr/>
            </p:nvSpPr>
            <p:spPr bwMode="auto">
              <a:xfrm rot="921498">
                <a:off x="1265" y="2959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218" name="Oval 170"/>
              <p:cNvSpPr>
                <a:spLocks noChangeArrowheads="1"/>
              </p:cNvSpPr>
              <p:nvPr/>
            </p:nvSpPr>
            <p:spPr bwMode="auto">
              <a:xfrm rot="921498">
                <a:off x="1423" y="2865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219" name="Oval 171"/>
              <p:cNvSpPr>
                <a:spLocks noChangeArrowheads="1"/>
              </p:cNvSpPr>
              <p:nvPr/>
            </p:nvSpPr>
            <p:spPr bwMode="auto">
              <a:xfrm rot="921498">
                <a:off x="1268" y="3335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220" name="Freeform 172"/>
              <p:cNvSpPr>
                <a:spLocks/>
              </p:cNvSpPr>
              <p:nvPr/>
            </p:nvSpPr>
            <p:spPr bwMode="auto">
              <a:xfrm rot="921498" flipV="1">
                <a:off x="2143" y="2598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21" name="Freeform 173"/>
              <p:cNvSpPr>
                <a:spLocks/>
              </p:cNvSpPr>
              <p:nvPr/>
            </p:nvSpPr>
            <p:spPr bwMode="auto">
              <a:xfrm rot="921498" flipV="1">
                <a:off x="1703" y="3091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22" name="Freeform 174"/>
              <p:cNvSpPr>
                <a:spLocks/>
              </p:cNvSpPr>
              <p:nvPr/>
            </p:nvSpPr>
            <p:spPr bwMode="auto">
              <a:xfrm rot="921498" flipV="1">
                <a:off x="2277" y="2834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23" name="Freeform 175"/>
              <p:cNvSpPr>
                <a:spLocks/>
              </p:cNvSpPr>
              <p:nvPr/>
            </p:nvSpPr>
            <p:spPr bwMode="auto">
              <a:xfrm rot="921498" flipV="1">
                <a:off x="1920" y="2962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8224" name="Freeform 176"/>
            <p:cNvSpPr>
              <a:spLocks/>
            </p:cNvSpPr>
            <p:nvPr/>
          </p:nvSpPr>
          <p:spPr bwMode="auto">
            <a:xfrm rot="921498" flipV="1">
              <a:off x="1338" y="2523"/>
              <a:ext cx="80" cy="74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0000"/>
            </a:solidFill>
            <a:ln w="1270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8225" name="AutoShape 177"/>
          <p:cNvSpPr>
            <a:spLocks noChangeArrowheads="1"/>
          </p:cNvSpPr>
          <p:nvPr/>
        </p:nvSpPr>
        <p:spPr bwMode="auto">
          <a:xfrm>
            <a:off x="2494144" y="4281487"/>
            <a:ext cx="450850" cy="276225"/>
          </a:xfrm>
          <a:prstGeom prst="leftArrow">
            <a:avLst>
              <a:gd name="adj1" fmla="val 50000"/>
              <a:gd name="adj2" fmla="val 40805"/>
            </a:avLst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8226" name="Group 178"/>
          <p:cNvGrpSpPr>
            <a:grpSpLocks/>
          </p:cNvGrpSpPr>
          <p:nvPr/>
        </p:nvGrpSpPr>
        <p:grpSpPr bwMode="auto">
          <a:xfrm>
            <a:off x="5988788" y="3001962"/>
            <a:ext cx="2206625" cy="2149475"/>
            <a:chOff x="3790" y="1888"/>
            <a:chExt cx="1390" cy="1354"/>
          </a:xfrm>
        </p:grpSpPr>
        <p:sp>
          <p:nvSpPr>
            <p:cNvPr id="258227" name="AutoShape 179"/>
            <p:cNvSpPr>
              <a:spLocks noChangeArrowheads="1"/>
            </p:cNvSpPr>
            <p:nvPr/>
          </p:nvSpPr>
          <p:spPr bwMode="auto">
            <a:xfrm>
              <a:off x="3790" y="1888"/>
              <a:ext cx="284" cy="174"/>
            </a:xfrm>
            <a:prstGeom prst="leftArrow">
              <a:avLst>
                <a:gd name="adj1" fmla="val 50000"/>
                <a:gd name="adj2" fmla="val 40805"/>
              </a:avLst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228" name="AutoShape 180"/>
            <p:cNvSpPr>
              <a:spLocks noChangeArrowheads="1"/>
            </p:cNvSpPr>
            <p:nvPr/>
          </p:nvSpPr>
          <p:spPr bwMode="auto">
            <a:xfrm>
              <a:off x="3864" y="2053"/>
              <a:ext cx="284" cy="174"/>
            </a:xfrm>
            <a:prstGeom prst="leftArrow">
              <a:avLst>
                <a:gd name="adj1" fmla="val 50000"/>
                <a:gd name="adj2" fmla="val 40805"/>
              </a:avLst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229" name="AutoShape 181"/>
            <p:cNvSpPr>
              <a:spLocks noChangeArrowheads="1"/>
            </p:cNvSpPr>
            <p:nvPr/>
          </p:nvSpPr>
          <p:spPr bwMode="auto">
            <a:xfrm>
              <a:off x="4110" y="2235"/>
              <a:ext cx="284" cy="174"/>
            </a:xfrm>
            <a:prstGeom prst="leftArrow">
              <a:avLst>
                <a:gd name="adj1" fmla="val 50000"/>
                <a:gd name="adj2" fmla="val 40805"/>
              </a:avLst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230" name="AutoShape 182"/>
            <p:cNvSpPr>
              <a:spLocks noChangeArrowheads="1"/>
            </p:cNvSpPr>
            <p:nvPr/>
          </p:nvSpPr>
          <p:spPr bwMode="auto">
            <a:xfrm>
              <a:off x="4430" y="2693"/>
              <a:ext cx="284" cy="174"/>
            </a:xfrm>
            <a:prstGeom prst="leftArrow">
              <a:avLst>
                <a:gd name="adj1" fmla="val 50000"/>
                <a:gd name="adj2" fmla="val 40805"/>
              </a:avLst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231" name="AutoShape 183"/>
            <p:cNvSpPr>
              <a:spLocks noChangeArrowheads="1"/>
            </p:cNvSpPr>
            <p:nvPr/>
          </p:nvSpPr>
          <p:spPr bwMode="auto">
            <a:xfrm>
              <a:off x="4896" y="2912"/>
              <a:ext cx="284" cy="174"/>
            </a:xfrm>
            <a:prstGeom prst="leftArrow">
              <a:avLst>
                <a:gd name="adj1" fmla="val 50000"/>
                <a:gd name="adj2" fmla="val 40805"/>
              </a:avLst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232" name="AutoShape 184"/>
            <p:cNvSpPr>
              <a:spLocks noChangeArrowheads="1"/>
            </p:cNvSpPr>
            <p:nvPr/>
          </p:nvSpPr>
          <p:spPr bwMode="auto">
            <a:xfrm>
              <a:off x="4768" y="2994"/>
              <a:ext cx="284" cy="174"/>
            </a:xfrm>
            <a:prstGeom prst="leftArrow">
              <a:avLst>
                <a:gd name="adj1" fmla="val 50000"/>
                <a:gd name="adj2" fmla="val 40805"/>
              </a:avLst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233" name="AutoShape 185"/>
            <p:cNvSpPr>
              <a:spLocks noChangeArrowheads="1"/>
            </p:cNvSpPr>
            <p:nvPr/>
          </p:nvSpPr>
          <p:spPr bwMode="auto">
            <a:xfrm>
              <a:off x="4668" y="3068"/>
              <a:ext cx="284" cy="174"/>
            </a:xfrm>
            <a:prstGeom prst="leftArrow">
              <a:avLst>
                <a:gd name="adj1" fmla="val 50000"/>
                <a:gd name="adj2" fmla="val 40805"/>
              </a:avLst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234" name="AutoShape 186"/>
            <p:cNvSpPr>
              <a:spLocks noChangeArrowheads="1"/>
            </p:cNvSpPr>
            <p:nvPr/>
          </p:nvSpPr>
          <p:spPr bwMode="auto">
            <a:xfrm>
              <a:off x="4284" y="2756"/>
              <a:ext cx="284" cy="174"/>
            </a:xfrm>
            <a:prstGeom prst="leftArrow">
              <a:avLst>
                <a:gd name="adj1" fmla="val 50000"/>
                <a:gd name="adj2" fmla="val 40805"/>
              </a:avLst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235" name="AutoShape 187"/>
            <p:cNvSpPr>
              <a:spLocks noChangeArrowheads="1"/>
            </p:cNvSpPr>
            <p:nvPr/>
          </p:nvSpPr>
          <p:spPr bwMode="auto">
            <a:xfrm>
              <a:off x="4376" y="2839"/>
              <a:ext cx="284" cy="174"/>
            </a:xfrm>
            <a:prstGeom prst="leftArrow">
              <a:avLst>
                <a:gd name="adj1" fmla="val 50000"/>
                <a:gd name="adj2" fmla="val 40805"/>
              </a:avLst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236" name="AutoShape 188"/>
            <p:cNvSpPr>
              <a:spLocks noChangeArrowheads="1"/>
            </p:cNvSpPr>
            <p:nvPr/>
          </p:nvSpPr>
          <p:spPr bwMode="auto">
            <a:xfrm>
              <a:off x="4311" y="2491"/>
              <a:ext cx="284" cy="174"/>
            </a:xfrm>
            <a:prstGeom prst="leftArrow">
              <a:avLst>
                <a:gd name="adj1" fmla="val 50000"/>
                <a:gd name="adj2" fmla="val 40805"/>
              </a:avLst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2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22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447800"/>
            <a:ext cx="8001000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 smtClean="0"/>
              <a:t>The </a:t>
            </a:r>
            <a:r>
              <a:rPr lang="en-US" altLang="en-US" sz="2800" b="1" dirty="0" smtClean="0"/>
              <a:t>risk</a:t>
            </a:r>
            <a:r>
              <a:rPr lang="en-US" altLang="en-US" sz="2800" dirty="0" smtClean="0"/>
              <a:t> is a </a:t>
            </a:r>
            <a:r>
              <a:rPr lang="en-US" altLang="en-US" sz="2800" dirty="0"/>
              <a:t>function </a:t>
            </a:r>
            <a:r>
              <a:rPr lang="en-US" altLang="en-US" sz="2800" dirty="0" smtClean="0"/>
              <a:t>to evaluate LM performance.</a:t>
            </a:r>
          </a:p>
          <a:p>
            <a:r>
              <a:rPr lang="en-US" altLang="en-US" sz="2800" dirty="0" smtClean="0"/>
              <a:t>The risk can be optimized with training examples using </a:t>
            </a:r>
            <a:r>
              <a:rPr lang="en-US" altLang="en-US" sz="2800" b="1" dirty="0" smtClean="0"/>
              <a:t>gradient descent</a:t>
            </a:r>
            <a:r>
              <a:rPr lang="en-US" altLang="en-US" sz="2800" dirty="0" smtClean="0"/>
              <a:t>.</a:t>
            </a:r>
          </a:p>
          <a:p>
            <a:r>
              <a:rPr lang="en-US" altLang="en-US" sz="2800" b="1" dirty="0" smtClean="0"/>
              <a:t>Stochastic gradient </a:t>
            </a:r>
            <a:r>
              <a:rPr lang="en-US" altLang="en-US" sz="2800" dirty="0" smtClean="0"/>
              <a:t>mean updates are performed one example at a time.</a:t>
            </a:r>
          </a:p>
          <a:p>
            <a:r>
              <a:rPr lang="en-US" altLang="en-US" sz="2800" dirty="0" smtClean="0"/>
              <a:t>Perceptron update rules are the same Hebb’s rule: </a:t>
            </a:r>
            <a:r>
              <a:rPr lang="en-US" altLang="en-US" sz="2800" dirty="0" err="1">
                <a:solidFill>
                  <a:srgbClr val="C00000"/>
                </a:solidFill>
                <a:latin typeface="Symbol" pitchFamily="18" charset="2"/>
              </a:rPr>
              <a:t>D</a:t>
            </a:r>
            <a:r>
              <a:rPr lang="en-US" altLang="en-US" sz="2800" dirty="0" err="1">
                <a:solidFill>
                  <a:srgbClr val="C00000"/>
                </a:solidFill>
              </a:rPr>
              <a:t>w</a:t>
            </a:r>
            <a:r>
              <a:rPr lang="en-US" altLang="en-US" sz="2800" dirty="0">
                <a:solidFill>
                  <a:srgbClr val="C00000"/>
                </a:solidFill>
              </a:rPr>
              <a:t> = </a:t>
            </a:r>
            <a:r>
              <a:rPr lang="en-US" altLang="en-US" sz="2800" dirty="0">
                <a:solidFill>
                  <a:srgbClr val="C00000"/>
                </a:solidFill>
                <a:latin typeface="Symbol" pitchFamily="18" charset="2"/>
              </a:rPr>
              <a:t>h </a:t>
            </a:r>
            <a:r>
              <a:rPr lang="en-US" altLang="en-US" sz="2800" dirty="0">
                <a:solidFill>
                  <a:srgbClr val="C00000"/>
                </a:solidFill>
              </a:rPr>
              <a:t>y </a:t>
            </a:r>
            <a:r>
              <a:rPr lang="en-US" altLang="en-US" sz="2800" b="1" dirty="0">
                <a:solidFill>
                  <a:srgbClr val="C00000"/>
                </a:solidFill>
                <a:latin typeface="Symbol" pitchFamily="18" charset="2"/>
              </a:rPr>
              <a:t>F</a:t>
            </a:r>
            <a:r>
              <a:rPr lang="en-US" altLang="en-US" sz="2800" dirty="0">
                <a:solidFill>
                  <a:srgbClr val="C00000"/>
                </a:solidFill>
              </a:rPr>
              <a:t>(</a:t>
            </a:r>
            <a:r>
              <a:rPr lang="en-US" altLang="en-US" sz="2800" b="1" dirty="0">
                <a:solidFill>
                  <a:srgbClr val="C00000"/>
                </a:solidFill>
              </a:rPr>
              <a:t>x</a:t>
            </a:r>
            <a:r>
              <a:rPr lang="en-US" altLang="en-US" sz="2800" dirty="0">
                <a:solidFill>
                  <a:srgbClr val="C00000"/>
                </a:solidFill>
              </a:rPr>
              <a:t>)</a:t>
            </a:r>
            <a:r>
              <a:rPr lang="en-US" altLang="en-US" sz="2800" dirty="0"/>
              <a:t>, </a:t>
            </a:r>
            <a:r>
              <a:rPr lang="en-US" altLang="en-US" sz="2800" dirty="0" smtClean="0"/>
              <a:t>and </a:t>
            </a:r>
            <a:r>
              <a:rPr lang="en-US" altLang="en-US" sz="2800" dirty="0" err="1">
                <a:solidFill>
                  <a:srgbClr val="0066FF"/>
                </a:solidFill>
                <a:latin typeface="Symbol" pitchFamily="18" charset="2"/>
              </a:rPr>
              <a:t>Da</a:t>
            </a:r>
            <a:r>
              <a:rPr lang="en-US" altLang="en-US" sz="2800" baseline="-25000" dirty="0" err="1">
                <a:solidFill>
                  <a:srgbClr val="0066FF"/>
                </a:solidFill>
              </a:rPr>
              <a:t>k</a:t>
            </a:r>
            <a:r>
              <a:rPr lang="en-US" altLang="en-US" sz="2800" baseline="-25000" dirty="0">
                <a:solidFill>
                  <a:srgbClr val="0066FF"/>
                </a:solidFill>
              </a:rPr>
              <a:t>  = </a:t>
            </a:r>
            <a:r>
              <a:rPr lang="en-US" altLang="en-US" sz="2800" dirty="0">
                <a:solidFill>
                  <a:srgbClr val="0066FF"/>
                </a:solidFill>
                <a:latin typeface="Symbol" pitchFamily="18" charset="2"/>
              </a:rPr>
              <a:t>h </a:t>
            </a:r>
            <a:r>
              <a:rPr lang="en-US" altLang="en-US" sz="2800" dirty="0" err="1">
                <a:solidFill>
                  <a:srgbClr val="0066FF"/>
                </a:solidFill>
              </a:rPr>
              <a:t>y</a:t>
            </a:r>
            <a:r>
              <a:rPr lang="en-US" altLang="en-US" sz="2800" baseline="30000" dirty="0" err="1">
                <a:solidFill>
                  <a:srgbClr val="0066FF"/>
                </a:solidFill>
              </a:rPr>
              <a:t>k</a:t>
            </a:r>
            <a:r>
              <a:rPr lang="en-US" altLang="en-US" sz="2800" dirty="0">
                <a:solidFill>
                  <a:srgbClr val="002060"/>
                </a:solidFill>
              </a:rPr>
              <a:t>, </a:t>
            </a:r>
            <a:r>
              <a:rPr lang="en-US" altLang="en-US" sz="2800" dirty="0" smtClean="0"/>
              <a:t>with some conditions on the functional margin z = y f(x):</a:t>
            </a:r>
          </a:p>
          <a:p>
            <a:pPr lvl="1"/>
            <a:r>
              <a:rPr lang="en-US" altLang="en-US" sz="2000" dirty="0" smtClean="0"/>
              <a:t>z &lt; 0 	(regular perceptron)</a:t>
            </a:r>
          </a:p>
          <a:p>
            <a:pPr lvl="1"/>
            <a:r>
              <a:rPr lang="en-US" altLang="en-US" sz="2000" dirty="0" smtClean="0"/>
              <a:t>z &lt; 1 	(large margin Perceptron)</a:t>
            </a:r>
          </a:p>
          <a:p>
            <a:pPr lvl="1"/>
            <a:r>
              <a:rPr lang="en-US" altLang="en-US" sz="2000" dirty="0"/>
              <a:t>m</a:t>
            </a:r>
            <a:r>
              <a:rPr lang="en-US" altLang="en-US" sz="2000" dirty="0" smtClean="0"/>
              <a:t>in (z) 	(optimum margin Perceptron)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79412" y="228600"/>
            <a:ext cx="828516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Come to my office hours…</a:t>
            </a:r>
            <a:br>
              <a:rPr lang="en-US" altLang="en-US" dirty="0" smtClean="0"/>
            </a:br>
            <a:r>
              <a:rPr lang="en-US" altLang="en-US" smtClean="0">
                <a:solidFill>
                  <a:srgbClr val="C00000"/>
                </a:solidFill>
              </a:rPr>
              <a:t>Wed </a:t>
            </a:r>
            <a:r>
              <a:rPr lang="en-US" altLang="en-US">
                <a:solidFill>
                  <a:srgbClr val="C00000"/>
                </a:solidFill>
              </a:rPr>
              <a:t>2:30-4:30 </a:t>
            </a:r>
            <a:r>
              <a:rPr lang="en-US" altLang="en-US" dirty="0" smtClean="0">
                <a:solidFill>
                  <a:srgbClr val="C00000"/>
                </a:solidFill>
              </a:rPr>
              <a:t>Soda 329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1524001"/>
            <a:ext cx="8534400" cy="507831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</a:t>
            </a:r>
            <a:r>
              <a:rPr lang="en-US" sz="3600" b="1" dirty="0" smtClean="0"/>
              <a:t>Next time</a:t>
            </a:r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8" y="2514600"/>
            <a:ext cx="587692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0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98500" y="2159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Machine </a:t>
            </a:r>
            <a:r>
              <a:rPr lang="en-US" altLang="en-US" dirty="0" smtClean="0"/>
              <a:t>Learning</a:t>
            </a:r>
            <a:br>
              <a:rPr lang="en-US" altLang="en-US" dirty="0" smtClean="0"/>
            </a:br>
            <a:r>
              <a:rPr lang="en-US" altLang="en-US" sz="2700" dirty="0" smtClean="0"/>
              <a:t>(reminder)</a:t>
            </a:r>
            <a:endParaRPr lang="en-US" altLang="en-US" sz="2700" dirty="0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10538" cy="4114800"/>
          </a:xfrm>
        </p:spPr>
        <p:txBody>
          <a:bodyPr/>
          <a:lstStyle/>
          <a:p>
            <a:r>
              <a:rPr lang="en-US" altLang="en-US" sz="2800" b="1" dirty="0"/>
              <a:t>Learning machines include</a:t>
            </a:r>
            <a:r>
              <a:rPr lang="en-US" altLang="en-US" sz="2800" dirty="0"/>
              <a:t>:</a:t>
            </a:r>
          </a:p>
          <a:p>
            <a:pPr lvl="1"/>
            <a:r>
              <a:rPr lang="en-US" altLang="en-US" sz="2400" dirty="0"/>
              <a:t>Linear </a:t>
            </a:r>
            <a:r>
              <a:rPr lang="en-US" altLang="en-US" sz="2400" dirty="0" smtClean="0"/>
              <a:t>discriminant </a:t>
            </a:r>
          </a:p>
          <a:p>
            <a:pPr lvl="1"/>
            <a:r>
              <a:rPr lang="en-US" altLang="en-US" sz="2400" dirty="0" smtClean="0"/>
              <a:t>Kernel </a:t>
            </a:r>
            <a:r>
              <a:rPr lang="en-US" altLang="en-US" sz="2400" dirty="0"/>
              <a:t>methods</a:t>
            </a:r>
          </a:p>
          <a:p>
            <a:pPr lvl="1"/>
            <a:r>
              <a:rPr lang="en-US" altLang="en-US" sz="2400" dirty="0"/>
              <a:t>Neural networks</a:t>
            </a:r>
          </a:p>
          <a:p>
            <a:r>
              <a:rPr lang="en-US" altLang="en-US" sz="2800" b="1" dirty="0" smtClean="0"/>
              <a:t>Learning </a:t>
            </a:r>
            <a:r>
              <a:rPr lang="en-US" altLang="en-US" sz="2800" b="1" dirty="0"/>
              <a:t>is tuning:</a:t>
            </a:r>
          </a:p>
          <a:p>
            <a:pPr lvl="1"/>
            <a:r>
              <a:rPr lang="en-US" altLang="en-US" sz="2400" dirty="0">
                <a:solidFill>
                  <a:srgbClr val="C00000"/>
                </a:solidFill>
              </a:rPr>
              <a:t>Parameters (weights </a:t>
            </a:r>
            <a:r>
              <a:rPr lang="en-US" altLang="en-US" sz="2400" b="1" dirty="0">
                <a:solidFill>
                  <a:srgbClr val="C00000"/>
                </a:solidFill>
              </a:rPr>
              <a:t>w</a:t>
            </a:r>
            <a:r>
              <a:rPr lang="en-US" altLang="en-US" sz="2400" dirty="0">
                <a:solidFill>
                  <a:srgbClr val="C00000"/>
                </a:solidFill>
              </a:rPr>
              <a:t> or </a:t>
            </a:r>
            <a:r>
              <a:rPr lang="en-US" altLang="en-US" sz="2400" b="1" dirty="0">
                <a:solidFill>
                  <a:srgbClr val="C00000"/>
                </a:solidFill>
                <a:latin typeface="Symbol" pitchFamily="18" charset="2"/>
              </a:rPr>
              <a:t>a</a:t>
            </a:r>
            <a:r>
              <a:rPr lang="en-US" altLang="en-US" sz="2400" dirty="0">
                <a:solidFill>
                  <a:srgbClr val="C00000"/>
                </a:solidFill>
              </a:rPr>
              <a:t>, threshold b)</a:t>
            </a:r>
          </a:p>
          <a:p>
            <a:pPr lvl="1"/>
            <a:r>
              <a:rPr lang="en-US" altLang="en-US" sz="2400" dirty="0" err="1"/>
              <a:t>Hyperparameters</a:t>
            </a:r>
            <a:r>
              <a:rPr lang="en-US" altLang="en-US" sz="2400" dirty="0"/>
              <a:t> (basis functions, kernels, number of units)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5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98500" y="203200"/>
            <a:ext cx="7772400" cy="1143000"/>
          </a:xfrm>
        </p:spPr>
        <p:txBody>
          <a:bodyPr/>
          <a:lstStyle/>
          <a:p>
            <a:r>
              <a:rPr lang="en-US" altLang="en-US"/>
              <a:t>Conventions</a:t>
            </a:r>
          </a:p>
        </p:txBody>
      </p:sp>
      <p:sp>
        <p:nvSpPr>
          <p:cNvPr id="251907" name="Rectangle 1027"/>
          <p:cNvSpPr>
            <a:spLocks noChangeArrowheads="1"/>
          </p:cNvSpPr>
          <p:nvPr/>
        </p:nvSpPr>
        <p:spPr bwMode="auto">
          <a:xfrm>
            <a:off x="812800" y="2590800"/>
            <a:ext cx="5486400" cy="2633663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08" name="Text Box 1028"/>
          <p:cNvSpPr txBox="1">
            <a:spLocks noChangeArrowheads="1"/>
          </p:cNvSpPr>
          <p:nvPr/>
        </p:nvSpPr>
        <p:spPr bwMode="auto">
          <a:xfrm>
            <a:off x="2616200" y="3211513"/>
            <a:ext cx="293687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4800" b="0" dirty="0"/>
              <a:t>X={</a:t>
            </a:r>
            <a:r>
              <a:rPr lang="en-US" altLang="en-US" sz="4800" b="0" dirty="0" err="1" smtClean="0"/>
              <a:t>x</a:t>
            </a:r>
            <a:r>
              <a:rPr lang="en-US" altLang="en-US" sz="4800" b="0" baseline="30000" dirty="0" err="1" smtClean="0"/>
              <a:t>k</a:t>
            </a:r>
            <a:r>
              <a:rPr lang="en-US" altLang="en-US" sz="4800" b="0" baseline="-25000" dirty="0" err="1" smtClean="0"/>
              <a:t>i</a:t>
            </a:r>
            <a:r>
              <a:rPr lang="en-US" altLang="en-US" sz="4800" b="0" dirty="0" smtClean="0"/>
              <a:t>}</a:t>
            </a:r>
            <a:endParaRPr lang="en-US" altLang="en-US" sz="4800" b="0" dirty="0"/>
          </a:p>
        </p:txBody>
      </p:sp>
      <p:sp>
        <p:nvSpPr>
          <p:cNvPr id="251909" name="Line 1029"/>
          <p:cNvSpPr>
            <a:spLocks noChangeShapeType="1"/>
          </p:cNvSpPr>
          <p:nvPr/>
        </p:nvSpPr>
        <p:spPr bwMode="auto">
          <a:xfrm flipV="1">
            <a:off x="798513" y="2438400"/>
            <a:ext cx="5424487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910" name="Text Box 1030"/>
          <p:cNvSpPr txBox="1">
            <a:spLocks noChangeArrowheads="1"/>
          </p:cNvSpPr>
          <p:nvPr/>
        </p:nvSpPr>
        <p:spPr bwMode="auto">
          <a:xfrm>
            <a:off x="3416300" y="1869000"/>
            <a:ext cx="4010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3200" b="0" dirty="0" smtClean="0"/>
              <a:t>d</a:t>
            </a:r>
            <a:endParaRPr lang="en-US" altLang="en-US" sz="3200" b="0" dirty="0"/>
          </a:p>
        </p:txBody>
      </p:sp>
      <p:sp>
        <p:nvSpPr>
          <p:cNvPr id="251911" name="Line 1031"/>
          <p:cNvSpPr>
            <a:spLocks noChangeShapeType="1"/>
          </p:cNvSpPr>
          <p:nvPr/>
        </p:nvSpPr>
        <p:spPr bwMode="auto">
          <a:xfrm flipH="1">
            <a:off x="6454775" y="2592388"/>
            <a:ext cx="0" cy="2689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912" name="Text Box 1032"/>
          <p:cNvSpPr txBox="1">
            <a:spLocks noChangeArrowheads="1"/>
          </p:cNvSpPr>
          <p:nvPr/>
        </p:nvSpPr>
        <p:spPr bwMode="auto">
          <a:xfrm>
            <a:off x="6435725" y="3721100"/>
            <a:ext cx="4491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3200" b="0" dirty="0" smtClean="0"/>
              <a:t>N</a:t>
            </a:r>
            <a:endParaRPr lang="en-US" altLang="en-US" sz="3200" b="0" dirty="0"/>
          </a:p>
        </p:txBody>
      </p:sp>
      <p:sp>
        <p:nvSpPr>
          <p:cNvPr id="251913" name="Rectangle 1033"/>
          <p:cNvSpPr>
            <a:spLocks noChangeArrowheads="1"/>
          </p:cNvSpPr>
          <p:nvPr/>
        </p:nvSpPr>
        <p:spPr bwMode="auto">
          <a:xfrm>
            <a:off x="6976587" y="2590800"/>
            <a:ext cx="257175" cy="2633663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4" name="Rectangle 1034"/>
          <p:cNvSpPr>
            <a:spLocks noChangeArrowheads="1"/>
          </p:cNvSpPr>
          <p:nvPr/>
        </p:nvSpPr>
        <p:spPr bwMode="auto">
          <a:xfrm>
            <a:off x="342900" y="2578100"/>
            <a:ext cx="177800" cy="2641600"/>
          </a:xfrm>
          <a:prstGeom prst="rect">
            <a:avLst/>
          </a:prstGeom>
          <a:noFill/>
          <a:ln w="25400">
            <a:solidFill>
              <a:srgbClr val="99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6" name="Rectangle 1036"/>
          <p:cNvSpPr>
            <a:spLocks noChangeArrowheads="1"/>
          </p:cNvSpPr>
          <p:nvPr/>
        </p:nvSpPr>
        <p:spPr bwMode="auto">
          <a:xfrm>
            <a:off x="812800" y="4572000"/>
            <a:ext cx="5473700" cy="139700"/>
          </a:xfrm>
          <a:prstGeom prst="rect">
            <a:avLst/>
          </a:prstGeom>
          <a:noFill/>
          <a:ln w="25400">
            <a:solidFill>
              <a:srgbClr val="003399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7" name="Text Box 1037"/>
          <p:cNvSpPr txBox="1">
            <a:spLocks noChangeArrowheads="1"/>
          </p:cNvSpPr>
          <p:nvPr/>
        </p:nvSpPr>
        <p:spPr bwMode="auto">
          <a:xfrm>
            <a:off x="889000" y="3759200"/>
            <a:ext cx="7620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4800" b="1" dirty="0" err="1" smtClean="0">
                <a:solidFill>
                  <a:srgbClr val="003399"/>
                </a:solidFill>
              </a:rPr>
              <a:t>x</a:t>
            </a:r>
            <a:r>
              <a:rPr lang="en-US" altLang="en-US" sz="4800" baseline="30000" dirty="0" err="1" smtClean="0">
                <a:solidFill>
                  <a:srgbClr val="003399"/>
                </a:solidFill>
              </a:rPr>
              <a:t>k</a:t>
            </a:r>
            <a:endParaRPr lang="en-US" altLang="en-US" sz="4800" b="0" baseline="30000" dirty="0">
              <a:solidFill>
                <a:srgbClr val="003399"/>
              </a:solidFill>
            </a:endParaRPr>
          </a:p>
        </p:txBody>
      </p:sp>
      <p:sp>
        <p:nvSpPr>
          <p:cNvPr id="251918" name="Text Box 1038"/>
          <p:cNvSpPr txBox="1">
            <a:spLocks noChangeArrowheads="1"/>
          </p:cNvSpPr>
          <p:nvPr/>
        </p:nvSpPr>
        <p:spPr bwMode="auto">
          <a:xfrm>
            <a:off x="7243287" y="3340100"/>
            <a:ext cx="25908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4800" b="1" dirty="0"/>
              <a:t>y</a:t>
            </a:r>
            <a:r>
              <a:rPr lang="en-US" altLang="en-US" sz="4800" dirty="0"/>
              <a:t> </a:t>
            </a:r>
            <a:r>
              <a:rPr lang="en-US" altLang="en-US" sz="4800" b="0" dirty="0"/>
              <a:t>={</a:t>
            </a:r>
            <a:r>
              <a:rPr lang="en-US" altLang="en-US" sz="4800" b="0" dirty="0" err="1" smtClean="0"/>
              <a:t>y</a:t>
            </a:r>
            <a:r>
              <a:rPr lang="en-US" altLang="en-US" sz="4800" b="0" baseline="30000" dirty="0" err="1" smtClean="0"/>
              <a:t>k</a:t>
            </a:r>
            <a:r>
              <a:rPr lang="en-US" altLang="en-US" sz="4800" b="0" dirty="0" smtClean="0"/>
              <a:t>}</a:t>
            </a:r>
            <a:endParaRPr lang="en-US" altLang="en-US" sz="4800" b="0" dirty="0"/>
          </a:p>
        </p:txBody>
      </p:sp>
      <p:sp>
        <p:nvSpPr>
          <p:cNvPr id="251920" name="Rectangle 1040"/>
          <p:cNvSpPr>
            <a:spLocks noChangeArrowheads="1"/>
          </p:cNvSpPr>
          <p:nvPr/>
        </p:nvSpPr>
        <p:spPr bwMode="auto">
          <a:xfrm>
            <a:off x="825500" y="5613400"/>
            <a:ext cx="5473700" cy="177800"/>
          </a:xfrm>
          <a:prstGeom prst="rect">
            <a:avLst/>
          </a:prstGeom>
          <a:noFill/>
          <a:ln w="25400">
            <a:solidFill>
              <a:srgbClr val="00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21" name="Text Box 1041"/>
          <p:cNvSpPr txBox="1">
            <a:spLocks noChangeArrowheads="1"/>
          </p:cNvSpPr>
          <p:nvPr/>
        </p:nvSpPr>
        <p:spPr bwMode="auto">
          <a:xfrm>
            <a:off x="203200" y="5257800"/>
            <a:ext cx="469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dirty="0">
                <a:solidFill>
                  <a:srgbClr val="A50021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251922" name="Text Box 1042"/>
          <p:cNvSpPr txBox="1">
            <a:spLocks noChangeArrowheads="1"/>
          </p:cNvSpPr>
          <p:nvPr/>
        </p:nvSpPr>
        <p:spPr bwMode="auto">
          <a:xfrm>
            <a:off x="3340100" y="5588000"/>
            <a:ext cx="7620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4800" b="1" dirty="0">
                <a:solidFill>
                  <a:srgbClr val="003399"/>
                </a:solidFill>
              </a:rPr>
              <a:t>w</a:t>
            </a:r>
            <a:endParaRPr lang="en-US" altLang="en-US" sz="4800" b="1" baseline="-25000" dirty="0">
              <a:solidFill>
                <a:srgbClr val="003399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4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Derivative and variation</a:t>
            </a:r>
          </a:p>
          <a:p>
            <a:r>
              <a:rPr lang="en-US" dirty="0" smtClean="0"/>
              <a:t>Slope and derivative</a:t>
            </a:r>
          </a:p>
          <a:p>
            <a:r>
              <a:rPr lang="en-US" dirty="0" smtClean="0"/>
              <a:t>Derivative chain </a:t>
            </a:r>
            <a:r>
              <a:rPr lang="en-US" dirty="0" smtClean="0"/>
              <a:t>rule</a:t>
            </a:r>
          </a:p>
          <a:p>
            <a:r>
              <a:rPr lang="en-US" dirty="0" smtClean="0"/>
              <a:t>Gradient</a:t>
            </a:r>
          </a:p>
          <a:p>
            <a:r>
              <a:rPr lang="en-US" dirty="0" smtClean="0"/>
              <a:t>Taylor series</a:t>
            </a:r>
          </a:p>
          <a:p>
            <a:r>
              <a:rPr lang="en-US" dirty="0" smtClean="0"/>
              <a:t>Hessian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2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939800" y="228600"/>
            <a:ext cx="7772400" cy="1143000"/>
          </a:xfrm>
        </p:spPr>
        <p:txBody>
          <a:bodyPr/>
          <a:lstStyle/>
          <a:p>
            <a:r>
              <a:rPr lang="en-US" altLang="en-US"/>
              <a:t>What is a Risk Functional?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809750"/>
            <a:ext cx="7772400" cy="4114800"/>
          </a:xfrm>
        </p:spPr>
        <p:txBody>
          <a:bodyPr/>
          <a:lstStyle/>
          <a:p>
            <a:r>
              <a:rPr lang="en-US" altLang="en-US" dirty="0"/>
              <a:t>A function of the parameters </a:t>
            </a:r>
            <a:r>
              <a:rPr lang="en-US" altLang="en-US" dirty="0" smtClean="0"/>
              <a:t>w of your </a:t>
            </a:r>
            <a:r>
              <a:rPr lang="en-US" altLang="en-US" dirty="0"/>
              <a:t>learning </a:t>
            </a:r>
            <a:r>
              <a:rPr lang="en-US" altLang="en-US" dirty="0" smtClean="0"/>
              <a:t>machine f(x, w), </a:t>
            </a:r>
            <a:r>
              <a:rPr lang="en-US" altLang="en-US" dirty="0"/>
              <a:t>assessing how much it is expected to fail on a given task.</a:t>
            </a:r>
          </a:p>
        </p:txBody>
      </p:sp>
      <p:sp>
        <p:nvSpPr>
          <p:cNvPr id="219141" name="Freeform 5"/>
          <p:cNvSpPr>
            <a:spLocks/>
          </p:cNvSpPr>
          <p:nvPr/>
        </p:nvSpPr>
        <p:spPr bwMode="auto">
          <a:xfrm>
            <a:off x="2586038" y="3657600"/>
            <a:ext cx="4500562" cy="2354263"/>
          </a:xfrm>
          <a:custGeom>
            <a:avLst/>
            <a:gdLst>
              <a:gd name="T0" fmla="*/ 0 w 2835"/>
              <a:gd name="T1" fmla="*/ 666 h 1483"/>
              <a:gd name="T2" fmla="*/ 396 w 2835"/>
              <a:gd name="T3" fmla="*/ 216 h 1483"/>
              <a:gd name="T4" fmla="*/ 747 w 2835"/>
              <a:gd name="T5" fmla="*/ 360 h 1483"/>
              <a:gd name="T6" fmla="*/ 1008 w 2835"/>
              <a:gd name="T7" fmla="*/ 873 h 1483"/>
              <a:gd name="T8" fmla="*/ 1287 w 2835"/>
              <a:gd name="T9" fmla="*/ 1413 h 1483"/>
              <a:gd name="T10" fmla="*/ 1494 w 2835"/>
              <a:gd name="T11" fmla="*/ 1296 h 1483"/>
              <a:gd name="T12" fmla="*/ 1737 w 2835"/>
              <a:gd name="T13" fmla="*/ 855 h 1483"/>
              <a:gd name="T14" fmla="*/ 1944 w 2835"/>
              <a:gd name="T15" fmla="*/ 621 h 1483"/>
              <a:gd name="T16" fmla="*/ 2043 w 2835"/>
              <a:gd name="T17" fmla="*/ 846 h 1483"/>
              <a:gd name="T18" fmla="*/ 2169 w 2835"/>
              <a:gd name="T19" fmla="*/ 900 h 1483"/>
              <a:gd name="T20" fmla="*/ 2385 w 2835"/>
              <a:gd name="T21" fmla="*/ 459 h 1483"/>
              <a:gd name="T22" fmla="*/ 2709 w 2835"/>
              <a:gd name="T23" fmla="*/ 207 h 1483"/>
              <a:gd name="T24" fmla="*/ 2835 w 2835"/>
              <a:gd name="T25" fmla="*/ 0 h 1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35" h="1483">
                <a:moveTo>
                  <a:pt x="0" y="666"/>
                </a:moveTo>
                <a:cubicBezTo>
                  <a:pt x="135" y="466"/>
                  <a:pt x="271" y="267"/>
                  <a:pt x="396" y="216"/>
                </a:cubicBezTo>
                <a:cubicBezTo>
                  <a:pt x="521" y="165"/>
                  <a:pt x="645" y="251"/>
                  <a:pt x="747" y="360"/>
                </a:cubicBezTo>
                <a:cubicBezTo>
                  <a:pt x="849" y="469"/>
                  <a:pt x="918" y="697"/>
                  <a:pt x="1008" y="873"/>
                </a:cubicBezTo>
                <a:cubicBezTo>
                  <a:pt x="1098" y="1049"/>
                  <a:pt x="1206" y="1343"/>
                  <a:pt x="1287" y="1413"/>
                </a:cubicBezTo>
                <a:cubicBezTo>
                  <a:pt x="1368" y="1483"/>
                  <a:pt x="1419" y="1389"/>
                  <a:pt x="1494" y="1296"/>
                </a:cubicBezTo>
                <a:cubicBezTo>
                  <a:pt x="1569" y="1203"/>
                  <a:pt x="1662" y="968"/>
                  <a:pt x="1737" y="855"/>
                </a:cubicBezTo>
                <a:cubicBezTo>
                  <a:pt x="1812" y="742"/>
                  <a:pt x="1893" y="622"/>
                  <a:pt x="1944" y="621"/>
                </a:cubicBezTo>
                <a:cubicBezTo>
                  <a:pt x="1995" y="620"/>
                  <a:pt x="2005" y="799"/>
                  <a:pt x="2043" y="846"/>
                </a:cubicBezTo>
                <a:cubicBezTo>
                  <a:pt x="2081" y="893"/>
                  <a:pt x="2112" y="964"/>
                  <a:pt x="2169" y="900"/>
                </a:cubicBezTo>
                <a:cubicBezTo>
                  <a:pt x="2226" y="836"/>
                  <a:pt x="2295" y="574"/>
                  <a:pt x="2385" y="459"/>
                </a:cubicBezTo>
                <a:cubicBezTo>
                  <a:pt x="2475" y="344"/>
                  <a:pt x="2634" y="283"/>
                  <a:pt x="2709" y="207"/>
                </a:cubicBezTo>
                <a:cubicBezTo>
                  <a:pt x="2784" y="131"/>
                  <a:pt x="2809" y="65"/>
                  <a:pt x="2835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142" name="Line 6"/>
          <p:cNvSpPr>
            <a:spLocks noChangeShapeType="1"/>
          </p:cNvSpPr>
          <p:nvPr/>
        </p:nvSpPr>
        <p:spPr bwMode="auto">
          <a:xfrm flipV="1">
            <a:off x="2271713" y="3743325"/>
            <a:ext cx="0" cy="2414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143" name="Line 7"/>
          <p:cNvSpPr>
            <a:spLocks noChangeShapeType="1"/>
          </p:cNvSpPr>
          <p:nvPr/>
        </p:nvSpPr>
        <p:spPr bwMode="auto">
          <a:xfrm>
            <a:off x="2271713" y="6172200"/>
            <a:ext cx="5500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144" name="Text Box 8"/>
          <p:cNvSpPr txBox="1">
            <a:spLocks noChangeArrowheads="1"/>
          </p:cNvSpPr>
          <p:nvPr/>
        </p:nvSpPr>
        <p:spPr bwMode="auto">
          <a:xfrm>
            <a:off x="5529263" y="5657850"/>
            <a:ext cx="314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0" dirty="0">
                <a:latin typeface="Arial" pitchFamily="34" charset="0"/>
              </a:rPr>
              <a:t>Parameter space (</a:t>
            </a:r>
            <a:r>
              <a:rPr lang="en-US" altLang="en-US" sz="2400" dirty="0">
                <a:latin typeface="Arial" pitchFamily="34" charset="0"/>
              </a:rPr>
              <a:t>w</a:t>
            </a:r>
            <a:r>
              <a:rPr lang="en-US" altLang="en-US" sz="2400" b="0" dirty="0">
                <a:latin typeface="Arial" pitchFamily="34" charset="0"/>
              </a:rPr>
              <a:t>)</a:t>
            </a:r>
          </a:p>
        </p:txBody>
      </p:sp>
      <p:sp>
        <p:nvSpPr>
          <p:cNvPr id="219145" name="Text Box 9"/>
          <p:cNvSpPr txBox="1">
            <a:spLocks noChangeArrowheads="1"/>
          </p:cNvSpPr>
          <p:nvPr/>
        </p:nvSpPr>
        <p:spPr bwMode="auto">
          <a:xfrm>
            <a:off x="542925" y="3643313"/>
            <a:ext cx="1900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0" dirty="0" smtClean="0">
                <a:latin typeface="Arial" pitchFamily="34" charset="0"/>
              </a:rPr>
              <a:t>R[</a:t>
            </a:r>
            <a:r>
              <a:rPr lang="en-US" altLang="en-US" sz="2400" b="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t>f(</a:t>
            </a:r>
            <a:r>
              <a:rPr lang="en-US" altLang="en-US" sz="2400" dirty="0" err="1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t>x</a:t>
            </a:r>
            <a:r>
              <a:rPr lang="en-US" altLang="en-US" sz="2400" b="0" dirty="0" err="1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t>,</a:t>
            </a:r>
            <a:r>
              <a:rPr lang="en-US" altLang="en-US" sz="2400" dirty="0" err="1" smtClean="0">
                <a:latin typeface="Arial" pitchFamily="34" charset="0"/>
              </a:rPr>
              <a:t>w</a:t>
            </a:r>
            <a:r>
              <a:rPr lang="en-US" altLang="en-US" sz="2400" b="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t>)</a:t>
            </a:r>
            <a:r>
              <a:rPr lang="en-US" altLang="en-US" sz="2400" b="0" dirty="0" smtClean="0">
                <a:latin typeface="Arial" pitchFamily="34" charset="0"/>
              </a:rPr>
              <a:t>]</a:t>
            </a:r>
            <a:endParaRPr lang="en-US" altLang="en-US" sz="2400" b="0" dirty="0">
              <a:latin typeface="Arial" pitchFamily="34" charset="0"/>
            </a:endParaRPr>
          </a:p>
        </p:txBody>
      </p:sp>
      <p:sp>
        <p:nvSpPr>
          <p:cNvPr id="219146" name="Line 10"/>
          <p:cNvSpPr>
            <a:spLocks noChangeShapeType="1"/>
          </p:cNvSpPr>
          <p:nvPr/>
        </p:nvSpPr>
        <p:spPr bwMode="auto">
          <a:xfrm>
            <a:off x="4729163" y="58293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147" name="Text Box 11"/>
          <p:cNvSpPr txBox="1">
            <a:spLocks noChangeArrowheads="1"/>
          </p:cNvSpPr>
          <p:nvPr/>
        </p:nvSpPr>
        <p:spPr bwMode="auto">
          <a:xfrm>
            <a:off x="4495800" y="6400800"/>
            <a:ext cx="585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>
                <a:latin typeface="Arial" pitchFamily="34" charset="0"/>
              </a:rPr>
              <a:t>w</a:t>
            </a:r>
            <a:r>
              <a:rPr lang="en-US" altLang="en-US" sz="2400" b="0" dirty="0">
                <a:latin typeface="Arial" pitchFamily="34" charset="0"/>
              </a:rPr>
              <a:t>*</a:t>
            </a:r>
          </a:p>
        </p:txBody>
      </p:sp>
      <p:sp>
        <p:nvSpPr>
          <p:cNvPr id="219148" name="Line 12"/>
          <p:cNvSpPr>
            <a:spLocks noChangeShapeType="1"/>
          </p:cNvSpPr>
          <p:nvPr/>
        </p:nvSpPr>
        <p:spPr bwMode="auto">
          <a:xfrm>
            <a:off x="3843338" y="4157663"/>
            <a:ext cx="200025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149" name="Line 13"/>
          <p:cNvSpPr>
            <a:spLocks noChangeShapeType="1"/>
          </p:cNvSpPr>
          <p:nvPr/>
        </p:nvSpPr>
        <p:spPr bwMode="auto">
          <a:xfrm>
            <a:off x="4100513" y="4643438"/>
            <a:ext cx="171450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150" name="Line 14"/>
          <p:cNvSpPr>
            <a:spLocks noChangeShapeType="1"/>
          </p:cNvSpPr>
          <p:nvPr/>
        </p:nvSpPr>
        <p:spPr bwMode="auto">
          <a:xfrm>
            <a:off x="4343400" y="5186363"/>
            <a:ext cx="157163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151" name="Line 15"/>
          <p:cNvSpPr>
            <a:spLocks noChangeShapeType="1"/>
          </p:cNvSpPr>
          <p:nvPr/>
        </p:nvSpPr>
        <p:spPr bwMode="auto">
          <a:xfrm>
            <a:off x="4557713" y="5614988"/>
            <a:ext cx="100012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0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241300"/>
            <a:ext cx="7772400" cy="1143000"/>
          </a:xfrm>
        </p:spPr>
        <p:txBody>
          <a:bodyPr/>
          <a:lstStyle/>
          <a:p>
            <a:r>
              <a:rPr lang="en-US" altLang="en-US"/>
              <a:t>Examples of risk functionals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809750"/>
            <a:ext cx="80391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 i="1" dirty="0">
                <a:solidFill>
                  <a:schemeClr val="accent2"/>
                </a:solidFill>
                <a:latin typeface="Georgia" pitchFamily="18" charset="0"/>
              </a:rPr>
              <a:t>	</a:t>
            </a:r>
            <a:endParaRPr lang="en-US" altLang="en-US" sz="1400" b="1" i="1" dirty="0">
              <a:solidFill>
                <a:schemeClr val="accent2"/>
              </a:solidFill>
              <a:latin typeface="Georgia" pitchFamily="18" charset="0"/>
            </a:endParaRPr>
          </a:p>
          <a:p>
            <a:r>
              <a:rPr lang="en-US" altLang="en-US" b="1" dirty="0"/>
              <a:t>Classification: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sz="3200" b="1" dirty="0"/>
              <a:t> </a:t>
            </a:r>
            <a:r>
              <a:rPr lang="en-US" altLang="en-US" b="1" dirty="0"/>
              <a:t>Error rate:</a:t>
            </a:r>
            <a:r>
              <a:rPr lang="en-US" altLang="en-US" dirty="0"/>
              <a:t>		</a:t>
            </a:r>
            <a:r>
              <a:rPr lang="en-US" altLang="en-US" sz="2000" dirty="0">
                <a:solidFill>
                  <a:schemeClr val="accent2"/>
                </a:solidFill>
              </a:rPr>
              <a:t>(</a:t>
            </a:r>
            <a:r>
              <a:rPr lang="en-US" altLang="en-US" sz="2000" dirty="0" smtClean="0">
                <a:solidFill>
                  <a:schemeClr val="accent2"/>
                </a:solidFill>
              </a:rPr>
              <a:t>1/N) </a:t>
            </a:r>
            <a:r>
              <a:rPr lang="en-US" altLang="en-US" dirty="0" err="1" smtClean="0">
                <a:solidFill>
                  <a:schemeClr val="accent2"/>
                </a:solidFill>
                <a:latin typeface="Symbol" pitchFamily="18" charset="2"/>
              </a:rPr>
              <a:t>S</a:t>
            </a:r>
            <a:r>
              <a:rPr lang="en-US" altLang="en-US" baseline="-25000" dirty="0" err="1" smtClean="0">
                <a:solidFill>
                  <a:schemeClr val="accent2"/>
                </a:solidFill>
              </a:rPr>
              <a:t>k</a:t>
            </a:r>
            <a:r>
              <a:rPr lang="en-US" altLang="en-US" baseline="-25000" dirty="0" smtClean="0">
                <a:solidFill>
                  <a:schemeClr val="accent2"/>
                </a:solidFill>
              </a:rPr>
              <a:t>=1:N</a:t>
            </a:r>
            <a:r>
              <a:rPr lang="en-US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en-US" b="1" dirty="0" smtClean="0">
                <a:solidFill>
                  <a:srgbClr val="C00000"/>
                </a:solidFill>
              </a:rPr>
              <a:t>1</a:t>
            </a:r>
            <a:r>
              <a:rPr lang="en-US" altLang="en-US" dirty="0" smtClean="0">
                <a:solidFill>
                  <a:srgbClr val="C00000"/>
                </a:solidFill>
              </a:rPr>
              <a:t>( </a:t>
            </a:r>
            <a:r>
              <a:rPr lang="en-US" altLang="en-US" dirty="0" err="1" smtClean="0">
                <a:solidFill>
                  <a:srgbClr val="C00000"/>
                </a:solidFill>
              </a:rPr>
              <a:t>sgn</a:t>
            </a:r>
            <a:r>
              <a:rPr lang="en-US" altLang="en-US" dirty="0" smtClean="0">
                <a:solidFill>
                  <a:srgbClr val="C00000"/>
                </a:solidFill>
              </a:rPr>
              <a:t>(f(</a:t>
            </a:r>
            <a:r>
              <a:rPr lang="en-US" altLang="en-US" b="1" dirty="0" err="1" smtClean="0">
                <a:solidFill>
                  <a:srgbClr val="C00000"/>
                </a:solidFill>
              </a:rPr>
              <a:t>x</a:t>
            </a:r>
            <a:r>
              <a:rPr lang="en-US" altLang="en-US" baseline="30000" dirty="0" err="1" smtClean="0">
                <a:solidFill>
                  <a:srgbClr val="C00000"/>
                </a:solidFill>
              </a:rPr>
              <a:t>k</a:t>
            </a:r>
            <a:r>
              <a:rPr lang="en-US" altLang="en-US" dirty="0" smtClean="0">
                <a:solidFill>
                  <a:srgbClr val="C00000"/>
                </a:solidFill>
              </a:rPr>
              <a:t>)) ≠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altLang="en-US" dirty="0" err="1" smtClean="0">
                <a:solidFill>
                  <a:srgbClr val="C00000"/>
                </a:solidFill>
                <a:sym typeface="Symbol" pitchFamily="18" charset="2"/>
              </a:rPr>
              <a:t>y</a:t>
            </a:r>
            <a:r>
              <a:rPr lang="en-US" altLang="en-US" baseline="30000" dirty="0" err="1">
                <a:solidFill>
                  <a:srgbClr val="C00000"/>
                </a:solidFill>
              </a:rPr>
              <a:t>k</a:t>
            </a:r>
            <a:r>
              <a:rPr lang="en-US" altLang="en-US" baseline="-25000" dirty="0" smtClean="0">
                <a:solidFill>
                  <a:srgbClr val="C00000"/>
                </a:solidFill>
              </a:rPr>
              <a:t> 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)</a:t>
            </a:r>
            <a:endParaRPr lang="en-US" alt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altLang="en-US" dirty="0"/>
              <a:t>		</a:t>
            </a:r>
            <a:endParaRPr lang="en-US" altLang="en-US" dirty="0">
              <a:solidFill>
                <a:schemeClr val="accent2"/>
              </a:solidFill>
            </a:endParaRPr>
          </a:p>
          <a:p>
            <a:r>
              <a:rPr lang="en-US" altLang="en-US" b="1" dirty="0"/>
              <a:t>Regression: </a:t>
            </a:r>
          </a:p>
          <a:p>
            <a:pPr lvl="1"/>
            <a:r>
              <a:rPr lang="en-US" altLang="en-US" sz="3200" b="1" dirty="0"/>
              <a:t> </a:t>
            </a:r>
            <a:r>
              <a:rPr lang="en-US" altLang="en-US" b="1" dirty="0"/>
              <a:t>Mean square error:</a:t>
            </a:r>
            <a:r>
              <a:rPr lang="en-US" altLang="en-US" dirty="0"/>
              <a:t> </a:t>
            </a:r>
            <a:r>
              <a:rPr lang="en-US" altLang="en-US" sz="2000" dirty="0">
                <a:solidFill>
                  <a:schemeClr val="accent2"/>
                </a:solidFill>
              </a:rPr>
              <a:t>(</a:t>
            </a:r>
            <a:r>
              <a:rPr lang="en-US" altLang="en-US" sz="2000" dirty="0" smtClean="0">
                <a:solidFill>
                  <a:schemeClr val="accent2"/>
                </a:solidFill>
              </a:rPr>
              <a:t>1/N) </a:t>
            </a:r>
            <a:r>
              <a:rPr lang="en-US" altLang="en-US" dirty="0" err="1" smtClean="0">
                <a:solidFill>
                  <a:schemeClr val="accent2"/>
                </a:solidFill>
                <a:latin typeface="Symbol" pitchFamily="18" charset="2"/>
              </a:rPr>
              <a:t>S</a:t>
            </a:r>
            <a:r>
              <a:rPr lang="en-US" altLang="en-US" baseline="-25000" dirty="0" err="1">
                <a:solidFill>
                  <a:schemeClr val="accent2"/>
                </a:solidFill>
              </a:rPr>
              <a:t>k</a:t>
            </a:r>
            <a:r>
              <a:rPr lang="en-US" altLang="en-US" baseline="-25000" dirty="0" smtClean="0">
                <a:solidFill>
                  <a:schemeClr val="accent2"/>
                </a:solidFill>
              </a:rPr>
              <a:t>=1:N </a:t>
            </a:r>
            <a:r>
              <a:rPr lang="en-US" altLang="en-US" dirty="0" smtClean="0">
                <a:solidFill>
                  <a:srgbClr val="C00000"/>
                </a:solidFill>
              </a:rPr>
              <a:t>( </a:t>
            </a:r>
            <a:r>
              <a:rPr lang="en-US" altLang="en-US" dirty="0" smtClean="0">
                <a:solidFill>
                  <a:srgbClr val="C00000"/>
                </a:solidFill>
              </a:rPr>
              <a:t>f(</a:t>
            </a:r>
            <a:r>
              <a:rPr lang="en-US" altLang="en-US" b="1" dirty="0" err="1" smtClean="0">
                <a:solidFill>
                  <a:srgbClr val="C00000"/>
                </a:solidFill>
              </a:rPr>
              <a:t>x</a:t>
            </a:r>
            <a:r>
              <a:rPr lang="en-US" altLang="en-US" baseline="30000" dirty="0" err="1">
                <a:solidFill>
                  <a:srgbClr val="C00000"/>
                </a:solidFill>
              </a:rPr>
              <a:t>k</a:t>
            </a:r>
            <a:r>
              <a:rPr lang="en-US" altLang="en-US" dirty="0" smtClean="0">
                <a:solidFill>
                  <a:srgbClr val="C00000"/>
                </a:solidFill>
              </a:rPr>
              <a:t>) 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- </a:t>
            </a:r>
            <a:r>
              <a:rPr lang="en-US" altLang="en-US" dirty="0" err="1" smtClean="0">
                <a:solidFill>
                  <a:srgbClr val="C00000"/>
                </a:solidFill>
                <a:sym typeface="Symbol" pitchFamily="18" charset="2"/>
              </a:rPr>
              <a:t>y</a:t>
            </a:r>
            <a:r>
              <a:rPr lang="en-US" altLang="en-US" baseline="30000" dirty="0" err="1" smtClean="0">
                <a:solidFill>
                  <a:srgbClr val="C00000"/>
                </a:solidFill>
              </a:rPr>
              <a:t>k</a:t>
            </a:r>
            <a:r>
              <a:rPr lang="en-US" altLang="en-US" baseline="30000" dirty="0" smtClean="0">
                <a:solidFill>
                  <a:srgbClr val="C00000"/>
                </a:solidFill>
              </a:rPr>
              <a:t> 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)</a:t>
            </a:r>
            <a:r>
              <a:rPr lang="en-US" altLang="en-US" baseline="30000" dirty="0" smtClean="0">
                <a:solidFill>
                  <a:srgbClr val="C00000"/>
                </a:solidFill>
                <a:sym typeface="Symbol" pitchFamily="18" charset="2"/>
              </a:rPr>
              <a:t>2</a:t>
            </a:r>
            <a:endParaRPr lang="en-US" altLang="en-US" baseline="30000" dirty="0">
              <a:solidFill>
                <a:srgbClr val="C00000"/>
              </a:solidFill>
            </a:endParaRPr>
          </a:p>
          <a:p>
            <a:pPr lvl="1"/>
            <a:endParaRPr lang="en-US" altLang="en-US" dirty="0">
              <a:solidFill>
                <a:schemeClr val="accent2"/>
              </a:solidFill>
            </a:endParaRPr>
          </a:p>
          <a:p>
            <a:endParaRPr lang="en-US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1363967"/>
            <a:ext cx="6601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Also called “objective functions” or “cost functions”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-24309" y="4255532"/>
            <a:ext cx="9243000" cy="2667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 rot="5400000">
            <a:off x="6995776" y="2499978"/>
            <a:ext cx="304802" cy="2467645"/>
          </a:xfrm>
          <a:prstGeom prst="rightBrace">
            <a:avLst>
              <a:gd name="adj1" fmla="val 0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681542" y="38862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0/1 loss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" name="Right Brace 11"/>
          <p:cNvSpPr/>
          <p:nvPr/>
        </p:nvSpPr>
        <p:spPr>
          <a:xfrm rot="5400000">
            <a:off x="6614777" y="4557377"/>
            <a:ext cx="304800" cy="1553245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66755" y="5486400"/>
            <a:ext cx="162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</a:t>
            </a:r>
            <a:r>
              <a:rPr lang="en-US" b="1" dirty="0" smtClean="0">
                <a:solidFill>
                  <a:srgbClr val="0070C0"/>
                </a:solidFill>
              </a:rPr>
              <a:t>quare loss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7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241300"/>
            <a:ext cx="7772400" cy="1143000"/>
          </a:xfrm>
        </p:spPr>
        <p:txBody>
          <a:bodyPr/>
          <a:lstStyle/>
          <a:p>
            <a:r>
              <a:rPr lang="en-US" altLang="en-US"/>
              <a:t>Examples of risk functionals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809750"/>
            <a:ext cx="80391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 i="1" dirty="0">
                <a:solidFill>
                  <a:schemeClr val="accent2"/>
                </a:solidFill>
                <a:latin typeface="Georgia" pitchFamily="18" charset="0"/>
              </a:rPr>
              <a:t>	</a:t>
            </a:r>
            <a:endParaRPr lang="en-US" altLang="en-US" sz="1400" b="1" i="1" dirty="0">
              <a:solidFill>
                <a:schemeClr val="accent2"/>
              </a:solidFill>
              <a:latin typeface="Georgia" pitchFamily="18" charset="0"/>
            </a:endParaRPr>
          </a:p>
          <a:p>
            <a:r>
              <a:rPr lang="en-US" altLang="en-US" b="1" dirty="0"/>
              <a:t>Classification: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sz="3200" b="1" dirty="0"/>
              <a:t> </a:t>
            </a:r>
            <a:r>
              <a:rPr lang="en-US" altLang="en-US" b="1" dirty="0"/>
              <a:t>Error rate:</a:t>
            </a:r>
            <a:r>
              <a:rPr lang="en-US" altLang="en-US" dirty="0"/>
              <a:t>		</a:t>
            </a:r>
            <a:r>
              <a:rPr lang="en-US" altLang="en-US" sz="2000" dirty="0">
                <a:solidFill>
                  <a:schemeClr val="accent2"/>
                </a:solidFill>
              </a:rPr>
              <a:t>(</a:t>
            </a:r>
            <a:r>
              <a:rPr lang="en-US" altLang="en-US" sz="2000" dirty="0" smtClean="0">
                <a:solidFill>
                  <a:schemeClr val="accent2"/>
                </a:solidFill>
              </a:rPr>
              <a:t>1/N) </a:t>
            </a:r>
            <a:r>
              <a:rPr lang="en-US" altLang="en-US" dirty="0" err="1" smtClean="0">
                <a:solidFill>
                  <a:schemeClr val="accent2"/>
                </a:solidFill>
                <a:latin typeface="Symbol" pitchFamily="18" charset="2"/>
              </a:rPr>
              <a:t>S</a:t>
            </a:r>
            <a:r>
              <a:rPr lang="en-US" altLang="en-US" baseline="-25000" dirty="0" err="1" smtClean="0">
                <a:solidFill>
                  <a:schemeClr val="accent2"/>
                </a:solidFill>
              </a:rPr>
              <a:t>k</a:t>
            </a:r>
            <a:r>
              <a:rPr lang="en-US" altLang="en-US" baseline="-25000" dirty="0" smtClean="0">
                <a:solidFill>
                  <a:schemeClr val="accent2"/>
                </a:solidFill>
              </a:rPr>
              <a:t>=1:N</a:t>
            </a:r>
            <a:r>
              <a:rPr lang="en-US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en-US" b="1" dirty="0" smtClean="0">
                <a:solidFill>
                  <a:srgbClr val="C00000"/>
                </a:solidFill>
              </a:rPr>
              <a:t>1</a:t>
            </a:r>
            <a:r>
              <a:rPr lang="en-US" altLang="en-US" dirty="0" smtClean="0">
                <a:solidFill>
                  <a:srgbClr val="C00000"/>
                </a:solidFill>
              </a:rPr>
              <a:t>( </a:t>
            </a:r>
            <a:r>
              <a:rPr lang="en-US" altLang="en-US" dirty="0" err="1" smtClean="0">
                <a:solidFill>
                  <a:srgbClr val="C00000"/>
                </a:solidFill>
              </a:rPr>
              <a:t>sgn</a:t>
            </a:r>
            <a:r>
              <a:rPr lang="en-US" altLang="en-US" dirty="0" smtClean="0">
                <a:solidFill>
                  <a:srgbClr val="C00000"/>
                </a:solidFill>
              </a:rPr>
              <a:t>(f(</a:t>
            </a:r>
            <a:r>
              <a:rPr lang="en-US" altLang="en-US" b="1" dirty="0" err="1" smtClean="0">
                <a:solidFill>
                  <a:srgbClr val="C00000"/>
                </a:solidFill>
              </a:rPr>
              <a:t>x</a:t>
            </a:r>
            <a:r>
              <a:rPr lang="en-US" altLang="en-US" baseline="30000" dirty="0" err="1" smtClean="0">
                <a:solidFill>
                  <a:srgbClr val="C00000"/>
                </a:solidFill>
              </a:rPr>
              <a:t>k</a:t>
            </a:r>
            <a:r>
              <a:rPr lang="en-US" altLang="en-US" dirty="0" smtClean="0">
                <a:solidFill>
                  <a:srgbClr val="C00000"/>
                </a:solidFill>
              </a:rPr>
              <a:t>)) ≠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altLang="en-US" dirty="0" err="1" smtClean="0">
                <a:solidFill>
                  <a:srgbClr val="C00000"/>
                </a:solidFill>
                <a:sym typeface="Symbol" pitchFamily="18" charset="2"/>
              </a:rPr>
              <a:t>y</a:t>
            </a:r>
            <a:r>
              <a:rPr lang="en-US" altLang="en-US" baseline="30000" dirty="0" err="1" smtClean="0">
                <a:solidFill>
                  <a:srgbClr val="C00000"/>
                </a:solidFill>
              </a:rPr>
              <a:t>k</a:t>
            </a:r>
            <a:r>
              <a:rPr lang="en-US" altLang="en-US" baseline="30000" dirty="0" smtClean="0">
                <a:solidFill>
                  <a:srgbClr val="C00000"/>
                </a:solidFill>
              </a:rPr>
              <a:t> 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)</a:t>
            </a:r>
            <a:endParaRPr lang="en-US" alt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altLang="en-US" dirty="0"/>
              <a:t>		</a:t>
            </a:r>
            <a:endParaRPr lang="en-US" altLang="en-US" dirty="0">
              <a:solidFill>
                <a:schemeClr val="accent2"/>
              </a:solidFill>
            </a:endParaRPr>
          </a:p>
          <a:p>
            <a:r>
              <a:rPr lang="en-US" altLang="en-US" b="1" dirty="0"/>
              <a:t>Regression: </a:t>
            </a:r>
          </a:p>
          <a:p>
            <a:pPr lvl="1"/>
            <a:r>
              <a:rPr lang="en-US" altLang="en-US" sz="3200" b="1" dirty="0"/>
              <a:t> </a:t>
            </a:r>
            <a:r>
              <a:rPr lang="en-US" altLang="en-US" b="1" dirty="0"/>
              <a:t>Mean square error:</a:t>
            </a:r>
            <a:r>
              <a:rPr lang="en-US" altLang="en-US" dirty="0"/>
              <a:t> </a:t>
            </a:r>
            <a:r>
              <a:rPr lang="en-US" altLang="en-US" sz="2000" dirty="0">
                <a:solidFill>
                  <a:schemeClr val="accent2"/>
                </a:solidFill>
              </a:rPr>
              <a:t>(</a:t>
            </a:r>
            <a:r>
              <a:rPr lang="en-US" altLang="en-US" sz="2000" dirty="0" smtClean="0">
                <a:solidFill>
                  <a:schemeClr val="accent2"/>
                </a:solidFill>
              </a:rPr>
              <a:t>1/N) </a:t>
            </a:r>
            <a:r>
              <a:rPr lang="en-US" altLang="en-US" dirty="0" err="1" smtClean="0">
                <a:solidFill>
                  <a:schemeClr val="accent2"/>
                </a:solidFill>
                <a:latin typeface="Symbol" pitchFamily="18" charset="2"/>
              </a:rPr>
              <a:t>S</a:t>
            </a:r>
            <a:r>
              <a:rPr lang="en-US" altLang="en-US" baseline="-25000" dirty="0" err="1" smtClean="0">
                <a:solidFill>
                  <a:schemeClr val="accent2"/>
                </a:solidFill>
              </a:rPr>
              <a:t>k</a:t>
            </a:r>
            <a:r>
              <a:rPr lang="en-US" altLang="en-US" baseline="-25000" dirty="0" smtClean="0">
                <a:solidFill>
                  <a:schemeClr val="accent2"/>
                </a:solidFill>
              </a:rPr>
              <a:t>=1:N </a:t>
            </a:r>
            <a:r>
              <a:rPr lang="en-US" altLang="en-US" dirty="0" smtClean="0">
                <a:solidFill>
                  <a:srgbClr val="C00000"/>
                </a:solidFill>
              </a:rPr>
              <a:t>( </a:t>
            </a:r>
            <a:r>
              <a:rPr lang="en-US" altLang="en-US" dirty="0" smtClean="0">
                <a:solidFill>
                  <a:srgbClr val="C00000"/>
                </a:solidFill>
              </a:rPr>
              <a:t>f(</a:t>
            </a:r>
            <a:r>
              <a:rPr lang="en-US" altLang="en-US" b="1" dirty="0" err="1" smtClean="0">
                <a:solidFill>
                  <a:srgbClr val="C00000"/>
                </a:solidFill>
              </a:rPr>
              <a:t>x</a:t>
            </a:r>
            <a:r>
              <a:rPr lang="en-US" altLang="en-US" baseline="30000" dirty="0" err="1">
                <a:solidFill>
                  <a:srgbClr val="C00000"/>
                </a:solidFill>
              </a:rPr>
              <a:t>k</a:t>
            </a:r>
            <a:r>
              <a:rPr lang="en-US" altLang="en-US" dirty="0" smtClean="0">
                <a:solidFill>
                  <a:srgbClr val="C00000"/>
                </a:solidFill>
              </a:rPr>
              <a:t>) 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- </a:t>
            </a:r>
            <a:r>
              <a:rPr lang="en-US" altLang="en-US" dirty="0" err="1" smtClean="0">
                <a:solidFill>
                  <a:srgbClr val="C00000"/>
                </a:solidFill>
                <a:sym typeface="Symbol" pitchFamily="18" charset="2"/>
              </a:rPr>
              <a:t>y</a:t>
            </a:r>
            <a:r>
              <a:rPr lang="en-US" altLang="en-US" baseline="30000" dirty="0" err="1" smtClean="0">
                <a:solidFill>
                  <a:srgbClr val="C00000"/>
                </a:solidFill>
              </a:rPr>
              <a:t>k</a:t>
            </a:r>
            <a:r>
              <a:rPr lang="en-US" altLang="en-US" baseline="30000" dirty="0" smtClean="0">
                <a:solidFill>
                  <a:srgbClr val="C00000"/>
                </a:solidFill>
              </a:rPr>
              <a:t> 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)</a:t>
            </a:r>
            <a:r>
              <a:rPr lang="en-US" altLang="en-US" baseline="30000" dirty="0" smtClean="0">
                <a:solidFill>
                  <a:srgbClr val="C00000"/>
                </a:solidFill>
                <a:sym typeface="Symbol" pitchFamily="18" charset="2"/>
              </a:rPr>
              <a:t>2</a:t>
            </a:r>
            <a:endParaRPr lang="en-US" altLang="en-US" baseline="30000" dirty="0">
              <a:solidFill>
                <a:srgbClr val="C00000"/>
              </a:solidFill>
            </a:endParaRPr>
          </a:p>
          <a:p>
            <a:pPr lvl="1"/>
            <a:endParaRPr lang="en-US" altLang="en-US" dirty="0">
              <a:solidFill>
                <a:schemeClr val="accent2"/>
              </a:solidFill>
            </a:endParaRPr>
          </a:p>
          <a:p>
            <a:endParaRPr lang="en-US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1363967"/>
            <a:ext cx="6601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Also called “objective functions” or “cost functions”</a:t>
            </a:r>
            <a:endParaRPr lang="en-US" sz="2400" dirty="0"/>
          </a:p>
        </p:txBody>
      </p:sp>
      <p:sp>
        <p:nvSpPr>
          <p:cNvPr id="12" name="Right Brace 11"/>
          <p:cNvSpPr/>
          <p:nvPr/>
        </p:nvSpPr>
        <p:spPr>
          <a:xfrm rot="5400000">
            <a:off x="6614777" y="4557377"/>
            <a:ext cx="304800" cy="1553245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66755" y="5486400"/>
            <a:ext cx="162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</a:t>
            </a:r>
            <a:r>
              <a:rPr lang="en-US" b="1" dirty="0" smtClean="0">
                <a:solidFill>
                  <a:srgbClr val="0070C0"/>
                </a:solidFill>
              </a:rPr>
              <a:t>quare loss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9</a:t>
            </a:fld>
            <a:endParaRPr lang="en-US"/>
          </a:p>
        </p:txBody>
      </p:sp>
      <p:sp>
        <p:nvSpPr>
          <p:cNvPr id="15" name="Right Brace 14"/>
          <p:cNvSpPr/>
          <p:nvPr/>
        </p:nvSpPr>
        <p:spPr>
          <a:xfrm rot="5400000">
            <a:off x="6995776" y="2499978"/>
            <a:ext cx="304802" cy="2467645"/>
          </a:xfrm>
          <a:prstGeom prst="rightBrace">
            <a:avLst>
              <a:gd name="adj1" fmla="val 0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681542" y="38862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0/1 loss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5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6578</TotalTime>
  <Words>1628</Words>
  <Application>Microsoft Office PowerPoint</Application>
  <PresentationFormat>On-screen Show (4:3)</PresentationFormat>
  <Paragraphs>504</Paragraphs>
  <Slides>39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UCB - CS189 Introduction to Machine Learning Fall 2015 Lecture 4: Learning as Risk Minimization</vt:lpstr>
      <vt:lpstr>Come to my office hours… Wed 2:30-4:30 Soda 329</vt:lpstr>
      <vt:lpstr>PowerPoint Presentation</vt:lpstr>
      <vt:lpstr>Machine Learning (reminder)</vt:lpstr>
      <vt:lpstr>Conventions</vt:lpstr>
      <vt:lpstr>Math prerequisites</vt:lpstr>
      <vt:lpstr>What is a Risk Functional?</vt:lpstr>
      <vt:lpstr>Examples of risk functionals</vt:lpstr>
      <vt:lpstr>Examples of risk functionals</vt:lpstr>
      <vt:lpstr>How to Train?</vt:lpstr>
      <vt:lpstr>Gradient descent falls into local minima…</vt:lpstr>
      <vt:lpstr>… finding the global optimum can be hard …</vt:lpstr>
      <vt:lpstr>… except if the risk functional is convex!</vt:lpstr>
      <vt:lpstr>Learning rate </vt:lpstr>
      <vt:lpstr>Stochastic gradient</vt:lpstr>
      <vt:lpstr>The risk is the sum of “losses”</vt:lpstr>
      <vt:lpstr>The risk is the sum of “losses”</vt:lpstr>
      <vt:lpstr>The risk is the sum of “losses”</vt:lpstr>
      <vt:lpstr>“Functional margin” z = y f(x)</vt:lpstr>
      <vt:lpstr>Loss Functions</vt:lpstr>
      <vt:lpstr>Dual learning machines</vt:lpstr>
      <vt:lpstr>Dual learning machines</vt:lpstr>
      <vt:lpstr>Exercise: Gradient Descent</vt:lpstr>
      <vt:lpstr>Example: the Perceptron algorithm</vt:lpstr>
      <vt:lpstr>Example: the Perceptron algorithm</vt:lpstr>
      <vt:lpstr>Dual algorithm: Potential function learning algorithm</vt:lpstr>
      <vt:lpstr>Linearly separable?</vt:lpstr>
      <vt:lpstr>Large margin</vt:lpstr>
      <vt:lpstr>Large margin Perceptron</vt:lpstr>
      <vt:lpstr>Optimum margin</vt:lpstr>
      <vt:lpstr>Optimum margin Perceptron</vt:lpstr>
      <vt:lpstr>Optimum margin Perceptron</vt:lpstr>
      <vt:lpstr>PowerPoint Presentation</vt:lpstr>
      <vt:lpstr>Kernel “Trick”</vt:lpstr>
      <vt:lpstr>PowerPoint Presentation</vt:lpstr>
      <vt:lpstr>Fit / Robustness Tradeoff</vt:lpstr>
      <vt:lpstr>Fit / Robustness Tradeoff</vt:lpstr>
      <vt:lpstr>Summary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CS189 Introduction to Machine Learning Fall 2015</dc:title>
  <dc:creator>Windows User</dc:creator>
  <cp:lastModifiedBy>Windows User</cp:lastModifiedBy>
  <cp:revision>191</cp:revision>
  <dcterms:created xsi:type="dcterms:W3CDTF">2015-08-27T16:47:59Z</dcterms:created>
  <dcterms:modified xsi:type="dcterms:W3CDTF">2015-09-08T23:02:07Z</dcterms:modified>
</cp:coreProperties>
</file>