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24" r:id="rId2"/>
    <p:sldId id="325" r:id="rId3"/>
    <p:sldId id="319" r:id="rId4"/>
    <p:sldId id="338" r:id="rId5"/>
    <p:sldId id="373" r:id="rId6"/>
    <p:sldId id="399" r:id="rId7"/>
    <p:sldId id="340" r:id="rId8"/>
    <p:sldId id="341" r:id="rId9"/>
    <p:sldId id="380" r:id="rId10"/>
    <p:sldId id="342" r:id="rId11"/>
    <p:sldId id="378" r:id="rId12"/>
    <p:sldId id="387" r:id="rId13"/>
    <p:sldId id="379" r:id="rId14"/>
    <p:sldId id="392" r:id="rId15"/>
    <p:sldId id="400" r:id="rId16"/>
    <p:sldId id="401" r:id="rId17"/>
    <p:sldId id="391" r:id="rId18"/>
    <p:sldId id="381" r:id="rId19"/>
    <p:sldId id="411" r:id="rId20"/>
    <p:sldId id="388" r:id="rId21"/>
    <p:sldId id="385" r:id="rId22"/>
    <p:sldId id="396" r:id="rId23"/>
    <p:sldId id="395" r:id="rId24"/>
    <p:sldId id="390" r:id="rId25"/>
    <p:sldId id="397" r:id="rId26"/>
    <p:sldId id="398" r:id="rId27"/>
    <p:sldId id="402" r:id="rId28"/>
    <p:sldId id="412" r:id="rId29"/>
    <p:sldId id="403" r:id="rId30"/>
    <p:sldId id="405" r:id="rId31"/>
    <p:sldId id="407" r:id="rId32"/>
    <p:sldId id="406" r:id="rId33"/>
    <p:sldId id="408" r:id="rId34"/>
    <p:sldId id="374" r:id="rId35"/>
    <p:sldId id="375" r:id="rId36"/>
    <p:sldId id="409" r:id="rId37"/>
    <p:sldId id="41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92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A565-E39D-4D55-9E1D-9A127CB0391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31FD-25D5-435C-88A1-E15968FAA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97158-43C8-4EC8-AD2C-7819EA9D754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en-US" altLang="en-US" dirty="0"/>
              <a:t>The loss measures the discrepancy between the target value y and the value f(x) estimated by the model. It is connected to the “noise model”.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CB72-9B6B-496E-956D-E3AA3B270CC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33" y="4343875"/>
            <a:ext cx="5027934" cy="41141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r>
              <a:rPr lang="fr-FR" altLang="en-US"/>
              <a:t>Which one is best : linear or non-linear</a:t>
            </a:r>
          </a:p>
          <a:p>
            <a:r>
              <a:rPr lang="fr-FR" altLang="en-US"/>
              <a:t>The decision comes when we see new data</a:t>
            </a:r>
          </a:p>
          <a:p>
            <a:r>
              <a:rPr lang="fr-FR" altLang="en-US"/>
              <a:t>Very often the simplest model is better</a:t>
            </a:r>
          </a:p>
          <a:p>
            <a:r>
              <a:rPr lang="fr-FR" altLang="en-US"/>
              <a:t>This principle is implemented in Learning Theory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65C-5872-4A32-B9BD-5D304930C50E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8934-DAB9-4D1E-B24E-BA5560E7C21E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A2F2-2F60-4C7F-A94E-46907D337253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AEC3-A504-46A8-A127-D2C2BB7AF2B2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1708-D52C-4F64-9B62-390559229A70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F493-FC85-4572-9B79-860AFA600F6F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276C-FD99-4F5D-B2F4-902E25269E52}" type="datetime1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5895-9F09-4756-AA93-F7488E7FAC6F}" type="datetime1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897C-CF89-430F-9CE0-175C8B149D45}" type="datetime1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75E-834E-4C38-8765-F85C4AD7D4C8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3EE8-56CE-4B58-9F9F-B1A8AB030ED0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C711-5C50-4477-BA0F-AD38D3BDFF9B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UCB - CS189</a:t>
            </a:r>
            <a:br>
              <a:rPr lang="en-US" dirty="0" smtClean="0"/>
            </a:br>
            <a:r>
              <a:rPr lang="en-US" dirty="0" smtClean="0"/>
              <a:t>Introduction to Machine Learning</a:t>
            </a:r>
            <a:br>
              <a:rPr lang="en-US" dirty="0" smtClean="0"/>
            </a:br>
            <a:r>
              <a:rPr lang="en-US" dirty="0" smtClean="0"/>
              <a:t>Fall 2015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Lecture </a:t>
            </a:r>
            <a:r>
              <a:rPr lang="en-US" dirty="0" smtClean="0">
                <a:solidFill>
                  <a:srgbClr val="C00000"/>
                </a:solidFill>
              </a:rPr>
              <a:t>4: Learning as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Risk Minimization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 smtClean="0"/>
              <a:t>Isabelle </a:t>
            </a:r>
            <a:r>
              <a:rPr lang="en-US" dirty="0" err="1" smtClean="0"/>
              <a:t>Guyon</a:t>
            </a:r>
            <a:endParaRPr lang="en-US" dirty="0" smtClean="0"/>
          </a:p>
          <a:p>
            <a:r>
              <a:rPr lang="en-US" dirty="0" err="1" smtClean="0"/>
              <a:t>ChaLearn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28600"/>
            <a:ext cx="7772400" cy="1143000"/>
          </a:xfrm>
        </p:spPr>
        <p:txBody>
          <a:bodyPr/>
          <a:lstStyle/>
          <a:p>
            <a:r>
              <a:rPr lang="en-US" altLang="en-US"/>
              <a:t>How to Train?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2147888"/>
            <a:ext cx="8208963" cy="4495800"/>
          </a:xfrm>
        </p:spPr>
        <p:txBody>
          <a:bodyPr/>
          <a:lstStyle/>
          <a:p>
            <a:r>
              <a:rPr lang="en-US" altLang="en-US" dirty="0"/>
              <a:t>Define a risk functional R[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f(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en-US" altLang="en-US" b="1" dirty="0" err="1"/>
              <a:t>w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Find a method to optimize it, typically “gradient descent”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- </a:t>
            </a:r>
            <a:r>
              <a:rPr lang="en-US" altLang="en-US" dirty="0">
                <a:sym typeface="Symbol" pitchFamily="18" charset="2"/>
              </a:rPr>
              <a:t> R/</a:t>
            </a:r>
            <a:r>
              <a:rPr lang="en-US" altLang="en-US" dirty="0" err="1" smtClean="0">
                <a:sym typeface="Symbol" pitchFamily="18" charset="2"/>
              </a:rPr>
              <a:t>w</a:t>
            </a:r>
            <a:r>
              <a:rPr lang="en-US" altLang="en-US" baseline="-25000" dirty="0" err="1" smtClean="0"/>
              <a:t>i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or any optimization method (mathematical programming, simulated annealing, genetic algorithms, etc.)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endParaRPr lang="en-US" altLang="en-US" sz="2800" dirty="0">
              <a:solidFill>
                <a:srgbClr val="FF0000"/>
              </a:solidFill>
            </a:endParaRPr>
          </a:p>
          <a:p>
            <a:endParaRPr lang="en-US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Gradient descent falls into local minima…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685925"/>
            <a:ext cx="66960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3244334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R[w1, w2]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46482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3434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7600" y="5714999"/>
            <a:ext cx="49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itchFamily="18" charset="2"/>
              <a:buChar char="h"/>
            </a:pPr>
            <a:r>
              <a:rPr lang="en-US" sz="2400" dirty="0" smtClean="0"/>
              <a:t>is the learning rate of gradient step.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41525"/>
            <a:ext cx="5562600" cy="307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… finding the global optimum can be hard …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0" y="34290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R[w1, w2]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64820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4278868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7600" y="5714999"/>
            <a:ext cx="555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Stochastic gradient: one example at a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00836"/>
            <a:ext cx="5334000" cy="335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… except if the risk functional is convex!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244334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R[w1, w2]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1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63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is the sum of “losses”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 smtClean="0"/>
              <a:t>R[f] </a:t>
            </a:r>
            <a:r>
              <a:rPr lang="en-US" altLang="en-US" sz="3200" dirty="0"/>
              <a:t>= </a:t>
            </a:r>
            <a:r>
              <a:rPr lang="en-US" altLang="en-US" sz="2400" dirty="0"/>
              <a:t>(1/N) </a:t>
            </a: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3200" baseline="-25000" dirty="0" err="1"/>
              <a:t>k</a:t>
            </a:r>
            <a:r>
              <a:rPr lang="en-US" altLang="en-US" sz="3200" baseline="-25000" dirty="0"/>
              <a:t>=1:N</a:t>
            </a:r>
            <a:r>
              <a:rPr lang="en-US" altLang="en-US" sz="3200" dirty="0"/>
              <a:t> L( f(</a:t>
            </a:r>
            <a:r>
              <a:rPr lang="en-US" altLang="en-US" sz="3200" b="1" dirty="0" err="1"/>
              <a:t>x</a:t>
            </a:r>
            <a:r>
              <a:rPr lang="en-US" altLang="en-US" sz="3200" baseline="30000" dirty="0" err="1"/>
              <a:t>k</a:t>
            </a:r>
            <a:r>
              <a:rPr lang="en-US" altLang="en-US" sz="3200" dirty="0"/>
              <a:t>)</a:t>
            </a:r>
            <a:r>
              <a:rPr lang="en-US" altLang="en-US" sz="3200" dirty="0">
                <a:sym typeface="Symbol" pitchFamily="18" charset="2"/>
              </a:rPr>
              <a:t>, </a:t>
            </a:r>
            <a:r>
              <a:rPr lang="en-US" altLang="en-US" sz="3200" dirty="0" err="1">
                <a:sym typeface="Symbol" pitchFamily="18" charset="2"/>
              </a:rPr>
              <a:t>y</a:t>
            </a:r>
            <a:r>
              <a:rPr lang="en-US" altLang="en-US" sz="3200" baseline="30000" dirty="0" err="1"/>
              <a:t>k</a:t>
            </a:r>
            <a:r>
              <a:rPr lang="en-US" altLang="en-US" sz="3200" baseline="-25000" dirty="0"/>
              <a:t> </a:t>
            </a:r>
            <a:r>
              <a:rPr lang="en-US" altLang="en-US" sz="3200" dirty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>
                <a:solidFill>
                  <a:srgbClr val="C00000"/>
                </a:solidFill>
              </a:rPr>
              <a:t>1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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itchFamily="18" charset="2"/>
              </a:rPr>
              <a:t>&lt;0 )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	zero-one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- </a:t>
            </a:r>
            <a:r>
              <a:rPr lang="en-US" altLang="en-US" dirty="0" smtClean="0">
                <a:sym typeface="Symbol" pitchFamily="18" charset="2"/>
              </a:rPr>
              <a:t>1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square loss</a:t>
            </a:r>
          </a:p>
          <a:p>
            <a:pPr marL="0" lvl="1" indent="0">
              <a:buNone/>
            </a:pPr>
            <a:r>
              <a:rPr lang="en-US" altLang="en-US" dirty="0">
                <a:sym typeface="Symbol" pitchFamily="18" charset="2"/>
              </a:rPr>
              <a:t>w</a:t>
            </a:r>
            <a:r>
              <a:rPr lang="en-US" altLang="en-US" dirty="0" smtClean="0">
                <a:sym typeface="Symbol" pitchFamily="18" charset="2"/>
              </a:rPr>
              <a:t>ith </a:t>
            </a:r>
            <a:r>
              <a:rPr lang="en-US" altLang="en-US" dirty="0"/>
              <a:t>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  <a:endParaRPr lang="en-US" altLang="en-US" dirty="0">
              <a:solidFill>
                <a:srgbClr val="C00000"/>
              </a:solidFill>
              <a:sym typeface="Symbol" pitchFamily="18" charset="2"/>
            </a:endParaRPr>
          </a:p>
          <a:p>
            <a:pPr marL="0" lvl="1" indent="0">
              <a:buNone/>
            </a:pPr>
            <a:r>
              <a:rPr lang="en-US" altLang="en-US" dirty="0" smtClean="0">
                <a:sym typeface="Symbol" pitchFamily="18" charset="2"/>
              </a:rPr>
              <a:t>Losses are conveniently expressed as a function of the “</a:t>
            </a:r>
            <a:r>
              <a:rPr lang="en-US" altLang="en-US" dirty="0" err="1" smtClean="0">
                <a:sym typeface="Symbol" pitchFamily="18" charset="2"/>
              </a:rPr>
              <a:t>funtional</a:t>
            </a:r>
            <a:r>
              <a:rPr lang="en-US" altLang="en-US" dirty="0" smtClean="0">
                <a:sym typeface="Symbol" pitchFamily="18" charset="2"/>
              </a:rPr>
              <a:t> margin” z = y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smtClean="0"/>
              <a:t>z&lt;</a:t>
            </a:r>
            <a:r>
              <a:rPr lang="en-US" altLang="en-US" dirty="0" smtClean="0">
                <a:sym typeface="Symbol" pitchFamily="18" charset="2"/>
              </a:rPr>
              <a:t>0 )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zero-one 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/>
              <a:t>( </a:t>
            </a:r>
            <a:r>
              <a:rPr lang="en-US" altLang="en-US" dirty="0" smtClean="0"/>
              <a:t>z - 1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square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514600"/>
            <a:ext cx="9144000" cy="4353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is the sum of “losses”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/>
              <a:t>R[f] = </a:t>
            </a:r>
            <a:r>
              <a:rPr lang="en-US" altLang="en-US" sz="2400" dirty="0"/>
              <a:t>(1/N) </a:t>
            </a: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3200" baseline="-25000" dirty="0" err="1"/>
              <a:t>k</a:t>
            </a:r>
            <a:r>
              <a:rPr lang="en-US" altLang="en-US" sz="3200" baseline="-25000" dirty="0"/>
              <a:t>=1:N</a:t>
            </a:r>
            <a:r>
              <a:rPr lang="en-US" altLang="en-US" sz="3200" dirty="0"/>
              <a:t> L( f(</a:t>
            </a:r>
            <a:r>
              <a:rPr lang="en-US" altLang="en-US" sz="3200" b="1" dirty="0" err="1"/>
              <a:t>x</a:t>
            </a:r>
            <a:r>
              <a:rPr lang="en-US" altLang="en-US" sz="3200" baseline="30000" dirty="0" err="1"/>
              <a:t>k</a:t>
            </a:r>
            <a:r>
              <a:rPr lang="en-US" altLang="en-US" sz="3200" dirty="0"/>
              <a:t>)</a:t>
            </a:r>
            <a:r>
              <a:rPr lang="en-US" altLang="en-US" sz="3200" dirty="0">
                <a:sym typeface="Symbol" pitchFamily="18" charset="2"/>
              </a:rPr>
              <a:t>, </a:t>
            </a:r>
            <a:r>
              <a:rPr lang="en-US" altLang="en-US" sz="3200" dirty="0" err="1">
                <a:sym typeface="Symbol" pitchFamily="18" charset="2"/>
              </a:rPr>
              <a:t>y</a:t>
            </a:r>
            <a:r>
              <a:rPr lang="en-US" altLang="en-US" sz="3200" baseline="30000" dirty="0" err="1"/>
              <a:t>k</a:t>
            </a:r>
            <a:r>
              <a:rPr lang="en-US" altLang="en-US" sz="3200" baseline="-25000" dirty="0"/>
              <a:t> </a:t>
            </a:r>
            <a:r>
              <a:rPr lang="en-US" altLang="en-US" sz="3200" dirty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>
                <a:solidFill>
                  <a:srgbClr val="C00000"/>
                </a:solidFill>
              </a:rPr>
              <a:t>1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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itchFamily="18" charset="2"/>
              </a:rPr>
              <a:t>&lt;0 )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	zero-one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- </a:t>
            </a:r>
            <a:r>
              <a:rPr lang="en-US" altLang="en-US" dirty="0" smtClean="0">
                <a:sym typeface="Symbol" pitchFamily="18" charset="2"/>
              </a:rPr>
              <a:t>1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square loss</a:t>
            </a:r>
          </a:p>
          <a:p>
            <a:pPr marL="0" lvl="1" indent="0">
              <a:buNone/>
            </a:pPr>
            <a:r>
              <a:rPr lang="en-US" altLang="en-US" dirty="0">
                <a:sym typeface="Symbol" pitchFamily="18" charset="2"/>
              </a:rPr>
              <a:t>w</a:t>
            </a:r>
            <a:r>
              <a:rPr lang="en-US" altLang="en-US" dirty="0" smtClean="0">
                <a:sym typeface="Symbol" pitchFamily="18" charset="2"/>
              </a:rPr>
              <a:t>ith </a:t>
            </a:r>
            <a:r>
              <a:rPr lang="en-US" altLang="en-US" dirty="0"/>
              <a:t>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  <a:endParaRPr lang="en-US" altLang="en-US" dirty="0">
              <a:solidFill>
                <a:srgbClr val="C00000"/>
              </a:solidFill>
              <a:sym typeface="Symbol" pitchFamily="18" charset="2"/>
            </a:endParaRPr>
          </a:p>
          <a:p>
            <a:pPr marL="0" lvl="1" indent="0">
              <a:buNone/>
            </a:pPr>
            <a:r>
              <a:rPr lang="en-US" altLang="en-US" dirty="0" smtClean="0">
                <a:sym typeface="Symbol" pitchFamily="18" charset="2"/>
              </a:rPr>
              <a:t>Losses are conveniently expressed as a function of the “</a:t>
            </a:r>
            <a:r>
              <a:rPr lang="en-US" altLang="en-US" dirty="0" err="1" smtClean="0">
                <a:sym typeface="Symbol" pitchFamily="18" charset="2"/>
              </a:rPr>
              <a:t>funtional</a:t>
            </a:r>
            <a:r>
              <a:rPr lang="en-US" altLang="en-US" dirty="0" smtClean="0">
                <a:sym typeface="Symbol" pitchFamily="18" charset="2"/>
              </a:rPr>
              <a:t> margin” z = y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smtClean="0"/>
              <a:t>z&lt;</a:t>
            </a:r>
            <a:r>
              <a:rPr lang="en-US" altLang="en-US" dirty="0" smtClean="0">
                <a:sym typeface="Symbol" pitchFamily="18" charset="2"/>
              </a:rPr>
              <a:t>0 )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zero-one 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/>
              <a:t>( </a:t>
            </a:r>
            <a:r>
              <a:rPr lang="en-US" altLang="en-US" dirty="0" smtClean="0"/>
              <a:t>z - 1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square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9144000" cy="2752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risk is the sum of “losses”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	</a:t>
            </a:r>
            <a:r>
              <a:rPr lang="en-US" altLang="en-US" sz="3200" dirty="0"/>
              <a:t>R[f] = </a:t>
            </a:r>
            <a:r>
              <a:rPr lang="en-US" altLang="en-US" sz="2400" dirty="0"/>
              <a:t>(1/N) </a:t>
            </a: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3200" baseline="-25000" dirty="0" err="1"/>
              <a:t>k</a:t>
            </a:r>
            <a:r>
              <a:rPr lang="en-US" altLang="en-US" sz="3200" baseline="-25000" dirty="0"/>
              <a:t>=1:N</a:t>
            </a:r>
            <a:r>
              <a:rPr lang="en-US" altLang="en-US" sz="3200" dirty="0"/>
              <a:t> L( f(</a:t>
            </a:r>
            <a:r>
              <a:rPr lang="en-US" altLang="en-US" sz="3200" b="1" dirty="0" err="1"/>
              <a:t>x</a:t>
            </a:r>
            <a:r>
              <a:rPr lang="en-US" altLang="en-US" sz="3200" baseline="30000" dirty="0" err="1"/>
              <a:t>k</a:t>
            </a:r>
            <a:r>
              <a:rPr lang="en-US" altLang="en-US" sz="3200" dirty="0"/>
              <a:t>)</a:t>
            </a:r>
            <a:r>
              <a:rPr lang="en-US" altLang="en-US" sz="3200" dirty="0">
                <a:sym typeface="Symbol" pitchFamily="18" charset="2"/>
              </a:rPr>
              <a:t>, </a:t>
            </a:r>
            <a:r>
              <a:rPr lang="en-US" altLang="en-US" sz="3200" dirty="0" err="1">
                <a:sym typeface="Symbol" pitchFamily="18" charset="2"/>
              </a:rPr>
              <a:t>y</a:t>
            </a:r>
            <a:r>
              <a:rPr lang="en-US" altLang="en-US" sz="3200" baseline="30000" dirty="0" err="1"/>
              <a:t>k</a:t>
            </a:r>
            <a:r>
              <a:rPr lang="en-US" altLang="en-US" sz="3200" baseline="-25000" dirty="0"/>
              <a:t> </a:t>
            </a:r>
            <a:r>
              <a:rPr lang="en-US" altLang="en-US" sz="3200" dirty="0">
                <a:sym typeface="Symbol" pitchFamily="18" charset="2"/>
              </a:rPr>
              <a:t>)</a:t>
            </a:r>
          </a:p>
          <a:p>
            <a:pPr marL="0" lvl="1" indent="0">
              <a:buNone/>
            </a:pPr>
            <a:endParaRPr lang="en-US" altLang="en-US" dirty="0" smtClean="0">
              <a:solidFill>
                <a:srgbClr val="C00000"/>
              </a:solidFill>
              <a:sym typeface="Symbol" pitchFamily="18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>
                <a:solidFill>
                  <a:srgbClr val="C00000"/>
                </a:solidFill>
              </a:rPr>
              <a:t>1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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r>
              <a:rPr lang="en-US" altLang="en-US" dirty="0" smtClean="0">
                <a:sym typeface="Symbol" pitchFamily="18" charset="2"/>
              </a:rPr>
              <a:t>&lt;0 )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	zero-one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</a:rPr>
              <a:t>L</a:t>
            </a:r>
            <a:r>
              <a:rPr lang="en-US" altLang="en-US" dirty="0">
                <a:solidFill>
                  <a:srgbClr val="C00000"/>
                </a:solidFill>
              </a:rPr>
              <a:t>( </a:t>
            </a:r>
            <a:r>
              <a:rPr lang="en-US" altLang="en-US" dirty="0" smtClean="0">
                <a:solidFill>
                  <a:srgbClr val="C00000"/>
                </a:solidFill>
              </a:rPr>
              <a:t>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= </a:t>
            </a:r>
            <a:r>
              <a:rPr lang="en-US" altLang="en-US" dirty="0"/>
              <a:t>( </a:t>
            </a:r>
            <a:r>
              <a:rPr lang="en-US" altLang="en-US" dirty="0" err="1" smtClean="0"/>
              <a:t>yf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- </a:t>
            </a:r>
            <a:r>
              <a:rPr lang="en-US" altLang="en-US" dirty="0" smtClean="0">
                <a:sym typeface="Symbol" pitchFamily="18" charset="2"/>
              </a:rPr>
              <a:t>1</a:t>
            </a:r>
            <a:r>
              <a:rPr lang="en-US" altLang="en-US" baseline="-25000" dirty="0" smtClean="0"/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square loss</a:t>
            </a:r>
          </a:p>
          <a:p>
            <a:pPr marL="0" lvl="1" indent="0">
              <a:buNone/>
            </a:pPr>
            <a:r>
              <a:rPr lang="en-US" altLang="en-US" dirty="0">
                <a:sym typeface="Symbol" pitchFamily="18" charset="2"/>
              </a:rPr>
              <a:t>w</a:t>
            </a:r>
            <a:r>
              <a:rPr lang="en-US" altLang="en-US" dirty="0" smtClean="0">
                <a:sym typeface="Symbol" pitchFamily="18" charset="2"/>
              </a:rPr>
              <a:t>ith </a:t>
            </a:r>
            <a:r>
              <a:rPr lang="en-US" altLang="en-US" dirty="0"/>
              <a:t>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  <a:endParaRPr lang="en-US" altLang="en-US" dirty="0">
              <a:solidFill>
                <a:srgbClr val="C00000"/>
              </a:solidFill>
              <a:sym typeface="Symbol" pitchFamily="18" charset="2"/>
            </a:endParaRPr>
          </a:p>
          <a:p>
            <a:pPr marL="0" lvl="1" indent="0">
              <a:buNone/>
            </a:pPr>
            <a:r>
              <a:rPr lang="en-US" altLang="en-US" dirty="0" smtClean="0">
                <a:sym typeface="Symbol" pitchFamily="18" charset="2"/>
              </a:rPr>
              <a:t>Losses are conveniently expressed as a function of the “</a:t>
            </a:r>
            <a:r>
              <a:rPr lang="en-US" altLang="en-US" dirty="0" err="1" smtClean="0">
                <a:sym typeface="Symbol" pitchFamily="18" charset="2"/>
              </a:rPr>
              <a:t>funtional</a:t>
            </a:r>
            <a:r>
              <a:rPr lang="en-US" altLang="en-US" dirty="0" smtClean="0">
                <a:sym typeface="Symbol" pitchFamily="18" charset="2"/>
              </a:rPr>
              <a:t> margin” z = y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b="1" dirty="0"/>
              <a:t>1</a:t>
            </a:r>
            <a:r>
              <a:rPr lang="en-US" altLang="en-US" dirty="0"/>
              <a:t>( </a:t>
            </a:r>
            <a:r>
              <a:rPr lang="en-US" altLang="en-US" dirty="0" smtClean="0"/>
              <a:t>z&lt;</a:t>
            </a:r>
            <a:r>
              <a:rPr lang="en-US" altLang="en-US" dirty="0" smtClean="0">
                <a:sym typeface="Symbol" pitchFamily="18" charset="2"/>
              </a:rPr>
              <a:t>0 )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zero-one loss</a:t>
            </a:r>
            <a:endParaRPr lang="en-US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L( f(</a:t>
            </a:r>
            <a:r>
              <a:rPr lang="en-US" altLang="en-US" b="1" dirty="0">
                <a:solidFill>
                  <a:srgbClr val="C00000"/>
                </a:solidFill>
              </a:rPr>
              <a:t>x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, y</a:t>
            </a:r>
            <a:r>
              <a:rPr lang="en-US" altLang="en-US" baseline="-25000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) = </a:t>
            </a:r>
            <a:r>
              <a:rPr lang="en-US" altLang="en-US" dirty="0"/>
              <a:t>( </a:t>
            </a:r>
            <a:r>
              <a:rPr lang="en-US" altLang="en-US" dirty="0" smtClean="0"/>
              <a:t>z - 1 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			square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“Functional margin” z = y f(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11430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52"/>
          <p:cNvSpPr>
            <a:spLocks noChangeArrowheads="1"/>
          </p:cNvSpPr>
          <p:nvPr/>
        </p:nvSpPr>
        <p:spPr bwMode="auto">
          <a:xfrm>
            <a:off x="5943600" y="4953000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8" name="Rectangle 1052"/>
          <p:cNvSpPr>
            <a:spLocks noChangeArrowheads="1"/>
          </p:cNvSpPr>
          <p:nvPr/>
        </p:nvSpPr>
        <p:spPr bwMode="auto">
          <a:xfrm>
            <a:off x="6088200" y="4583668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f(</a:t>
            </a: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x</a:t>
            </a:r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) </a:t>
            </a:r>
            <a:r>
              <a:rPr lang="en-US" altLang="en-US" b="0" dirty="0" smtClean="0">
                <a:solidFill>
                  <a:srgbClr val="C00000"/>
                </a:solidFill>
                <a:latin typeface="Arial" pitchFamily="34" charset="0"/>
              </a:rPr>
              <a:t>= 1</a:t>
            </a:r>
            <a:endParaRPr lang="en-US" altLang="en-US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" name="Rectangle 1052"/>
          <p:cNvSpPr>
            <a:spLocks noChangeArrowheads="1"/>
          </p:cNvSpPr>
          <p:nvPr/>
        </p:nvSpPr>
        <p:spPr bwMode="auto">
          <a:xfrm>
            <a:off x="6092023" y="4114800"/>
            <a:ext cx="99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f(</a:t>
            </a: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x</a:t>
            </a:r>
            <a:r>
              <a:rPr lang="en-US" altLang="en-US" b="0" dirty="0">
                <a:solidFill>
                  <a:srgbClr val="C00000"/>
                </a:solidFill>
                <a:latin typeface="Arial" pitchFamily="34" charset="0"/>
              </a:rPr>
              <a:t>) </a:t>
            </a:r>
            <a:r>
              <a:rPr lang="en-US" altLang="en-US" b="0" dirty="0" smtClean="0">
                <a:solidFill>
                  <a:srgbClr val="C00000"/>
                </a:solidFill>
                <a:latin typeface="Arial" pitchFamily="34" charset="0"/>
              </a:rPr>
              <a:t>= 2</a:t>
            </a:r>
            <a:endParaRPr lang="en-US" altLang="en-US" b="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" name="Rectangle 1052"/>
          <p:cNvSpPr>
            <a:spLocks noChangeArrowheads="1"/>
          </p:cNvSpPr>
          <p:nvPr/>
        </p:nvSpPr>
        <p:spPr bwMode="auto">
          <a:xfrm>
            <a:off x="5974800" y="5337332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2" name="Rectangle 1052"/>
          <p:cNvSpPr>
            <a:spLocks noChangeArrowheads="1"/>
          </p:cNvSpPr>
          <p:nvPr/>
        </p:nvSpPr>
        <p:spPr bwMode="auto">
          <a:xfrm>
            <a:off x="3725409" y="5521998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-2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3225913" y="4876800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-3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 Functions</a:t>
            </a:r>
          </a:p>
        </p:txBody>
      </p:sp>
      <p:pic>
        <p:nvPicPr>
          <p:cNvPr id="172036" name="Picture 4" descr="C:\Users\Isabelle\Projects\ETH\Presentations\Lecture1\loss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18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37" name="Line 5"/>
          <p:cNvSpPr>
            <a:spLocks noChangeShapeType="1"/>
          </p:cNvSpPr>
          <p:nvPr/>
        </p:nvSpPr>
        <p:spPr bwMode="auto">
          <a:xfrm flipV="1">
            <a:off x="3851275" y="2605088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 flipV="1">
            <a:off x="5591175" y="2238375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7601400" y="573875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z=y f(</a:t>
            </a:r>
            <a:r>
              <a:rPr lang="en-US" altLang="en-US" sz="2800" b="1" dirty="0"/>
              <a:t>x</a:t>
            </a:r>
            <a:r>
              <a:rPr lang="en-US" altLang="en-US" sz="2800" dirty="0"/>
              <a:t>)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381000" y="1295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/>
              <a:t>L(f(</a:t>
            </a:r>
            <a:r>
              <a:rPr lang="en-US" altLang="en-US" sz="2800" b="1" dirty="0" smtClean="0"/>
              <a:t>x</a:t>
            </a:r>
            <a:r>
              <a:rPr lang="en-US" altLang="en-US" sz="2800" dirty="0" smtClean="0"/>
              <a:t>), y)</a:t>
            </a:r>
            <a:endParaRPr lang="en-US" altLang="en-US" sz="2800" dirty="0"/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3124200" y="1524000"/>
            <a:ext cx="144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Decision boundary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81600" y="1524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Margin</a:t>
            </a:r>
          </a:p>
        </p:txBody>
      </p:sp>
      <p:grpSp>
        <p:nvGrpSpPr>
          <p:cNvPr id="172043" name="Group 11"/>
          <p:cNvGrpSpPr>
            <a:grpSpLocks/>
          </p:cNvGrpSpPr>
          <p:nvPr/>
        </p:nvGrpSpPr>
        <p:grpSpPr bwMode="auto">
          <a:xfrm>
            <a:off x="723900" y="5943600"/>
            <a:ext cx="7086600" cy="457200"/>
            <a:chOff x="480" y="3744"/>
            <a:chExt cx="4464" cy="288"/>
          </a:xfrm>
        </p:grpSpPr>
        <p:sp>
          <p:nvSpPr>
            <p:cNvPr id="172044" name="Line 12"/>
            <p:cNvSpPr>
              <a:spLocks noChangeShapeType="1"/>
            </p:cNvSpPr>
            <p:nvPr/>
          </p:nvSpPr>
          <p:spPr bwMode="auto">
            <a:xfrm>
              <a:off x="2448" y="3984"/>
              <a:ext cx="249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45" name="Text Box 13"/>
            <p:cNvSpPr txBox="1">
              <a:spLocks noChangeArrowheads="1"/>
            </p:cNvSpPr>
            <p:nvPr/>
          </p:nvSpPr>
          <p:spPr bwMode="auto">
            <a:xfrm>
              <a:off x="2832" y="37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solidFill>
                    <a:srgbClr val="008000"/>
                  </a:solidFill>
                </a:rPr>
                <a:t>well classified</a:t>
              </a:r>
            </a:p>
          </p:txBody>
        </p:sp>
        <p:sp>
          <p:nvSpPr>
            <p:cNvPr id="172046" name="Line 14"/>
            <p:cNvSpPr>
              <a:spLocks noChangeShapeType="1"/>
            </p:cNvSpPr>
            <p:nvPr/>
          </p:nvSpPr>
          <p:spPr bwMode="auto">
            <a:xfrm flipH="1" flipV="1">
              <a:off x="480" y="3984"/>
              <a:ext cx="19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47" name="Text Box 15"/>
            <p:cNvSpPr txBox="1">
              <a:spLocks noChangeArrowheads="1"/>
            </p:cNvSpPr>
            <p:nvPr/>
          </p:nvSpPr>
          <p:spPr bwMode="auto">
            <a:xfrm>
              <a:off x="672" y="37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i="1">
                  <a:solidFill>
                    <a:srgbClr val="FF0000"/>
                  </a:solidFill>
                </a:rPr>
                <a:t>missclassified</a:t>
              </a:r>
            </a:p>
          </p:txBody>
        </p:sp>
      </p:grp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2895600" y="4876800"/>
            <a:ext cx="1143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D60093"/>
                </a:solidFill>
              </a:rPr>
              <a:t>0/1 </a:t>
            </a:r>
            <a:r>
              <a:rPr lang="en-US" altLang="en-US" dirty="0" smtClean="0">
                <a:solidFill>
                  <a:srgbClr val="D60093"/>
                </a:solidFill>
              </a:rPr>
              <a:t>loss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D60093"/>
              </a:solidFill>
            </a:endParaRP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6781800" y="4207962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square loss (1- z)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3965400" y="4355068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33CC33"/>
                </a:solidFill>
              </a:rPr>
              <a:t>SVC loss max(0, 1-z)</a:t>
            </a:r>
            <a:endParaRPr lang="en-US" altLang="en-US" baseline="30000" dirty="0">
              <a:solidFill>
                <a:srgbClr val="33CC33"/>
              </a:solidFill>
            </a:endParaRP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648600" y="3893403"/>
            <a:ext cx="156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33CC"/>
                </a:solidFill>
              </a:rPr>
              <a:t>logistic loss </a:t>
            </a:r>
            <a:r>
              <a:rPr lang="en-US" altLang="en-US" dirty="0" smtClean="0">
                <a:solidFill>
                  <a:srgbClr val="0033CC"/>
                </a:solidFill>
              </a:rPr>
              <a:t>log(1+e</a:t>
            </a:r>
            <a:r>
              <a:rPr lang="en-US" altLang="en-US" baseline="30000" dirty="0" smtClean="0">
                <a:solidFill>
                  <a:srgbClr val="0033CC"/>
                </a:solidFill>
              </a:rPr>
              <a:t>-z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533400" y="2514600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Adaboost</a:t>
            </a:r>
            <a:r>
              <a:rPr lang="en-US" altLang="en-US" dirty="0"/>
              <a:t> loss e</a:t>
            </a:r>
            <a:r>
              <a:rPr lang="en-US" altLang="en-US" baseline="30000" dirty="0"/>
              <a:t>-z</a:t>
            </a:r>
            <a:endParaRPr lang="en-US" altLang="en-US" dirty="0"/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 flipV="1">
            <a:off x="210185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361238" y="57578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V="1">
            <a:off x="3848100" y="59531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2057400" y="4724400"/>
            <a:ext cx="1828800" cy="10668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496200" y="47244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9900"/>
                </a:solidFill>
              </a:rPr>
              <a:t>Perceptron loss max(0, -z)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5640" y="620475"/>
            <a:ext cx="20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risk is the average of the loss.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4979988" y="1587500"/>
            <a:ext cx="4164012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000099"/>
                </a:solidFill>
              </a:rPr>
              <a:t>f(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4000" b="0" dirty="0">
                <a:solidFill>
                  <a:srgbClr val="000099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000099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000099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 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 smtClean="0">
                <a:solidFill>
                  <a:srgbClr val="000099"/>
                </a:solidFill>
              </a:rPr>
              <a:t>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2400" dirty="0" smtClean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).</a:t>
            </a:r>
            <a:r>
              <a:rPr lang="en-US" altLang="en-US" sz="2400" dirty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000099"/>
                </a:solidFill>
              </a:rPr>
              <a:t>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  <a:endParaRPr lang="en-US" altLang="en-US" sz="2400" b="0" baseline="-25000" dirty="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dirty="0" smtClean="0"/>
              <a:t>Dual Hebb’s rule</a:t>
            </a: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/>
              <a:t>	</a:t>
            </a:r>
            <a:endParaRPr lang="en-US" altLang="en-US" sz="2400" b="0" dirty="0" smtClean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smtClean="0"/>
              <a:t> </a:t>
            </a:r>
            <a:endParaRPr lang="en-US" altLang="en-US" b="0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/>
              <a:t>Potential Function algorithm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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+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	 if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f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)&lt;0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(</a:t>
            </a:r>
            <a:r>
              <a:rPr lang="en-US" altLang="en-US" dirty="0" err="1">
                <a:solidFill>
                  <a:srgbClr val="000099"/>
                </a:solidFill>
              </a:rPr>
              <a:t>Aizerman</a:t>
            </a:r>
            <a:r>
              <a:rPr lang="en-US" altLang="en-US" dirty="0">
                <a:solidFill>
                  <a:srgbClr val="000099"/>
                </a:solidFill>
              </a:rPr>
              <a:t> et al 1964) 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dirty="0" smtClean="0">
              <a:solidFill>
                <a:srgbClr val="000099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Dual </a:t>
            </a:r>
            <a:r>
              <a:rPr lang="en-US" altLang="en-US" sz="2400" dirty="0" err="1"/>
              <a:t>minover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/>
              <a:t>	 for min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Dual learning machines</a:t>
            </a:r>
            <a:endParaRPr lang="en-US" altLang="en-US" dirty="0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689475" y="1766888"/>
            <a:ext cx="0" cy="487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69875" y="1736725"/>
            <a:ext cx="44450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CC3300"/>
                </a:solidFill>
              </a:rPr>
              <a:t>f(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 = </a:t>
            </a:r>
            <a:r>
              <a:rPr lang="en-US" altLang="en-US" sz="2400" b="1" dirty="0">
                <a:solidFill>
                  <a:srgbClr val="CC3300"/>
                </a:solidFill>
              </a:rPr>
              <a:t>w</a:t>
            </a:r>
            <a:r>
              <a:rPr lang="en-US" altLang="en-US" sz="2400" b="0" dirty="0">
                <a:solidFill>
                  <a:srgbClr val="CC3300"/>
                </a:solidFill>
              </a:rPr>
              <a:t> • </a:t>
            </a:r>
            <a:r>
              <a:rPr lang="en-US" altLang="en-US" sz="2400" dirty="0">
                <a:solidFill>
                  <a:srgbClr val="CC3300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CC3300"/>
                </a:solidFill>
              </a:rPr>
              <a:t>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	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Hebb’s rule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</a:t>
            </a:r>
            <a:r>
              <a:rPr lang="en-US" altLang="en-US" sz="240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dirty="0"/>
              <a:t> +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itchFamily="18" charset="2"/>
              </a:rPr>
              <a:t>F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) </a:t>
            </a:r>
            <a:endParaRPr lang="en-US" altLang="en-US" sz="2400" dirty="0" smtClean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>
                <a:solidFill>
                  <a:srgbClr val="CC3300"/>
                </a:solidFill>
              </a:rPr>
              <a:t>H</a:t>
            </a:r>
            <a:r>
              <a:rPr lang="en-US" altLang="en-US" dirty="0" smtClean="0">
                <a:solidFill>
                  <a:srgbClr val="CC3300"/>
                </a:solidFill>
              </a:rPr>
              <a:t>ebb 1949)</a:t>
            </a:r>
            <a:endParaRPr lang="en-US" altLang="en-US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 smtClean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smtClean="0"/>
              <a:t>Perceptron </a:t>
            </a:r>
            <a:r>
              <a:rPr lang="en-US" altLang="en-US" sz="2400" dirty="0"/>
              <a:t>algorithm</a:t>
            </a:r>
            <a:r>
              <a:rPr lang="en-US" altLang="en-US" sz="2400" b="0" dirty="0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   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if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(Rosenblatt 1958)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/>
              <a:t>Minover</a:t>
            </a:r>
            <a:r>
              <a:rPr lang="en-US" altLang="en-US" sz="2400" dirty="0"/>
              <a:t> (optimum margin)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r>
              <a:rPr lang="en-US" altLang="en-US" sz="2400" b="0" baseline="-25000" dirty="0" smtClean="0"/>
              <a:t>   </a:t>
            </a:r>
            <a:r>
              <a:rPr lang="en-US" altLang="en-US" sz="2400" b="0" dirty="0"/>
              <a:t>for min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</a:t>
            </a:r>
            <a:r>
              <a:rPr lang="en-US" altLang="en-US" b="0" dirty="0" err="1">
                <a:solidFill>
                  <a:srgbClr val="CC3300"/>
                </a:solidFill>
              </a:rPr>
              <a:t>Krauth-Mézard</a:t>
            </a:r>
            <a:r>
              <a:rPr lang="en-US" altLang="en-US" b="0" dirty="0">
                <a:solidFill>
                  <a:srgbClr val="CC3300"/>
                </a:solidFill>
              </a:rPr>
              <a:t> 1987)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791200" y="208121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000099"/>
                </a:solidFill>
              </a:rPr>
              <a:t>k</a:t>
            </a:r>
            <a:endParaRPr lang="en-US" altLang="en-US" sz="1600" b="0" dirty="0">
              <a:solidFill>
                <a:srgbClr val="0000CC"/>
              </a:solidFill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58775" y="2052708"/>
            <a:ext cx="2089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CC0000"/>
                </a:solidFill>
              </a:rPr>
              <a:t>w</a:t>
            </a:r>
            <a:r>
              <a:rPr lang="en-US" altLang="en-US" sz="2400" b="0" dirty="0">
                <a:solidFill>
                  <a:srgbClr val="CC0000"/>
                </a:solidFill>
              </a:rPr>
              <a:t> = </a:t>
            </a:r>
            <a:r>
              <a:rPr lang="en-US" altLang="en-US" sz="4000" b="0" dirty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CC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)</a:t>
            </a:r>
            <a:endParaRPr lang="en-US" altLang="en-US" sz="2400" b="0" dirty="0">
              <a:solidFill>
                <a:srgbClr val="CC0000"/>
              </a:solidFill>
            </a:endParaRP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977900" y="2523123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C0000"/>
                </a:solidFill>
              </a:rPr>
              <a:t>k</a:t>
            </a:r>
            <a:endParaRPr lang="en-US" altLang="en-US" sz="2400" b="0" dirty="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6844783" y="6259936"/>
            <a:ext cx="18662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b="0" dirty="0">
                <a:solidFill>
                  <a:srgbClr val="CC3300"/>
                </a:solidFill>
              </a:rPr>
              <a:t>(ancestor of </a:t>
            </a:r>
            <a:r>
              <a:rPr lang="en-US" altLang="en-US" b="0" dirty="0" smtClean="0">
                <a:solidFill>
                  <a:srgbClr val="CC3300"/>
                </a:solidFill>
              </a:rPr>
              <a:t>SVM)</a:t>
            </a:r>
            <a:endParaRPr lang="en-US" altLang="en-US" b="0" dirty="0">
              <a:solidFill>
                <a:srgbClr val="CC33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2496" y="1252893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125289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9144000" cy="2743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Last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313081"/>
            <a:ext cx="5915024" cy="415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28516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971800"/>
            <a:ext cx="5700712" cy="346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4979988" y="1587500"/>
            <a:ext cx="4164012" cy="535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000099"/>
                </a:solidFill>
              </a:rPr>
              <a:t>f(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4000" b="0" dirty="0">
                <a:solidFill>
                  <a:srgbClr val="000099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000099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000099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 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 smtClean="0">
                <a:solidFill>
                  <a:srgbClr val="000099"/>
                </a:solidFill>
              </a:rPr>
              <a:t>k(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 = </a:t>
            </a:r>
            <a:r>
              <a:rPr lang="en-US" altLang="en-US" sz="2400" dirty="0" smtClean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en-US" sz="2400" baseline="30000" dirty="0" err="1">
                <a:solidFill>
                  <a:srgbClr val="000099"/>
                </a:solidFill>
              </a:rPr>
              <a:t>k</a:t>
            </a:r>
            <a:r>
              <a:rPr lang="en-US" altLang="en-US" sz="2400" b="0" dirty="0" smtClean="0">
                <a:solidFill>
                  <a:srgbClr val="000099"/>
                </a:solidFill>
              </a:rPr>
              <a:t>).</a:t>
            </a:r>
            <a:r>
              <a:rPr lang="en-US" altLang="en-US" sz="2400" dirty="0">
                <a:solidFill>
                  <a:srgbClr val="000099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000099"/>
                </a:solidFill>
              </a:rPr>
              <a:t>(</a:t>
            </a:r>
            <a:r>
              <a:rPr lang="en-US" altLang="en-US" sz="2400" b="1" dirty="0">
                <a:solidFill>
                  <a:srgbClr val="000099"/>
                </a:solidFill>
              </a:rPr>
              <a:t>x</a:t>
            </a:r>
            <a:r>
              <a:rPr lang="en-US" altLang="en-US" sz="2400" b="0" dirty="0">
                <a:solidFill>
                  <a:srgbClr val="000099"/>
                </a:solidFill>
              </a:rPr>
              <a:t>)</a:t>
            </a:r>
            <a:endParaRPr lang="en-US" altLang="en-US" sz="2400" b="0" baseline="-25000" dirty="0"/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 dirty="0"/>
              <a:t>Potential Function algorithm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/>
              <a:t>	 if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000099"/>
                </a:solidFill>
              </a:rPr>
              <a:t>(</a:t>
            </a:r>
            <a:r>
              <a:rPr lang="en-US" altLang="en-US" b="0" dirty="0" err="1">
                <a:solidFill>
                  <a:srgbClr val="000099"/>
                </a:solidFill>
              </a:rPr>
              <a:t>Aizerman</a:t>
            </a:r>
            <a:r>
              <a:rPr lang="en-US" altLang="en-US" b="0" dirty="0">
                <a:solidFill>
                  <a:srgbClr val="000099"/>
                </a:solidFill>
              </a:rPr>
              <a:t> et al 1964)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000099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Dual </a:t>
            </a:r>
            <a:r>
              <a:rPr lang="en-US" altLang="en-US" sz="2400" dirty="0" err="1"/>
              <a:t>minover</a:t>
            </a:r>
            <a:endParaRPr lang="en-US" altLang="en-US" sz="24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 smtClean="0">
                <a:latin typeface="Symbol" pitchFamily="18" charset="2"/>
              </a:rPr>
              <a:t>a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+ </a:t>
            </a:r>
            <a:r>
              <a:rPr lang="en-US" altLang="en-US" sz="2400" b="0" dirty="0" err="1" smtClean="0"/>
              <a:t>y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/>
              <a:t>	 for min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Dual LMS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0" dirty="0" err="1">
                <a:latin typeface="Symbol" pitchFamily="18" charset="2"/>
              </a:rPr>
              <a:t>a</a:t>
            </a:r>
            <a:r>
              <a:rPr lang="en-US" altLang="en-US" sz="2400" b="0" baseline="-25000" dirty="0" err="1"/>
              <a:t>i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0" dirty="0" err="1">
                <a:latin typeface="Symbol" pitchFamily="18" charset="2"/>
              </a:rPr>
              <a:t>a</a:t>
            </a:r>
            <a:r>
              <a:rPr lang="en-US" altLang="en-US" sz="2400" b="0" baseline="-25000" dirty="0" err="1"/>
              <a:t>i</a:t>
            </a:r>
            <a:r>
              <a:rPr lang="en-US" altLang="en-US" sz="2400" b="0" baseline="-25000" dirty="0"/>
              <a:t> </a:t>
            </a:r>
            <a:r>
              <a:rPr lang="en-US" altLang="en-US" sz="2400" b="0" dirty="0"/>
              <a:t>+ </a:t>
            </a:r>
            <a:r>
              <a:rPr lang="en-US" altLang="en-US" sz="2400" b="0" dirty="0">
                <a:latin typeface="Symbol" pitchFamily="18" charset="2"/>
                <a:sym typeface="Symbol" pitchFamily="18" charset="2"/>
              </a:rPr>
              <a:t> </a:t>
            </a:r>
            <a:r>
              <a:rPr lang="en-US" altLang="en-US" sz="2400" b="0" dirty="0"/>
              <a:t>(</a:t>
            </a:r>
            <a:r>
              <a:rPr lang="en-US" altLang="en-US" sz="2400" b="0" dirty="0" err="1"/>
              <a:t>y</a:t>
            </a:r>
            <a:r>
              <a:rPr lang="en-US" altLang="en-US" sz="2400" b="0" baseline="-25000" dirty="0" err="1"/>
              <a:t>i</a:t>
            </a:r>
            <a:r>
              <a:rPr lang="en-US" altLang="en-US" sz="2400" b="0" dirty="0"/>
              <a:t> - </a:t>
            </a:r>
            <a:r>
              <a:rPr lang="en-US" altLang="en-US" sz="2400" b="0" dirty="0" smtClean="0"/>
              <a:t>f(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)) </a:t>
            </a: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b="0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0" y="279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Dual learning machines</a:t>
            </a:r>
            <a:endParaRPr lang="en-US" altLang="en-US" dirty="0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4689475" y="1766888"/>
            <a:ext cx="0" cy="487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69875" y="1736725"/>
            <a:ext cx="444500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dirty="0">
                <a:solidFill>
                  <a:srgbClr val="CC3300"/>
                </a:solidFill>
              </a:rPr>
              <a:t>f(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 = </a:t>
            </a:r>
            <a:r>
              <a:rPr lang="en-US" altLang="en-US" sz="2400" b="1" dirty="0">
                <a:solidFill>
                  <a:srgbClr val="CC3300"/>
                </a:solidFill>
              </a:rPr>
              <a:t>w</a:t>
            </a:r>
            <a:r>
              <a:rPr lang="en-US" altLang="en-US" sz="2400" b="0" dirty="0">
                <a:solidFill>
                  <a:srgbClr val="CC3300"/>
                </a:solidFill>
              </a:rPr>
              <a:t> • </a:t>
            </a:r>
            <a:r>
              <a:rPr lang="en-US" altLang="en-US" sz="2400" dirty="0">
                <a:solidFill>
                  <a:srgbClr val="CC3300"/>
                </a:solidFill>
                <a:latin typeface="Symbol" pitchFamily="18" charset="2"/>
              </a:rPr>
              <a:t>F</a:t>
            </a:r>
            <a:r>
              <a:rPr lang="en-US" altLang="en-US" sz="2400" b="0" dirty="0">
                <a:solidFill>
                  <a:srgbClr val="CC3300"/>
                </a:solidFill>
              </a:rPr>
              <a:t>(</a:t>
            </a:r>
            <a:r>
              <a:rPr lang="en-US" altLang="en-US" sz="2400" b="1" dirty="0">
                <a:solidFill>
                  <a:srgbClr val="CC3300"/>
                </a:solidFill>
              </a:rPr>
              <a:t>x</a:t>
            </a:r>
            <a:r>
              <a:rPr lang="en-US" altLang="en-US" sz="2400" b="0" dirty="0">
                <a:solidFill>
                  <a:srgbClr val="CC3300"/>
                </a:solidFill>
              </a:rPr>
              <a:t>)	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240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Perceptron algorithm</a:t>
            </a:r>
            <a:r>
              <a:rPr lang="en-US" altLang="en-US" sz="2400" b="0" dirty="0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   </a:t>
            </a:r>
            <a:r>
              <a:rPr lang="en-US" altLang="en-US" sz="2400" b="0" baseline="-25000" dirty="0" smtClean="0"/>
              <a:t> </a:t>
            </a:r>
            <a:r>
              <a:rPr lang="en-US" altLang="en-US" sz="2400" b="0" dirty="0"/>
              <a:t>if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)&lt;</a:t>
            </a:r>
            <a:r>
              <a:rPr lang="en-US" altLang="en-US" sz="2400" b="0" dirty="0"/>
              <a:t>0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(Rosenblatt 1958)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 err="1"/>
              <a:t>Minover</a:t>
            </a:r>
            <a:r>
              <a:rPr lang="en-US" altLang="en-US" sz="2400" dirty="0"/>
              <a:t> (optimum margin)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r>
              <a:rPr lang="en-US" altLang="en-US" sz="2400" b="0" baseline="-25000" dirty="0" smtClean="0"/>
              <a:t>   </a:t>
            </a:r>
            <a:r>
              <a:rPr lang="en-US" altLang="en-US" sz="2400" b="0" dirty="0"/>
              <a:t>for min </a:t>
            </a:r>
            <a:r>
              <a:rPr lang="en-US" altLang="en-US" sz="2400" b="0" dirty="0" err="1" smtClean="0"/>
              <a:t>y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err="1" smtClean="0"/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="0" baseline="30000" dirty="0" err="1" smtClean="0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CC3300"/>
                </a:solidFill>
              </a:rPr>
              <a:t>(</a:t>
            </a:r>
            <a:r>
              <a:rPr lang="en-US" altLang="en-US" b="0" dirty="0" err="1">
                <a:solidFill>
                  <a:srgbClr val="CC3300"/>
                </a:solidFill>
              </a:rPr>
              <a:t>Krauth-Mézard</a:t>
            </a:r>
            <a:r>
              <a:rPr lang="en-US" altLang="en-US" b="0" dirty="0">
                <a:solidFill>
                  <a:srgbClr val="CC3300"/>
                </a:solidFill>
              </a:rPr>
              <a:t> 1987)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b="0" dirty="0">
              <a:solidFill>
                <a:srgbClr val="CC3300"/>
              </a:solidFill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LMS regression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b="1" dirty="0"/>
              <a:t>w</a:t>
            </a:r>
            <a:r>
              <a:rPr lang="en-US" altLang="en-US" sz="2400" b="0" dirty="0"/>
              <a:t> </a:t>
            </a:r>
            <a:r>
              <a:rPr lang="en-US" altLang="en-US" sz="2400" b="0" dirty="0">
                <a:sym typeface="Symbol" pitchFamily="18" charset="2"/>
              </a:rPr>
              <a:t></a:t>
            </a:r>
            <a:r>
              <a:rPr lang="en-US" altLang="en-US" sz="2400" b="0" dirty="0"/>
              <a:t> </a:t>
            </a:r>
            <a:r>
              <a:rPr lang="en-US" altLang="en-US" sz="2400" b="1" dirty="0"/>
              <a:t>w</a:t>
            </a:r>
            <a:r>
              <a:rPr lang="en-US" altLang="en-US" sz="2400" b="0" dirty="0"/>
              <a:t> + </a:t>
            </a:r>
            <a:r>
              <a:rPr lang="en-US" altLang="en-US" sz="2400" b="0" dirty="0">
                <a:latin typeface="Symbol" pitchFamily="18" charset="2"/>
                <a:sym typeface="Symbol" pitchFamily="18" charset="2"/>
              </a:rPr>
              <a:t> (</a:t>
            </a:r>
            <a:r>
              <a:rPr lang="en-US" altLang="en-US" sz="2400" b="0" dirty="0" err="1" smtClean="0"/>
              <a:t>y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- f(</a:t>
            </a:r>
            <a:r>
              <a:rPr lang="en-US" altLang="en-US" sz="2400" b="1" dirty="0" err="1" smtClean="0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b="0" dirty="0" smtClean="0"/>
              <a:t>)) </a:t>
            </a:r>
            <a:r>
              <a:rPr lang="en-US" altLang="en-US" sz="2400" dirty="0" smtClean="0">
                <a:latin typeface="Symbol" pitchFamily="18" charset="2"/>
              </a:rPr>
              <a:t>F</a:t>
            </a:r>
            <a:r>
              <a:rPr lang="en-US" altLang="en-US" sz="2400" b="0" dirty="0" smtClean="0"/>
              <a:t>(</a:t>
            </a:r>
            <a:r>
              <a:rPr lang="en-US" altLang="en-US" sz="2400" b="1" dirty="0" err="1" smtClean="0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b="0" dirty="0" smtClean="0"/>
              <a:t>)</a:t>
            </a:r>
            <a:endParaRPr lang="en-US" altLang="en-US" sz="2400" b="0" dirty="0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791200" y="2081213"/>
            <a:ext cx="34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000099"/>
                </a:solidFill>
              </a:rPr>
              <a:t>k</a:t>
            </a:r>
            <a:endParaRPr lang="en-US" altLang="en-US" sz="1600" b="0" dirty="0">
              <a:solidFill>
                <a:srgbClr val="0000CC"/>
              </a:solidFill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358775" y="2052708"/>
            <a:ext cx="2089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CC0000"/>
                </a:solidFill>
              </a:rPr>
              <a:t>w</a:t>
            </a:r>
            <a:r>
              <a:rPr lang="en-US" altLang="en-US" sz="2400" b="0" dirty="0">
                <a:solidFill>
                  <a:srgbClr val="CC0000"/>
                </a:solidFill>
              </a:rPr>
              <a:t> = </a:t>
            </a:r>
            <a:r>
              <a:rPr lang="en-US" altLang="en-US" sz="4000" b="0" dirty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sz="2400" b="0" dirty="0">
                <a:solidFill>
                  <a:srgbClr val="CC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2400" b="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 </a:t>
            </a:r>
            <a:r>
              <a:rPr lang="en-US" altLang="en-US" sz="2400" dirty="0" smtClean="0">
                <a:solidFill>
                  <a:srgbClr val="CC0000"/>
                </a:solidFill>
                <a:latin typeface="Symbol" pitchFamily="18" charset="2"/>
              </a:rPr>
              <a:t>F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(</a:t>
            </a:r>
            <a:r>
              <a:rPr lang="en-US" altLang="en-US" sz="2400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sz="2400" b="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b="0" dirty="0" smtClean="0">
                <a:solidFill>
                  <a:srgbClr val="CC0000"/>
                </a:solidFill>
              </a:rPr>
              <a:t>)</a:t>
            </a:r>
            <a:endParaRPr lang="en-US" altLang="en-US" sz="2400" b="0" dirty="0">
              <a:solidFill>
                <a:srgbClr val="CC0000"/>
              </a:solidFill>
            </a:endParaRP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977900" y="2523123"/>
            <a:ext cx="2776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C0000"/>
                </a:solidFill>
              </a:rPr>
              <a:t>k</a:t>
            </a:r>
            <a:endParaRPr lang="en-US" altLang="en-US" sz="2400" b="0" dirty="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5969000" y="4979988"/>
            <a:ext cx="3175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(ancestor of SVM 1992, </a:t>
            </a:r>
          </a:p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similar to kernel Adatron, 1998, </a:t>
            </a:r>
          </a:p>
          <a:p>
            <a:pPr eaLnBrk="1" hangingPunct="1"/>
            <a:r>
              <a:rPr lang="en-US" altLang="en-US" b="0">
                <a:solidFill>
                  <a:srgbClr val="CC3300"/>
                </a:solidFill>
              </a:rPr>
              <a:t>and SMO, 1999)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2496" y="1252893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PARAMETRIC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1252893"/>
            <a:ext cx="19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 PARAMETRIC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Exercise: Gradient Descent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589088"/>
            <a:ext cx="7772400" cy="4114800"/>
          </a:xfrm>
        </p:spPr>
        <p:txBody>
          <a:bodyPr/>
          <a:lstStyle/>
          <a:p>
            <a:r>
              <a:rPr lang="en-US" altLang="en-US" dirty="0"/>
              <a:t>Linear discriminant 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i</a:t>
            </a:r>
            <a:endParaRPr lang="en-US" altLang="en-US" baseline="-25000" dirty="0"/>
          </a:p>
          <a:p>
            <a:r>
              <a:rPr lang="en-US" altLang="en-US" dirty="0"/>
              <a:t>Functional margin </a:t>
            </a:r>
            <a:r>
              <a:rPr lang="en-US" altLang="en-US" dirty="0" smtClean="0"/>
              <a:t>z = y </a:t>
            </a: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), y=</a:t>
            </a:r>
            <a:r>
              <a:rPr lang="en-US" altLang="en-US" dirty="0">
                <a:sym typeface="Symbol" pitchFamily="18" charset="2"/>
              </a:rPr>
              <a:t></a:t>
            </a:r>
            <a:r>
              <a:rPr lang="en-US" altLang="en-US" dirty="0"/>
              <a:t>1</a:t>
            </a:r>
          </a:p>
          <a:p>
            <a:r>
              <a:rPr lang="en-US" altLang="en-US" dirty="0"/>
              <a:t>Compute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z</a:t>
            </a:r>
            <a:r>
              <a:rPr lang="en-US" altLang="en-US" dirty="0" smtClean="0"/>
              <a:t>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endParaRPr lang="en-US" altLang="en-US" baseline="-25000" dirty="0"/>
          </a:p>
          <a:p>
            <a:r>
              <a:rPr lang="en-US" altLang="en-US" dirty="0"/>
              <a:t>Derive the learning rules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>
                <a:latin typeface="Symbol" pitchFamily="18" charset="2"/>
              </a:rPr>
              <a:t>=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corresponding to the following loss functions: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1682750" y="4876582"/>
            <a:ext cx="1260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square loss </a:t>
            </a:r>
            <a:r>
              <a:rPr lang="en-US" altLang="en-US" dirty="0" smtClean="0">
                <a:solidFill>
                  <a:srgbClr val="FF0000"/>
                </a:solidFill>
              </a:rPr>
              <a:t>L=(1- </a:t>
            </a:r>
            <a:r>
              <a:rPr lang="en-US" altLang="en-US" dirty="0">
                <a:solidFill>
                  <a:srgbClr val="FF0000"/>
                </a:solidFill>
              </a:rPr>
              <a:t>z)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3759200" y="4587875"/>
            <a:ext cx="1498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33CC33"/>
                </a:solidFill>
              </a:rPr>
              <a:t>SVC loss </a:t>
            </a:r>
            <a:r>
              <a:rPr lang="en-US" altLang="en-US" dirty="0" smtClean="0">
                <a:solidFill>
                  <a:srgbClr val="33CC33"/>
                </a:solidFill>
              </a:rPr>
              <a:t>L=max(0</a:t>
            </a:r>
            <a:r>
              <a:rPr lang="en-US" altLang="en-US" dirty="0">
                <a:solidFill>
                  <a:srgbClr val="33CC33"/>
                </a:solidFill>
              </a:rPr>
              <a:t>, 1-z)</a:t>
            </a:r>
            <a:endParaRPr lang="en-US" altLang="en-US" baseline="30000" dirty="0">
              <a:solidFill>
                <a:srgbClr val="33CC33"/>
              </a:solidFill>
            </a:endParaRP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5561012" y="5603875"/>
            <a:ext cx="13398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0033CC"/>
                </a:solidFill>
              </a:rPr>
              <a:t>logistic loss </a:t>
            </a:r>
            <a:r>
              <a:rPr lang="en-US" altLang="en-US" dirty="0" smtClean="0">
                <a:solidFill>
                  <a:srgbClr val="0033CC"/>
                </a:solidFill>
              </a:rPr>
              <a:t>L=log(1+e</a:t>
            </a:r>
            <a:r>
              <a:rPr lang="en-US" altLang="en-US" baseline="30000" dirty="0" smtClean="0">
                <a:solidFill>
                  <a:srgbClr val="0033CC"/>
                </a:solidFill>
              </a:rPr>
              <a:t>-z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6100763" y="4700588"/>
            <a:ext cx="160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err="1"/>
              <a:t>Adaboost</a:t>
            </a:r>
            <a:r>
              <a:rPr lang="en-US" altLang="en-US" dirty="0"/>
              <a:t> loss </a:t>
            </a:r>
            <a:r>
              <a:rPr lang="en-US" altLang="en-US" dirty="0" smtClean="0"/>
              <a:t>L=e</a:t>
            </a:r>
            <a:r>
              <a:rPr lang="en-US" altLang="en-US" baseline="30000" dirty="0" smtClean="0"/>
              <a:t>-z</a:t>
            </a:r>
            <a:endParaRPr lang="en-US" altLang="en-US" dirty="0"/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2312988" y="563245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9900"/>
                </a:solidFill>
              </a:rPr>
              <a:t>Perceptron loss </a:t>
            </a:r>
            <a:r>
              <a:rPr lang="en-US" altLang="en-US" dirty="0" smtClean="0">
                <a:solidFill>
                  <a:srgbClr val="FF9900"/>
                </a:solidFill>
              </a:rPr>
              <a:t>L=max(0</a:t>
            </a:r>
            <a:r>
              <a:rPr lang="en-US" altLang="en-US" dirty="0">
                <a:solidFill>
                  <a:srgbClr val="FF9900"/>
                </a:solidFill>
              </a:rPr>
              <a:t>, -z)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9239" y="1828800"/>
            <a:ext cx="4678561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the Perceptron algorithm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2" y="1589088"/>
            <a:ext cx="8205787" cy="5192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r>
              <a:rPr lang="en-US" altLang="en-US" dirty="0" smtClean="0"/>
              <a:t>z = 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y x</a:t>
            </a:r>
            <a:r>
              <a:rPr lang="en-US" altLang="en-US" baseline="-25000" dirty="0" smtClean="0"/>
              <a:t>i</a:t>
            </a:r>
          </a:p>
          <a:p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z/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/>
              <a:t>y x</a:t>
            </a:r>
            <a:r>
              <a:rPr lang="en-US" altLang="en-US" baseline="-25000" dirty="0"/>
              <a:t>i </a:t>
            </a:r>
            <a:endParaRPr lang="en-US" altLang="en-US" baseline="-25000" dirty="0" smtClean="0"/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  <a:endParaRPr lang="en-US" altLang="en-US" dirty="0" smtClean="0"/>
          </a:p>
          <a:p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/>
              <a:t>	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>
                <a:sym typeface="Symbol" pitchFamily="18" charset="2"/>
              </a:rPr>
              <a:t>z</a:t>
            </a:r>
            <a:r>
              <a:rPr lang="en-US" altLang="en-US" dirty="0" smtClean="0"/>
              <a:t> . </a:t>
            </a:r>
            <a:r>
              <a:rPr lang="en-US" altLang="en-US" dirty="0" smtClean="0">
                <a:sym typeface="Symbol" pitchFamily="18" charset="2"/>
              </a:rPr>
              <a:t>z</a:t>
            </a:r>
            <a:r>
              <a:rPr lang="en-US" altLang="en-US" dirty="0" smtClean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Like Hebb’s rule but for misclassified examples only.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828800" y="48006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6019800" y="1219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Rosenblatt, 1957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078" y="4572000"/>
            <a:ext cx="7528322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8288" y="4876800"/>
            <a:ext cx="5747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Symbol" pitchFamily="18" charset="2"/>
              </a:rPr>
              <a:t>h </a:t>
            </a:r>
            <a:r>
              <a:rPr lang="en-US" altLang="en-US" sz="2800" dirty="0"/>
              <a:t>y 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     if </a:t>
            </a:r>
            <a:r>
              <a:rPr lang="en-US" altLang="en-US" sz="2800" dirty="0"/>
              <a:t>z&lt;0 (misclassified example)</a:t>
            </a:r>
          </a:p>
          <a:p>
            <a:r>
              <a:rPr lang="en-US" altLang="en-US" sz="2800" dirty="0" smtClean="0"/>
              <a:t>0  otherwise</a:t>
            </a:r>
            <a:endParaRPr lang="en-US" alt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4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dirty="0">
                <a:solidFill>
                  <a:srgbClr val="FF99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the Perceptron algorithm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2" y="1589088"/>
            <a:ext cx="8205787" cy="5192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FF"/>
                </a:solidFill>
              </a:rPr>
              <a:t>i </a:t>
            </a:r>
            <a:r>
              <a:rPr lang="en-US" altLang="en-US" dirty="0" smtClean="0">
                <a:solidFill>
                  <a:srgbClr val="0066FF"/>
                </a:solidFill>
              </a:rPr>
              <a:t>(</a:t>
            </a:r>
            <a:r>
              <a:rPr lang="en-US" altLang="en-US" b="1" dirty="0" smtClean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 </a:t>
            </a:r>
          </a:p>
          <a:p>
            <a:r>
              <a:rPr lang="en-US" altLang="en-US" dirty="0" smtClean="0"/>
              <a:t>z = 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y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FF"/>
                </a:solidFill>
              </a:rPr>
              <a:t>i 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 smtClean="0">
                <a:solidFill>
                  <a:srgbClr val="0066FF"/>
                </a:solidFill>
              </a:rPr>
              <a:t>)</a:t>
            </a:r>
          </a:p>
          <a:p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/>
              <a:t>z/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/>
              <a:t>y </a:t>
            </a:r>
            <a:r>
              <a:rPr lang="en-US" altLang="en-US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FF"/>
                </a:solidFill>
              </a:rPr>
              <a:t>i </a:t>
            </a:r>
            <a:r>
              <a:rPr lang="en-US" altLang="en-US" dirty="0">
                <a:solidFill>
                  <a:srgbClr val="0066FF"/>
                </a:solidFill>
              </a:rPr>
              <a:t>(</a:t>
            </a:r>
            <a:r>
              <a:rPr lang="en-US" altLang="en-US" b="1" dirty="0">
                <a:solidFill>
                  <a:srgbClr val="0066FF"/>
                </a:solidFill>
              </a:rPr>
              <a:t>x</a:t>
            </a:r>
            <a:r>
              <a:rPr lang="en-US" altLang="en-US" dirty="0">
                <a:solidFill>
                  <a:srgbClr val="0066FF"/>
                </a:solidFill>
              </a:rPr>
              <a:t>) </a:t>
            </a:r>
            <a:endParaRPr lang="en-US" altLang="en-US" dirty="0" smtClean="0">
              <a:solidFill>
                <a:srgbClr val="0066FF"/>
              </a:solidFill>
            </a:endParaRP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  <a:endParaRPr lang="en-US" altLang="en-US" dirty="0" smtClean="0"/>
          </a:p>
          <a:p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/>
              <a:t>	 = </a:t>
            </a:r>
            <a:r>
              <a:rPr lang="en-US" altLang="en-US" dirty="0" smtClean="0"/>
              <a:t>-</a:t>
            </a:r>
            <a:r>
              <a:rPr lang="en-US" altLang="en-US" dirty="0">
                <a:latin typeface="Symbol" pitchFamily="18" charset="2"/>
              </a:rPr>
              <a:t>h 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>
                <a:sym typeface="Symbol" pitchFamily="18" charset="2"/>
              </a:rPr>
              <a:t>z</a:t>
            </a:r>
            <a:r>
              <a:rPr lang="en-US" altLang="en-US" dirty="0" smtClean="0"/>
              <a:t> . </a:t>
            </a:r>
            <a:r>
              <a:rPr lang="en-US" altLang="en-US" dirty="0" smtClean="0">
                <a:sym typeface="Symbol" pitchFamily="18" charset="2"/>
              </a:rPr>
              <a:t>z</a:t>
            </a:r>
            <a:r>
              <a:rPr lang="en-US" altLang="en-US" dirty="0" smtClean="0"/>
              <a:t>/</a:t>
            </a:r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</a:rPr>
              <a:t>Like Hebb’s rule but for misclassified examples only.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828800" y="48006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048"/>
          <p:cNvSpPr txBox="1">
            <a:spLocks noChangeArrowheads="1"/>
          </p:cNvSpPr>
          <p:nvPr/>
        </p:nvSpPr>
        <p:spPr bwMode="auto">
          <a:xfrm>
            <a:off x="6019800" y="1219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b="0" i="1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Rosenblatt, 1957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078" y="4572000"/>
            <a:ext cx="7528322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8288" y="4876800"/>
            <a:ext cx="589546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Symbol" pitchFamily="18" charset="2"/>
              </a:rPr>
              <a:t>h </a:t>
            </a:r>
            <a:r>
              <a:rPr lang="en-US" altLang="en-US" sz="2800" dirty="0"/>
              <a:t>y </a:t>
            </a:r>
            <a:r>
              <a:rPr lang="en-US" altLang="en-US" sz="2800" dirty="0">
                <a:solidFill>
                  <a:srgbClr val="0066FF"/>
                </a:solidFill>
                <a:latin typeface="Symbol" pitchFamily="18" charset="2"/>
              </a:rPr>
              <a:t>F</a:t>
            </a:r>
            <a:r>
              <a:rPr lang="en-US" altLang="en-US" sz="2800" baseline="-25000" dirty="0">
                <a:solidFill>
                  <a:srgbClr val="0066FF"/>
                </a:solidFill>
              </a:rPr>
              <a:t>i </a:t>
            </a:r>
            <a:r>
              <a:rPr lang="en-US" altLang="en-US" sz="2800" dirty="0">
                <a:solidFill>
                  <a:srgbClr val="0066FF"/>
                </a:solidFill>
              </a:rPr>
              <a:t>(</a:t>
            </a:r>
            <a:r>
              <a:rPr lang="en-US" altLang="en-US" sz="2800" b="1" dirty="0">
                <a:solidFill>
                  <a:srgbClr val="0066FF"/>
                </a:solidFill>
              </a:rPr>
              <a:t>x</a:t>
            </a:r>
            <a:r>
              <a:rPr lang="en-US" altLang="en-US" sz="2800" dirty="0">
                <a:solidFill>
                  <a:srgbClr val="0066FF"/>
                </a:solidFill>
              </a:rPr>
              <a:t>)</a:t>
            </a:r>
            <a:r>
              <a:rPr lang="en-US" altLang="en-US" sz="2800" dirty="0"/>
              <a:t>, if z&lt;0 (misclassified example)</a:t>
            </a:r>
          </a:p>
          <a:p>
            <a:r>
              <a:rPr lang="en-US" altLang="en-US" sz="2800" dirty="0" smtClean="0"/>
              <a:t>0  otherwise</a:t>
            </a:r>
            <a:endParaRPr lang="en-US" alt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Dual algorithm:</a:t>
            </a:r>
            <a:br>
              <a:rPr lang="en-US" altLang="en-US" dirty="0" smtClean="0"/>
            </a:br>
            <a:r>
              <a:rPr lang="en-US" altLang="en-US" dirty="0" smtClean="0"/>
              <a:t>Potential function learning algorithm</a:t>
            </a:r>
            <a:endParaRPr lang="en-US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Perceptron: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smtClean="0">
                <a:latin typeface="Symbol" pitchFamily="18" charset="2"/>
              </a:rPr>
              <a:t>h </a:t>
            </a:r>
            <a:r>
              <a:rPr lang="en-US" altLang="en-US" dirty="0"/>
              <a:t>y 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</a:t>
            </a:r>
            <a:r>
              <a:rPr lang="en-US" altLang="en-US" dirty="0"/>
              <a:t>if </a:t>
            </a:r>
            <a:r>
              <a:rPr lang="en-US" altLang="en-US" dirty="0" smtClean="0"/>
              <a:t>z&lt;0, 0 otherwise</a:t>
            </a:r>
          </a:p>
          <a:p>
            <a:r>
              <a:rPr lang="en-US" altLang="en-US" dirty="0" smtClean="0">
                <a:latin typeface="+mj-lt"/>
              </a:rPr>
              <a:t>For example </a:t>
            </a:r>
            <a:r>
              <a:rPr lang="en-US" altLang="en-US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CC000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C0000"/>
                </a:solidFill>
                <a:latin typeface="Symbol" pitchFamily="18" charset="2"/>
              </a:rPr>
              <a:t>	</a:t>
            </a:r>
            <a:r>
              <a:rPr lang="en-US" altLang="en-US" dirty="0" smtClean="0">
                <a:solidFill>
                  <a:srgbClr val="CC0000"/>
                </a:solidFill>
                <a:latin typeface="Symbol" pitchFamily="18" charset="2"/>
              </a:rPr>
              <a:t>		      </a:t>
            </a:r>
            <a:r>
              <a:rPr lang="en-US" altLang="en-US" sz="3200" dirty="0" err="1" smtClean="0">
                <a:latin typeface="Symbol" pitchFamily="18" charset="2"/>
              </a:rPr>
              <a:t>D</a:t>
            </a:r>
            <a:r>
              <a:rPr lang="en-US" altLang="en-US" sz="3200" b="1" dirty="0" err="1" smtClean="0"/>
              <a:t>w</a:t>
            </a:r>
            <a:r>
              <a:rPr lang="en-US" altLang="en-US" sz="3200" dirty="0" smtClean="0"/>
              <a:t> = </a:t>
            </a:r>
            <a:r>
              <a:rPr lang="en-US" altLang="en-US" sz="3200" dirty="0">
                <a:latin typeface="Symbol" pitchFamily="18" charset="2"/>
              </a:rPr>
              <a:t>h </a:t>
            </a:r>
            <a:r>
              <a:rPr lang="en-US" altLang="en-US" sz="3200" dirty="0" err="1" smtClean="0"/>
              <a:t>y</a:t>
            </a:r>
            <a:r>
              <a:rPr lang="en-US" altLang="en-US" sz="3200" baseline="30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 smtClean="0"/>
              <a:t> </a:t>
            </a:r>
            <a:r>
              <a:rPr lang="en-US" altLang="en-US" sz="3200" b="1" dirty="0" err="1" smtClean="0"/>
              <a:t>x</a:t>
            </a:r>
            <a:r>
              <a:rPr lang="en-US" altLang="en-US" sz="32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if z&lt;0, 0 otherwise</a:t>
            </a:r>
          </a:p>
          <a:p>
            <a:r>
              <a:rPr lang="en-US" altLang="en-US" b="1" dirty="0" smtClean="0">
                <a:solidFill>
                  <a:srgbClr val="CC0000"/>
                </a:solidFill>
              </a:rPr>
              <a:t>w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>
                <a:solidFill>
                  <a:srgbClr val="CC0000"/>
                </a:solidFill>
              </a:rPr>
              <a:t>= 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S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>
                <a:solidFill>
                  <a:srgbClr val="CC0000"/>
                </a:solidFill>
              </a:rPr>
              <a:t> </a:t>
            </a:r>
            <a:r>
              <a:rPr lang="en-US" altLang="en-US" b="1" dirty="0" err="1" smtClean="0">
                <a:solidFill>
                  <a:srgbClr val="CC0000"/>
                </a:solidFill>
              </a:rPr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 smtClean="0"/>
              <a:t> ,     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b="1" dirty="0" err="1" smtClean="0"/>
              <a:t>w</a:t>
            </a:r>
            <a:r>
              <a:rPr lang="en-US" altLang="en-US" dirty="0" smtClean="0"/>
              <a:t> =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>
                <a:solidFill>
                  <a:srgbClr val="CC0000"/>
                </a:solidFill>
              </a:rPr>
              <a:t>k</a:t>
            </a:r>
            <a:endParaRPr lang="en-US" altLang="en-US" baseline="30000" dirty="0" smtClean="0">
              <a:solidFill>
                <a:srgbClr val="CC0000"/>
              </a:solidFill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Symbol" pitchFamily="18" charset="2"/>
              </a:rPr>
              <a:t>			               </a:t>
            </a:r>
          </a:p>
          <a:p>
            <a:pPr marL="457200" lvl="1" indent="0">
              <a:buNone/>
            </a:pPr>
            <a:r>
              <a:rPr lang="en-US" altLang="en-US" sz="3200" dirty="0">
                <a:latin typeface="Symbol" pitchFamily="18" charset="2"/>
              </a:rPr>
              <a:t>	</a:t>
            </a:r>
            <a:r>
              <a:rPr lang="en-US" altLang="en-US" sz="3200" dirty="0" smtClean="0">
                <a:latin typeface="Symbol" pitchFamily="18" charset="2"/>
              </a:rPr>
              <a:t>		</a:t>
            </a:r>
            <a:r>
              <a:rPr lang="en-US" altLang="en-US" sz="3200" dirty="0" err="1" smtClean="0">
                <a:latin typeface="Symbol" pitchFamily="18" charset="2"/>
              </a:rPr>
              <a:t>D</a:t>
            </a:r>
            <a:r>
              <a:rPr lang="en-US" altLang="en-US" sz="3200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sz="3200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3200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sz="3200" dirty="0" smtClean="0"/>
              <a:t>= </a:t>
            </a:r>
            <a:r>
              <a:rPr lang="en-US" altLang="en-US" sz="3200" dirty="0">
                <a:latin typeface="Symbol" pitchFamily="18" charset="2"/>
              </a:rPr>
              <a:t>h </a:t>
            </a:r>
            <a:r>
              <a:rPr lang="en-US" altLang="en-US" sz="3200" dirty="0" err="1"/>
              <a:t>y</a:t>
            </a:r>
            <a:r>
              <a:rPr lang="en-US" altLang="en-US" sz="3200" baseline="30000" dirty="0" err="1">
                <a:solidFill>
                  <a:srgbClr val="CC0000"/>
                </a:solidFill>
              </a:rPr>
              <a:t>k</a:t>
            </a:r>
            <a:r>
              <a:rPr lang="en-US" altLang="en-US" sz="3200" dirty="0"/>
              <a:t> </a:t>
            </a:r>
            <a:endParaRPr lang="en-US" altLang="en-US" sz="3200" dirty="0" smtClean="0"/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438400" y="1625600"/>
            <a:ext cx="618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en-US" sz="2400" b="0" i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Aizerman</a:t>
            </a:r>
            <a:r>
              <a:rPr lang="en-US" altLang="en-US" sz="24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i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Braverman</a:t>
            </a:r>
            <a:r>
              <a:rPr lang="en-US" altLang="en-US" sz="24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i="1" dirty="0" err="1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Rozonoer</a:t>
            </a:r>
            <a:r>
              <a:rPr lang="en-US" altLang="en-US" sz="240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b="0" i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1964</a:t>
            </a:r>
            <a:endParaRPr lang="en-US" altLang="en-US" sz="2400" b="0" dirty="0">
              <a:solidFill>
                <a:srgbClr val="0033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4800600"/>
            <a:ext cx="2712244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4778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</a:t>
            </a:r>
            <a:r>
              <a:rPr lang="en-US" altLang="en-US" dirty="0" smtClean="0">
                <a:latin typeface="Symbol" pitchFamily="18" charset="2"/>
              </a:rPr>
              <a:t>Da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r>
              <a:rPr lang="en-US" altLang="en-US" dirty="0" smtClean="0">
                <a:latin typeface="+mj-lt"/>
              </a:rPr>
              <a:t>is different when</a:t>
            </a:r>
          </a:p>
          <a:p>
            <a:r>
              <a:rPr lang="en-US" altLang="en-US" dirty="0">
                <a:sym typeface="Symbol" pitchFamily="18" charset="2"/>
              </a:rPr>
              <a:t></a:t>
            </a:r>
            <a:r>
              <a:rPr lang="en-US" altLang="en-US" dirty="0"/>
              <a:t>L/</a:t>
            </a:r>
            <a:r>
              <a:rPr lang="en-US" altLang="en-US" dirty="0" smtClean="0">
                <a:sym typeface="Symbol" pitchFamily="18" charset="2"/>
              </a:rPr>
              <a:t></a:t>
            </a:r>
            <a:r>
              <a:rPr lang="en-US" altLang="en-US" dirty="0" smtClean="0">
                <a:latin typeface="Symbol" pitchFamily="18" charset="2"/>
              </a:rPr>
              <a:t>a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/>
              <a:t>is </a:t>
            </a:r>
            <a:r>
              <a:rPr lang="en-US" altLang="en-US" dirty="0" smtClean="0"/>
              <a:t>computed directly.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Linearly separable?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435225"/>
            <a:ext cx="4160838" cy="3919538"/>
            <a:chOff x="0" y="2435225"/>
            <a:chExt cx="4160838" cy="3919538"/>
          </a:xfrm>
        </p:grpSpPr>
        <p:sp>
          <p:nvSpPr>
            <p:cNvPr id="258087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8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9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0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1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3" name="Oval 45"/>
            <p:cNvSpPr>
              <a:spLocks noChangeArrowheads="1"/>
            </p:cNvSpPr>
            <p:nvPr/>
          </p:nvSpPr>
          <p:spPr bwMode="auto">
            <a:xfrm>
              <a:off x="2446338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5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7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8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9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0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1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2" name="Freeform 54"/>
            <p:cNvSpPr>
              <a:spLocks/>
            </p:cNvSpPr>
            <p:nvPr/>
          </p:nvSpPr>
          <p:spPr bwMode="auto">
            <a:xfrm flipV="1">
              <a:off x="1908175" y="3468688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3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4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5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6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7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8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9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0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58111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58112" name="Line 64"/>
            <p:cNvSpPr>
              <a:spLocks noChangeShapeType="1"/>
            </p:cNvSpPr>
            <p:nvPr/>
          </p:nvSpPr>
          <p:spPr bwMode="auto">
            <a:xfrm>
              <a:off x="1223963" y="2549525"/>
              <a:ext cx="2049462" cy="3321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13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4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5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6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7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8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148913" y="2435225"/>
            <a:ext cx="4160838" cy="3919538"/>
            <a:chOff x="0" y="2435225"/>
            <a:chExt cx="4160838" cy="3919538"/>
          </a:xfrm>
        </p:grpSpPr>
        <p:sp>
          <p:nvSpPr>
            <p:cNvPr id="74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44"/>
            <p:cNvSpPr>
              <a:spLocks noChangeArrowheads="1"/>
            </p:cNvSpPr>
            <p:nvPr/>
          </p:nvSpPr>
          <p:spPr bwMode="auto">
            <a:xfrm>
              <a:off x="2220913" y="43259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45"/>
            <p:cNvSpPr>
              <a:spLocks noChangeArrowheads="1"/>
            </p:cNvSpPr>
            <p:nvPr/>
          </p:nvSpPr>
          <p:spPr bwMode="auto">
            <a:xfrm>
              <a:off x="2446338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46"/>
            <p:cNvSpPr>
              <a:spLocks noChangeArrowheads="1"/>
            </p:cNvSpPr>
            <p:nvPr/>
          </p:nvSpPr>
          <p:spPr bwMode="auto">
            <a:xfrm>
              <a:off x="2200275" y="40767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48"/>
            <p:cNvSpPr>
              <a:spLocks/>
            </p:cNvSpPr>
            <p:nvPr/>
          </p:nvSpPr>
          <p:spPr bwMode="auto">
            <a:xfrm flipV="1">
              <a:off x="2200275" y="4387850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54"/>
            <p:cNvSpPr>
              <a:spLocks/>
            </p:cNvSpPr>
            <p:nvPr/>
          </p:nvSpPr>
          <p:spPr bwMode="auto">
            <a:xfrm flipV="1">
              <a:off x="1908175" y="3468688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99" name="Line 64"/>
            <p:cNvSpPr>
              <a:spLocks noChangeShapeType="1"/>
            </p:cNvSpPr>
            <p:nvPr/>
          </p:nvSpPr>
          <p:spPr bwMode="auto">
            <a:xfrm>
              <a:off x="1223963" y="2549525"/>
              <a:ext cx="2049462" cy="3321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69588" y="1752599"/>
            <a:ext cx="78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Yes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35108" y="1752600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No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5191977" y="2304650"/>
            <a:ext cx="2260800" cy="3556800"/>
          </a:xfrm>
          <a:custGeom>
            <a:avLst/>
            <a:gdLst>
              <a:gd name="connsiteX0" fmla="*/ 0 w 2260800"/>
              <a:gd name="connsiteY0" fmla="*/ 172800 h 3556800"/>
              <a:gd name="connsiteX1" fmla="*/ 259200 w 2260800"/>
              <a:gd name="connsiteY1" fmla="*/ 0 h 3556800"/>
              <a:gd name="connsiteX2" fmla="*/ 2260800 w 2260800"/>
              <a:gd name="connsiteY2" fmla="*/ 3412800 h 3556800"/>
              <a:gd name="connsiteX3" fmla="*/ 2001600 w 2260800"/>
              <a:gd name="connsiteY3" fmla="*/ 3556800 h 3556800"/>
              <a:gd name="connsiteX4" fmla="*/ 14400 w 2260800"/>
              <a:gd name="connsiteY4" fmla="*/ 115200 h 355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00" h="3556800">
                <a:moveTo>
                  <a:pt x="0" y="172800"/>
                </a:moveTo>
                <a:lnTo>
                  <a:pt x="259200" y="0"/>
                </a:lnTo>
                <a:lnTo>
                  <a:pt x="2260800" y="3412800"/>
                </a:lnTo>
                <a:lnTo>
                  <a:pt x="2001600" y="3556800"/>
                </a:lnTo>
                <a:lnTo>
                  <a:pt x="14400" y="1152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Large margin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435225"/>
            <a:ext cx="4160838" cy="3919538"/>
            <a:chOff x="0" y="2435225"/>
            <a:chExt cx="4160838" cy="3919538"/>
          </a:xfrm>
        </p:grpSpPr>
        <p:sp>
          <p:nvSpPr>
            <p:cNvPr id="258087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8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9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0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1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3" name="Oval 45"/>
            <p:cNvSpPr>
              <a:spLocks noChangeArrowheads="1"/>
            </p:cNvSpPr>
            <p:nvPr/>
          </p:nvSpPr>
          <p:spPr bwMode="auto">
            <a:xfrm>
              <a:off x="2446338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5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7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8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099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0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1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2" name="Freeform 54"/>
            <p:cNvSpPr>
              <a:spLocks/>
            </p:cNvSpPr>
            <p:nvPr/>
          </p:nvSpPr>
          <p:spPr bwMode="auto">
            <a:xfrm flipV="1">
              <a:off x="1908175" y="3468688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3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4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5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6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7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8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09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0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258111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258112" name="Line 64"/>
            <p:cNvSpPr>
              <a:spLocks noChangeShapeType="1"/>
            </p:cNvSpPr>
            <p:nvPr/>
          </p:nvSpPr>
          <p:spPr bwMode="auto">
            <a:xfrm>
              <a:off x="1223963" y="2549525"/>
              <a:ext cx="2049462" cy="3321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13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4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5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6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7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118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Line 64"/>
          <p:cNvSpPr>
            <a:spLocks noChangeShapeType="1"/>
          </p:cNvSpPr>
          <p:nvPr/>
        </p:nvSpPr>
        <p:spPr bwMode="auto">
          <a:xfrm>
            <a:off x="1073150" y="2876550"/>
            <a:ext cx="2432049" cy="270430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4"/>
          <p:cNvSpPr>
            <a:spLocks noChangeShapeType="1"/>
          </p:cNvSpPr>
          <p:nvPr/>
        </p:nvSpPr>
        <p:spPr bwMode="auto">
          <a:xfrm>
            <a:off x="685800" y="3065463"/>
            <a:ext cx="2895599" cy="26082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64"/>
          <p:cNvSpPr>
            <a:spLocks noChangeShapeType="1"/>
          </p:cNvSpPr>
          <p:nvPr/>
        </p:nvSpPr>
        <p:spPr bwMode="auto">
          <a:xfrm>
            <a:off x="1303338" y="2398930"/>
            <a:ext cx="1849437" cy="354784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64"/>
          <p:cNvSpPr>
            <a:spLocks noChangeShapeType="1"/>
          </p:cNvSpPr>
          <p:nvPr/>
        </p:nvSpPr>
        <p:spPr bwMode="auto">
          <a:xfrm>
            <a:off x="1225550" y="3028950"/>
            <a:ext cx="2432049" cy="270430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64"/>
          <p:cNvSpPr>
            <a:spLocks noChangeShapeType="1"/>
          </p:cNvSpPr>
          <p:nvPr/>
        </p:nvSpPr>
        <p:spPr bwMode="auto">
          <a:xfrm>
            <a:off x="838200" y="3217863"/>
            <a:ext cx="2895599" cy="26082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64"/>
          <p:cNvSpPr>
            <a:spLocks noChangeShapeType="1"/>
          </p:cNvSpPr>
          <p:nvPr/>
        </p:nvSpPr>
        <p:spPr bwMode="auto">
          <a:xfrm>
            <a:off x="1455738" y="2551330"/>
            <a:ext cx="1849437" cy="354784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4148913" y="2435225"/>
            <a:ext cx="4160838" cy="3919538"/>
            <a:chOff x="0" y="2435225"/>
            <a:chExt cx="4160838" cy="3919538"/>
          </a:xfrm>
        </p:grpSpPr>
        <p:sp>
          <p:nvSpPr>
            <p:cNvPr id="140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6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66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Line 64"/>
          <p:cNvSpPr>
            <a:spLocks noChangeShapeType="1"/>
          </p:cNvSpPr>
          <p:nvPr/>
        </p:nvSpPr>
        <p:spPr bwMode="auto">
          <a:xfrm>
            <a:off x="5352238" y="2395565"/>
            <a:ext cx="1949450" cy="337497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Large margin Perceptron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05787" cy="5192712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svc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B050"/>
                </a:solidFill>
              </a:rPr>
              <a:t>max(0, </a:t>
            </a:r>
            <a:r>
              <a:rPr lang="en-US" altLang="en-US" dirty="0" smtClean="0">
                <a:solidFill>
                  <a:srgbClr val="00B050"/>
                </a:solidFill>
              </a:rPr>
              <a:t>1 - z)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w</a:t>
            </a:r>
            <a:r>
              <a:rPr lang="en-US" altLang="en-US" sz="2800" dirty="0" smtClean="0">
                <a:solidFill>
                  <a:srgbClr val="00B050"/>
                </a:solidFill>
              </a:rPr>
              <a:t> must be normalized to give the scale!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600200" y="48774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141418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7323" y="4864800"/>
            <a:ext cx="6884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itchFamily="18" charset="2"/>
              <a:buChar char="h"/>
            </a:pPr>
            <a:r>
              <a:rPr lang="en-US" altLang="en-US" sz="2800" dirty="0" smtClean="0"/>
              <a:t>y 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if z &lt; 1 </a:t>
            </a:r>
            <a:r>
              <a:rPr lang="en-US" altLang="en-US" sz="2800" dirty="0"/>
              <a:t>(misclassified </a:t>
            </a:r>
            <a:r>
              <a:rPr lang="en-US" altLang="en-US" sz="2800" dirty="0" smtClean="0"/>
              <a:t>or </a:t>
            </a:r>
            <a:r>
              <a:rPr lang="en-US" altLang="en-US" sz="2800" dirty="0" smtClean="0">
                <a:solidFill>
                  <a:srgbClr val="00B050"/>
                </a:solidFill>
              </a:rPr>
              <a:t>within margin</a:t>
            </a:r>
            <a:r>
              <a:rPr lang="en-US" altLang="en-US" sz="2800" dirty="0" smtClean="0"/>
              <a:t>)</a:t>
            </a:r>
          </a:p>
          <a:p>
            <a:r>
              <a:rPr lang="en-US" altLang="en-US" sz="2800" dirty="0" smtClean="0"/>
              <a:t>0  otherwise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5720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b="1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b="1" dirty="0">
                <a:solidFill>
                  <a:srgbClr val="FF99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02719" y="2768159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33CC33"/>
                </a:solidFill>
              </a:rPr>
              <a:t>SVC loss max(0, 1-z)</a:t>
            </a:r>
            <a:endParaRPr lang="en-US" altLang="en-US" b="1" baseline="30000" dirty="0">
              <a:solidFill>
                <a:srgbClr val="33CC33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64652" y="2284307"/>
            <a:ext cx="2116692" cy="1370203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1344" y="3654510"/>
            <a:ext cx="993474" cy="0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1679" y="332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0" y="2613600"/>
            <a:ext cx="3456000" cy="3211200"/>
          </a:xfrm>
          <a:custGeom>
            <a:avLst/>
            <a:gdLst>
              <a:gd name="connsiteX0" fmla="*/ 86400 w 3456000"/>
              <a:gd name="connsiteY0" fmla="*/ 316800 h 3211200"/>
              <a:gd name="connsiteX1" fmla="*/ 388800 w 3456000"/>
              <a:gd name="connsiteY1" fmla="*/ 0 h 3211200"/>
              <a:gd name="connsiteX2" fmla="*/ 3456000 w 3456000"/>
              <a:gd name="connsiteY2" fmla="*/ 2865600 h 3211200"/>
              <a:gd name="connsiteX3" fmla="*/ 3110400 w 3456000"/>
              <a:gd name="connsiteY3" fmla="*/ 3211200 h 3211200"/>
              <a:gd name="connsiteX4" fmla="*/ 0 w 3456000"/>
              <a:gd name="connsiteY4" fmla="*/ 302400 h 32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000" h="3211200">
                <a:moveTo>
                  <a:pt x="86400" y="316800"/>
                </a:moveTo>
                <a:lnTo>
                  <a:pt x="388800" y="0"/>
                </a:lnTo>
                <a:lnTo>
                  <a:pt x="3456000" y="2865600"/>
                </a:lnTo>
                <a:lnTo>
                  <a:pt x="3110400" y="3211200"/>
                </a:lnTo>
                <a:lnTo>
                  <a:pt x="0" y="3024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Optimum margin</a:t>
            </a:r>
            <a:endParaRPr lang="en-US" alt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4148913" y="2435225"/>
            <a:ext cx="4160838" cy="3919538"/>
            <a:chOff x="0" y="2435225"/>
            <a:chExt cx="4160838" cy="3919538"/>
          </a:xfrm>
        </p:grpSpPr>
        <p:sp>
          <p:nvSpPr>
            <p:cNvPr id="140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6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66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Line 64"/>
          <p:cNvSpPr>
            <a:spLocks noChangeShapeType="1"/>
          </p:cNvSpPr>
          <p:nvPr/>
        </p:nvSpPr>
        <p:spPr bwMode="auto">
          <a:xfrm>
            <a:off x="4876800" y="2819400"/>
            <a:ext cx="2971800" cy="280987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232176" y="2285993"/>
            <a:ext cx="2260800" cy="3556800"/>
          </a:xfrm>
          <a:custGeom>
            <a:avLst/>
            <a:gdLst>
              <a:gd name="connsiteX0" fmla="*/ 0 w 2260800"/>
              <a:gd name="connsiteY0" fmla="*/ 172800 h 3556800"/>
              <a:gd name="connsiteX1" fmla="*/ 259200 w 2260800"/>
              <a:gd name="connsiteY1" fmla="*/ 0 h 3556800"/>
              <a:gd name="connsiteX2" fmla="*/ 2260800 w 2260800"/>
              <a:gd name="connsiteY2" fmla="*/ 3412800 h 3556800"/>
              <a:gd name="connsiteX3" fmla="*/ 2001600 w 2260800"/>
              <a:gd name="connsiteY3" fmla="*/ 3556800 h 3556800"/>
              <a:gd name="connsiteX4" fmla="*/ 14400 w 2260800"/>
              <a:gd name="connsiteY4" fmla="*/ 115200 h 355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00" h="3556800">
                <a:moveTo>
                  <a:pt x="0" y="172800"/>
                </a:moveTo>
                <a:lnTo>
                  <a:pt x="259200" y="0"/>
                </a:lnTo>
                <a:lnTo>
                  <a:pt x="2260800" y="3412800"/>
                </a:lnTo>
                <a:lnTo>
                  <a:pt x="2001600" y="3556800"/>
                </a:lnTo>
                <a:lnTo>
                  <a:pt x="14400" y="11520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189112" y="2416568"/>
            <a:ext cx="4160838" cy="3919538"/>
            <a:chOff x="0" y="2435225"/>
            <a:chExt cx="4160838" cy="3919538"/>
          </a:xfrm>
        </p:grpSpPr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598613" y="5532438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1446213" y="5313363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41"/>
            <p:cNvSpPr>
              <a:spLocks noChangeArrowheads="1"/>
            </p:cNvSpPr>
            <p:nvPr/>
          </p:nvSpPr>
          <p:spPr bwMode="auto">
            <a:xfrm>
              <a:off x="2232025" y="5314950"/>
              <a:ext cx="100013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42"/>
            <p:cNvSpPr>
              <a:spLocks noChangeArrowheads="1"/>
            </p:cNvSpPr>
            <p:nvPr/>
          </p:nvSpPr>
          <p:spPr bwMode="auto">
            <a:xfrm>
              <a:off x="1203325" y="5281613"/>
              <a:ext cx="100013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43"/>
            <p:cNvSpPr>
              <a:spLocks noChangeArrowheads="1"/>
            </p:cNvSpPr>
            <p:nvPr/>
          </p:nvSpPr>
          <p:spPr bwMode="auto">
            <a:xfrm>
              <a:off x="760413" y="4660900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45"/>
            <p:cNvSpPr>
              <a:spLocks noChangeArrowheads="1"/>
            </p:cNvSpPr>
            <p:nvPr/>
          </p:nvSpPr>
          <p:spPr bwMode="auto">
            <a:xfrm>
              <a:off x="2413794" y="4764088"/>
              <a:ext cx="103187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47"/>
            <p:cNvSpPr>
              <a:spLocks noChangeArrowheads="1"/>
            </p:cNvSpPr>
            <p:nvPr/>
          </p:nvSpPr>
          <p:spPr bwMode="auto">
            <a:xfrm>
              <a:off x="1847850" y="4568825"/>
              <a:ext cx="101600" cy="96838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9"/>
            <p:cNvSpPr>
              <a:spLocks/>
            </p:cNvSpPr>
            <p:nvPr/>
          </p:nvSpPr>
          <p:spPr bwMode="auto">
            <a:xfrm flipV="1">
              <a:off x="3152775" y="4146550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0"/>
            <p:cNvSpPr>
              <a:spLocks/>
            </p:cNvSpPr>
            <p:nvPr/>
          </p:nvSpPr>
          <p:spPr bwMode="auto">
            <a:xfrm flipV="1">
              <a:off x="3260725" y="4295775"/>
              <a:ext cx="128588" cy="117475"/>
            </a:xfrm>
            <a:custGeom>
              <a:avLst/>
              <a:gdLst>
                <a:gd name="T0" fmla="*/ 0 w 69"/>
                <a:gd name="T1" fmla="*/ 41 h 65"/>
                <a:gd name="T2" fmla="*/ 26 w 69"/>
                <a:gd name="T3" fmla="*/ 41 h 65"/>
                <a:gd name="T4" fmla="*/ 35 w 69"/>
                <a:gd name="T5" fmla="*/ 65 h 65"/>
                <a:gd name="T6" fmla="*/ 43 w 69"/>
                <a:gd name="T7" fmla="*/ 41 h 65"/>
                <a:gd name="T8" fmla="*/ 69 w 69"/>
                <a:gd name="T9" fmla="*/ 41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1"/>
            <p:cNvSpPr>
              <a:spLocks/>
            </p:cNvSpPr>
            <p:nvPr/>
          </p:nvSpPr>
          <p:spPr bwMode="auto">
            <a:xfrm flipV="1">
              <a:off x="2384425" y="3419475"/>
              <a:ext cx="128588" cy="115888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2"/>
            <p:cNvSpPr>
              <a:spLocks/>
            </p:cNvSpPr>
            <p:nvPr/>
          </p:nvSpPr>
          <p:spPr bwMode="auto">
            <a:xfrm flipV="1">
              <a:off x="2376488" y="4083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3"/>
            <p:cNvSpPr>
              <a:spLocks/>
            </p:cNvSpPr>
            <p:nvPr/>
          </p:nvSpPr>
          <p:spPr bwMode="auto">
            <a:xfrm flipV="1">
              <a:off x="2465388" y="36861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4"/>
            <p:cNvSpPr>
              <a:spLocks/>
            </p:cNvSpPr>
            <p:nvPr/>
          </p:nvSpPr>
          <p:spPr bwMode="auto">
            <a:xfrm flipV="1">
              <a:off x="1933575" y="344805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5"/>
            <p:cNvSpPr>
              <a:spLocks/>
            </p:cNvSpPr>
            <p:nvPr/>
          </p:nvSpPr>
          <p:spPr bwMode="auto">
            <a:xfrm flipV="1">
              <a:off x="2243138" y="326072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6"/>
            <p:cNvSpPr>
              <a:spLocks/>
            </p:cNvSpPr>
            <p:nvPr/>
          </p:nvSpPr>
          <p:spPr bwMode="auto">
            <a:xfrm flipV="1">
              <a:off x="2828925" y="3065463"/>
              <a:ext cx="128588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7"/>
            <p:cNvSpPr>
              <a:spLocks/>
            </p:cNvSpPr>
            <p:nvPr/>
          </p:nvSpPr>
          <p:spPr bwMode="auto">
            <a:xfrm flipV="1">
              <a:off x="2478088" y="3571875"/>
              <a:ext cx="127000" cy="117475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8"/>
            <p:cNvSpPr>
              <a:spLocks/>
            </p:cNvSpPr>
            <p:nvPr/>
          </p:nvSpPr>
          <p:spPr bwMode="auto">
            <a:xfrm flipV="1">
              <a:off x="3175000" y="3332163"/>
              <a:ext cx="125413" cy="115887"/>
            </a:xfrm>
            <a:custGeom>
              <a:avLst/>
              <a:gdLst>
                <a:gd name="T0" fmla="*/ 0 w 68"/>
                <a:gd name="T1" fmla="*/ 41 h 65"/>
                <a:gd name="T2" fmla="*/ 26 w 68"/>
                <a:gd name="T3" fmla="*/ 41 h 65"/>
                <a:gd name="T4" fmla="*/ 34 w 68"/>
                <a:gd name="T5" fmla="*/ 65 h 65"/>
                <a:gd name="T6" fmla="*/ 42 w 68"/>
                <a:gd name="T7" fmla="*/ 41 h 65"/>
                <a:gd name="T8" fmla="*/ 68 w 68"/>
                <a:gd name="T9" fmla="*/ 41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59"/>
            <p:cNvSpPr>
              <a:spLocks noChangeShapeType="1"/>
            </p:cNvSpPr>
            <p:nvPr/>
          </p:nvSpPr>
          <p:spPr bwMode="auto">
            <a:xfrm>
              <a:off x="487363" y="5902325"/>
              <a:ext cx="3532187" cy="0"/>
            </a:xfrm>
            <a:prstGeom prst="line">
              <a:avLst/>
            </a:prstGeom>
            <a:noFill/>
            <a:ln w="27051" cap="rnd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 flipV="1">
              <a:off x="487363" y="2505075"/>
              <a:ext cx="1587" cy="339725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61"/>
            <p:cNvSpPr>
              <a:spLocks/>
            </p:cNvSpPr>
            <p:nvPr/>
          </p:nvSpPr>
          <p:spPr bwMode="auto">
            <a:xfrm flipV="1">
              <a:off x="446088" y="2435225"/>
              <a:ext cx="84137" cy="107950"/>
            </a:xfrm>
            <a:custGeom>
              <a:avLst/>
              <a:gdLst>
                <a:gd name="T0" fmla="*/ 0 w 45"/>
                <a:gd name="T1" fmla="*/ 0 h 60"/>
                <a:gd name="T2" fmla="*/ 22 w 45"/>
                <a:gd name="T3" fmla="*/ 60 h 60"/>
                <a:gd name="T4" fmla="*/ 45 w 45"/>
                <a:gd name="T5" fmla="*/ 0 h 60"/>
                <a:gd name="T6" fmla="*/ 22 w 45"/>
                <a:gd name="T7" fmla="*/ 21 h 60"/>
                <a:gd name="T8" fmla="*/ 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3470275" y="5957888"/>
              <a:ext cx="690563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" name="Text Box 63"/>
            <p:cNvSpPr txBox="1">
              <a:spLocks noChangeArrowheads="1"/>
            </p:cNvSpPr>
            <p:nvPr/>
          </p:nvSpPr>
          <p:spPr bwMode="auto">
            <a:xfrm>
              <a:off x="0" y="2479675"/>
              <a:ext cx="447675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Arial" pitchFamily="34" charset="0"/>
                </a:rPr>
                <a:t>x</a:t>
              </a:r>
              <a:r>
                <a:rPr lang="en-US" altLang="en-US" sz="20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5" name="Oval 65"/>
            <p:cNvSpPr>
              <a:spLocks noChangeArrowheads="1"/>
            </p:cNvSpPr>
            <p:nvPr/>
          </p:nvSpPr>
          <p:spPr bwMode="auto">
            <a:xfrm>
              <a:off x="971550" y="493871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Oval 66"/>
            <p:cNvSpPr>
              <a:spLocks noChangeArrowheads="1"/>
            </p:cNvSpPr>
            <p:nvPr/>
          </p:nvSpPr>
          <p:spPr bwMode="auto">
            <a:xfrm>
              <a:off x="1852613" y="4989513"/>
              <a:ext cx="100012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67"/>
            <p:cNvSpPr>
              <a:spLocks noChangeArrowheads="1"/>
            </p:cNvSpPr>
            <p:nvPr/>
          </p:nvSpPr>
          <p:spPr bwMode="auto">
            <a:xfrm>
              <a:off x="1506538" y="3876675"/>
              <a:ext cx="100012" cy="98425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68"/>
            <p:cNvSpPr>
              <a:spLocks/>
            </p:cNvSpPr>
            <p:nvPr/>
          </p:nvSpPr>
          <p:spPr bwMode="auto">
            <a:xfrm flipV="1">
              <a:off x="2919413" y="4470400"/>
              <a:ext cx="127000" cy="117475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9"/>
            <p:cNvSpPr>
              <a:spLocks/>
            </p:cNvSpPr>
            <p:nvPr/>
          </p:nvSpPr>
          <p:spPr bwMode="auto">
            <a:xfrm flipV="1">
              <a:off x="2084388" y="3668713"/>
              <a:ext cx="128587" cy="117475"/>
            </a:xfrm>
            <a:custGeom>
              <a:avLst/>
              <a:gdLst>
                <a:gd name="T0" fmla="*/ 0 w 69"/>
                <a:gd name="T1" fmla="*/ 40 h 65"/>
                <a:gd name="T2" fmla="*/ 26 w 69"/>
                <a:gd name="T3" fmla="*/ 40 h 65"/>
                <a:gd name="T4" fmla="*/ 35 w 69"/>
                <a:gd name="T5" fmla="*/ 65 h 65"/>
                <a:gd name="T6" fmla="*/ 43 w 69"/>
                <a:gd name="T7" fmla="*/ 40 h 65"/>
                <a:gd name="T8" fmla="*/ 69 w 69"/>
                <a:gd name="T9" fmla="*/ 40 h 65"/>
                <a:gd name="T10" fmla="*/ 48 w 69"/>
                <a:gd name="T11" fmla="*/ 25 h 65"/>
                <a:gd name="T12" fmla="*/ 56 w 69"/>
                <a:gd name="T13" fmla="*/ 0 h 65"/>
                <a:gd name="T14" fmla="*/ 35 w 69"/>
                <a:gd name="T15" fmla="*/ 15 h 65"/>
                <a:gd name="T16" fmla="*/ 13 w 69"/>
                <a:gd name="T17" fmla="*/ 0 h 65"/>
                <a:gd name="T18" fmla="*/ 21 w 69"/>
                <a:gd name="T19" fmla="*/ 25 h 65"/>
                <a:gd name="T20" fmla="*/ 0 w 69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7051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70"/>
            <p:cNvSpPr>
              <a:spLocks noChangeArrowheads="1"/>
            </p:cNvSpPr>
            <p:nvPr/>
          </p:nvSpPr>
          <p:spPr bwMode="auto">
            <a:xfrm>
              <a:off x="2009775" y="4411663"/>
              <a:ext cx="101600" cy="96837"/>
            </a:xfrm>
            <a:prstGeom prst="ellipse">
              <a:avLst/>
            </a:prstGeom>
            <a:solidFill>
              <a:srgbClr val="FFFFFF"/>
            </a:solidFill>
            <a:ln w="269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Line 64"/>
          <p:cNvSpPr>
            <a:spLocks noChangeShapeType="1"/>
          </p:cNvSpPr>
          <p:nvPr/>
        </p:nvSpPr>
        <p:spPr bwMode="auto">
          <a:xfrm>
            <a:off x="1392437" y="2376908"/>
            <a:ext cx="1949450" cy="337497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481188" y="1752599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Large margin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60631" y="1762773"/>
            <a:ext cx="267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Optimum margin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Rectangle 1052"/>
          <p:cNvSpPr>
            <a:spLocks noChangeArrowheads="1"/>
          </p:cNvSpPr>
          <p:nvPr/>
        </p:nvSpPr>
        <p:spPr bwMode="auto">
          <a:xfrm rot="3490698">
            <a:off x="1334638" y="2571254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45" name="Rectangle 1052"/>
          <p:cNvSpPr>
            <a:spLocks noChangeArrowheads="1"/>
          </p:cNvSpPr>
          <p:nvPr/>
        </p:nvSpPr>
        <p:spPr bwMode="auto">
          <a:xfrm rot="3490698">
            <a:off x="2944363" y="4914540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1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47" name="Rectangle 1052"/>
          <p:cNvSpPr>
            <a:spLocks noChangeArrowheads="1"/>
          </p:cNvSpPr>
          <p:nvPr/>
        </p:nvSpPr>
        <p:spPr bwMode="auto">
          <a:xfrm rot="3490698">
            <a:off x="2327337" y="5243145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-1</a:t>
            </a:r>
            <a:endParaRPr lang="en-US" altLang="en-US" b="0" dirty="0">
              <a:latin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02906" y="4295775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052"/>
          <p:cNvSpPr>
            <a:spLocks noChangeArrowheads="1"/>
          </p:cNvSpPr>
          <p:nvPr/>
        </p:nvSpPr>
        <p:spPr bwMode="auto">
          <a:xfrm rot="3490698">
            <a:off x="2964524" y="4058525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7467" y="6137668"/>
            <a:ext cx="950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err="1" smtClean="0"/>
              <a:t>ǁ</a:t>
            </a:r>
            <a:r>
              <a:rPr lang="en-US" altLang="en-US" sz="2000" b="1" dirty="0" err="1" smtClean="0"/>
              <a:t>w</a:t>
            </a:r>
            <a:r>
              <a:rPr lang="en-US" altLang="en-US" sz="2000" dirty="0" err="1" smtClean="0"/>
              <a:t>ǁ</a:t>
            </a:r>
            <a:r>
              <a:rPr lang="en-US" altLang="en-US" sz="2000" dirty="0" smtClean="0"/>
              <a:t> = 1</a:t>
            </a:r>
            <a:endParaRPr lang="en-US" sz="2000" dirty="0"/>
          </a:p>
        </p:txBody>
      </p:sp>
      <p:sp>
        <p:nvSpPr>
          <p:cNvPr id="165" name="Rectangle 164"/>
          <p:cNvSpPr/>
          <p:nvPr/>
        </p:nvSpPr>
        <p:spPr>
          <a:xfrm>
            <a:off x="5042064" y="6175927"/>
            <a:ext cx="2407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M = </a:t>
            </a:r>
            <a:r>
              <a:rPr lang="en-US" altLang="en-US" sz="2000" dirty="0" err="1" smtClean="0"/>
              <a:t>max</a:t>
            </a:r>
            <a:r>
              <a:rPr lang="en-US" altLang="en-US" sz="2000" baseline="-25000" dirty="0" err="1" smtClean="0"/>
              <a:t>w</a:t>
            </a:r>
            <a:r>
              <a:rPr lang="en-US" altLang="en-US" sz="2000" dirty="0" smtClean="0"/>
              <a:t> (min</a:t>
            </a:r>
            <a:r>
              <a:rPr lang="en-US" altLang="en-US" sz="2000" baseline="-25000" dirty="0" smtClean="0"/>
              <a:t>k</a:t>
            </a:r>
            <a:r>
              <a:rPr lang="en-US" altLang="en-US" sz="2000" dirty="0" smtClean="0"/>
              <a:t>(f(</a:t>
            </a:r>
            <a:r>
              <a:rPr lang="en-US" altLang="en-US" sz="2000" b="1" dirty="0" err="1" smtClean="0"/>
              <a:t>x</a:t>
            </a:r>
            <a:r>
              <a:rPr lang="en-US" altLang="en-US" sz="2000" baseline="30000" dirty="0" err="1" smtClean="0"/>
              <a:t>k</a:t>
            </a:r>
            <a:r>
              <a:rPr lang="en-US" altLang="en-US" sz="2000" dirty="0" smtClean="0"/>
              <a:t>))</a:t>
            </a:r>
            <a:endParaRPr lang="en-US" sz="2000" dirty="0"/>
          </a:p>
        </p:txBody>
      </p:sp>
      <p:sp>
        <p:nvSpPr>
          <p:cNvPr id="172" name="Rectangle 1052"/>
          <p:cNvSpPr>
            <a:spLocks noChangeArrowheads="1"/>
          </p:cNvSpPr>
          <p:nvPr/>
        </p:nvSpPr>
        <p:spPr bwMode="auto">
          <a:xfrm rot="2692619">
            <a:off x="4991228" y="2939534"/>
            <a:ext cx="922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0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73" name="Rectangle 1052"/>
          <p:cNvSpPr>
            <a:spLocks noChangeArrowheads="1"/>
          </p:cNvSpPr>
          <p:nvPr/>
        </p:nvSpPr>
        <p:spPr bwMode="auto">
          <a:xfrm rot="2692619">
            <a:off x="7265594" y="4779985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= </a:t>
            </a:r>
            <a:r>
              <a:rPr lang="en-US" altLang="en-US" b="0" dirty="0" smtClean="0">
                <a:latin typeface="Arial" pitchFamily="34" charset="0"/>
              </a:rPr>
              <a:t>M</a:t>
            </a:r>
            <a:endParaRPr lang="en-US" altLang="en-US" b="0" dirty="0">
              <a:latin typeface="Arial" pitchFamily="34" charset="0"/>
            </a:endParaRPr>
          </a:p>
        </p:txBody>
      </p:sp>
      <p:sp>
        <p:nvSpPr>
          <p:cNvPr id="175" name="Rectangle 1052"/>
          <p:cNvSpPr>
            <a:spLocks noChangeArrowheads="1"/>
          </p:cNvSpPr>
          <p:nvPr/>
        </p:nvSpPr>
        <p:spPr bwMode="auto">
          <a:xfrm rot="2692619">
            <a:off x="6553835" y="5289927"/>
            <a:ext cx="1063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0" dirty="0">
                <a:latin typeface="Arial" pitchFamily="34" charset="0"/>
              </a:rPr>
              <a:t>f(</a:t>
            </a:r>
            <a:r>
              <a:rPr lang="en-US" altLang="en-US" b="1" dirty="0">
                <a:latin typeface="Arial" pitchFamily="34" charset="0"/>
              </a:rPr>
              <a:t>x</a:t>
            </a:r>
            <a:r>
              <a:rPr lang="en-US" altLang="en-US" b="0" dirty="0">
                <a:latin typeface="Arial" pitchFamily="34" charset="0"/>
              </a:rPr>
              <a:t>) </a:t>
            </a:r>
            <a:r>
              <a:rPr lang="en-US" altLang="en-US" b="0" dirty="0" smtClean="0">
                <a:latin typeface="Arial" pitchFamily="34" charset="0"/>
              </a:rPr>
              <a:t>= -M</a:t>
            </a:r>
            <a:endParaRPr lang="en-US" altLang="en-US" b="0" dirty="0">
              <a:latin typeface="Arial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rot="20361369" flipV="1">
            <a:off x="6646268" y="4289968"/>
            <a:ext cx="402483" cy="212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052"/>
          <p:cNvSpPr>
            <a:spLocks noChangeArrowheads="1"/>
          </p:cNvSpPr>
          <p:nvPr/>
        </p:nvSpPr>
        <p:spPr bwMode="auto">
          <a:xfrm rot="2252067">
            <a:off x="6893566" y="395254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latin typeface="Arial" pitchFamily="34" charset="0"/>
              </a:rPr>
              <a:t>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Optimum margin Perceptron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05787" cy="5192712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svc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B050"/>
                </a:solidFill>
              </a:rPr>
              <a:t>max(0, </a:t>
            </a:r>
            <a:r>
              <a:rPr lang="en-US" altLang="en-US" dirty="0" smtClean="0">
                <a:solidFill>
                  <a:srgbClr val="00B050"/>
                </a:solidFill>
              </a:rPr>
              <a:t>1 - z)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                                                     z=y f(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  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w</a:t>
            </a:r>
            <a:r>
              <a:rPr lang="en-US" altLang="en-US" sz="2800" dirty="0" smtClean="0">
                <a:solidFill>
                  <a:srgbClr val="00B050"/>
                </a:solidFill>
              </a:rPr>
              <a:t> must be normalized to give the scale!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600200" y="48774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141418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7323" y="4864800"/>
            <a:ext cx="6884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itchFamily="18" charset="2"/>
              <a:buChar char="h"/>
            </a:pPr>
            <a:r>
              <a:rPr lang="en-US" altLang="en-US" sz="2800" dirty="0" smtClean="0"/>
              <a:t>y 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only for min(z)</a:t>
            </a:r>
          </a:p>
          <a:p>
            <a:r>
              <a:rPr lang="en-US" altLang="en-US" sz="2800" dirty="0" smtClean="0"/>
              <a:t>0  otherwise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5720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b="1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b="1" dirty="0">
                <a:solidFill>
                  <a:srgbClr val="FF99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02719" y="2768159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33CC33"/>
                </a:solidFill>
              </a:rPr>
              <a:t>SVC loss max(0, 1-z)</a:t>
            </a:r>
            <a:endParaRPr lang="en-US" altLang="en-US" b="1" baseline="30000" dirty="0">
              <a:solidFill>
                <a:srgbClr val="33CC33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64652" y="2284307"/>
            <a:ext cx="2116692" cy="1370203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1344" y="3654510"/>
            <a:ext cx="993474" cy="0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1679" y="332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5821" y="1219200"/>
            <a:ext cx="31977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 err="1" smtClean="0">
                <a:solidFill>
                  <a:srgbClr val="CC3300"/>
                </a:solidFill>
              </a:rPr>
              <a:t>Minover</a:t>
            </a:r>
            <a:r>
              <a:rPr lang="en-US" altLang="en-US" dirty="0" smtClean="0">
                <a:solidFill>
                  <a:srgbClr val="CC3300"/>
                </a:solidFill>
              </a:rPr>
              <a:t>, </a:t>
            </a:r>
            <a:r>
              <a:rPr lang="en-US" altLang="en-US" dirty="0" err="1" smtClean="0">
                <a:solidFill>
                  <a:srgbClr val="CC3300"/>
                </a:solidFill>
              </a:rPr>
              <a:t>Krauth-Mézard</a:t>
            </a:r>
            <a:r>
              <a:rPr lang="en-US" altLang="en-US" dirty="0" smtClean="0">
                <a:solidFill>
                  <a:srgbClr val="CC3300"/>
                </a:solidFill>
              </a:rPr>
              <a:t> </a:t>
            </a:r>
            <a:r>
              <a:rPr lang="en-US" altLang="en-US" dirty="0">
                <a:solidFill>
                  <a:srgbClr val="CC3300"/>
                </a:solidFill>
              </a:rPr>
              <a:t>1987)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Today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25" y="2362200"/>
            <a:ext cx="5772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Optimum margin Perceptron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05787" cy="5192712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perceptron</a:t>
            </a:r>
            <a:r>
              <a:rPr lang="en-US" altLang="en-US" dirty="0" smtClean="0"/>
              <a:t> = </a:t>
            </a:r>
            <a:r>
              <a:rPr lang="en-US" altLang="en-US" dirty="0">
                <a:solidFill>
                  <a:srgbClr val="FF9900"/>
                </a:solidFill>
              </a:rPr>
              <a:t>max(0, -z</a:t>
            </a:r>
            <a:r>
              <a:rPr lang="en-US" altLang="en-US" dirty="0" smtClean="0">
                <a:solidFill>
                  <a:srgbClr val="FF9900"/>
                </a:solidFill>
              </a:rPr>
              <a:t>)</a:t>
            </a:r>
          </a:p>
          <a:p>
            <a:r>
              <a:rPr lang="en-US" altLang="en-US" dirty="0" err="1" smtClean="0"/>
              <a:t>L</a:t>
            </a:r>
            <a:r>
              <a:rPr lang="en-US" altLang="en-US" baseline="-25000" dirty="0" err="1" smtClean="0"/>
              <a:t>svc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B050"/>
                </a:solidFill>
              </a:rPr>
              <a:t>max(0, </a:t>
            </a:r>
            <a:r>
              <a:rPr lang="en-US" altLang="en-US" dirty="0" smtClean="0">
                <a:solidFill>
                  <a:srgbClr val="00B050"/>
                </a:solidFill>
              </a:rPr>
              <a:t>1 - z)</a:t>
            </a: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latin typeface="Symbol" pitchFamily="18" charset="2"/>
            </a:endParaRPr>
          </a:p>
          <a:p>
            <a:pPr marL="0" indent="0">
              <a:buNone/>
            </a:pPr>
            <a:endParaRPr lang="en-US" altLang="en-US" dirty="0" smtClean="0">
              <a:latin typeface="Symbol" pitchFamily="18" charset="2"/>
            </a:endParaRPr>
          </a:p>
          <a:p>
            <a:pPr marL="0" indent="0">
              <a:buNone/>
            </a:pP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 smtClean="0">
                <a:latin typeface="Symbol" pitchFamily="18" charset="2"/>
              </a:rPr>
              <a:t>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                                   </a:t>
            </a:r>
            <a:r>
              <a:rPr lang="en-US" altLang="en-US" dirty="0" err="1" smtClean="0">
                <a:latin typeface="Symbol" pitchFamily="18" charset="2"/>
              </a:rPr>
              <a:t>D</a:t>
            </a:r>
            <a:r>
              <a:rPr lang="en-US" altLang="en-US" dirty="0" err="1" smtClean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altLang="en-US" baseline="-25000" dirty="0" err="1" smtClean="0">
                <a:solidFill>
                  <a:srgbClr val="CC0000"/>
                </a:solidFill>
              </a:rPr>
              <a:t>k</a:t>
            </a:r>
            <a:r>
              <a:rPr lang="en-US" altLang="en-US" baseline="-25000" dirty="0" smtClean="0">
                <a:solidFill>
                  <a:srgbClr val="CC0000"/>
                </a:solidFill>
              </a:rPr>
              <a:t> </a:t>
            </a:r>
            <a:r>
              <a:rPr lang="en-US" altLang="en-US" dirty="0"/>
              <a:t>= 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en-US" sz="2800" b="1" dirty="0" smtClean="0">
                <a:solidFill>
                  <a:srgbClr val="00B050"/>
                </a:solidFill>
              </a:rPr>
              <a:t>w</a:t>
            </a:r>
            <a:r>
              <a:rPr lang="en-US" altLang="en-US" sz="2800" dirty="0" smtClean="0">
                <a:solidFill>
                  <a:srgbClr val="00B050"/>
                </a:solidFill>
              </a:rPr>
              <a:t> must be normalized to give the scale!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Left Brace 1"/>
          <p:cNvSpPr/>
          <p:nvPr/>
        </p:nvSpPr>
        <p:spPr>
          <a:xfrm>
            <a:off x="1600200" y="48774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141418" cy="153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7323" y="4864800"/>
            <a:ext cx="68846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itchFamily="18" charset="2"/>
              <a:buChar char="h"/>
            </a:pPr>
            <a:r>
              <a:rPr lang="en-US" altLang="en-US" sz="2800" dirty="0" smtClean="0"/>
              <a:t>y 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i</a:t>
            </a:r>
            <a:r>
              <a:rPr lang="en-US" altLang="en-US" sz="2800" dirty="0" smtClean="0"/>
              <a:t>, for min(z)                      </a:t>
            </a:r>
            <a:r>
              <a:rPr lang="en-US" altLang="en-US" sz="2800" dirty="0" smtClean="0">
                <a:latin typeface="Symbol" pitchFamily="18" charset="2"/>
              </a:rPr>
              <a:t>h </a:t>
            </a:r>
            <a:r>
              <a:rPr lang="en-US" altLang="en-US" sz="2800" dirty="0" err="1" smtClean="0"/>
              <a:t>y</a:t>
            </a:r>
            <a:r>
              <a:rPr lang="en-US" altLang="en-US" sz="2800" baseline="30000" dirty="0" err="1" smtClean="0">
                <a:solidFill>
                  <a:srgbClr val="CC0000"/>
                </a:solidFill>
              </a:rPr>
              <a:t>k</a:t>
            </a:r>
            <a:r>
              <a:rPr lang="en-US" altLang="en-US" sz="2800" dirty="0" smtClean="0"/>
              <a:t>, </a:t>
            </a:r>
            <a:r>
              <a:rPr lang="en-US" altLang="en-US" sz="2800" dirty="0"/>
              <a:t>for min(z) </a:t>
            </a:r>
            <a:endParaRPr lang="en-US" altLang="en-US" sz="2800" dirty="0" smtClean="0"/>
          </a:p>
          <a:p>
            <a:r>
              <a:rPr lang="en-US" altLang="en-US" sz="2800" dirty="0" smtClean="0"/>
              <a:t>0  otherwise                              0  </a:t>
            </a:r>
            <a:r>
              <a:rPr lang="en-US" altLang="en-US" sz="2800" dirty="0"/>
              <a:t>otherwise</a:t>
            </a:r>
          </a:p>
          <a:p>
            <a:endParaRPr lang="en-US" altLang="en-US" sz="2800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5720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3944" y="1871360"/>
            <a:ext cx="4693963" cy="2166836"/>
            <a:chOff x="193827" y="2971800"/>
            <a:chExt cx="7845274" cy="3362331"/>
          </a:xfrm>
          <a:noFill/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515100" y="5211761"/>
              <a:ext cx="15240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z=y f(</a:t>
              </a:r>
              <a:r>
                <a:rPr lang="en-US" altLang="en-US" b="1" dirty="0"/>
                <a:t>x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13248" y="2971800"/>
              <a:ext cx="1828801" cy="57310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/>
                <a:t>L(f(</a:t>
              </a:r>
              <a:r>
                <a:rPr lang="en-US" altLang="en-US" b="1" dirty="0" smtClean="0"/>
                <a:t>x</a:t>
              </a:r>
              <a:r>
                <a:rPr lang="en-US" altLang="en-US" dirty="0" smtClean="0"/>
                <a:t>), y)</a:t>
              </a:r>
              <a:endParaRPr lang="en-US" altLang="en-US" dirty="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070242" y="3133791"/>
              <a:ext cx="2087033" cy="907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 dirty="0"/>
                <a:t>Decision boundary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512762" y="5786443"/>
              <a:ext cx="6848477" cy="547688"/>
              <a:chOff x="347" y="3645"/>
              <a:chExt cx="4314" cy="345"/>
            </a:xfrm>
            <a:grpFill/>
          </p:grpSpPr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V="1">
                <a:off x="2448" y="3983"/>
                <a:ext cx="2213" cy="1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832" y="3645"/>
                <a:ext cx="1776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>
                    <a:solidFill>
                      <a:srgbClr val="008000"/>
                    </a:solidFill>
                  </a:rPr>
                  <a:t>well classified</a:t>
                </a: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H="1">
                <a:off x="347" y="3984"/>
                <a:ext cx="2101" cy="6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818" y="3645"/>
                <a:ext cx="1630" cy="3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 i="1" dirty="0" err="1">
                    <a:solidFill>
                      <a:srgbClr val="FF0000"/>
                    </a:solidFill>
                  </a:rPr>
                  <a:t>missclassified</a:t>
                </a:r>
                <a:endParaRPr lang="en-US" altLang="en-US" sz="1600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848100" y="5953125"/>
              <a:ext cx="0" cy="381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93827" y="4364830"/>
              <a:ext cx="1908023" cy="128947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9900"/>
                  </a:solidFill>
                </a:rPr>
                <a:t>Perceptron loss 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  max(0</a:t>
              </a:r>
              <a:r>
                <a:rPr lang="en-US" altLang="en-US" sz="1600" b="1" dirty="0">
                  <a:solidFill>
                    <a:srgbClr val="FF9900"/>
                  </a:solidFill>
                </a:rPr>
                <a:t>, -z</a:t>
              </a:r>
              <a:r>
                <a:rPr lang="en-US" altLang="en-US" sz="1600" b="1" dirty="0" smtClean="0">
                  <a:solidFill>
                    <a:srgbClr val="FF9900"/>
                  </a:solidFill>
                </a:rPr>
                <a:t>) </a:t>
              </a:r>
              <a:endParaRPr lang="en-US" altLang="en-US" sz="1600" b="1" dirty="0">
                <a:solidFill>
                  <a:srgbClr val="FF99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101850" y="2971800"/>
              <a:ext cx="0" cy="2786063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101850" y="5738757"/>
              <a:ext cx="5259388" cy="19106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1850" y="4692488"/>
              <a:ext cx="1784350" cy="106680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6200" y="5738757"/>
              <a:ext cx="3124200" cy="0"/>
            </a:xfrm>
            <a:prstGeom prst="line">
              <a:avLst/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3848100" y="4098924"/>
              <a:ext cx="3175" cy="2225675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02719" y="2768159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33CC33"/>
                </a:solidFill>
              </a:rPr>
              <a:t>SVC loss max(0, 1-z)</a:t>
            </a:r>
            <a:endParaRPr lang="en-US" altLang="en-US" b="1" baseline="30000" dirty="0">
              <a:solidFill>
                <a:srgbClr val="33CC33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64652" y="2284307"/>
            <a:ext cx="2116692" cy="1370203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1344" y="3654510"/>
            <a:ext cx="993474" cy="0"/>
          </a:xfrm>
          <a:prstGeom prst="line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7676" y="360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1679" y="332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5821" y="1219200"/>
            <a:ext cx="31977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dirty="0" err="1" smtClean="0">
                <a:solidFill>
                  <a:srgbClr val="CC3300"/>
                </a:solidFill>
              </a:rPr>
              <a:t>Minover</a:t>
            </a:r>
            <a:r>
              <a:rPr lang="en-US" altLang="en-US" dirty="0" smtClean="0">
                <a:solidFill>
                  <a:srgbClr val="CC3300"/>
                </a:solidFill>
              </a:rPr>
              <a:t>, </a:t>
            </a:r>
            <a:r>
              <a:rPr lang="en-US" altLang="en-US" dirty="0" err="1" smtClean="0">
                <a:solidFill>
                  <a:srgbClr val="CC3300"/>
                </a:solidFill>
              </a:rPr>
              <a:t>Krauth-Mézard</a:t>
            </a:r>
            <a:r>
              <a:rPr lang="en-US" altLang="en-US" dirty="0" smtClean="0">
                <a:solidFill>
                  <a:srgbClr val="CC3300"/>
                </a:solidFill>
              </a:rPr>
              <a:t> </a:t>
            </a:r>
            <a:r>
              <a:rPr lang="en-US" altLang="en-US" dirty="0">
                <a:solidFill>
                  <a:srgbClr val="CC3300"/>
                </a:solidFill>
              </a:rPr>
              <a:t>1987)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34768" y="4572000"/>
            <a:ext cx="0" cy="15239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5805256" y="4864800"/>
            <a:ext cx="304800" cy="1143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21425" y="5856288"/>
            <a:ext cx="4283075" cy="7762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i="1" dirty="0" err="1">
                <a:solidFill>
                  <a:srgbClr val="000099"/>
                </a:solidFill>
              </a:rPr>
              <a:t>Vapnik</a:t>
            </a:r>
            <a:r>
              <a:rPr lang="en-US" altLang="en-US" sz="2400" b="1" i="1" dirty="0">
                <a:solidFill>
                  <a:srgbClr val="000099"/>
                </a:solidFill>
              </a:rPr>
              <a:t>, 1962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  <p:grpSp>
        <p:nvGrpSpPr>
          <p:cNvPr id="774148" name="Group 1028"/>
          <p:cNvGrpSpPr>
            <a:grpSpLocks/>
          </p:cNvGrpSpPr>
          <p:nvPr/>
        </p:nvGrpSpPr>
        <p:grpSpPr bwMode="auto">
          <a:xfrm>
            <a:off x="2027238" y="1585913"/>
            <a:ext cx="5715000" cy="4205287"/>
            <a:chOff x="1277" y="999"/>
            <a:chExt cx="3600" cy="2649"/>
          </a:xfrm>
        </p:grpSpPr>
        <p:pic>
          <p:nvPicPr>
            <p:cNvPr id="774149" name="Picture 1029" descr="C:\Users\Isabelle\Projects\HDC\Reports\figures\linear_svm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" y="1169"/>
              <a:ext cx="3216" cy="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4150" name="Rectangle 1030"/>
            <p:cNvSpPr>
              <a:spLocks noChangeArrowheads="1"/>
            </p:cNvSpPr>
            <p:nvPr/>
          </p:nvSpPr>
          <p:spPr bwMode="auto">
            <a:xfrm>
              <a:off x="4378" y="999"/>
              <a:ext cx="499" cy="26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4151" name="Text Box 1031"/>
          <p:cNvSpPr txBox="1">
            <a:spLocks noChangeArrowheads="1"/>
          </p:cNvSpPr>
          <p:nvPr/>
        </p:nvSpPr>
        <p:spPr bwMode="auto">
          <a:xfrm>
            <a:off x="3140075" y="5969000"/>
            <a:ext cx="3048000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3200" b="0" dirty="0">
                <a:solidFill>
                  <a:srgbClr val="990000"/>
                </a:solidFill>
              </a:rPr>
              <a:t>f(</a:t>
            </a:r>
            <a:r>
              <a:rPr lang="en-US" altLang="en-US" sz="3200" dirty="0">
                <a:solidFill>
                  <a:srgbClr val="990000"/>
                </a:solidFill>
              </a:rPr>
              <a:t>x</a:t>
            </a:r>
            <a:r>
              <a:rPr lang="en-US" altLang="en-US" sz="3200" b="0" dirty="0">
                <a:solidFill>
                  <a:srgbClr val="990000"/>
                </a:solidFill>
              </a:rPr>
              <a:t>) = </a:t>
            </a:r>
            <a:r>
              <a:rPr lang="en-US" altLang="en-US" sz="3600" b="0" dirty="0">
                <a:solidFill>
                  <a:srgbClr val="990000"/>
                </a:solidFill>
                <a:latin typeface="Symbol" pitchFamily="18" charset="2"/>
              </a:rPr>
              <a:t>S</a:t>
            </a:r>
            <a:r>
              <a:rPr lang="en-US" altLang="en-US" sz="3200" b="0" baseline="-25000" dirty="0">
                <a:solidFill>
                  <a:srgbClr val="990000"/>
                </a:solidFill>
              </a:rPr>
              <a:t>i</a:t>
            </a:r>
            <a:r>
              <a:rPr lang="en-US" altLang="en-US" sz="3200" b="0" dirty="0">
                <a:solidFill>
                  <a:srgbClr val="990000"/>
                </a:solidFill>
              </a:rPr>
              <a:t> </a:t>
            </a:r>
            <a:r>
              <a:rPr lang="en-US" altLang="en-US" sz="3200" b="0" dirty="0" err="1">
                <a:solidFill>
                  <a:srgbClr val="990000"/>
                </a:solidFill>
              </a:rPr>
              <a:t>w</a:t>
            </a:r>
            <a:r>
              <a:rPr lang="en-US" altLang="en-US" sz="3200" b="0" baseline="-25000" dirty="0" err="1">
                <a:solidFill>
                  <a:srgbClr val="990000"/>
                </a:solidFill>
              </a:rPr>
              <a:t>i</a:t>
            </a:r>
            <a:r>
              <a:rPr lang="en-US" altLang="en-US" sz="3200" dirty="0">
                <a:solidFill>
                  <a:srgbClr val="990000"/>
                </a:solidFill>
              </a:rPr>
              <a:t> </a:t>
            </a:r>
            <a:r>
              <a:rPr lang="en-US" altLang="en-US" sz="3200" b="0" dirty="0" smtClean="0">
                <a:solidFill>
                  <a:srgbClr val="990000"/>
                </a:solidFill>
                <a:sym typeface="Symbol" pitchFamily="18" charset="2"/>
              </a:rPr>
              <a:t>x</a:t>
            </a:r>
            <a:r>
              <a:rPr lang="en-US" altLang="en-US" sz="3200" b="0" baseline="-25000" dirty="0" smtClean="0">
                <a:solidFill>
                  <a:srgbClr val="990000"/>
                </a:solidFill>
              </a:rPr>
              <a:t>i </a:t>
            </a:r>
            <a:r>
              <a:rPr lang="en-US" altLang="en-US" sz="3200" b="0" dirty="0" smtClean="0">
                <a:solidFill>
                  <a:schemeClr val="bg1">
                    <a:lumMod val="75000"/>
                  </a:schemeClr>
                </a:solidFill>
              </a:rPr>
              <a:t>+ b</a:t>
            </a:r>
            <a:endParaRPr lang="en-US" altLang="en-US" sz="2800" b="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endParaRPr lang="en-US" altLang="en-US" b="0" dirty="0"/>
          </a:p>
        </p:txBody>
      </p:sp>
      <p:sp>
        <p:nvSpPr>
          <p:cNvPr id="774152" name="Text Box 1032"/>
          <p:cNvSpPr txBox="1">
            <a:spLocks noChangeArrowheads="1"/>
          </p:cNvSpPr>
          <p:nvPr/>
        </p:nvSpPr>
        <p:spPr bwMode="auto">
          <a:xfrm>
            <a:off x="7086600" y="5257800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990000"/>
                </a:solidFill>
              </a:rPr>
              <a:t>x</a:t>
            </a:r>
            <a:r>
              <a:rPr lang="en-US" altLang="en-US" sz="2800" b="0" baseline="-25000">
                <a:solidFill>
                  <a:srgbClr val="99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4153" name="Text Box 1033"/>
          <p:cNvSpPr txBox="1">
            <a:spLocks noChangeArrowheads="1"/>
          </p:cNvSpPr>
          <p:nvPr/>
        </p:nvSpPr>
        <p:spPr bwMode="auto">
          <a:xfrm>
            <a:off x="1265238" y="1766888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990000"/>
                </a:solidFill>
              </a:rPr>
              <a:t>x</a:t>
            </a:r>
            <a:r>
              <a:rPr lang="en-US" altLang="en-US" sz="2800" b="0" baseline="-25000">
                <a:solidFill>
                  <a:srgbClr val="99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4154" name="Text Box 1034"/>
          <p:cNvSpPr txBox="1">
            <a:spLocks noChangeArrowheads="1"/>
          </p:cNvSpPr>
          <p:nvPr/>
        </p:nvSpPr>
        <p:spPr bwMode="auto">
          <a:xfrm rot="1706697">
            <a:off x="2136775" y="3032125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= </a:t>
            </a:r>
            <a:r>
              <a:rPr lang="en-US" altLang="en-US" sz="2800">
                <a:solidFill>
                  <a:srgbClr val="000099"/>
                </a:solidFill>
              </a:rPr>
              <a:t>0</a:t>
            </a:r>
            <a:endParaRPr lang="en-US" altLang="en-US" sz="2800" b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4155" name="Text Box 1035"/>
          <p:cNvSpPr txBox="1">
            <a:spLocks noChangeArrowheads="1"/>
          </p:cNvSpPr>
          <p:nvPr/>
        </p:nvSpPr>
        <p:spPr bwMode="auto">
          <a:xfrm>
            <a:off x="2055813" y="5149850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&lt;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4156" name="Text Box 1036"/>
          <p:cNvSpPr txBox="1">
            <a:spLocks noChangeArrowheads="1"/>
          </p:cNvSpPr>
          <p:nvPr/>
        </p:nvSpPr>
        <p:spPr bwMode="auto">
          <a:xfrm>
            <a:off x="5562600" y="2160588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&gt;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4157" name="Text Box 1037"/>
          <p:cNvSpPr txBox="1">
            <a:spLocks noChangeArrowheads="1"/>
          </p:cNvSpPr>
          <p:nvPr/>
        </p:nvSpPr>
        <p:spPr bwMode="auto">
          <a:xfrm>
            <a:off x="7100888" y="3459163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990033"/>
                </a:solidFill>
              </a:rPr>
              <a:t>x</a:t>
            </a:r>
            <a:r>
              <a:rPr lang="en-US" altLang="en-US" sz="2800" b="0">
                <a:solidFill>
                  <a:srgbClr val="990033"/>
                </a:solidFill>
              </a:rPr>
              <a:t> = [x</a:t>
            </a:r>
            <a:r>
              <a:rPr lang="en-US" altLang="en-US" sz="2800" b="0" baseline="-25000">
                <a:solidFill>
                  <a:srgbClr val="990033"/>
                </a:solidFill>
              </a:rPr>
              <a:t>1</a:t>
            </a:r>
            <a:r>
              <a:rPr lang="en-US" altLang="en-US" sz="2800" b="0">
                <a:solidFill>
                  <a:srgbClr val="990033"/>
                </a:solidFill>
              </a:rPr>
              <a:t>, x</a:t>
            </a:r>
            <a:r>
              <a:rPr lang="en-US" altLang="en-US" sz="2800" b="0" baseline="-25000">
                <a:solidFill>
                  <a:srgbClr val="990033"/>
                </a:solidFill>
              </a:rPr>
              <a:t>2</a:t>
            </a:r>
            <a:r>
              <a:rPr lang="en-US" altLang="en-US" sz="2800" b="0">
                <a:solidFill>
                  <a:srgbClr val="990033"/>
                </a:solidFill>
              </a:rPr>
              <a:t>]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Linear optimum margin classifier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 dirty="0"/>
              <a:t>Kernel “Trick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124938" name="Rectangle 2058"/>
          <p:cNvSpPr>
            <a:spLocks noGrp="1" noChangeArrowheads="1"/>
          </p:cNvSpPr>
          <p:nvPr>
            <p:ph type="body" idx="1"/>
          </p:nvPr>
        </p:nvSpPr>
        <p:spPr>
          <a:xfrm>
            <a:off x="1301750" y="1905000"/>
            <a:ext cx="5461000" cy="3735387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003399"/>
                </a:solidFill>
              </a:rPr>
              <a:t>f(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4400" dirty="0" err="1" smtClean="0">
                <a:solidFill>
                  <a:srgbClr val="003399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3399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 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3399"/>
                </a:solidFill>
              </a:rPr>
              <a:t>k(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 = </a:t>
            </a:r>
            <a:r>
              <a:rPr lang="en-US" altLang="en-US" sz="2800" b="1" dirty="0" smtClean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003399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2800" baseline="30000" dirty="0" err="1">
                <a:solidFill>
                  <a:srgbClr val="003399"/>
                </a:solidFill>
              </a:rPr>
              <a:t>k</a:t>
            </a:r>
            <a:r>
              <a:rPr lang="en-US" altLang="en-US" sz="2800" dirty="0" smtClean="0">
                <a:solidFill>
                  <a:srgbClr val="003399"/>
                </a:solidFill>
              </a:rPr>
              <a:t>) </a:t>
            </a:r>
            <a:r>
              <a:rPr lang="en-US" altLang="en-US" sz="2800" dirty="0">
                <a:solidFill>
                  <a:srgbClr val="003399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003399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003399"/>
                </a:solidFill>
              </a:rPr>
              <a:t>(</a:t>
            </a:r>
            <a:r>
              <a:rPr lang="en-US" altLang="en-US" sz="2800" b="1" dirty="0">
                <a:solidFill>
                  <a:srgbClr val="003399"/>
                </a:solidFill>
              </a:rPr>
              <a:t>x</a:t>
            </a:r>
            <a:r>
              <a:rPr lang="en-US" altLang="en-US" sz="2800" dirty="0">
                <a:solidFill>
                  <a:srgbClr val="003399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dirty="0">
              <a:solidFill>
                <a:srgbClr val="003399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f(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 = </a:t>
            </a:r>
            <a:r>
              <a:rPr lang="en-US" altLang="en-US" sz="2800" b="1" dirty="0">
                <a:solidFill>
                  <a:srgbClr val="C00000"/>
                </a:solidFill>
              </a:rPr>
              <a:t>w </a:t>
            </a:r>
            <a:r>
              <a:rPr lang="en-US" altLang="en-US" sz="2800" dirty="0">
                <a:solidFill>
                  <a:srgbClr val="C00000"/>
                </a:solidFill>
                <a:sym typeface="Symbol" pitchFamily="18" charset="2"/>
              </a:rPr>
              <a:t>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rgbClr val="C00000"/>
                </a:solidFill>
              </a:rPr>
              <a:t>w</a:t>
            </a:r>
            <a:r>
              <a:rPr lang="en-US" altLang="en-US" sz="2800" dirty="0">
                <a:solidFill>
                  <a:srgbClr val="C00000"/>
                </a:solidFill>
              </a:rPr>
              <a:t> = </a:t>
            </a:r>
            <a:r>
              <a:rPr lang="en-US" altLang="en-US" sz="4400" dirty="0" err="1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altLang="en-US" sz="2800" baseline="-25000" dirty="0" err="1">
                <a:solidFill>
                  <a:srgbClr val="C00000"/>
                </a:solidFill>
              </a:rPr>
              <a:t>k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C00000"/>
                </a:solidFill>
                <a:latin typeface="Symbol" pitchFamily="18" charset="2"/>
              </a:rPr>
              <a:t>a</a:t>
            </a:r>
            <a:r>
              <a:rPr lang="en-US" altLang="en-US" sz="28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b="1" dirty="0" smtClean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 smtClean="0">
                <a:solidFill>
                  <a:srgbClr val="C00000"/>
                </a:solidFill>
              </a:rPr>
              <a:t>(</a:t>
            </a:r>
            <a:r>
              <a:rPr lang="en-US" altLang="en-US" sz="2800" b="1" dirty="0" err="1" smtClean="0">
                <a:solidFill>
                  <a:srgbClr val="C00000"/>
                </a:solidFill>
              </a:rPr>
              <a:t>x</a:t>
            </a:r>
            <a:r>
              <a:rPr lang="en-US" altLang="en-US" sz="2800" baseline="30000" dirty="0" err="1" smtClean="0">
                <a:solidFill>
                  <a:srgbClr val="C00000"/>
                </a:solidFill>
              </a:rPr>
              <a:t>k</a:t>
            </a:r>
            <a:r>
              <a:rPr lang="en-US" altLang="en-US" sz="2800" dirty="0" smtClean="0">
                <a:solidFill>
                  <a:srgbClr val="C00000"/>
                </a:solidFill>
              </a:rPr>
              <a:t>) 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124939" name="AutoShape 2059"/>
          <p:cNvSpPr>
            <a:spLocks noChangeArrowheads="1"/>
          </p:cNvSpPr>
          <p:nvPr/>
        </p:nvSpPr>
        <p:spPr bwMode="auto">
          <a:xfrm>
            <a:off x="2501900" y="3128962"/>
            <a:ext cx="660400" cy="1155700"/>
          </a:xfrm>
          <a:prstGeom prst="upDownArrow">
            <a:avLst>
              <a:gd name="adj1" fmla="val 50000"/>
              <a:gd name="adj2" fmla="val 3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Rectangle 2060"/>
          <p:cNvSpPr>
            <a:spLocks noChangeArrowheads="1"/>
          </p:cNvSpPr>
          <p:nvPr/>
        </p:nvSpPr>
        <p:spPr bwMode="auto">
          <a:xfrm>
            <a:off x="3733800" y="3116962"/>
            <a:ext cx="266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1pPr>
            <a:lvl2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2pPr>
            <a:lvl3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3pPr>
            <a:lvl4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4pPr>
            <a:lvl5pPr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03366"/>
                </a:solidFill>
                <a:latin typeface="Georgia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 sz="4000" b="0" i="0" dirty="0">
                <a:latin typeface="+mj-lt"/>
              </a:rPr>
              <a:t>Dual 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8161" y="1981200"/>
            <a:ext cx="3355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err="1">
                <a:solidFill>
                  <a:srgbClr val="002060"/>
                </a:solidFill>
                <a:latin typeface="Symbol" pitchFamily="18" charset="2"/>
              </a:rPr>
              <a:t>Da</a:t>
            </a:r>
            <a:r>
              <a:rPr lang="en-US" altLang="en-US" sz="2800" baseline="-25000" dirty="0" err="1">
                <a:solidFill>
                  <a:srgbClr val="002060"/>
                </a:solidFill>
              </a:rPr>
              <a:t>k</a:t>
            </a:r>
            <a:r>
              <a:rPr lang="en-US" altLang="en-US" sz="2800" baseline="-25000" dirty="0">
                <a:solidFill>
                  <a:srgbClr val="002060"/>
                </a:solidFill>
              </a:rPr>
              <a:t> </a:t>
            </a:r>
            <a:r>
              <a:rPr lang="en-US" altLang="en-US" sz="2800" baseline="-25000" dirty="0" smtClean="0">
                <a:solidFill>
                  <a:srgbClr val="002060"/>
                </a:solidFill>
              </a:rPr>
              <a:t> = </a:t>
            </a:r>
            <a:r>
              <a:rPr lang="en-US" altLang="en-US" sz="2800" dirty="0" smtClean="0">
                <a:solidFill>
                  <a:srgbClr val="002060"/>
                </a:solidFill>
                <a:latin typeface="Symbol" pitchFamily="18" charset="2"/>
              </a:rPr>
              <a:t>h </a:t>
            </a:r>
            <a:r>
              <a:rPr lang="en-US" altLang="en-US" sz="2800" dirty="0" err="1">
                <a:solidFill>
                  <a:srgbClr val="002060"/>
                </a:solidFill>
              </a:rPr>
              <a:t>y</a:t>
            </a:r>
            <a:r>
              <a:rPr lang="en-US" altLang="en-US" sz="2800" baseline="30000" dirty="0" err="1">
                <a:solidFill>
                  <a:srgbClr val="002060"/>
                </a:solidFill>
              </a:rPr>
              <a:t>k</a:t>
            </a:r>
            <a:r>
              <a:rPr lang="en-US" altLang="en-US" sz="2800" dirty="0">
                <a:solidFill>
                  <a:srgbClr val="002060"/>
                </a:solidFill>
              </a:rPr>
              <a:t>, for min(z</a:t>
            </a:r>
            <a:r>
              <a:rPr lang="en-US" altLang="en-US" sz="2800" dirty="0" smtClean="0">
                <a:solidFill>
                  <a:srgbClr val="002060"/>
                </a:solidFill>
              </a:rPr>
              <a:t>), </a:t>
            </a:r>
          </a:p>
          <a:p>
            <a:r>
              <a:rPr lang="en-US" altLang="en-US" sz="2800" dirty="0" smtClean="0">
                <a:solidFill>
                  <a:srgbClr val="002060"/>
                </a:solidFill>
              </a:rPr>
              <a:t>          0 otherwise </a:t>
            </a:r>
            <a:endParaRPr lang="en-US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495800"/>
            <a:ext cx="3968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err="1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w</a:t>
            </a:r>
            <a:r>
              <a:rPr lang="en-US" altLang="en-US" sz="2800" dirty="0" smtClean="0">
                <a:solidFill>
                  <a:srgbClr val="C00000"/>
                </a:solidFill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Symbol" pitchFamily="18" charset="2"/>
              </a:rPr>
              <a:t>h </a:t>
            </a:r>
            <a:r>
              <a:rPr lang="en-US" altLang="en-US" sz="2800" dirty="0" smtClean="0">
                <a:solidFill>
                  <a:srgbClr val="C00000"/>
                </a:solidFill>
              </a:rPr>
              <a:t>y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  <a:r>
              <a:rPr lang="en-US" altLang="en-US" sz="2800" dirty="0" smtClean="0">
                <a:solidFill>
                  <a:srgbClr val="C00000"/>
                </a:solidFill>
              </a:rPr>
              <a:t>, for </a:t>
            </a:r>
            <a:r>
              <a:rPr lang="en-US" altLang="en-US" sz="2800" dirty="0">
                <a:solidFill>
                  <a:srgbClr val="C00000"/>
                </a:solidFill>
              </a:rPr>
              <a:t>min(z</a:t>
            </a:r>
            <a:r>
              <a:rPr lang="en-US" altLang="en-US" sz="2800" dirty="0" smtClean="0">
                <a:solidFill>
                  <a:srgbClr val="C00000"/>
                </a:solidFill>
              </a:rPr>
              <a:t>), </a:t>
            </a:r>
          </a:p>
          <a:p>
            <a:r>
              <a:rPr lang="en-US" altLang="en-US" sz="2800" dirty="0" smtClean="0">
                <a:solidFill>
                  <a:srgbClr val="C00000"/>
                </a:solidFill>
              </a:rPr>
              <a:t>          0 otherwise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1828800"/>
            <a:ext cx="3581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4284662"/>
            <a:ext cx="4044402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195" name="Picture 3" descr="C:\Users\Isabelle\Projects\HDC\Reports\figures\non_linear_svm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82403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1" y="5883275"/>
            <a:ext cx="4572000" cy="77628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i="1" dirty="0" smtClean="0">
                <a:solidFill>
                  <a:srgbClr val="000099"/>
                </a:solidFill>
              </a:rPr>
              <a:t>SVM, </a:t>
            </a:r>
            <a:r>
              <a:rPr lang="en-US" altLang="en-US" sz="2400" b="1" i="1" dirty="0" err="1" smtClean="0">
                <a:solidFill>
                  <a:srgbClr val="000099"/>
                </a:solidFill>
              </a:rPr>
              <a:t>Boser-Guyon-Vapnik</a:t>
            </a:r>
            <a:r>
              <a:rPr lang="en-US" altLang="en-US" sz="2400" b="1" i="1" dirty="0">
                <a:solidFill>
                  <a:srgbClr val="000099"/>
                </a:solidFill>
              </a:rPr>
              <a:t>, 1992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6950075" y="1658938"/>
            <a:ext cx="792163" cy="4205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198" name="Text Box 6"/>
          <p:cNvSpPr txBox="1">
            <a:spLocks noChangeArrowheads="1"/>
          </p:cNvSpPr>
          <p:nvPr/>
        </p:nvSpPr>
        <p:spPr bwMode="auto">
          <a:xfrm>
            <a:off x="519113" y="5678488"/>
            <a:ext cx="34750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 b="0" dirty="0">
                <a:solidFill>
                  <a:srgbClr val="003399"/>
                </a:solidFill>
              </a:rPr>
              <a:t>f(</a:t>
            </a:r>
            <a:r>
              <a:rPr lang="en-US" altLang="en-US" sz="2800" dirty="0">
                <a:solidFill>
                  <a:srgbClr val="003399"/>
                </a:solidFill>
              </a:rPr>
              <a:t>x</a:t>
            </a:r>
            <a:r>
              <a:rPr lang="en-US" altLang="en-US" sz="2800" b="0" dirty="0">
                <a:solidFill>
                  <a:srgbClr val="003399"/>
                </a:solidFill>
              </a:rPr>
              <a:t>) = </a:t>
            </a:r>
            <a:r>
              <a:rPr lang="en-US" altLang="en-US" sz="4400" b="0" dirty="0" err="1">
                <a:solidFill>
                  <a:srgbClr val="003399"/>
                </a:solidFill>
                <a:latin typeface="Symbol" pitchFamily="18" charset="2"/>
              </a:rPr>
              <a:t>S</a:t>
            </a:r>
            <a:r>
              <a:rPr lang="en-US" altLang="en-US" sz="2800" b="0" baseline="-25000" dirty="0" err="1">
                <a:solidFill>
                  <a:srgbClr val="003399"/>
                </a:solidFill>
              </a:rPr>
              <a:t>k</a:t>
            </a:r>
            <a:r>
              <a:rPr lang="en-US" altLang="en-US" sz="2800" b="0" dirty="0">
                <a:solidFill>
                  <a:srgbClr val="003399"/>
                </a:solidFill>
              </a:rPr>
              <a:t> </a:t>
            </a:r>
            <a:r>
              <a:rPr lang="en-US" altLang="en-US" sz="2800" b="0" dirty="0" err="1">
                <a:solidFill>
                  <a:srgbClr val="003399"/>
                </a:solidFill>
                <a:latin typeface="Symbol" pitchFamily="18" charset="2"/>
              </a:rPr>
              <a:t>a</a:t>
            </a:r>
            <a:r>
              <a:rPr lang="en-US" altLang="en-US" sz="2800" b="0" baseline="-25000" dirty="0" err="1">
                <a:solidFill>
                  <a:srgbClr val="003399"/>
                </a:solidFill>
              </a:rPr>
              <a:t>k</a:t>
            </a:r>
            <a:r>
              <a:rPr lang="en-US" altLang="en-US" sz="2800" b="0" dirty="0">
                <a:solidFill>
                  <a:srgbClr val="003399"/>
                </a:solidFill>
              </a:rPr>
              <a:t> k(</a:t>
            </a:r>
            <a:r>
              <a:rPr lang="en-US" altLang="en-US" sz="2800" dirty="0" err="1">
                <a:solidFill>
                  <a:srgbClr val="003399"/>
                </a:solidFill>
              </a:rPr>
              <a:t>x</a:t>
            </a:r>
            <a:r>
              <a:rPr lang="en-US" altLang="en-US" sz="2800" b="0" baseline="-25000" dirty="0" err="1">
                <a:solidFill>
                  <a:srgbClr val="003399"/>
                </a:solidFill>
              </a:rPr>
              <a:t>k</a:t>
            </a:r>
            <a:r>
              <a:rPr lang="en-US" altLang="en-US" sz="2800" b="0" dirty="0">
                <a:solidFill>
                  <a:srgbClr val="003399"/>
                </a:solidFill>
              </a:rPr>
              <a:t>, </a:t>
            </a:r>
            <a:r>
              <a:rPr lang="en-US" altLang="en-US" sz="2800" dirty="0">
                <a:solidFill>
                  <a:srgbClr val="003399"/>
                </a:solidFill>
              </a:rPr>
              <a:t>x</a:t>
            </a:r>
            <a:r>
              <a:rPr lang="en-US" altLang="en-US" sz="2800" b="0" dirty="0" smtClean="0">
                <a:solidFill>
                  <a:srgbClr val="003399"/>
                </a:solidFill>
              </a:rPr>
              <a:t>) 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</a:rPr>
              <a:t>+ b</a:t>
            </a:r>
            <a:endParaRPr lang="en-US" altLang="en-US" sz="2800" b="0" dirty="0">
              <a:solidFill>
                <a:srgbClr val="003399"/>
              </a:solidFill>
            </a:endParaRPr>
          </a:p>
        </p:txBody>
      </p:sp>
      <p:sp>
        <p:nvSpPr>
          <p:cNvPr id="776199" name="Text Box 7"/>
          <p:cNvSpPr txBox="1">
            <a:spLocks noChangeArrowheads="1"/>
          </p:cNvSpPr>
          <p:nvPr/>
        </p:nvSpPr>
        <p:spPr bwMode="auto">
          <a:xfrm rot="-1242491">
            <a:off x="2092325" y="2906713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= </a:t>
            </a:r>
            <a:r>
              <a:rPr lang="en-US" altLang="en-US" sz="2800">
                <a:solidFill>
                  <a:srgbClr val="000099"/>
                </a:solidFill>
              </a:rPr>
              <a:t>0</a:t>
            </a:r>
            <a:endParaRPr lang="en-US" altLang="en-US" sz="2800" b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776200" name="Text Box 8"/>
          <p:cNvSpPr txBox="1">
            <a:spLocks noChangeArrowheads="1"/>
          </p:cNvSpPr>
          <p:nvPr/>
        </p:nvSpPr>
        <p:spPr bwMode="auto">
          <a:xfrm>
            <a:off x="2193925" y="5208588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&lt;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6201" name="Text Box 9"/>
          <p:cNvSpPr txBox="1">
            <a:spLocks noChangeArrowheads="1"/>
          </p:cNvSpPr>
          <p:nvPr/>
        </p:nvSpPr>
        <p:spPr bwMode="auto">
          <a:xfrm>
            <a:off x="5440363" y="2187575"/>
            <a:ext cx="30480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rgbClr val="000099"/>
                </a:solidFill>
              </a:rPr>
              <a:t>f(</a:t>
            </a:r>
            <a:r>
              <a:rPr lang="en-US" altLang="en-US" sz="2800">
                <a:solidFill>
                  <a:srgbClr val="000099"/>
                </a:solidFill>
              </a:rPr>
              <a:t>x</a:t>
            </a:r>
            <a:r>
              <a:rPr lang="en-US" altLang="en-US" sz="2800" b="0">
                <a:solidFill>
                  <a:srgbClr val="000099"/>
                </a:solidFill>
              </a:rPr>
              <a:t>) &gt; 0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rgbClr val="000099"/>
              </a:solidFill>
            </a:endParaRPr>
          </a:p>
        </p:txBody>
      </p:sp>
      <p:sp>
        <p:nvSpPr>
          <p:cNvPr id="776202" name="Text Box 10"/>
          <p:cNvSpPr txBox="1">
            <a:spLocks noChangeArrowheads="1"/>
          </p:cNvSpPr>
          <p:nvPr/>
        </p:nvSpPr>
        <p:spPr bwMode="auto">
          <a:xfrm>
            <a:off x="7086600" y="5257800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chemeClr val="hlink"/>
                </a:solidFill>
              </a:rPr>
              <a:t>x</a:t>
            </a:r>
            <a:r>
              <a:rPr lang="en-US" altLang="en-US" sz="2800" b="0" baseline="-25000">
                <a:solidFill>
                  <a:schemeClr val="hlink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chemeClr val="hlink"/>
              </a:solidFill>
            </a:endParaRPr>
          </a:p>
        </p:txBody>
      </p:sp>
      <p:sp>
        <p:nvSpPr>
          <p:cNvPr id="776203" name="Text Box 11"/>
          <p:cNvSpPr txBox="1">
            <a:spLocks noChangeArrowheads="1"/>
          </p:cNvSpPr>
          <p:nvPr/>
        </p:nvSpPr>
        <p:spPr bwMode="auto">
          <a:xfrm>
            <a:off x="1265238" y="1766888"/>
            <a:ext cx="77787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0">
                <a:solidFill>
                  <a:schemeClr val="hlink"/>
                </a:solidFill>
              </a:rPr>
              <a:t>x</a:t>
            </a:r>
            <a:r>
              <a:rPr lang="en-US" altLang="en-US" sz="2800" b="0" baseline="-25000">
                <a:solidFill>
                  <a:schemeClr val="hlink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chemeClr val="hlink"/>
              </a:solidFill>
            </a:endParaRPr>
          </a:p>
        </p:txBody>
      </p:sp>
      <p:sp>
        <p:nvSpPr>
          <p:cNvPr id="776204" name="Text Box 12"/>
          <p:cNvSpPr txBox="1">
            <a:spLocks noChangeArrowheads="1"/>
          </p:cNvSpPr>
          <p:nvPr/>
        </p:nvSpPr>
        <p:spPr bwMode="auto">
          <a:xfrm>
            <a:off x="7100888" y="3459163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x</a:t>
            </a:r>
            <a:r>
              <a:rPr lang="en-US" altLang="en-US" sz="2800" b="0">
                <a:solidFill>
                  <a:schemeClr val="hlink"/>
                </a:solidFill>
              </a:rPr>
              <a:t> = [x</a:t>
            </a:r>
            <a:r>
              <a:rPr lang="en-US" altLang="en-US" sz="2800" b="0" baseline="-25000">
                <a:solidFill>
                  <a:schemeClr val="hlink"/>
                </a:solidFill>
              </a:rPr>
              <a:t>1</a:t>
            </a:r>
            <a:r>
              <a:rPr lang="en-US" altLang="en-US" sz="2800" b="0">
                <a:solidFill>
                  <a:schemeClr val="hlink"/>
                </a:solidFill>
              </a:rPr>
              <a:t>, x</a:t>
            </a:r>
            <a:r>
              <a:rPr lang="en-US" altLang="en-US" sz="2800" b="0" baseline="-25000">
                <a:solidFill>
                  <a:schemeClr val="hlink"/>
                </a:solidFill>
              </a:rPr>
              <a:t>2</a:t>
            </a:r>
            <a:r>
              <a:rPr lang="en-US" altLang="en-US" sz="2800" b="0">
                <a:solidFill>
                  <a:schemeClr val="hlink"/>
                </a:solidFill>
              </a:rPr>
              <a:t>]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Non-linear optimum margin classifier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0" name="Group 2"/>
          <p:cNvGrpSpPr>
            <a:grpSpLocks/>
          </p:cNvGrpSpPr>
          <p:nvPr/>
        </p:nvGrpSpPr>
        <p:grpSpPr bwMode="auto">
          <a:xfrm>
            <a:off x="4543425" y="2435225"/>
            <a:ext cx="4240213" cy="3919538"/>
            <a:chOff x="2862" y="1534"/>
            <a:chExt cx="2671" cy="2469"/>
          </a:xfrm>
        </p:grpSpPr>
        <p:grpSp>
          <p:nvGrpSpPr>
            <p:cNvPr id="258051" name="Group 3"/>
            <p:cNvGrpSpPr>
              <a:grpSpLocks/>
            </p:cNvGrpSpPr>
            <p:nvPr/>
          </p:nvGrpSpPr>
          <p:grpSpPr bwMode="auto">
            <a:xfrm>
              <a:off x="2862" y="1534"/>
              <a:ext cx="2621" cy="2469"/>
              <a:chOff x="2862" y="1534"/>
              <a:chExt cx="2621" cy="2469"/>
            </a:xfrm>
          </p:grpSpPr>
          <p:sp>
            <p:nvSpPr>
              <p:cNvPr id="258052" name="Rectangle 4"/>
              <p:cNvSpPr>
                <a:spLocks noChangeArrowheads="1"/>
              </p:cNvSpPr>
              <p:nvPr/>
            </p:nvSpPr>
            <p:spPr bwMode="auto">
              <a:xfrm>
                <a:off x="2999" y="1534"/>
                <a:ext cx="2441" cy="2348"/>
              </a:xfrm>
              <a:prstGeom prst="rect">
                <a:avLst/>
              </a:prstGeom>
              <a:solidFill>
                <a:srgbClr val="FFFFFF"/>
              </a:solidFill>
              <a:ln w="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3" name="Oval 5"/>
              <p:cNvSpPr>
                <a:spLocks noChangeArrowheads="1"/>
              </p:cNvSpPr>
              <p:nvPr/>
            </p:nvSpPr>
            <p:spPr bwMode="auto">
              <a:xfrm>
                <a:off x="3869" y="348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4" name="Oval 6"/>
              <p:cNvSpPr>
                <a:spLocks noChangeArrowheads="1"/>
              </p:cNvSpPr>
              <p:nvPr/>
            </p:nvSpPr>
            <p:spPr bwMode="auto">
              <a:xfrm>
                <a:off x="3773" y="3347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5" name="Oval 7"/>
              <p:cNvSpPr>
                <a:spLocks noChangeArrowheads="1"/>
              </p:cNvSpPr>
              <p:nvPr/>
            </p:nvSpPr>
            <p:spPr bwMode="auto">
              <a:xfrm>
                <a:off x="4268" y="3348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6" name="Oval 8"/>
              <p:cNvSpPr>
                <a:spLocks noChangeArrowheads="1"/>
              </p:cNvSpPr>
              <p:nvPr/>
            </p:nvSpPr>
            <p:spPr bwMode="auto">
              <a:xfrm>
                <a:off x="3620" y="3327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7" name="Oval 9"/>
              <p:cNvSpPr>
                <a:spLocks noChangeArrowheads="1"/>
              </p:cNvSpPr>
              <p:nvPr/>
            </p:nvSpPr>
            <p:spPr bwMode="auto">
              <a:xfrm>
                <a:off x="3474" y="3111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8" name="Oval 10"/>
              <p:cNvSpPr>
                <a:spLocks noChangeArrowheads="1"/>
              </p:cNvSpPr>
              <p:nvPr/>
            </p:nvSpPr>
            <p:spPr bwMode="auto">
              <a:xfrm>
                <a:off x="3341" y="2936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9" name="Oval 11"/>
              <p:cNvSpPr>
                <a:spLocks noChangeArrowheads="1"/>
              </p:cNvSpPr>
              <p:nvPr/>
            </p:nvSpPr>
            <p:spPr bwMode="auto">
              <a:xfrm>
                <a:off x="4127" y="280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0" name="Oval 12"/>
              <p:cNvSpPr>
                <a:spLocks noChangeArrowheads="1"/>
              </p:cNvSpPr>
              <p:nvPr/>
            </p:nvSpPr>
            <p:spPr bwMode="auto">
              <a:xfrm>
                <a:off x="4029" y="314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1" name="Oval 13"/>
              <p:cNvSpPr>
                <a:spLocks noChangeArrowheads="1"/>
              </p:cNvSpPr>
              <p:nvPr/>
            </p:nvSpPr>
            <p:spPr bwMode="auto">
              <a:xfrm>
                <a:off x="4261" y="272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2" name="Oval 14"/>
              <p:cNvSpPr>
                <a:spLocks noChangeArrowheads="1"/>
              </p:cNvSpPr>
              <p:nvPr/>
            </p:nvSpPr>
            <p:spPr bwMode="auto">
              <a:xfrm>
                <a:off x="4403" y="3001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4248" y="256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4" name="Oval 16"/>
              <p:cNvSpPr>
                <a:spLocks noChangeArrowheads="1"/>
              </p:cNvSpPr>
              <p:nvPr/>
            </p:nvSpPr>
            <p:spPr bwMode="auto">
              <a:xfrm>
                <a:off x="4026" y="287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3811" y="2442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6" name="Freeform 18"/>
              <p:cNvSpPr>
                <a:spLocks/>
              </p:cNvSpPr>
              <p:nvPr/>
            </p:nvSpPr>
            <p:spPr bwMode="auto">
              <a:xfrm flipV="1">
                <a:off x="4248" y="2764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7" name="Freeform 19"/>
              <p:cNvSpPr>
                <a:spLocks/>
              </p:cNvSpPr>
              <p:nvPr/>
            </p:nvSpPr>
            <p:spPr bwMode="auto">
              <a:xfrm flipV="1">
                <a:off x="4848" y="261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8" name="Freeform 20"/>
              <p:cNvSpPr>
                <a:spLocks/>
              </p:cNvSpPr>
              <p:nvPr/>
            </p:nvSpPr>
            <p:spPr bwMode="auto">
              <a:xfrm flipV="1">
                <a:off x="4701" y="281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9" name="Freeform 21"/>
              <p:cNvSpPr>
                <a:spLocks/>
              </p:cNvSpPr>
              <p:nvPr/>
            </p:nvSpPr>
            <p:spPr bwMode="auto">
              <a:xfrm flipV="1">
                <a:off x="4175" y="2311"/>
                <a:ext cx="81" cy="74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0" name="Freeform 22"/>
              <p:cNvSpPr>
                <a:spLocks/>
              </p:cNvSpPr>
              <p:nvPr/>
            </p:nvSpPr>
            <p:spPr bwMode="auto">
              <a:xfrm flipV="1">
                <a:off x="4916" y="2706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1" name="Freeform 23"/>
              <p:cNvSpPr>
                <a:spLocks/>
              </p:cNvSpPr>
              <p:nvPr/>
            </p:nvSpPr>
            <p:spPr bwMode="auto">
              <a:xfrm flipV="1">
                <a:off x="4364" y="2154"/>
                <a:ext cx="81" cy="73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2" name="Freeform 24"/>
              <p:cNvSpPr>
                <a:spLocks/>
              </p:cNvSpPr>
              <p:nvPr/>
            </p:nvSpPr>
            <p:spPr bwMode="auto">
              <a:xfrm flipV="1">
                <a:off x="4359" y="257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3" name="Freeform 25"/>
              <p:cNvSpPr>
                <a:spLocks/>
              </p:cNvSpPr>
              <p:nvPr/>
            </p:nvSpPr>
            <p:spPr bwMode="auto">
              <a:xfrm flipV="1">
                <a:off x="4415" y="232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4" name="Freeform 26"/>
              <p:cNvSpPr>
                <a:spLocks/>
              </p:cNvSpPr>
              <p:nvPr/>
            </p:nvSpPr>
            <p:spPr bwMode="auto">
              <a:xfrm flipV="1">
                <a:off x="4064" y="218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5" name="Freeform 27"/>
              <p:cNvSpPr>
                <a:spLocks/>
              </p:cNvSpPr>
              <p:nvPr/>
            </p:nvSpPr>
            <p:spPr bwMode="auto">
              <a:xfrm flipV="1">
                <a:off x="4275" y="2054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6" name="Freeform 28"/>
              <p:cNvSpPr>
                <a:spLocks/>
              </p:cNvSpPr>
              <p:nvPr/>
            </p:nvSpPr>
            <p:spPr bwMode="auto">
              <a:xfrm flipV="1">
                <a:off x="4644" y="1931"/>
                <a:ext cx="81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7" name="Freeform 29"/>
              <p:cNvSpPr>
                <a:spLocks/>
              </p:cNvSpPr>
              <p:nvPr/>
            </p:nvSpPr>
            <p:spPr bwMode="auto">
              <a:xfrm flipV="1">
                <a:off x="4423" y="2250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8" name="Freeform 30"/>
              <p:cNvSpPr>
                <a:spLocks/>
              </p:cNvSpPr>
              <p:nvPr/>
            </p:nvSpPr>
            <p:spPr bwMode="auto">
              <a:xfrm flipV="1">
                <a:off x="4862" y="2099"/>
                <a:ext cx="79" cy="73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9" name="Line 31"/>
              <p:cNvSpPr>
                <a:spLocks noChangeShapeType="1"/>
              </p:cNvSpPr>
              <p:nvPr/>
            </p:nvSpPr>
            <p:spPr bwMode="auto">
              <a:xfrm>
                <a:off x="3169" y="3718"/>
                <a:ext cx="2225" cy="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0" name="Freeform 32"/>
              <p:cNvSpPr>
                <a:spLocks/>
              </p:cNvSpPr>
              <p:nvPr/>
            </p:nvSpPr>
            <p:spPr bwMode="auto">
              <a:xfrm flipV="1">
                <a:off x="5370" y="3692"/>
                <a:ext cx="70" cy="51"/>
              </a:xfrm>
              <a:custGeom>
                <a:avLst/>
                <a:gdLst>
                  <a:gd name="T0" fmla="*/ 0 w 60"/>
                  <a:gd name="T1" fmla="*/ 45 h 45"/>
                  <a:gd name="T2" fmla="*/ 60 w 60"/>
                  <a:gd name="T3" fmla="*/ 22 h 45"/>
                  <a:gd name="T4" fmla="*/ 0 w 60"/>
                  <a:gd name="T5" fmla="*/ 0 h 45"/>
                  <a:gd name="T6" fmla="*/ 21 w 60"/>
                  <a:gd name="T7" fmla="*/ 22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lnTo>
                      <a:pt x="60" y="22"/>
                    </a:lnTo>
                    <a:lnTo>
                      <a:pt x="0" y="0"/>
                    </a:lnTo>
                    <a:lnTo>
                      <a:pt x="21" y="2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1" name="Line 33"/>
              <p:cNvSpPr>
                <a:spLocks noChangeShapeType="1"/>
              </p:cNvSpPr>
              <p:nvPr/>
            </p:nvSpPr>
            <p:spPr bwMode="auto">
              <a:xfrm flipV="1">
                <a:off x="3169" y="1578"/>
                <a:ext cx="1" cy="214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2" name="Freeform 34"/>
              <p:cNvSpPr>
                <a:spLocks/>
              </p:cNvSpPr>
              <p:nvPr/>
            </p:nvSpPr>
            <p:spPr bwMode="auto">
              <a:xfrm flipV="1">
                <a:off x="3143" y="1534"/>
                <a:ext cx="53" cy="68"/>
              </a:xfrm>
              <a:custGeom>
                <a:avLst/>
                <a:gdLst>
                  <a:gd name="T0" fmla="*/ 0 w 45"/>
                  <a:gd name="T1" fmla="*/ 0 h 60"/>
                  <a:gd name="T2" fmla="*/ 22 w 45"/>
                  <a:gd name="T3" fmla="*/ 60 h 60"/>
                  <a:gd name="T4" fmla="*/ 45 w 45"/>
                  <a:gd name="T5" fmla="*/ 0 h 60"/>
                  <a:gd name="T6" fmla="*/ 22 w 45"/>
                  <a:gd name="T7" fmla="*/ 21 h 60"/>
                  <a:gd name="T8" fmla="*/ 0 w 45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0">
                    <a:moveTo>
                      <a:pt x="0" y="0"/>
                    </a:moveTo>
                    <a:lnTo>
                      <a:pt x="22" y="60"/>
                    </a:lnTo>
                    <a:lnTo>
                      <a:pt x="45" y="0"/>
                    </a:lnTo>
                    <a:lnTo>
                      <a:pt x="22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3" name="Text Box 35"/>
              <p:cNvSpPr txBox="1">
                <a:spLocks noChangeArrowheads="1"/>
              </p:cNvSpPr>
              <p:nvPr/>
            </p:nvSpPr>
            <p:spPr bwMode="auto">
              <a:xfrm>
                <a:off x="5048" y="3753"/>
                <a:ext cx="43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258084" name="Text Box 36"/>
              <p:cNvSpPr txBox="1">
                <a:spLocks noChangeArrowheads="1"/>
              </p:cNvSpPr>
              <p:nvPr/>
            </p:nvSpPr>
            <p:spPr bwMode="auto">
              <a:xfrm>
                <a:off x="2862" y="1562"/>
                <a:ext cx="28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2</a:t>
                </a:r>
              </a:p>
            </p:txBody>
          </p:sp>
        </p:grp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3278" y="2101"/>
              <a:ext cx="2255" cy="888"/>
            </a:xfrm>
            <a:custGeom>
              <a:avLst/>
              <a:gdLst>
                <a:gd name="T0" fmla="*/ 2255 w 2255"/>
                <a:gd name="T1" fmla="*/ 747 h 888"/>
                <a:gd name="T2" fmla="*/ 1590 w 2255"/>
                <a:gd name="T3" fmla="*/ 868 h 888"/>
                <a:gd name="T4" fmla="*/ 1030 w 2255"/>
                <a:gd name="T5" fmla="*/ 868 h 888"/>
                <a:gd name="T6" fmla="*/ 916 w 2255"/>
                <a:gd name="T7" fmla="*/ 763 h 888"/>
                <a:gd name="T8" fmla="*/ 1087 w 2255"/>
                <a:gd name="T9" fmla="*/ 601 h 888"/>
                <a:gd name="T10" fmla="*/ 997 w 2255"/>
                <a:gd name="T11" fmla="*/ 406 h 888"/>
                <a:gd name="T12" fmla="*/ 551 w 2255"/>
                <a:gd name="T13" fmla="*/ 187 h 888"/>
                <a:gd name="T14" fmla="*/ 0 w 2255"/>
                <a:gd name="T15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5" h="888">
                  <a:moveTo>
                    <a:pt x="2255" y="747"/>
                  </a:moveTo>
                  <a:cubicBezTo>
                    <a:pt x="2024" y="797"/>
                    <a:pt x="1794" y="848"/>
                    <a:pt x="1590" y="868"/>
                  </a:cubicBezTo>
                  <a:cubicBezTo>
                    <a:pt x="1386" y="888"/>
                    <a:pt x="1142" y="885"/>
                    <a:pt x="1030" y="868"/>
                  </a:cubicBezTo>
                  <a:cubicBezTo>
                    <a:pt x="918" y="851"/>
                    <a:pt x="907" y="807"/>
                    <a:pt x="916" y="763"/>
                  </a:cubicBezTo>
                  <a:cubicBezTo>
                    <a:pt x="925" y="719"/>
                    <a:pt x="1074" y="660"/>
                    <a:pt x="1087" y="601"/>
                  </a:cubicBezTo>
                  <a:cubicBezTo>
                    <a:pt x="1100" y="542"/>
                    <a:pt x="1086" y="475"/>
                    <a:pt x="997" y="406"/>
                  </a:cubicBezTo>
                  <a:cubicBezTo>
                    <a:pt x="908" y="337"/>
                    <a:pt x="717" y="255"/>
                    <a:pt x="551" y="187"/>
                  </a:cubicBezTo>
                  <a:cubicBezTo>
                    <a:pt x="385" y="119"/>
                    <a:pt x="192" y="59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/>
              <a:t>Fit / Robustness Tradeoff</a:t>
            </a:r>
          </a:p>
        </p:txBody>
      </p:sp>
      <p:sp>
        <p:nvSpPr>
          <p:cNvPr id="258087" name="Oval 39"/>
          <p:cNvSpPr>
            <a:spLocks noChangeArrowheads="1"/>
          </p:cNvSpPr>
          <p:nvPr/>
        </p:nvSpPr>
        <p:spPr bwMode="auto">
          <a:xfrm>
            <a:off x="1598613" y="55324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8" name="Oval 40"/>
          <p:cNvSpPr>
            <a:spLocks noChangeArrowheads="1"/>
          </p:cNvSpPr>
          <p:nvPr/>
        </p:nvSpPr>
        <p:spPr bwMode="auto">
          <a:xfrm>
            <a:off x="1446213" y="5313363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9" name="Oval 41"/>
          <p:cNvSpPr>
            <a:spLocks noChangeArrowheads="1"/>
          </p:cNvSpPr>
          <p:nvPr/>
        </p:nvSpPr>
        <p:spPr bwMode="auto">
          <a:xfrm>
            <a:off x="2232025" y="5314950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1203325" y="5281613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60413" y="46609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2" name="Oval 44"/>
          <p:cNvSpPr>
            <a:spLocks noChangeArrowheads="1"/>
          </p:cNvSpPr>
          <p:nvPr/>
        </p:nvSpPr>
        <p:spPr bwMode="auto">
          <a:xfrm>
            <a:off x="2220913" y="43259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446338" y="4764088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2200275" y="40767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1847850" y="4568825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6" name="Freeform 48"/>
          <p:cNvSpPr>
            <a:spLocks/>
          </p:cNvSpPr>
          <p:nvPr/>
        </p:nvSpPr>
        <p:spPr bwMode="auto">
          <a:xfrm flipV="1">
            <a:off x="2200275" y="4387850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7" name="Freeform 49"/>
          <p:cNvSpPr>
            <a:spLocks/>
          </p:cNvSpPr>
          <p:nvPr/>
        </p:nvSpPr>
        <p:spPr bwMode="auto">
          <a:xfrm flipV="1">
            <a:off x="3152775" y="414655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8" name="Freeform 50"/>
          <p:cNvSpPr>
            <a:spLocks/>
          </p:cNvSpPr>
          <p:nvPr/>
        </p:nvSpPr>
        <p:spPr bwMode="auto">
          <a:xfrm flipV="1">
            <a:off x="3260725" y="429577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9" name="Freeform 51"/>
          <p:cNvSpPr>
            <a:spLocks/>
          </p:cNvSpPr>
          <p:nvPr/>
        </p:nvSpPr>
        <p:spPr bwMode="auto">
          <a:xfrm flipV="1">
            <a:off x="2384425" y="3419475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0" name="Freeform 52"/>
          <p:cNvSpPr>
            <a:spLocks/>
          </p:cNvSpPr>
          <p:nvPr/>
        </p:nvSpPr>
        <p:spPr bwMode="auto">
          <a:xfrm flipV="1">
            <a:off x="2376488" y="408305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1" name="Freeform 53"/>
          <p:cNvSpPr>
            <a:spLocks/>
          </p:cNvSpPr>
          <p:nvPr/>
        </p:nvSpPr>
        <p:spPr bwMode="auto">
          <a:xfrm flipV="1">
            <a:off x="2465388" y="36861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2" name="Freeform 54"/>
          <p:cNvSpPr>
            <a:spLocks/>
          </p:cNvSpPr>
          <p:nvPr/>
        </p:nvSpPr>
        <p:spPr bwMode="auto">
          <a:xfrm flipV="1">
            <a:off x="1908175" y="3468688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3" name="Freeform 55"/>
          <p:cNvSpPr>
            <a:spLocks/>
          </p:cNvSpPr>
          <p:nvPr/>
        </p:nvSpPr>
        <p:spPr bwMode="auto">
          <a:xfrm flipV="1">
            <a:off x="2243138" y="326072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4" name="Freeform 56"/>
          <p:cNvSpPr>
            <a:spLocks/>
          </p:cNvSpPr>
          <p:nvPr/>
        </p:nvSpPr>
        <p:spPr bwMode="auto">
          <a:xfrm flipV="1">
            <a:off x="2828925" y="3065463"/>
            <a:ext cx="128588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5" name="Freeform 57"/>
          <p:cNvSpPr>
            <a:spLocks/>
          </p:cNvSpPr>
          <p:nvPr/>
        </p:nvSpPr>
        <p:spPr bwMode="auto">
          <a:xfrm flipV="1">
            <a:off x="2478088" y="35718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6" name="Freeform 58"/>
          <p:cNvSpPr>
            <a:spLocks/>
          </p:cNvSpPr>
          <p:nvPr/>
        </p:nvSpPr>
        <p:spPr bwMode="auto">
          <a:xfrm flipV="1">
            <a:off x="3175000" y="3332163"/>
            <a:ext cx="125413" cy="115887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7" name="Line 59"/>
          <p:cNvSpPr>
            <a:spLocks noChangeShapeType="1"/>
          </p:cNvSpPr>
          <p:nvPr/>
        </p:nvSpPr>
        <p:spPr bwMode="auto">
          <a:xfrm>
            <a:off x="487363" y="5902325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8" name="Line 60"/>
          <p:cNvSpPr>
            <a:spLocks noChangeShapeType="1"/>
          </p:cNvSpPr>
          <p:nvPr/>
        </p:nvSpPr>
        <p:spPr bwMode="auto">
          <a:xfrm flipV="1">
            <a:off x="487363" y="2505075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9" name="Freeform 61"/>
          <p:cNvSpPr>
            <a:spLocks/>
          </p:cNvSpPr>
          <p:nvPr/>
        </p:nvSpPr>
        <p:spPr bwMode="auto">
          <a:xfrm flipV="1">
            <a:off x="446088" y="2435225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0" name="Text Box 62"/>
          <p:cNvSpPr txBox="1">
            <a:spLocks noChangeArrowheads="1"/>
          </p:cNvSpPr>
          <p:nvPr/>
        </p:nvSpPr>
        <p:spPr bwMode="auto">
          <a:xfrm>
            <a:off x="3470275" y="5957888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1</a:t>
            </a:r>
          </a:p>
        </p:txBody>
      </p:sp>
      <p:sp>
        <p:nvSpPr>
          <p:cNvPr id="258111" name="Text Box 63"/>
          <p:cNvSpPr txBox="1">
            <a:spLocks noChangeArrowheads="1"/>
          </p:cNvSpPr>
          <p:nvPr/>
        </p:nvSpPr>
        <p:spPr bwMode="auto">
          <a:xfrm>
            <a:off x="0" y="247967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2</a:t>
            </a:r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>
            <a:off x="1223963" y="2549525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13" name="Oval 65"/>
          <p:cNvSpPr>
            <a:spLocks noChangeArrowheads="1"/>
          </p:cNvSpPr>
          <p:nvPr/>
        </p:nvSpPr>
        <p:spPr bwMode="auto">
          <a:xfrm>
            <a:off x="971550" y="493871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4" name="Oval 66"/>
          <p:cNvSpPr>
            <a:spLocks noChangeArrowheads="1"/>
          </p:cNvSpPr>
          <p:nvPr/>
        </p:nvSpPr>
        <p:spPr bwMode="auto">
          <a:xfrm>
            <a:off x="1852613" y="4989513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5" name="Oval 67"/>
          <p:cNvSpPr>
            <a:spLocks noChangeArrowheads="1"/>
          </p:cNvSpPr>
          <p:nvPr/>
        </p:nvSpPr>
        <p:spPr bwMode="auto">
          <a:xfrm>
            <a:off x="1506538" y="3876675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6" name="Freeform 68"/>
          <p:cNvSpPr>
            <a:spLocks/>
          </p:cNvSpPr>
          <p:nvPr/>
        </p:nvSpPr>
        <p:spPr bwMode="auto">
          <a:xfrm flipV="1">
            <a:off x="2919413" y="447040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7" name="Freeform 69"/>
          <p:cNvSpPr>
            <a:spLocks/>
          </p:cNvSpPr>
          <p:nvPr/>
        </p:nvSpPr>
        <p:spPr bwMode="auto">
          <a:xfrm flipV="1">
            <a:off x="2084388" y="3668713"/>
            <a:ext cx="128587" cy="117475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8" name="Oval 70"/>
          <p:cNvSpPr>
            <a:spLocks noChangeArrowheads="1"/>
          </p:cNvSpPr>
          <p:nvPr/>
        </p:nvSpPr>
        <p:spPr bwMode="auto">
          <a:xfrm>
            <a:off x="2009775" y="441166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0" name="Group 2"/>
          <p:cNvGrpSpPr>
            <a:grpSpLocks/>
          </p:cNvGrpSpPr>
          <p:nvPr/>
        </p:nvGrpSpPr>
        <p:grpSpPr bwMode="auto">
          <a:xfrm>
            <a:off x="4543425" y="2435225"/>
            <a:ext cx="4240213" cy="3919538"/>
            <a:chOff x="2862" y="1534"/>
            <a:chExt cx="2671" cy="2469"/>
          </a:xfrm>
        </p:grpSpPr>
        <p:grpSp>
          <p:nvGrpSpPr>
            <p:cNvPr id="258051" name="Group 3"/>
            <p:cNvGrpSpPr>
              <a:grpSpLocks/>
            </p:cNvGrpSpPr>
            <p:nvPr/>
          </p:nvGrpSpPr>
          <p:grpSpPr bwMode="auto">
            <a:xfrm>
              <a:off x="2862" y="1534"/>
              <a:ext cx="2621" cy="2469"/>
              <a:chOff x="2862" y="1534"/>
              <a:chExt cx="2621" cy="2469"/>
            </a:xfrm>
          </p:grpSpPr>
          <p:sp>
            <p:nvSpPr>
              <p:cNvPr id="258052" name="Rectangle 4"/>
              <p:cNvSpPr>
                <a:spLocks noChangeArrowheads="1"/>
              </p:cNvSpPr>
              <p:nvPr/>
            </p:nvSpPr>
            <p:spPr bwMode="auto">
              <a:xfrm>
                <a:off x="2999" y="1534"/>
                <a:ext cx="2441" cy="2348"/>
              </a:xfrm>
              <a:prstGeom prst="rect">
                <a:avLst/>
              </a:prstGeom>
              <a:solidFill>
                <a:srgbClr val="FFFFFF"/>
              </a:solidFill>
              <a:ln w="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3" name="Oval 5"/>
              <p:cNvSpPr>
                <a:spLocks noChangeArrowheads="1"/>
              </p:cNvSpPr>
              <p:nvPr/>
            </p:nvSpPr>
            <p:spPr bwMode="auto">
              <a:xfrm>
                <a:off x="3869" y="348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4" name="Oval 6"/>
              <p:cNvSpPr>
                <a:spLocks noChangeArrowheads="1"/>
              </p:cNvSpPr>
              <p:nvPr/>
            </p:nvSpPr>
            <p:spPr bwMode="auto">
              <a:xfrm>
                <a:off x="3773" y="3347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5" name="Oval 7"/>
              <p:cNvSpPr>
                <a:spLocks noChangeArrowheads="1"/>
              </p:cNvSpPr>
              <p:nvPr/>
            </p:nvSpPr>
            <p:spPr bwMode="auto">
              <a:xfrm>
                <a:off x="4268" y="3348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6" name="Oval 8"/>
              <p:cNvSpPr>
                <a:spLocks noChangeArrowheads="1"/>
              </p:cNvSpPr>
              <p:nvPr/>
            </p:nvSpPr>
            <p:spPr bwMode="auto">
              <a:xfrm>
                <a:off x="3620" y="3327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7" name="Oval 9"/>
              <p:cNvSpPr>
                <a:spLocks noChangeArrowheads="1"/>
              </p:cNvSpPr>
              <p:nvPr/>
            </p:nvSpPr>
            <p:spPr bwMode="auto">
              <a:xfrm>
                <a:off x="3474" y="3111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8" name="Oval 10"/>
              <p:cNvSpPr>
                <a:spLocks noChangeArrowheads="1"/>
              </p:cNvSpPr>
              <p:nvPr/>
            </p:nvSpPr>
            <p:spPr bwMode="auto">
              <a:xfrm>
                <a:off x="3341" y="2936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59" name="Oval 11"/>
              <p:cNvSpPr>
                <a:spLocks noChangeArrowheads="1"/>
              </p:cNvSpPr>
              <p:nvPr/>
            </p:nvSpPr>
            <p:spPr bwMode="auto">
              <a:xfrm>
                <a:off x="4127" y="280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0" name="Oval 12"/>
              <p:cNvSpPr>
                <a:spLocks noChangeArrowheads="1"/>
              </p:cNvSpPr>
              <p:nvPr/>
            </p:nvSpPr>
            <p:spPr bwMode="auto">
              <a:xfrm>
                <a:off x="4029" y="3143"/>
                <a:ext cx="63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1" name="Oval 13"/>
              <p:cNvSpPr>
                <a:spLocks noChangeArrowheads="1"/>
              </p:cNvSpPr>
              <p:nvPr/>
            </p:nvSpPr>
            <p:spPr bwMode="auto">
              <a:xfrm>
                <a:off x="4261" y="2725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2" name="Oval 14"/>
              <p:cNvSpPr>
                <a:spLocks noChangeArrowheads="1"/>
              </p:cNvSpPr>
              <p:nvPr/>
            </p:nvSpPr>
            <p:spPr bwMode="auto">
              <a:xfrm>
                <a:off x="4403" y="3001"/>
                <a:ext cx="65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4248" y="256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4" name="Oval 16"/>
              <p:cNvSpPr>
                <a:spLocks noChangeArrowheads="1"/>
              </p:cNvSpPr>
              <p:nvPr/>
            </p:nvSpPr>
            <p:spPr bwMode="auto">
              <a:xfrm>
                <a:off x="4026" y="2878"/>
                <a:ext cx="64" cy="61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3811" y="2442"/>
                <a:ext cx="63" cy="62"/>
              </a:xfrm>
              <a:prstGeom prst="ellipse">
                <a:avLst/>
              </a:prstGeom>
              <a:solidFill>
                <a:srgbClr val="FFFFFF"/>
              </a:solidFill>
              <a:ln w="269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6" name="Freeform 18"/>
              <p:cNvSpPr>
                <a:spLocks/>
              </p:cNvSpPr>
              <p:nvPr/>
            </p:nvSpPr>
            <p:spPr bwMode="auto">
              <a:xfrm flipV="1">
                <a:off x="4248" y="2764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7" name="Freeform 19"/>
              <p:cNvSpPr>
                <a:spLocks/>
              </p:cNvSpPr>
              <p:nvPr/>
            </p:nvSpPr>
            <p:spPr bwMode="auto">
              <a:xfrm flipV="1">
                <a:off x="4848" y="261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8" name="Freeform 20"/>
              <p:cNvSpPr>
                <a:spLocks/>
              </p:cNvSpPr>
              <p:nvPr/>
            </p:nvSpPr>
            <p:spPr bwMode="auto">
              <a:xfrm flipV="1">
                <a:off x="4701" y="281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9" name="Freeform 21"/>
              <p:cNvSpPr>
                <a:spLocks/>
              </p:cNvSpPr>
              <p:nvPr/>
            </p:nvSpPr>
            <p:spPr bwMode="auto">
              <a:xfrm flipV="1">
                <a:off x="4175" y="2311"/>
                <a:ext cx="81" cy="74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0" name="Freeform 22"/>
              <p:cNvSpPr>
                <a:spLocks/>
              </p:cNvSpPr>
              <p:nvPr/>
            </p:nvSpPr>
            <p:spPr bwMode="auto">
              <a:xfrm flipV="1">
                <a:off x="4916" y="2706"/>
                <a:ext cx="81" cy="74"/>
              </a:xfrm>
              <a:custGeom>
                <a:avLst/>
                <a:gdLst>
                  <a:gd name="T0" fmla="*/ 0 w 69"/>
                  <a:gd name="T1" fmla="*/ 41 h 65"/>
                  <a:gd name="T2" fmla="*/ 26 w 69"/>
                  <a:gd name="T3" fmla="*/ 41 h 65"/>
                  <a:gd name="T4" fmla="*/ 35 w 69"/>
                  <a:gd name="T5" fmla="*/ 65 h 65"/>
                  <a:gd name="T6" fmla="*/ 43 w 69"/>
                  <a:gd name="T7" fmla="*/ 41 h 65"/>
                  <a:gd name="T8" fmla="*/ 69 w 69"/>
                  <a:gd name="T9" fmla="*/ 41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5" y="65"/>
                    </a:lnTo>
                    <a:lnTo>
                      <a:pt x="43" y="41"/>
                    </a:lnTo>
                    <a:lnTo>
                      <a:pt x="69" y="41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1" name="Freeform 23"/>
              <p:cNvSpPr>
                <a:spLocks/>
              </p:cNvSpPr>
              <p:nvPr/>
            </p:nvSpPr>
            <p:spPr bwMode="auto">
              <a:xfrm flipV="1">
                <a:off x="4364" y="2154"/>
                <a:ext cx="81" cy="73"/>
              </a:xfrm>
              <a:custGeom>
                <a:avLst/>
                <a:gdLst>
                  <a:gd name="T0" fmla="*/ 0 w 69"/>
                  <a:gd name="T1" fmla="*/ 40 h 65"/>
                  <a:gd name="T2" fmla="*/ 26 w 69"/>
                  <a:gd name="T3" fmla="*/ 40 h 65"/>
                  <a:gd name="T4" fmla="*/ 35 w 69"/>
                  <a:gd name="T5" fmla="*/ 65 h 65"/>
                  <a:gd name="T6" fmla="*/ 43 w 69"/>
                  <a:gd name="T7" fmla="*/ 40 h 65"/>
                  <a:gd name="T8" fmla="*/ 69 w 69"/>
                  <a:gd name="T9" fmla="*/ 40 h 65"/>
                  <a:gd name="T10" fmla="*/ 48 w 69"/>
                  <a:gd name="T11" fmla="*/ 25 h 65"/>
                  <a:gd name="T12" fmla="*/ 56 w 69"/>
                  <a:gd name="T13" fmla="*/ 0 h 65"/>
                  <a:gd name="T14" fmla="*/ 35 w 69"/>
                  <a:gd name="T15" fmla="*/ 15 h 65"/>
                  <a:gd name="T16" fmla="*/ 13 w 69"/>
                  <a:gd name="T17" fmla="*/ 0 h 65"/>
                  <a:gd name="T18" fmla="*/ 21 w 69"/>
                  <a:gd name="T19" fmla="*/ 25 h 65"/>
                  <a:gd name="T20" fmla="*/ 0 w 69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5" y="65"/>
                    </a:lnTo>
                    <a:lnTo>
                      <a:pt x="43" y="40"/>
                    </a:lnTo>
                    <a:lnTo>
                      <a:pt x="69" y="40"/>
                    </a:lnTo>
                    <a:lnTo>
                      <a:pt x="48" y="25"/>
                    </a:lnTo>
                    <a:lnTo>
                      <a:pt x="56" y="0"/>
                    </a:lnTo>
                    <a:lnTo>
                      <a:pt x="35" y="15"/>
                    </a:lnTo>
                    <a:lnTo>
                      <a:pt x="13" y="0"/>
                    </a:lnTo>
                    <a:lnTo>
                      <a:pt x="21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2" name="Freeform 24"/>
              <p:cNvSpPr>
                <a:spLocks/>
              </p:cNvSpPr>
              <p:nvPr/>
            </p:nvSpPr>
            <p:spPr bwMode="auto">
              <a:xfrm flipV="1">
                <a:off x="4359" y="257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3" name="Freeform 25"/>
              <p:cNvSpPr>
                <a:spLocks/>
              </p:cNvSpPr>
              <p:nvPr/>
            </p:nvSpPr>
            <p:spPr bwMode="auto">
              <a:xfrm flipV="1">
                <a:off x="4415" y="2322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4" name="Freeform 26"/>
              <p:cNvSpPr>
                <a:spLocks/>
              </p:cNvSpPr>
              <p:nvPr/>
            </p:nvSpPr>
            <p:spPr bwMode="auto">
              <a:xfrm flipV="1">
                <a:off x="4064" y="218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5" name="Freeform 27"/>
              <p:cNvSpPr>
                <a:spLocks/>
              </p:cNvSpPr>
              <p:nvPr/>
            </p:nvSpPr>
            <p:spPr bwMode="auto">
              <a:xfrm flipV="1">
                <a:off x="4275" y="2054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6" name="Freeform 28"/>
              <p:cNvSpPr>
                <a:spLocks/>
              </p:cNvSpPr>
              <p:nvPr/>
            </p:nvSpPr>
            <p:spPr bwMode="auto">
              <a:xfrm flipV="1">
                <a:off x="4644" y="1931"/>
                <a:ext cx="81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7" name="Freeform 29"/>
              <p:cNvSpPr>
                <a:spLocks/>
              </p:cNvSpPr>
              <p:nvPr/>
            </p:nvSpPr>
            <p:spPr bwMode="auto">
              <a:xfrm flipV="1">
                <a:off x="4423" y="2250"/>
                <a:ext cx="80" cy="74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8" name="Freeform 30"/>
              <p:cNvSpPr>
                <a:spLocks/>
              </p:cNvSpPr>
              <p:nvPr/>
            </p:nvSpPr>
            <p:spPr bwMode="auto">
              <a:xfrm flipV="1">
                <a:off x="4862" y="2099"/>
                <a:ext cx="79" cy="73"/>
              </a:xfrm>
              <a:custGeom>
                <a:avLst/>
                <a:gdLst>
                  <a:gd name="T0" fmla="*/ 0 w 68"/>
                  <a:gd name="T1" fmla="*/ 41 h 65"/>
                  <a:gd name="T2" fmla="*/ 26 w 68"/>
                  <a:gd name="T3" fmla="*/ 41 h 65"/>
                  <a:gd name="T4" fmla="*/ 34 w 68"/>
                  <a:gd name="T5" fmla="*/ 65 h 65"/>
                  <a:gd name="T6" fmla="*/ 42 w 68"/>
                  <a:gd name="T7" fmla="*/ 41 h 65"/>
                  <a:gd name="T8" fmla="*/ 68 w 68"/>
                  <a:gd name="T9" fmla="*/ 41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1"/>
                    </a:moveTo>
                    <a:lnTo>
                      <a:pt x="26" y="41"/>
                    </a:lnTo>
                    <a:lnTo>
                      <a:pt x="34" y="65"/>
                    </a:lnTo>
                    <a:lnTo>
                      <a:pt x="42" y="41"/>
                    </a:lnTo>
                    <a:lnTo>
                      <a:pt x="68" y="41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1"/>
                    </a:lnTo>
                    <a:close/>
                  </a:path>
                </a:pathLst>
              </a:custGeom>
              <a:noFill/>
              <a:ln w="27051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79" name="Line 31"/>
              <p:cNvSpPr>
                <a:spLocks noChangeShapeType="1"/>
              </p:cNvSpPr>
              <p:nvPr/>
            </p:nvSpPr>
            <p:spPr bwMode="auto">
              <a:xfrm>
                <a:off x="3169" y="3718"/>
                <a:ext cx="2225" cy="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0" name="Freeform 32"/>
              <p:cNvSpPr>
                <a:spLocks/>
              </p:cNvSpPr>
              <p:nvPr/>
            </p:nvSpPr>
            <p:spPr bwMode="auto">
              <a:xfrm flipV="1">
                <a:off x="5370" y="3692"/>
                <a:ext cx="70" cy="51"/>
              </a:xfrm>
              <a:custGeom>
                <a:avLst/>
                <a:gdLst>
                  <a:gd name="T0" fmla="*/ 0 w 60"/>
                  <a:gd name="T1" fmla="*/ 45 h 45"/>
                  <a:gd name="T2" fmla="*/ 60 w 60"/>
                  <a:gd name="T3" fmla="*/ 22 h 45"/>
                  <a:gd name="T4" fmla="*/ 0 w 60"/>
                  <a:gd name="T5" fmla="*/ 0 h 45"/>
                  <a:gd name="T6" fmla="*/ 21 w 60"/>
                  <a:gd name="T7" fmla="*/ 22 h 45"/>
                  <a:gd name="T8" fmla="*/ 0 w 60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lnTo>
                      <a:pt x="60" y="22"/>
                    </a:lnTo>
                    <a:lnTo>
                      <a:pt x="0" y="0"/>
                    </a:lnTo>
                    <a:lnTo>
                      <a:pt x="21" y="22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1" name="Line 33"/>
              <p:cNvSpPr>
                <a:spLocks noChangeShapeType="1"/>
              </p:cNvSpPr>
              <p:nvPr/>
            </p:nvSpPr>
            <p:spPr bwMode="auto">
              <a:xfrm flipV="1">
                <a:off x="3169" y="1578"/>
                <a:ext cx="1" cy="2140"/>
              </a:xfrm>
              <a:prstGeom prst="line">
                <a:avLst/>
              </a:prstGeom>
              <a:noFill/>
              <a:ln w="269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2" name="Freeform 34"/>
              <p:cNvSpPr>
                <a:spLocks/>
              </p:cNvSpPr>
              <p:nvPr/>
            </p:nvSpPr>
            <p:spPr bwMode="auto">
              <a:xfrm flipV="1">
                <a:off x="3143" y="1534"/>
                <a:ext cx="53" cy="68"/>
              </a:xfrm>
              <a:custGeom>
                <a:avLst/>
                <a:gdLst>
                  <a:gd name="T0" fmla="*/ 0 w 45"/>
                  <a:gd name="T1" fmla="*/ 0 h 60"/>
                  <a:gd name="T2" fmla="*/ 22 w 45"/>
                  <a:gd name="T3" fmla="*/ 60 h 60"/>
                  <a:gd name="T4" fmla="*/ 45 w 45"/>
                  <a:gd name="T5" fmla="*/ 0 h 60"/>
                  <a:gd name="T6" fmla="*/ 22 w 45"/>
                  <a:gd name="T7" fmla="*/ 21 h 60"/>
                  <a:gd name="T8" fmla="*/ 0 w 45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0">
                    <a:moveTo>
                      <a:pt x="0" y="0"/>
                    </a:moveTo>
                    <a:lnTo>
                      <a:pt x="22" y="60"/>
                    </a:lnTo>
                    <a:lnTo>
                      <a:pt x="45" y="0"/>
                    </a:lnTo>
                    <a:lnTo>
                      <a:pt x="22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83" name="Text Box 35"/>
              <p:cNvSpPr txBox="1">
                <a:spLocks noChangeArrowheads="1"/>
              </p:cNvSpPr>
              <p:nvPr/>
            </p:nvSpPr>
            <p:spPr bwMode="auto">
              <a:xfrm>
                <a:off x="5048" y="3753"/>
                <a:ext cx="43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258084" name="Text Box 36"/>
              <p:cNvSpPr txBox="1">
                <a:spLocks noChangeArrowheads="1"/>
              </p:cNvSpPr>
              <p:nvPr/>
            </p:nvSpPr>
            <p:spPr bwMode="auto">
              <a:xfrm>
                <a:off x="2862" y="1562"/>
                <a:ext cx="28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latin typeface="Arial" pitchFamily="34" charset="0"/>
                  </a:rPr>
                  <a:t>x</a:t>
                </a:r>
                <a:r>
                  <a:rPr lang="en-US" altLang="en-US" sz="2000" baseline="-25000">
                    <a:latin typeface="Arial" pitchFamily="34" charset="0"/>
                  </a:rPr>
                  <a:t>2</a:t>
                </a:r>
              </a:p>
            </p:txBody>
          </p:sp>
        </p:grp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3278" y="2101"/>
              <a:ext cx="2255" cy="888"/>
            </a:xfrm>
            <a:custGeom>
              <a:avLst/>
              <a:gdLst>
                <a:gd name="T0" fmla="*/ 2255 w 2255"/>
                <a:gd name="T1" fmla="*/ 747 h 888"/>
                <a:gd name="T2" fmla="*/ 1590 w 2255"/>
                <a:gd name="T3" fmla="*/ 868 h 888"/>
                <a:gd name="T4" fmla="*/ 1030 w 2255"/>
                <a:gd name="T5" fmla="*/ 868 h 888"/>
                <a:gd name="T6" fmla="*/ 916 w 2255"/>
                <a:gd name="T7" fmla="*/ 763 h 888"/>
                <a:gd name="T8" fmla="*/ 1087 w 2255"/>
                <a:gd name="T9" fmla="*/ 601 h 888"/>
                <a:gd name="T10" fmla="*/ 997 w 2255"/>
                <a:gd name="T11" fmla="*/ 406 h 888"/>
                <a:gd name="T12" fmla="*/ 551 w 2255"/>
                <a:gd name="T13" fmla="*/ 187 h 888"/>
                <a:gd name="T14" fmla="*/ 0 w 2255"/>
                <a:gd name="T15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5" h="888">
                  <a:moveTo>
                    <a:pt x="2255" y="747"/>
                  </a:moveTo>
                  <a:cubicBezTo>
                    <a:pt x="2024" y="797"/>
                    <a:pt x="1794" y="848"/>
                    <a:pt x="1590" y="868"/>
                  </a:cubicBezTo>
                  <a:cubicBezTo>
                    <a:pt x="1386" y="888"/>
                    <a:pt x="1142" y="885"/>
                    <a:pt x="1030" y="868"/>
                  </a:cubicBezTo>
                  <a:cubicBezTo>
                    <a:pt x="918" y="851"/>
                    <a:pt x="907" y="807"/>
                    <a:pt x="916" y="763"/>
                  </a:cubicBezTo>
                  <a:cubicBezTo>
                    <a:pt x="925" y="719"/>
                    <a:pt x="1074" y="660"/>
                    <a:pt x="1087" y="601"/>
                  </a:cubicBezTo>
                  <a:cubicBezTo>
                    <a:pt x="1100" y="542"/>
                    <a:pt x="1086" y="475"/>
                    <a:pt x="997" y="406"/>
                  </a:cubicBezTo>
                  <a:cubicBezTo>
                    <a:pt x="908" y="337"/>
                    <a:pt x="717" y="255"/>
                    <a:pt x="551" y="187"/>
                  </a:cubicBezTo>
                  <a:cubicBezTo>
                    <a:pt x="385" y="119"/>
                    <a:pt x="192" y="59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>
          <a:xfrm>
            <a:off x="927100" y="228600"/>
            <a:ext cx="7772400" cy="1143000"/>
          </a:xfrm>
        </p:spPr>
        <p:txBody>
          <a:bodyPr/>
          <a:lstStyle/>
          <a:p>
            <a:r>
              <a:rPr lang="en-US" altLang="en-US"/>
              <a:t>Fit / Robustness Tradeoff</a:t>
            </a:r>
          </a:p>
        </p:txBody>
      </p:sp>
      <p:sp>
        <p:nvSpPr>
          <p:cNvPr id="258087" name="Oval 39"/>
          <p:cNvSpPr>
            <a:spLocks noChangeArrowheads="1"/>
          </p:cNvSpPr>
          <p:nvPr/>
        </p:nvSpPr>
        <p:spPr bwMode="auto">
          <a:xfrm>
            <a:off x="1598613" y="55324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8" name="Oval 40"/>
          <p:cNvSpPr>
            <a:spLocks noChangeArrowheads="1"/>
          </p:cNvSpPr>
          <p:nvPr/>
        </p:nvSpPr>
        <p:spPr bwMode="auto">
          <a:xfrm>
            <a:off x="1446213" y="5313363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89" name="Oval 41"/>
          <p:cNvSpPr>
            <a:spLocks noChangeArrowheads="1"/>
          </p:cNvSpPr>
          <p:nvPr/>
        </p:nvSpPr>
        <p:spPr bwMode="auto">
          <a:xfrm>
            <a:off x="2232025" y="5314950"/>
            <a:ext cx="100013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1203325" y="5281613"/>
            <a:ext cx="100013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60413" y="46609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2" name="Oval 44"/>
          <p:cNvSpPr>
            <a:spLocks noChangeArrowheads="1"/>
          </p:cNvSpPr>
          <p:nvPr/>
        </p:nvSpPr>
        <p:spPr bwMode="auto">
          <a:xfrm>
            <a:off x="2220913" y="4325938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446338" y="4764088"/>
            <a:ext cx="103187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2200275" y="4076700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1847850" y="4568825"/>
            <a:ext cx="101600" cy="96838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096" name="Freeform 48"/>
          <p:cNvSpPr>
            <a:spLocks/>
          </p:cNvSpPr>
          <p:nvPr/>
        </p:nvSpPr>
        <p:spPr bwMode="auto">
          <a:xfrm flipV="1">
            <a:off x="2200275" y="4387850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7" name="Freeform 49"/>
          <p:cNvSpPr>
            <a:spLocks/>
          </p:cNvSpPr>
          <p:nvPr/>
        </p:nvSpPr>
        <p:spPr bwMode="auto">
          <a:xfrm flipV="1">
            <a:off x="3152775" y="4146550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8" name="Freeform 50"/>
          <p:cNvSpPr>
            <a:spLocks/>
          </p:cNvSpPr>
          <p:nvPr/>
        </p:nvSpPr>
        <p:spPr bwMode="auto">
          <a:xfrm flipV="1">
            <a:off x="3260725" y="4295775"/>
            <a:ext cx="128588" cy="117475"/>
          </a:xfrm>
          <a:custGeom>
            <a:avLst/>
            <a:gdLst>
              <a:gd name="T0" fmla="*/ 0 w 69"/>
              <a:gd name="T1" fmla="*/ 41 h 65"/>
              <a:gd name="T2" fmla="*/ 26 w 69"/>
              <a:gd name="T3" fmla="*/ 41 h 65"/>
              <a:gd name="T4" fmla="*/ 35 w 69"/>
              <a:gd name="T5" fmla="*/ 65 h 65"/>
              <a:gd name="T6" fmla="*/ 43 w 69"/>
              <a:gd name="T7" fmla="*/ 41 h 65"/>
              <a:gd name="T8" fmla="*/ 69 w 69"/>
              <a:gd name="T9" fmla="*/ 41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1"/>
                </a:moveTo>
                <a:lnTo>
                  <a:pt x="26" y="41"/>
                </a:lnTo>
                <a:lnTo>
                  <a:pt x="35" y="65"/>
                </a:lnTo>
                <a:lnTo>
                  <a:pt x="43" y="41"/>
                </a:lnTo>
                <a:lnTo>
                  <a:pt x="69" y="41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99" name="Freeform 51"/>
          <p:cNvSpPr>
            <a:spLocks/>
          </p:cNvSpPr>
          <p:nvPr/>
        </p:nvSpPr>
        <p:spPr bwMode="auto">
          <a:xfrm flipV="1">
            <a:off x="2384425" y="3419475"/>
            <a:ext cx="128588" cy="115888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0" name="Freeform 52"/>
          <p:cNvSpPr>
            <a:spLocks/>
          </p:cNvSpPr>
          <p:nvPr/>
        </p:nvSpPr>
        <p:spPr bwMode="auto">
          <a:xfrm flipV="1">
            <a:off x="2376488" y="408305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1" name="Freeform 53"/>
          <p:cNvSpPr>
            <a:spLocks/>
          </p:cNvSpPr>
          <p:nvPr/>
        </p:nvSpPr>
        <p:spPr bwMode="auto">
          <a:xfrm flipV="1">
            <a:off x="2465388" y="36861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2" name="Freeform 54"/>
          <p:cNvSpPr>
            <a:spLocks/>
          </p:cNvSpPr>
          <p:nvPr/>
        </p:nvSpPr>
        <p:spPr bwMode="auto">
          <a:xfrm flipV="1">
            <a:off x="1908175" y="3468688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3" name="Freeform 55"/>
          <p:cNvSpPr>
            <a:spLocks/>
          </p:cNvSpPr>
          <p:nvPr/>
        </p:nvSpPr>
        <p:spPr bwMode="auto">
          <a:xfrm flipV="1">
            <a:off x="2243138" y="326072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4" name="Freeform 56"/>
          <p:cNvSpPr>
            <a:spLocks/>
          </p:cNvSpPr>
          <p:nvPr/>
        </p:nvSpPr>
        <p:spPr bwMode="auto">
          <a:xfrm flipV="1">
            <a:off x="2828925" y="3065463"/>
            <a:ext cx="128588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5" name="Freeform 57"/>
          <p:cNvSpPr>
            <a:spLocks/>
          </p:cNvSpPr>
          <p:nvPr/>
        </p:nvSpPr>
        <p:spPr bwMode="auto">
          <a:xfrm flipV="1">
            <a:off x="2478088" y="3571875"/>
            <a:ext cx="127000" cy="117475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6" name="Freeform 58"/>
          <p:cNvSpPr>
            <a:spLocks/>
          </p:cNvSpPr>
          <p:nvPr/>
        </p:nvSpPr>
        <p:spPr bwMode="auto">
          <a:xfrm flipV="1">
            <a:off x="3175000" y="3332163"/>
            <a:ext cx="125413" cy="115887"/>
          </a:xfrm>
          <a:custGeom>
            <a:avLst/>
            <a:gdLst>
              <a:gd name="T0" fmla="*/ 0 w 68"/>
              <a:gd name="T1" fmla="*/ 41 h 65"/>
              <a:gd name="T2" fmla="*/ 26 w 68"/>
              <a:gd name="T3" fmla="*/ 41 h 65"/>
              <a:gd name="T4" fmla="*/ 34 w 68"/>
              <a:gd name="T5" fmla="*/ 65 h 65"/>
              <a:gd name="T6" fmla="*/ 42 w 68"/>
              <a:gd name="T7" fmla="*/ 41 h 65"/>
              <a:gd name="T8" fmla="*/ 68 w 68"/>
              <a:gd name="T9" fmla="*/ 41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1"/>
                </a:moveTo>
                <a:lnTo>
                  <a:pt x="26" y="41"/>
                </a:lnTo>
                <a:lnTo>
                  <a:pt x="34" y="65"/>
                </a:lnTo>
                <a:lnTo>
                  <a:pt x="42" y="41"/>
                </a:lnTo>
                <a:lnTo>
                  <a:pt x="68" y="41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1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7" name="Line 59"/>
          <p:cNvSpPr>
            <a:spLocks noChangeShapeType="1"/>
          </p:cNvSpPr>
          <p:nvPr/>
        </p:nvSpPr>
        <p:spPr bwMode="auto">
          <a:xfrm>
            <a:off x="487363" y="5902325"/>
            <a:ext cx="3532187" cy="0"/>
          </a:xfrm>
          <a:prstGeom prst="line">
            <a:avLst/>
          </a:prstGeom>
          <a:noFill/>
          <a:ln w="27051" cap="rnd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8" name="Line 60"/>
          <p:cNvSpPr>
            <a:spLocks noChangeShapeType="1"/>
          </p:cNvSpPr>
          <p:nvPr/>
        </p:nvSpPr>
        <p:spPr bwMode="auto">
          <a:xfrm flipV="1">
            <a:off x="487363" y="2505075"/>
            <a:ext cx="1587" cy="3397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09" name="Freeform 61"/>
          <p:cNvSpPr>
            <a:spLocks/>
          </p:cNvSpPr>
          <p:nvPr/>
        </p:nvSpPr>
        <p:spPr bwMode="auto">
          <a:xfrm flipV="1">
            <a:off x="446088" y="2435225"/>
            <a:ext cx="84137" cy="107950"/>
          </a:xfrm>
          <a:custGeom>
            <a:avLst/>
            <a:gdLst>
              <a:gd name="T0" fmla="*/ 0 w 45"/>
              <a:gd name="T1" fmla="*/ 0 h 60"/>
              <a:gd name="T2" fmla="*/ 22 w 45"/>
              <a:gd name="T3" fmla="*/ 60 h 60"/>
              <a:gd name="T4" fmla="*/ 45 w 45"/>
              <a:gd name="T5" fmla="*/ 0 h 60"/>
              <a:gd name="T6" fmla="*/ 22 w 45"/>
              <a:gd name="T7" fmla="*/ 21 h 60"/>
              <a:gd name="T8" fmla="*/ 0 w 45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0">
                <a:moveTo>
                  <a:pt x="0" y="0"/>
                </a:moveTo>
                <a:lnTo>
                  <a:pt x="22" y="60"/>
                </a:lnTo>
                <a:lnTo>
                  <a:pt x="45" y="0"/>
                </a:lnTo>
                <a:lnTo>
                  <a:pt x="22" y="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0" name="Text Box 62"/>
          <p:cNvSpPr txBox="1">
            <a:spLocks noChangeArrowheads="1"/>
          </p:cNvSpPr>
          <p:nvPr/>
        </p:nvSpPr>
        <p:spPr bwMode="auto">
          <a:xfrm>
            <a:off x="3470275" y="5957888"/>
            <a:ext cx="69056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1</a:t>
            </a:r>
          </a:p>
        </p:txBody>
      </p:sp>
      <p:sp>
        <p:nvSpPr>
          <p:cNvPr id="258111" name="Text Box 63"/>
          <p:cNvSpPr txBox="1">
            <a:spLocks noChangeArrowheads="1"/>
          </p:cNvSpPr>
          <p:nvPr/>
        </p:nvSpPr>
        <p:spPr bwMode="auto">
          <a:xfrm>
            <a:off x="0" y="2479675"/>
            <a:ext cx="4476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 baseline="-25000">
                <a:latin typeface="Arial" pitchFamily="34" charset="0"/>
              </a:rPr>
              <a:t>2</a:t>
            </a:r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>
            <a:off x="1223963" y="2549525"/>
            <a:ext cx="2049462" cy="3321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113" name="Oval 65"/>
          <p:cNvSpPr>
            <a:spLocks noChangeArrowheads="1"/>
          </p:cNvSpPr>
          <p:nvPr/>
        </p:nvSpPr>
        <p:spPr bwMode="auto">
          <a:xfrm>
            <a:off x="971550" y="493871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4" name="Oval 66"/>
          <p:cNvSpPr>
            <a:spLocks noChangeArrowheads="1"/>
          </p:cNvSpPr>
          <p:nvPr/>
        </p:nvSpPr>
        <p:spPr bwMode="auto">
          <a:xfrm>
            <a:off x="1852613" y="4989513"/>
            <a:ext cx="100012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5" name="Oval 67"/>
          <p:cNvSpPr>
            <a:spLocks noChangeArrowheads="1"/>
          </p:cNvSpPr>
          <p:nvPr/>
        </p:nvSpPr>
        <p:spPr bwMode="auto">
          <a:xfrm>
            <a:off x="1506538" y="3876675"/>
            <a:ext cx="100012" cy="98425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116" name="Freeform 68"/>
          <p:cNvSpPr>
            <a:spLocks/>
          </p:cNvSpPr>
          <p:nvPr/>
        </p:nvSpPr>
        <p:spPr bwMode="auto">
          <a:xfrm flipV="1">
            <a:off x="2919413" y="4470400"/>
            <a:ext cx="127000" cy="117475"/>
          </a:xfrm>
          <a:custGeom>
            <a:avLst/>
            <a:gdLst>
              <a:gd name="T0" fmla="*/ 0 w 68"/>
              <a:gd name="T1" fmla="*/ 40 h 65"/>
              <a:gd name="T2" fmla="*/ 26 w 68"/>
              <a:gd name="T3" fmla="*/ 40 h 65"/>
              <a:gd name="T4" fmla="*/ 34 w 68"/>
              <a:gd name="T5" fmla="*/ 65 h 65"/>
              <a:gd name="T6" fmla="*/ 42 w 68"/>
              <a:gd name="T7" fmla="*/ 40 h 65"/>
              <a:gd name="T8" fmla="*/ 68 w 68"/>
              <a:gd name="T9" fmla="*/ 40 h 65"/>
              <a:gd name="T10" fmla="*/ 48 w 68"/>
              <a:gd name="T11" fmla="*/ 25 h 65"/>
              <a:gd name="T12" fmla="*/ 55 w 68"/>
              <a:gd name="T13" fmla="*/ 0 h 65"/>
              <a:gd name="T14" fmla="*/ 34 w 68"/>
              <a:gd name="T15" fmla="*/ 15 h 65"/>
              <a:gd name="T16" fmla="*/ 13 w 68"/>
              <a:gd name="T17" fmla="*/ 0 h 65"/>
              <a:gd name="T18" fmla="*/ 20 w 68"/>
              <a:gd name="T19" fmla="*/ 25 h 65"/>
              <a:gd name="T20" fmla="*/ 0 w 68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65">
                <a:moveTo>
                  <a:pt x="0" y="40"/>
                </a:moveTo>
                <a:lnTo>
                  <a:pt x="26" y="40"/>
                </a:lnTo>
                <a:lnTo>
                  <a:pt x="34" y="65"/>
                </a:lnTo>
                <a:lnTo>
                  <a:pt x="42" y="40"/>
                </a:lnTo>
                <a:lnTo>
                  <a:pt x="68" y="40"/>
                </a:lnTo>
                <a:lnTo>
                  <a:pt x="48" y="25"/>
                </a:lnTo>
                <a:lnTo>
                  <a:pt x="55" y="0"/>
                </a:lnTo>
                <a:lnTo>
                  <a:pt x="34" y="15"/>
                </a:lnTo>
                <a:lnTo>
                  <a:pt x="13" y="0"/>
                </a:lnTo>
                <a:lnTo>
                  <a:pt x="20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7" name="Freeform 69"/>
          <p:cNvSpPr>
            <a:spLocks/>
          </p:cNvSpPr>
          <p:nvPr/>
        </p:nvSpPr>
        <p:spPr bwMode="auto">
          <a:xfrm flipV="1">
            <a:off x="2084388" y="3668713"/>
            <a:ext cx="128587" cy="117475"/>
          </a:xfrm>
          <a:custGeom>
            <a:avLst/>
            <a:gdLst>
              <a:gd name="T0" fmla="*/ 0 w 69"/>
              <a:gd name="T1" fmla="*/ 40 h 65"/>
              <a:gd name="T2" fmla="*/ 26 w 69"/>
              <a:gd name="T3" fmla="*/ 40 h 65"/>
              <a:gd name="T4" fmla="*/ 35 w 69"/>
              <a:gd name="T5" fmla="*/ 65 h 65"/>
              <a:gd name="T6" fmla="*/ 43 w 69"/>
              <a:gd name="T7" fmla="*/ 40 h 65"/>
              <a:gd name="T8" fmla="*/ 69 w 69"/>
              <a:gd name="T9" fmla="*/ 40 h 65"/>
              <a:gd name="T10" fmla="*/ 48 w 69"/>
              <a:gd name="T11" fmla="*/ 25 h 65"/>
              <a:gd name="T12" fmla="*/ 56 w 69"/>
              <a:gd name="T13" fmla="*/ 0 h 65"/>
              <a:gd name="T14" fmla="*/ 35 w 69"/>
              <a:gd name="T15" fmla="*/ 15 h 65"/>
              <a:gd name="T16" fmla="*/ 13 w 69"/>
              <a:gd name="T17" fmla="*/ 0 h 65"/>
              <a:gd name="T18" fmla="*/ 21 w 69"/>
              <a:gd name="T19" fmla="*/ 25 h 65"/>
              <a:gd name="T20" fmla="*/ 0 w 69"/>
              <a:gd name="T21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65">
                <a:moveTo>
                  <a:pt x="0" y="40"/>
                </a:moveTo>
                <a:lnTo>
                  <a:pt x="26" y="40"/>
                </a:lnTo>
                <a:lnTo>
                  <a:pt x="35" y="65"/>
                </a:lnTo>
                <a:lnTo>
                  <a:pt x="43" y="40"/>
                </a:lnTo>
                <a:lnTo>
                  <a:pt x="69" y="40"/>
                </a:lnTo>
                <a:lnTo>
                  <a:pt x="48" y="25"/>
                </a:lnTo>
                <a:lnTo>
                  <a:pt x="56" y="0"/>
                </a:lnTo>
                <a:lnTo>
                  <a:pt x="35" y="15"/>
                </a:lnTo>
                <a:lnTo>
                  <a:pt x="13" y="0"/>
                </a:lnTo>
                <a:lnTo>
                  <a:pt x="21" y="25"/>
                </a:lnTo>
                <a:lnTo>
                  <a:pt x="0" y="40"/>
                </a:lnTo>
                <a:close/>
              </a:path>
            </a:pathLst>
          </a:custGeom>
          <a:noFill/>
          <a:ln w="27051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118" name="Oval 70"/>
          <p:cNvSpPr>
            <a:spLocks noChangeArrowheads="1"/>
          </p:cNvSpPr>
          <p:nvPr/>
        </p:nvSpPr>
        <p:spPr bwMode="auto">
          <a:xfrm>
            <a:off x="2009775" y="4411663"/>
            <a:ext cx="101600" cy="96837"/>
          </a:xfrm>
          <a:prstGeom prst="ellipse">
            <a:avLst/>
          </a:prstGeom>
          <a:solidFill>
            <a:srgbClr val="FFFFFF"/>
          </a:solidFill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8119" name="Group 71"/>
          <p:cNvGrpSpPr>
            <a:grpSpLocks/>
          </p:cNvGrpSpPr>
          <p:nvPr/>
        </p:nvGrpSpPr>
        <p:grpSpPr bwMode="auto">
          <a:xfrm>
            <a:off x="563563" y="2919413"/>
            <a:ext cx="3521075" cy="2519362"/>
            <a:chOff x="347" y="1829"/>
            <a:chExt cx="2218" cy="1587"/>
          </a:xfrm>
        </p:grpSpPr>
        <p:grpSp>
          <p:nvGrpSpPr>
            <p:cNvPr id="258120" name="Group 72"/>
            <p:cNvGrpSpPr>
              <a:grpSpLocks/>
            </p:cNvGrpSpPr>
            <p:nvPr/>
          </p:nvGrpSpPr>
          <p:grpSpPr bwMode="auto">
            <a:xfrm>
              <a:off x="347" y="1829"/>
              <a:ext cx="2218" cy="1587"/>
              <a:chOff x="347" y="1829"/>
              <a:chExt cx="2218" cy="1587"/>
            </a:xfrm>
          </p:grpSpPr>
          <p:sp>
            <p:nvSpPr>
              <p:cNvPr id="258121" name="Oval 73"/>
              <p:cNvSpPr>
                <a:spLocks noChangeArrowheads="1"/>
              </p:cNvSpPr>
              <p:nvPr/>
            </p:nvSpPr>
            <p:spPr bwMode="auto">
              <a:xfrm rot="921498">
                <a:off x="960" y="24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2" name="Oval 74"/>
              <p:cNvSpPr>
                <a:spLocks noChangeArrowheads="1"/>
              </p:cNvSpPr>
              <p:nvPr/>
            </p:nvSpPr>
            <p:spPr bwMode="auto">
              <a:xfrm rot="921498">
                <a:off x="783" y="23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3" name="Oval 75"/>
              <p:cNvSpPr>
                <a:spLocks noChangeArrowheads="1"/>
              </p:cNvSpPr>
              <p:nvPr/>
            </p:nvSpPr>
            <p:spPr bwMode="auto">
              <a:xfrm rot="921498">
                <a:off x="1094" y="265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4" name="Oval 76"/>
              <p:cNvSpPr>
                <a:spLocks noChangeArrowheads="1"/>
              </p:cNvSpPr>
              <p:nvPr/>
            </p:nvSpPr>
            <p:spPr bwMode="auto">
              <a:xfrm rot="921498">
                <a:off x="1161" y="277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5" name="Oval 77"/>
              <p:cNvSpPr>
                <a:spLocks noChangeArrowheads="1"/>
              </p:cNvSpPr>
              <p:nvPr/>
            </p:nvSpPr>
            <p:spPr bwMode="auto">
              <a:xfrm rot="921498">
                <a:off x="1034" y="28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6" name="Oval 78"/>
              <p:cNvSpPr>
                <a:spLocks noChangeArrowheads="1"/>
              </p:cNvSpPr>
              <p:nvPr/>
            </p:nvSpPr>
            <p:spPr bwMode="auto">
              <a:xfrm rot="921498">
                <a:off x="1229" y="325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7" name="Oval 79"/>
              <p:cNvSpPr>
                <a:spLocks noChangeArrowheads="1"/>
              </p:cNvSpPr>
              <p:nvPr/>
            </p:nvSpPr>
            <p:spPr bwMode="auto">
              <a:xfrm rot="921498">
                <a:off x="1177" y="310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8" name="Oval 80"/>
              <p:cNvSpPr>
                <a:spLocks noChangeArrowheads="1"/>
              </p:cNvSpPr>
              <p:nvPr/>
            </p:nvSpPr>
            <p:spPr bwMode="auto">
              <a:xfrm rot="921498">
                <a:off x="1478" y="273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9" name="Oval 81"/>
              <p:cNvSpPr>
                <a:spLocks noChangeArrowheads="1"/>
              </p:cNvSpPr>
              <p:nvPr/>
            </p:nvSpPr>
            <p:spPr bwMode="auto">
              <a:xfrm rot="921498">
                <a:off x="829" y="288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0" name="Oval 82"/>
              <p:cNvSpPr>
                <a:spLocks noChangeArrowheads="1"/>
              </p:cNvSpPr>
              <p:nvPr/>
            </p:nvSpPr>
            <p:spPr bwMode="auto">
              <a:xfrm rot="921498">
                <a:off x="677" y="251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1" name="Oval 83"/>
              <p:cNvSpPr>
                <a:spLocks noChangeArrowheads="1"/>
              </p:cNvSpPr>
              <p:nvPr/>
            </p:nvSpPr>
            <p:spPr bwMode="auto">
              <a:xfrm rot="921498">
                <a:off x="896" y="309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2" name="Oval 84"/>
              <p:cNvSpPr>
                <a:spLocks noChangeArrowheads="1"/>
              </p:cNvSpPr>
              <p:nvPr/>
            </p:nvSpPr>
            <p:spPr bwMode="auto">
              <a:xfrm rot="921498">
                <a:off x="903" y="321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3" name="Oval 85"/>
              <p:cNvSpPr>
                <a:spLocks noChangeArrowheads="1"/>
              </p:cNvSpPr>
              <p:nvPr/>
            </p:nvSpPr>
            <p:spPr bwMode="auto">
              <a:xfrm rot="921498">
                <a:off x="1191" y="24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4" name="Oval 86"/>
              <p:cNvSpPr>
                <a:spLocks noChangeArrowheads="1"/>
              </p:cNvSpPr>
              <p:nvPr/>
            </p:nvSpPr>
            <p:spPr bwMode="auto">
              <a:xfrm rot="921498">
                <a:off x="884" y="27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5" name="Oval 87"/>
              <p:cNvSpPr>
                <a:spLocks noChangeArrowheads="1"/>
              </p:cNvSpPr>
              <p:nvPr/>
            </p:nvSpPr>
            <p:spPr bwMode="auto">
              <a:xfrm rot="921498">
                <a:off x="535" y="23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6" name="Oval 88"/>
              <p:cNvSpPr>
                <a:spLocks noChangeArrowheads="1"/>
              </p:cNvSpPr>
              <p:nvPr/>
            </p:nvSpPr>
            <p:spPr bwMode="auto">
              <a:xfrm rot="921498">
                <a:off x="1148" y="22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7" name="Oval 89"/>
              <p:cNvSpPr>
                <a:spLocks noChangeArrowheads="1"/>
              </p:cNvSpPr>
              <p:nvPr/>
            </p:nvSpPr>
            <p:spPr bwMode="auto">
              <a:xfrm rot="921498">
                <a:off x="1067" y="298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8" name="Oval 90"/>
              <p:cNvSpPr>
                <a:spLocks noChangeArrowheads="1"/>
              </p:cNvSpPr>
              <p:nvPr/>
            </p:nvSpPr>
            <p:spPr bwMode="auto">
              <a:xfrm rot="921498">
                <a:off x="1453" y="31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39" name="Oval 91"/>
              <p:cNvSpPr>
                <a:spLocks noChangeArrowheads="1"/>
              </p:cNvSpPr>
              <p:nvPr/>
            </p:nvSpPr>
            <p:spPr bwMode="auto">
              <a:xfrm rot="921498">
                <a:off x="535" y="2733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0" name="Oval 92"/>
              <p:cNvSpPr>
                <a:spLocks noChangeArrowheads="1"/>
              </p:cNvSpPr>
              <p:nvPr/>
            </p:nvSpPr>
            <p:spPr bwMode="auto">
              <a:xfrm rot="921498">
                <a:off x="876" y="256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1" name="Oval 93"/>
              <p:cNvSpPr>
                <a:spLocks noChangeArrowheads="1"/>
              </p:cNvSpPr>
              <p:nvPr/>
            </p:nvSpPr>
            <p:spPr bwMode="auto">
              <a:xfrm rot="921498">
                <a:off x="347" y="289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2" name="Oval 94"/>
              <p:cNvSpPr>
                <a:spLocks noChangeArrowheads="1"/>
              </p:cNvSpPr>
              <p:nvPr/>
            </p:nvSpPr>
            <p:spPr bwMode="auto">
              <a:xfrm rot="921498">
                <a:off x="351" y="268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3" name="Oval 95"/>
              <p:cNvSpPr>
                <a:spLocks noChangeArrowheads="1"/>
              </p:cNvSpPr>
              <p:nvPr/>
            </p:nvSpPr>
            <p:spPr bwMode="auto">
              <a:xfrm rot="921498">
                <a:off x="1507" y="307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44" name="Freeform 96"/>
              <p:cNvSpPr>
                <a:spLocks/>
              </p:cNvSpPr>
              <p:nvPr/>
            </p:nvSpPr>
            <p:spPr bwMode="auto">
              <a:xfrm rot="921498" flipV="1">
                <a:off x="1285" y="234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5" name="Freeform 97"/>
              <p:cNvSpPr>
                <a:spLocks/>
              </p:cNvSpPr>
              <p:nvPr/>
            </p:nvSpPr>
            <p:spPr bwMode="auto">
              <a:xfrm rot="921498" flipV="1">
                <a:off x="1469" y="24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6" name="Freeform 98"/>
              <p:cNvSpPr>
                <a:spLocks/>
              </p:cNvSpPr>
              <p:nvPr/>
            </p:nvSpPr>
            <p:spPr bwMode="auto">
              <a:xfrm rot="921498" flipV="1">
                <a:off x="1536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7" name="Freeform 99"/>
              <p:cNvSpPr>
                <a:spLocks/>
              </p:cNvSpPr>
              <p:nvPr/>
            </p:nvSpPr>
            <p:spPr bwMode="auto">
              <a:xfrm rot="921498" flipV="1">
                <a:off x="1582" y="185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8" name="Freeform 100"/>
              <p:cNvSpPr>
                <a:spLocks/>
              </p:cNvSpPr>
              <p:nvPr/>
            </p:nvSpPr>
            <p:spPr bwMode="auto">
              <a:xfrm rot="921498" flipV="1">
                <a:off x="1670" y="275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49" name="Freeform 101"/>
              <p:cNvSpPr>
                <a:spLocks/>
              </p:cNvSpPr>
              <p:nvPr/>
            </p:nvSpPr>
            <p:spPr bwMode="auto">
              <a:xfrm rot="921498" flipV="1">
                <a:off x="1805" y="29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0" name="Freeform 102"/>
              <p:cNvSpPr>
                <a:spLocks/>
              </p:cNvSpPr>
              <p:nvPr/>
            </p:nvSpPr>
            <p:spPr bwMode="auto">
              <a:xfrm rot="921498" flipV="1">
                <a:off x="1892" y="214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1" name="Freeform 103"/>
              <p:cNvSpPr>
                <a:spLocks/>
              </p:cNvSpPr>
              <p:nvPr/>
            </p:nvSpPr>
            <p:spPr bwMode="auto">
              <a:xfrm rot="921498" flipV="1">
                <a:off x="1548" y="284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2" name="Freeform 104"/>
              <p:cNvSpPr>
                <a:spLocks/>
              </p:cNvSpPr>
              <p:nvPr/>
            </p:nvSpPr>
            <p:spPr bwMode="auto">
              <a:xfrm rot="921498" flipV="1">
                <a:off x="2485" y="227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3" name="Freeform 105"/>
              <p:cNvSpPr>
                <a:spLocks/>
              </p:cNvSpPr>
              <p:nvPr/>
            </p:nvSpPr>
            <p:spPr bwMode="auto">
              <a:xfrm rot="921498" flipV="1">
                <a:off x="1472" y="2650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4" name="Freeform 106"/>
              <p:cNvSpPr>
                <a:spLocks/>
              </p:cNvSpPr>
              <p:nvPr/>
            </p:nvSpPr>
            <p:spPr bwMode="auto">
              <a:xfrm rot="921498" flipV="1">
                <a:off x="2133" y="182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5" name="Freeform 107"/>
              <p:cNvSpPr>
                <a:spLocks/>
              </p:cNvSpPr>
              <p:nvPr/>
            </p:nvSpPr>
            <p:spPr bwMode="auto">
              <a:xfrm rot="921498" flipV="1">
                <a:off x="1954" y="241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6" name="Freeform 108"/>
              <p:cNvSpPr>
                <a:spLocks/>
              </p:cNvSpPr>
              <p:nvPr/>
            </p:nvSpPr>
            <p:spPr bwMode="auto">
              <a:xfrm rot="921498" flipV="1">
                <a:off x="1713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7" name="Freeform 109"/>
              <p:cNvSpPr>
                <a:spLocks/>
              </p:cNvSpPr>
              <p:nvPr/>
            </p:nvSpPr>
            <p:spPr bwMode="auto">
              <a:xfrm rot="921498" flipV="1">
                <a:off x="1828" y="231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8" name="Freeform 110"/>
              <p:cNvSpPr>
                <a:spLocks/>
              </p:cNvSpPr>
              <p:nvPr/>
            </p:nvSpPr>
            <p:spPr bwMode="auto">
              <a:xfrm rot="921498" flipV="1">
                <a:off x="2208" y="221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59" name="Freeform 111"/>
              <p:cNvSpPr>
                <a:spLocks/>
              </p:cNvSpPr>
              <p:nvPr/>
            </p:nvSpPr>
            <p:spPr bwMode="auto">
              <a:xfrm rot="921498" flipV="1">
                <a:off x="1777" y="20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0" name="Oval 112"/>
              <p:cNvSpPr>
                <a:spLocks noChangeArrowheads="1"/>
              </p:cNvSpPr>
              <p:nvPr/>
            </p:nvSpPr>
            <p:spPr bwMode="auto">
              <a:xfrm rot="921498">
                <a:off x="823" y="193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1" name="Oval 113"/>
              <p:cNvSpPr>
                <a:spLocks noChangeArrowheads="1"/>
              </p:cNvSpPr>
              <p:nvPr/>
            </p:nvSpPr>
            <p:spPr bwMode="auto">
              <a:xfrm rot="921498">
                <a:off x="1347" y="276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2" name="Oval 114"/>
              <p:cNvSpPr>
                <a:spLocks noChangeArrowheads="1"/>
              </p:cNvSpPr>
              <p:nvPr/>
            </p:nvSpPr>
            <p:spPr bwMode="auto">
              <a:xfrm rot="921498">
                <a:off x="1363" y="313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3" name="Oval 115"/>
              <p:cNvSpPr>
                <a:spLocks noChangeArrowheads="1"/>
              </p:cNvSpPr>
              <p:nvPr/>
            </p:nvSpPr>
            <p:spPr bwMode="auto">
              <a:xfrm rot="921498">
                <a:off x="882" y="208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4" name="Oval 116"/>
              <p:cNvSpPr>
                <a:spLocks noChangeArrowheads="1"/>
              </p:cNvSpPr>
              <p:nvPr/>
            </p:nvSpPr>
            <p:spPr bwMode="auto">
              <a:xfrm rot="921498">
                <a:off x="1265" y="29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5" name="Oval 117"/>
              <p:cNvSpPr>
                <a:spLocks noChangeArrowheads="1"/>
              </p:cNvSpPr>
              <p:nvPr/>
            </p:nvSpPr>
            <p:spPr bwMode="auto">
              <a:xfrm rot="921498">
                <a:off x="1423" y="286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6" name="Oval 118"/>
              <p:cNvSpPr>
                <a:spLocks noChangeArrowheads="1"/>
              </p:cNvSpPr>
              <p:nvPr/>
            </p:nvSpPr>
            <p:spPr bwMode="auto">
              <a:xfrm rot="921498">
                <a:off x="1268" y="333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67" name="Freeform 119"/>
              <p:cNvSpPr>
                <a:spLocks/>
              </p:cNvSpPr>
              <p:nvPr/>
            </p:nvSpPr>
            <p:spPr bwMode="auto">
              <a:xfrm rot="921498" flipV="1">
                <a:off x="2143" y="2598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8" name="Freeform 120"/>
              <p:cNvSpPr>
                <a:spLocks/>
              </p:cNvSpPr>
              <p:nvPr/>
            </p:nvSpPr>
            <p:spPr bwMode="auto">
              <a:xfrm rot="921498" flipV="1">
                <a:off x="1703" y="30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69" name="Freeform 121"/>
              <p:cNvSpPr>
                <a:spLocks/>
              </p:cNvSpPr>
              <p:nvPr/>
            </p:nvSpPr>
            <p:spPr bwMode="auto">
              <a:xfrm rot="921498" flipV="1">
                <a:off x="2277" y="283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70" name="Freeform 122"/>
              <p:cNvSpPr>
                <a:spLocks/>
              </p:cNvSpPr>
              <p:nvPr/>
            </p:nvSpPr>
            <p:spPr bwMode="auto">
              <a:xfrm rot="921498" flipV="1">
                <a:off x="1920" y="296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171" name="Freeform 123"/>
            <p:cNvSpPr>
              <a:spLocks/>
            </p:cNvSpPr>
            <p:nvPr/>
          </p:nvSpPr>
          <p:spPr bwMode="auto">
            <a:xfrm rot="921498" flipV="1">
              <a:off x="1338" y="2523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172" name="Group 124"/>
          <p:cNvGrpSpPr>
            <a:grpSpLocks/>
          </p:cNvGrpSpPr>
          <p:nvPr/>
        </p:nvGrpSpPr>
        <p:grpSpPr bwMode="auto">
          <a:xfrm>
            <a:off x="5108575" y="2927350"/>
            <a:ext cx="3521075" cy="2519363"/>
            <a:chOff x="347" y="1829"/>
            <a:chExt cx="2218" cy="1587"/>
          </a:xfrm>
        </p:grpSpPr>
        <p:grpSp>
          <p:nvGrpSpPr>
            <p:cNvPr id="258173" name="Group 125"/>
            <p:cNvGrpSpPr>
              <a:grpSpLocks/>
            </p:cNvGrpSpPr>
            <p:nvPr/>
          </p:nvGrpSpPr>
          <p:grpSpPr bwMode="auto">
            <a:xfrm>
              <a:off x="347" y="1829"/>
              <a:ext cx="2218" cy="1587"/>
              <a:chOff x="347" y="1829"/>
              <a:chExt cx="2218" cy="1587"/>
            </a:xfrm>
          </p:grpSpPr>
          <p:sp>
            <p:nvSpPr>
              <p:cNvPr id="258174" name="Oval 126"/>
              <p:cNvSpPr>
                <a:spLocks noChangeArrowheads="1"/>
              </p:cNvSpPr>
              <p:nvPr/>
            </p:nvSpPr>
            <p:spPr bwMode="auto">
              <a:xfrm rot="921498">
                <a:off x="960" y="24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5" name="Oval 127"/>
              <p:cNvSpPr>
                <a:spLocks noChangeArrowheads="1"/>
              </p:cNvSpPr>
              <p:nvPr/>
            </p:nvSpPr>
            <p:spPr bwMode="auto">
              <a:xfrm rot="921498">
                <a:off x="783" y="232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6" name="Oval 128"/>
              <p:cNvSpPr>
                <a:spLocks noChangeArrowheads="1"/>
              </p:cNvSpPr>
              <p:nvPr/>
            </p:nvSpPr>
            <p:spPr bwMode="auto">
              <a:xfrm rot="921498">
                <a:off x="1094" y="265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7" name="Oval 129"/>
              <p:cNvSpPr>
                <a:spLocks noChangeArrowheads="1"/>
              </p:cNvSpPr>
              <p:nvPr/>
            </p:nvSpPr>
            <p:spPr bwMode="auto">
              <a:xfrm rot="921498">
                <a:off x="1161" y="277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8" name="Oval 130"/>
              <p:cNvSpPr>
                <a:spLocks noChangeArrowheads="1"/>
              </p:cNvSpPr>
              <p:nvPr/>
            </p:nvSpPr>
            <p:spPr bwMode="auto">
              <a:xfrm rot="921498">
                <a:off x="1034" y="28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79" name="Oval 131"/>
              <p:cNvSpPr>
                <a:spLocks noChangeArrowheads="1"/>
              </p:cNvSpPr>
              <p:nvPr/>
            </p:nvSpPr>
            <p:spPr bwMode="auto">
              <a:xfrm rot="921498">
                <a:off x="1229" y="325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0" name="Oval 132"/>
              <p:cNvSpPr>
                <a:spLocks noChangeArrowheads="1"/>
              </p:cNvSpPr>
              <p:nvPr/>
            </p:nvSpPr>
            <p:spPr bwMode="auto">
              <a:xfrm rot="921498">
                <a:off x="1177" y="310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1" name="Oval 133"/>
              <p:cNvSpPr>
                <a:spLocks noChangeArrowheads="1"/>
              </p:cNvSpPr>
              <p:nvPr/>
            </p:nvSpPr>
            <p:spPr bwMode="auto">
              <a:xfrm rot="921498">
                <a:off x="1478" y="273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2" name="Oval 134"/>
              <p:cNvSpPr>
                <a:spLocks noChangeArrowheads="1"/>
              </p:cNvSpPr>
              <p:nvPr/>
            </p:nvSpPr>
            <p:spPr bwMode="auto">
              <a:xfrm rot="921498">
                <a:off x="829" y="288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3" name="Oval 135"/>
              <p:cNvSpPr>
                <a:spLocks noChangeArrowheads="1"/>
              </p:cNvSpPr>
              <p:nvPr/>
            </p:nvSpPr>
            <p:spPr bwMode="auto">
              <a:xfrm rot="921498">
                <a:off x="677" y="251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4" name="Oval 136"/>
              <p:cNvSpPr>
                <a:spLocks noChangeArrowheads="1"/>
              </p:cNvSpPr>
              <p:nvPr/>
            </p:nvSpPr>
            <p:spPr bwMode="auto">
              <a:xfrm rot="921498">
                <a:off x="896" y="309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5" name="Oval 137"/>
              <p:cNvSpPr>
                <a:spLocks noChangeArrowheads="1"/>
              </p:cNvSpPr>
              <p:nvPr/>
            </p:nvSpPr>
            <p:spPr bwMode="auto">
              <a:xfrm rot="921498">
                <a:off x="903" y="321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6" name="Oval 138"/>
              <p:cNvSpPr>
                <a:spLocks noChangeArrowheads="1"/>
              </p:cNvSpPr>
              <p:nvPr/>
            </p:nvSpPr>
            <p:spPr bwMode="auto">
              <a:xfrm rot="921498">
                <a:off x="1191" y="24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7" name="Oval 139"/>
              <p:cNvSpPr>
                <a:spLocks noChangeArrowheads="1"/>
              </p:cNvSpPr>
              <p:nvPr/>
            </p:nvSpPr>
            <p:spPr bwMode="auto">
              <a:xfrm rot="921498">
                <a:off x="884" y="27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8" name="Oval 140"/>
              <p:cNvSpPr>
                <a:spLocks noChangeArrowheads="1"/>
              </p:cNvSpPr>
              <p:nvPr/>
            </p:nvSpPr>
            <p:spPr bwMode="auto">
              <a:xfrm rot="921498">
                <a:off x="535" y="23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89" name="Oval 141"/>
              <p:cNvSpPr>
                <a:spLocks noChangeArrowheads="1"/>
              </p:cNvSpPr>
              <p:nvPr/>
            </p:nvSpPr>
            <p:spPr bwMode="auto">
              <a:xfrm rot="921498">
                <a:off x="1148" y="226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0" name="Oval 142"/>
              <p:cNvSpPr>
                <a:spLocks noChangeArrowheads="1"/>
              </p:cNvSpPr>
              <p:nvPr/>
            </p:nvSpPr>
            <p:spPr bwMode="auto">
              <a:xfrm rot="921498">
                <a:off x="1067" y="2981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1" name="Oval 143"/>
              <p:cNvSpPr>
                <a:spLocks noChangeArrowheads="1"/>
              </p:cNvSpPr>
              <p:nvPr/>
            </p:nvSpPr>
            <p:spPr bwMode="auto">
              <a:xfrm rot="921498">
                <a:off x="1453" y="3162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2" name="Oval 144"/>
              <p:cNvSpPr>
                <a:spLocks noChangeArrowheads="1"/>
              </p:cNvSpPr>
              <p:nvPr/>
            </p:nvSpPr>
            <p:spPr bwMode="auto">
              <a:xfrm rot="921498">
                <a:off x="535" y="2733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3" name="Oval 145"/>
              <p:cNvSpPr>
                <a:spLocks noChangeArrowheads="1"/>
              </p:cNvSpPr>
              <p:nvPr/>
            </p:nvSpPr>
            <p:spPr bwMode="auto">
              <a:xfrm rot="921498">
                <a:off x="876" y="2564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4" name="Oval 146"/>
              <p:cNvSpPr>
                <a:spLocks noChangeArrowheads="1"/>
              </p:cNvSpPr>
              <p:nvPr/>
            </p:nvSpPr>
            <p:spPr bwMode="auto">
              <a:xfrm rot="921498">
                <a:off x="347" y="2898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5" name="Oval 147"/>
              <p:cNvSpPr>
                <a:spLocks noChangeArrowheads="1"/>
              </p:cNvSpPr>
              <p:nvPr/>
            </p:nvSpPr>
            <p:spPr bwMode="auto">
              <a:xfrm rot="921498">
                <a:off x="351" y="268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6" name="Oval 148"/>
              <p:cNvSpPr>
                <a:spLocks noChangeArrowheads="1"/>
              </p:cNvSpPr>
              <p:nvPr/>
            </p:nvSpPr>
            <p:spPr bwMode="auto">
              <a:xfrm rot="921498">
                <a:off x="1507" y="307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97" name="Freeform 149"/>
              <p:cNvSpPr>
                <a:spLocks/>
              </p:cNvSpPr>
              <p:nvPr/>
            </p:nvSpPr>
            <p:spPr bwMode="auto">
              <a:xfrm rot="921498" flipV="1">
                <a:off x="1285" y="234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8" name="Freeform 150"/>
              <p:cNvSpPr>
                <a:spLocks/>
              </p:cNvSpPr>
              <p:nvPr/>
            </p:nvSpPr>
            <p:spPr bwMode="auto">
              <a:xfrm rot="921498" flipV="1">
                <a:off x="1469" y="24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199" name="Freeform 151"/>
              <p:cNvSpPr>
                <a:spLocks/>
              </p:cNvSpPr>
              <p:nvPr/>
            </p:nvSpPr>
            <p:spPr bwMode="auto">
              <a:xfrm rot="921498" flipV="1">
                <a:off x="1536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0" name="Freeform 152"/>
              <p:cNvSpPr>
                <a:spLocks/>
              </p:cNvSpPr>
              <p:nvPr/>
            </p:nvSpPr>
            <p:spPr bwMode="auto">
              <a:xfrm rot="921498" flipV="1">
                <a:off x="1582" y="1856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1" name="Freeform 153"/>
              <p:cNvSpPr>
                <a:spLocks/>
              </p:cNvSpPr>
              <p:nvPr/>
            </p:nvSpPr>
            <p:spPr bwMode="auto">
              <a:xfrm rot="921498" flipV="1">
                <a:off x="1670" y="2755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2" name="Freeform 154"/>
              <p:cNvSpPr>
                <a:spLocks/>
              </p:cNvSpPr>
              <p:nvPr/>
            </p:nvSpPr>
            <p:spPr bwMode="auto">
              <a:xfrm rot="921498" flipV="1">
                <a:off x="1805" y="29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3" name="Freeform 155"/>
              <p:cNvSpPr>
                <a:spLocks/>
              </p:cNvSpPr>
              <p:nvPr/>
            </p:nvSpPr>
            <p:spPr bwMode="auto">
              <a:xfrm rot="921498" flipV="1">
                <a:off x="1892" y="214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4" name="Freeform 156"/>
              <p:cNvSpPr>
                <a:spLocks/>
              </p:cNvSpPr>
              <p:nvPr/>
            </p:nvSpPr>
            <p:spPr bwMode="auto">
              <a:xfrm rot="921498" flipV="1">
                <a:off x="1548" y="284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5" name="Freeform 157"/>
              <p:cNvSpPr>
                <a:spLocks/>
              </p:cNvSpPr>
              <p:nvPr/>
            </p:nvSpPr>
            <p:spPr bwMode="auto">
              <a:xfrm rot="921498" flipV="1">
                <a:off x="2485" y="227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6" name="Freeform 158"/>
              <p:cNvSpPr>
                <a:spLocks/>
              </p:cNvSpPr>
              <p:nvPr/>
            </p:nvSpPr>
            <p:spPr bwMode="auto">
              <a:xfrm rot="921498" flipV="1">
                <a:off x="1472" y="2650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7" name="Freeform 159"/>
              <p:cNvSpPr>
                <a:spLocks/>
              </p:cNvSpPr>
              <p:nvPr/>
            </p:nvSpPr>
            <p:spPr bwMode="auto">
              <a:xfrm rot="921498" flipV="1">
                <a:off x="2133" y="182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8" name="Freeform 160"/>
              <p:cNvSpPr>
                <a:spLocks/>
              </p:cNvSpPr>
              <p:nvPr/>
            </p:nvSpPr>
            <p:spPr bwMode="auto">
              <a:xfrm rot="921498" flipV="1">
                <a:off x="1954" y="2417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09" name="Freeform 161"/>
              <p:cNvSpPr>
                <a:spLocks/>
              </p:cNvSpPr>
              <p:nvPr/>
            </p:nvSpPr>
            <p:spPr bwMode="auto">
              <a:xfrm rot="921498" flipV="1">
                <a:off x="1713" y="2519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0" name="Freeform 162"/>
              <p:cNvSpPr>
                <a:spLocks/>
              </p:cNvSpPr>
              <p:nvPr/>
            </p:nvSpPr>
            <p:spPr bwMode="auto">
              <a:xfrm rot="921498" flipV="1">
                <a:off x="1828" y="2313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1" name="Freeform 163"/>
              <p:cNvSpPr>
                <a:spLocks/>
              </p:cNvSpPr>
              <p:nvPr/>
            </p:nvSpPr>
            <p:spPr bwMode="auto">
              <a:xfrm rot="921498" flipV="1">
                <a:off x="2208" y="221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2" name="Freeform 164"/>
              <p:cNvSpPr>
                <a:spLocks/>
              </p:cNvSpPr>
              <p:nvPr/>
            </p:nvSpPr>
            <p:spPr bwMode="auto">
              <a:xfrm rot="921498" flipV="1">
                <a:off x="1777" y="200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13" name="Oval 165"/>
              <p:cNvSpPr>
                <a:spLocks noChangeArrowheads="1"/>
              </p:cNvSpPr>
              <p:nvPr/>
            </p:nvSpPr>
            <p:spPr bwMode="auto">
              <a:xfrm rot="921498">
                <a:off x="823" y="1936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4" name="Oval 166"/>
              <p:cNvSpPr>
                <a:spLocks noChangeArrowheads="1"/>
              </p:cNvSpPr>
              <p:nvPr/>
            </p:nvSpPr>
            <p:spPr bwMode="auto">
              <a:xfrm rot="921498">
                <a:off x="1347" y="276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5" name="Oval 167"/>
              <p:cNvSpPr>
                <a:spLocks noChangeArrowheads="1"/>
              </p:cNvSpPr>
              <p:nvPr/>
            </p:nvSpPr>
            <p:spPr bwMode="auto">
              <a:xfrm rot="921498">
                <a:off x="1363" y="3130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6" name="Oval 168"/>
              <p:cNvSpPr>
                <a:spLocks noChangeArrowheads="1"/>
              </p:cNvSpPr>
              <p:nvPr/>
            </p:nvSpPr>
            <p:spPr bwMode="auto">
              <a:xfrm rot="921498">
                <a:off x="882" y="2087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7" name="Oval 169"/>
              <p:cNvSpPr>
                <a:spLocks noChangeArrowheads="1"/>
              </p:cNvSpPr>
              <p:nvPr/>
            </p:nvSpPr>
            <p:spPr bwMode="auto">
              <a:xfrm rot="921498">
                <a:off x="1265" y="2959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8" name="Oval 170"/>
              <p:cNvSpPr>
                <a:spLocks noChangeArrowheads="1"/>
              </p:cNvSpPr>
              <p:nvPr/>
            </p:nvSpPr>
            <p:spPr bwMode="auto">
              <a:xfrm rot="921498">
                <a:off x="1423" y="286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19" name="Oval 171"/>
              <p:cNvSpPr>
                <a:spLocks noChangeArrowheads="1"/>
              </p:cNvSpPr>
              <p:nvPr/>
            </p:nvSpPr>
            <p:spPr bwMode="auto">
              <a:xfrm rot="921498">
                <a:off x="1268" y="3335"/>
                <a:ext cx="72" cy="81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20" name="Freeform 172"/>
              <p:cNvSpPr>
                <a:spLocks/>
              </p:cNvSpPr>
              <p:nvPr/>
            </p:nvSpPr>
            <p:spPr bwMode="auto">
              <a:xfrm rot="921498" flipV="1">
                <a:off x="2143" y="2598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1" name="Freeform 173"/>
              <p:cNvSpPr>
                <a:spLocks/>
              </p:cNvSpPr>
              <p:nvPr/>
            </p:nvSpPr>
            <p:spPr bwMode="auto">
              <a:xfrm rot="921498" flipV="1">
                <a:off x="1703" y="3091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2" name="Freeform 174"/>
              <p:cNvSpPr>
                <a:spLocks/>
              </p:cNvSpPr>
              <p:nvPr/>
            </p:nvSpPr>
            <p:spPr bwMode="auto">
              <a:xfrm rot="921498" flipV="1">
                <a:off x="2277" y="2834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223" name="Freeform 175"/>
              <p:cNvSpPr>
                <a:spLocks/>
              </p:cNvSpPr>
              <p:nvPr/>
            </p:nvSpPr>
            <p:spPr bwMode="auto">
              <a:xfrm rot="921498" flipV="1">
                <a:off x="1920" y="2962"/>
                <a:ext cx="80" cy="74"/>
              </a:xfrm>
              <a:custGeom>
                <a:avLst/>
                <a:gdLst>
                  <a:gd name="T0" fmla="*/ 0 w 68"/>
                  <a:gd name="T1" fmla="*/ 40 h 65"/>
                  <a:gd name="T2" fmla="*/ 26 w 68"/>
                  <a:gd name="T3" fmla="*/ 40 h 65"/>
                  <a:gd name="T4" fmla="*/ 34 w 68"/>
                  <a:gd name="T5" fmla="*/ 65 h 65"/>
                  <a:gd name="T6" fmla="*/ 42 w 68"/>
                  <a:gd name="T7" fmla="*/ 40 h 65"/>
                  <a:gd name="T8" fmla="*/ 68 w 68"/>
                  <a:gd name="T9" fmla="*/ 40 h 65"/>
                  <a:gd name="T10" fmla="*/ 48 w 68"/>
                  <a:gd name="T11" fmla="*/ 25 h 65"/>
                  <a:gd name="T12" fmla="*/ 55 w 68"/>
                  <a:gd name="T13" fmla="*/ 0 h 65"/>
                  <a:gd name="T14" fmla="*/ 34 w 68"/>
                  <a:gd name="T15" fmla="*/ 15 h 65"/>
                  <a:gd name="T16" fmla="*/ 13 w 68"/>
                  <a:gd name="T17" fmla="*/ 0 h 65"/>
                  <a:gd name="T18" fmla="*/ 20 w 68"/>
                  <a:gd name="T19" fmla="*/ 25 h 65"/>
                  <a:gd name="T20" fmla="*/ 0 w 68"/>
                  <a:gd name="T21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65">
                    <a:moveTo>
                      <a:pt x="0" y="40"/>
                    </a:moveTo>
                    <a:lnTo>
                      <a:pt x="26" y="40"/>
                    </a:lnTo>
                    <a:lnTo>
                      <a:pt x="34" y="65"/>
                    </a:lnTo>
                    <a:lnTo>
                      <a:pt x="42" y="40"/>
                    </a:lnTo>
                    <a:lnTo>
                      <a:pt x="68" y="40"/>
                    </a:lnTo>
                    <a:lnTo>
                      <a:pt x="48" y="25"/>
                    </a:lnTo>
                    <a:lnTo>
                      <a:pt x="55" y="0"/>
                    </a:lnTo>
                    <a:lnTo>
                      <a:pt x="34" y="15"/>
                    </a:lnTo>
                    <a:lnTo>
                      <a:pt x="13" y="0"/>
                    </a:lnTo>
                    <a:lnTo>
                      <a:pt x="20" y="2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224" name="Freeform 176"/>
            <p:cNvSpPr>
              <a:spLocks/>
            </p:cNvSpPr>
            <p:nvPr/>
          </p:nvSpPr>
          <p:spPr bwMode="auto">
            <a:xfrm rot="921498" flipV="1">
              <a:off x="1338" y="2523"/>
              <a:ext cx="80" cy="74"/>
            </a:xfrm>
            <a:custGeom>
              <a:avLst/>
              <a:gdLst>
                <a:gd name="T0" fmla="*/ 0 w 68"/>
                <a:gd name="T1" fmla="*/ 40 h 65"/>
                <a:gd name="T2" fmla="*/ 26 w 68"/>
                <a:gd name="T3" fmla="*/ 40 h 65"/>
                <a:gd name="T4" fmla="*/ 34 w 68"/>
                <a:gd name="T5" fmla="*/ 65 h 65"/>
                <a:gd name="T6" fmla="*/ 42 w 68"/>
                <a:gd name="T7" fmla="*/ 40 h 65"/>
                <a:gd name="T8" fmla="*/ 68 w 68"/>
                <a:gd name="T9" fmla="*/ 40 h 65"/>
                <a:gd name="T10" fmla="*/ 48 w 68"/>
                <a:gd name="T11" fmla="*/ 25 h 65"/>
                <a:gd name="T12" fmla="*/ 55 w 68"/>
                <a:gd name="T13" fmla="*/ 0 h 65"/>
                <a:gd name="T14" fmla="*/ 34 w 68"/>
                <a:gd name="T15" fmla="*/ 15 h 65"/>
                <a:gd name="T16" fmla="*/ 13 w 68"/>
                <a:gd name="T17" fmla="*/ 0 h 65"/>
                <a:gd name="T18" fmla="*/ 20 w 68"/>
                <a:gd name="T19" fmla="*/ 25 h 65"/>
                <a:gd name="T20" fmla="*/ 0 w 68"/>
                <a:gd name="T21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225" name="AutoShape 177"/>
          <p:cNvSpPr>
            <a:spLocks noChangeArrowheads="1"/>
          </p:cNvSpPr>
          <p:nvPr/>
        </p:nvSpPr>
        <p:spPr bwMode="auto">
          <a:xfrm>
            <a:off x="2494144" y="4281487"/>
            <a:ext cx="450850" cy="276225"/>
          </a:xfrm>
          <a:prstGeom prst="leftArrow">
            <a:avLst>
              <a:gd name="adj1" fmla="val 50000"/>
              <a:gd name="adj2" fmla="val 40805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8226" name="Group 178"/>
          <p:cNvGrpSpPr>
            <a:grpSpLocks/>
          </p:cNvGrpSpPr>
          <p:nvPr/>
        </p:nvGrpSpPr>
        <p:grpSpPr bwMode="auto">
          <a:xfrm>
            <a:off x="5988788" y="3001962"/>
            <a:ext cx="2206625" cy="2149475"/>
            <a:chOff x="3790" y="1888"/>
            <a:chExt cx="1390" cy="1354"/>
          </a:xfrm>
        </p:grpSpPr>
        <p:sp>
          <p:nvSpPr>
            <p:cNvPr id="258227" name="AutoShape 179"/>
            <p:cNvSpPr>
              <a:spLocks noChangeArrowheads="1"/>
            </p:cNvSpPr>
            <p:nvPr/>
          </p:nvSpPr>
          <p:spPr bwMode="auto">
            <a:xfrm>
              <a:off x="3790" y="1888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28" name="AutoShape 180"/>
            <p:cNvSpPr>
              <a:spLocks noChangeArrowheads="1"/>
            </p:cNvSpPr>
            <p:nvPr/>
          </p:nvSpPr>
          <p:spPr bwMode="auto">
            <a:xfrm>
              <a:off x="3864" y="2053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29" name="AutoShape 181"/>
            <p:cNvSpPr>
              <a:spLocks noChangeArrowheads="1"/>
            </p:cNvSpPr>
            <p:nvPr/>
          </p:nvSpPr>
          <p:spPr bwMode="auto">
            <a:xfrm>
              <a:off x="4110" y="2235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0" name="AutoShape 182"/>
            <p:cNvSpPr>
              <a:spLocks noChangeArrowheads="1"/>
            </p:cNvSpPr>
            <p:nvPr/>
          </p:nvSpPr>
          <p:spPr bwMode="auto">
            <a:xfrm>
              <a:off x="4430" y="2693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1" name="AutoShape 183"/>
            <p:cNvSpPr>
              <a:spLocks noChangeArrowheads="1"/>
            </p:cNvSpPr>
            <p:nvPr/>
          </p:nvSpPr>
          <p:spPr bwMode="auto">
            <a:xfrm>
              <a:off x="4896" y="2912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2" name="AutoShape 184"/>
            <p:cNvSpPr>
              <a:spLocks noChangeArrowheads="1"/>
            </p:cNvSpPr>
            <p:nvPr/>
          </p:nvSpPr>
          <p:spPr bwMode="auto">
            <a:xfrm>
              <a:off x="4768" y="2994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3" name="AutoShape 185"/>
            <p:cNvSpPr>
              <a:spLocks noChangeArrowheads="1"/>
            </p:cNvSpPr>
            <p:nvPr/>
          </p:nvSpPr>
          <p:spPr bwMode="auto">
            <a:xfrm>
              <a:off x="4668" y="3068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4" name="AutoShape 186"/>
            <p:cNvSpPr>
              <a:spLocks noChangeArrowheads="1"/>
            </p:cNvSpPr>
            <p:nvPr/>
          </p:nvSpPr>
          <p:spPr bwMode="auto">
            <a:xfrm>
              <a:off x="4284" y="2756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5" name="AutoShape 187"/>
            <p:cNvSpPr>
              <a:spLocks noChangeArrowheads="1"/>
            </p:cNvSpPr>
            <p:nvPr/>
          </p:nvSpPr>
          <p:spPr bwMode="auto">
            <a:xfrm>
              <a:off x="4376" y="2839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36" name="AutoShape 188"/>
            <p:cNvSpPr>
              <a:spLocks noChangeArrowheads="1"/>
            </p:cNvSpPr>
            <p:nvPr/>
          </p:nvSpPr>
          <p:spPr bwMode="auto">
            <a:xfrm>
              <a:off x="4311" y="2491"/>
              <a:ext cx="284" cy="174"/>
            </a:xfrm>
            <a:prstGeom prst="leftArrow">
              <a:avLst>
                <a:gd name="adj1" fmla="val 50000"/>
                <a:gd name="adj2" fmla="val 4080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2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47800"/>
            <a:ext cx="80010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The </a:t>
            </a:r>
            <a:r>
              <a:rPr lang="en-US" altLang="en-US" sz="2800" b="1" dirty="0" smtClean="0"/>
              <a:t>risk</a:t>
            </a:r>
            <a:r>
              <a:rPr lang="en-US" altLang="en-US" sz="2800" dirty="0" smtClean="0"/>
              <a:t> is a </a:t>
            </a:r>
            <a:r>
              <a:rPr lang="en-US" altLang="en-US" sz="2800" dirty="0"/>
              <a:t>function </a:t>
            </a:r>
            <a:r>
              <a:rPr lang="en-US" altLang="en-US" sz="2800" dirty="0" smtClean="0"/>
              <a:t>to evaluate LM performance.</a:t>
            </a:r>
          </a:p>
          <a:p>
            <a:r>
              <a:rPr lang="en-US" altLang="en-US" sz="2800" dirty="0" smtClean="0"/>
              <a:t>The risk can be optimized with training examples using </a:t>
            </a:r>
            <a:r>
              <a:rPr lang="en-US" altLang="en-US" sz="2800" b="1" dirty="0" smtClean="0"/>
              <a:t>gradient descent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b="1" dirty="0" smtClean="0"/>
              <a:t>Stochastic gradient </a:t>
            </a:r>
            <a:r>
              <a:rPr lang="en-US" altLang="en-US" sz="2800" dirty="0" smtClean="0"/>
              <a:t>mean updates are performed one example at a time.</a:t>
            </a:r>
          </a:p>
          <a:p>
            <a:r>
              <a:rPr lang="en-US" altLang="en-US" sz="2800" dirty="0" smtClean="0"/>
              <a:t>Perceptron update rules are the same Hebb’s rule: </a:t>
            </a:r>
            <a:r>
              <a:rPr lang="en-US" altLang="en-US" sz="2800" dirty="0" err="1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altLang="en-US" sz="2800" dirty="0" err="1">
                <a:solidFill>
                  <a:srgbClr val="C00000"/>
                </a:solidFill>
              </a:rPr>
              <a:t>w</a:t>
            </a:r>
            <a:r>
              <a:rPr lang="en-US" altLang="en-US" sz="2800" dirty="0">
                <a:solidFill>
                  <a:srgbClr val="C00000"/>
                </a:solidFill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Symbol" pitchFamily="18" charset="2"/>
              </a:rPr>
              <a:t>h </a:t>
            </a:r>
            <a:r>
              <a:rPr lang="en-US" altLang="en-US" sz="2800" dirty="0">
                <a:solidFill>
                  <a:srgbClr val="C00000"/>
                </a:solidFill>
              </a:rPr>
              <a:t>y </a:t>
            </a:r>
            <a:r>
              <a:rPr lang="en-US" altLang="en-US" sz="2800" b="1" dirty="0">
                <a:solidFill>
                  <a:srgbClr val="C00000"/>
                </a:solidFill>
                <a:latin typeface="Symbol" pitchFamily="18" charset="2"/>
              </a:rPr>
              <a:t>F</a:t>
            </a:r>
            <a:r>
              <a:rPr lang="en-US" altLang="en-US" sz="2800" dirty="0">
                <a:solidFill>
                  <a:srgbClr val="C00000"/>
                </a:solidFill>
              </a:rPr>
              <a:t>(</a:t>
            </a:r>
            <a:r>
              <a:rPr lang="en-US" altLang="en-US" sz="2800" b="1" dirty="0">
                <a:solidFill>
                  <a:srgbClr val="C00000"/>
                </a:solidFill>
              </a:rPr>
              <a:t>x</a:t>
            </a:r>
            <a:r>
              <a:rPr lang="en-US" altLang="en-US" sz="2800" dirty="0">
                <a:solidFill>
                  <a:srgbClr val="C00000"/>
                </a:solidFill>
              </a:rPr>
              <a:t>)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and </a:t>
            </a:r>
            <a:r>
              <a:rPr lang="en-US" altLang="en-US" sz="2800" dirty="0" err="1">
                <a:solidFill>
                  <a:srgbClr val="0066FF"/>
                </a:solidFill>
                <a:latin typeface="Symbol" pitchFamily="18" charset="2"/>
              </a:rPr>
              <a:t>Da</a:t>
            </a:r>
            <a:r>
              <a:rPr lang="en-US" altLang="en-US" sz="2800" baseline="-25000" dirty="0" err="1">
                <a:solidFill>
                  <a:srgbClr val="0066FF"/>
                </a:solidFill>
              </a:rPr>
              <a:t>k</a:t>
            </a:r>
            <a:r>
              <a:rPr lang="en-US" altLang="en-US" sz="2800" baseline="-25000" dirty="0">
                <a:solidFill>
                  <a:srgbClr val="0066FF"/>
                </a:solidFill>
              </a:rPr>
              <a:t>  = </a:t>
            </a:r>
            <a:r>
              <a:rPr lang="en-US" altLang="en-US" sz="2800" dirty="0">
                <a:solidFill>
                  <a:srgbClr val="0066FF"/>
                </a:solidFill>
                <a:latin typeface="Symbol" pitchFamily="18" charset="2"/>
              </a:rPr>
              <a:t>h </a:t>
            </a:r>
            <a:r>
              <a:rPr lang="en-US" altLang="en-US" sz="2800" dirty="0" err="1">
                <a:solidFill>
                  <a:srgbClr val="0066FF"/>
                </a:solidFill>
              </a:rPr>
              <a:t>y</a:t>
            </a:r>
            <a:r>
              <a:rPr lang="en-US" altLang="en-US" sz="2800" baseline="30000" dirty="0" err="1">
                <a:solidFill>
                  <a:srgbClr val="0066FF"/>
                </a:solidFill>
              </a:rPr>
              <a:t>k</a:t>
            </a:r>
            <a:r>
              <a:rPr lang="en-US" altLang="en-US" sz="2800" dirty="0">
                <a:solidFill>
                  <a:srgbClr val="002060"/>
                </a:solidFill>
              </a:rPr>
              <a:t>, </a:t>
            </a:r>
            <a:r>
              <a:rPr lang="en-US" altLang="en-US" sz="2800" dirty="0" smtClean="0"/>
              <a:t>with some conditions on the functional margin z = y f(x):</a:t>
            </a:r>
          </a:p>
          <a:p>
            <a:pPr lvl="1"/>
            <a:r>
              <a:rPr lang="en-US" altLang="en-US" sz="2000" dirty="0" smtClean="0"/>
              <a:t>z &lt; 0 	(regular perceptron)</a:t>
            </a:r>
          </a:p>
          <a:p>
            <a:pPr lvl="1"/>
            <a:r>
              <a:rPr lang="en-US" altLang="en-US" sz="2000" dirty="0" smtClean="0"/>
              <a:t>z &lt; 1 	(large margin Perceptron)</a:t>
            </a:r>
          </a:p>
          <a:p>
            <a:pPr lvl="1"/>
            <a:r>
              <a:rPr lang="en-US" altLang="en-US" sz="2000" dirty="0"/>
              <a:t>m</a:t>
            </a:r>
            <a:r>
              <a:rPr lang="en-US" altLang="en-US" sz="2000" dirty="0" smtClean="0"/>
              <a:t>in (z) 	(optimum margin Perceptron)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smtClean="0">
                <a:solidFill>
                  <a:srgbClr val="C00000"/>
                </a:solidFill>
              </a:rPr>
              <a:t>Wed </a:t>
            </a:r>
            <a:r>
              <a:rPr lang="en-US" altLang="en-US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Next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514600"/>
            <a:ext cx="58769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2159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Machine </a:t>
            </a:r>
            <a:r>
              <a:rPr lang="en-US" altLang="en-US" dirty="0" smtClean="0"/>
              <a:t>Learning</a:t>
            </a:r>
            <a:br>
              <a:rPr lang="en-US" altLang="en-US" dirty="0" smtClean="0"/>
            </a:br>
            <a:r>
              <a:rPr lang="en-US" altLang="en-US" sz="2700" dirty="0" smtClean="0"/>
              <a:t>(reminder)</a:t>
            </a:r>
            <a:endParaRPr lang="en-US" altLang="en-US" sz="2700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r>
              <a:rPr lang="en-US" altLang="en-US" sz="2800" b="1" dirty="0"/>
              <a:t>Learning machines include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dirty="0"/>
              <a:t>Linear </a:t>
            </a:r>
            <a:r>
              <a:rPr lang="en-US" altLang="en-US" sz="2400" dirty="0" smtClean="0"/>
              <a:t>discriminant </a:t>
            </a:r>
          </a:p>
          <a:p>
            <a:pPr lvl="1"/>
            <a:r>
              <a:rPr lang="en-US" altLang="en-US" sz="2400" dirty="0" smtClean="0"/>
              <a:t>Kernel </a:t>
            </a:r>
            <a:r>
              <a:rPr lang="en-US" altLang="en-US" sz="2400" dirty="0"/>
              <a:t>methods</a:t>
            </a:r>
          </a:p>
          <a:p>
            <a:pPr lvl="1"/>
            <a:r>
              <a:rPr lang="en-US" altLang="en-US" sz="2400" dirty="0"/>
              <a:t>Neural networks</a:t>
            </a:r>
          </a:p>
          <a:p>
            <a:r>
              <a:rPr lang="en-US" altLang="en-US" sz="2800" b="1" dirty="0" smtClean="0"/>
              <a:t>Learning </a:t>
            </a:r>
            <a:r>
              <a:rPr lang="en-US" altLang="en-US" sz="2800" b="1" dirty="0"/>
              <a:t>is tuning:</a:t>
            </a:r>
          </a:p>
          <a:p>
            <a:pPr lvl="1"/>
            <a:r>
              <a:rPr lang="en-US" altLang="en-US" sz="2400" dirty="0"/>
              <a:t>Parameters (weights </a:t>
            </a:r>
            <a:r>
              <a:rPr lang="en-US" altLang="en-US" sz="2400" b="1" dirty="0"/>
              <a:t>w</a:t>
            </a:r>
            <a:r>
              <a:rPr lang="en-US" altLang="en-US" sz="2400" dirty="0"/>
              <a:t> or </a:t>
            </a:r>
            <a:r>
              <a:rPr lang="en-US" altLang="en-US" sz="2400" b="1" dirty="0">
                <a:latin typeface="Symbol" pitchFamily="18" charset="2"/>
              </a:rPr>
              <a:t>a</a:t>
            </a:r>
            <a:r>
              <a:rPr lang="en-US" altLang="en-US" sz="2400" dirty="0"/>
              <a:t>, threshold b)</a:t>
            </a:r>
          </a:p>
          <a:p>
            <a:pPr lvl="1"/>
            <a:r>
              <a:rPr lang="en-US" altLang="en-US" sz="2400" dirty="0" err="1"/>
              <a:t>Hyperparameters</a:t>
            </a:r>
            <a:r>
              <a:rPr lang="en-US" altLang="en-US" sz="2400" dirty="0"/>
              <a:t> (basis functions, kernels, number of units)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8500" y="203200"/>
            <a:ext cx="7772400" cy="1143000"/>
          </a:xfrm>
        </p:spPr>
        <p:txBody>
          <a:bodyPr/>
          <a:lstStyle/>
          <a:p>
            <a:r>
              <a:rPr lang="en-US" altLang="en-US"/>
              <a:t>Conventions</a:t>
            </a:r>
          </a:p>
        </p:txBody>
      </p:sp>
      <p:sp>
        <p:nvSpPr>
          <p:cNvPr id="251907" name="Rectangle 1027"/>
          <p:cNvSpPr>
            <a:spLocks noChangeArrowheads="1"/>
          </p:cNvSpPr>
          <p:nvPr/>
        </p:nvSpPr>
        <p:spPr bwMode="auto">
          <a:xfrm>
            <a:off x="812800" y="2590800"/>
            <a:ext cx="5486400" cy="26336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8" name="Text Box 1028"/>
          <p:cNvSpPr txBox="1">
            <a:spLocks noChangeArrowheads="1"/>
          </p:cNvSpPr>
          <p:nvPr/>
        </p:nvSpPr>
        <p:spPr bwMode="auto">
          <a:xfrm>
            <a:off x="2616200" y="3211513"/>
            <a:ext cx="29368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0" dirty="0"/>
              <a:t>X={</a:t>
            </a:r>
            <a:r>
              <a:rPr lang="en-US" altLang="en-US" sz="4800" b="0" dirty="0" err="1" smtClean="0"/>
              <a:t>x</a:t>
            </a:r>
            <a:r>
              <a:rPr lang="en-US" altLang="en-US" sz="4800" b="0" baseline="30000" dirty="0" err="1" smtClean="0"/>
              <a:t>k</a:t>
            </a:r>
            <a:r>
              <a:rPr lang="en-US" altLang="en-US" sz="4800" b="0" baseline="-25000" dirty="0" err="1" smtClean="0"/>
              <a:t>i</a:t>
            </a:r>
            <a:r>
              <a:rPr lang="en-US" altLang="en-US" sz="4800" b="0" dirty="0" smtClean="0"/>
              <a:t>}</a:t>
            </a:r>
            <a:endParaRPr lang="en-US" altLang="en-US" sz="4800" b="0" dirty="0"/>
          </a:p>
        </p:txBody>
      </p:sp>
      <p:sp>
        <p:nvSpPr>
          <p:cNvPr id="251909" name="Line 1029"/>
          <p:cNvSpPr>
            <a:spLocks noChangeShapeType="1"/>
          </p:cNvSpPr>
          <p:nvPr/>
        </p:nvSpPr>
        <p:spPr bwMode="auto">
          <a:xfrm flipV="1">
            <a:off x="798513" y="2438400"/>
            <a:ext cx="542448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0" name="Text Box 1030"/>
          <p:cNvSpPr txBox="1">
            <a:spLocks noChangeArrowheads="1"/>
          </p:cNvSpPr>
          <p:nvPr/>
        </p:nvSpPr>
        <p:spPr bwMode="auto">
          <a:xfrm>
            <a:off x="3416300" y="1869000"/>
            <a:ext cx="401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 b="0" dirty="0" smtClean="0"/>
              <a:t>d</a:t>
            </a:r>
            <a:endParaRPr lang="en-US" altLang="en-US" sz="3200" b="0" dirty="0"/>
          </a:p>
        </p:txBody>
      </p:sp>
      <p:sp>
        <p:nvSpPr>
          <p:cNvPr id="251911" name="Line 1031"/>
          <p:cNvSpPr>
            <a:spLocks noChangeShapeType="1"/>
          </p:cNvSpPr>
          <p:nvPr/>
        </p:nvSpPr>
        <p:spPr bwMode="auto">
          <a:xfrm flipH="1">
            <a:off x="6454775" y="2592388"/>
            <a:ext cx="0" cy="268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2" name="Text Box 1032"/>
          <p:cNvSpPr txBox="1">
            <a:spLocks noChangeArrowheads="1"/>
          </p:cNvSpPr>
          <p:nvPr/>
        </p:nvSpPr>
        <p:spPr bwMode="auto">
          <a:xfrm>
            <a:off x="6435725" y="3721100"/>
            <a:ext cx="44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 b="0" dirty="0" smtClean="0"/>
              <a:t>N</a:t>
            </a:r>
            <a:endParaRPr lang="en-US" altLang="en-US" sz="3200" b="0" dirty="0"/>
          </a:p>
        </p:txBody>
      </p:sp>
      <p:sp>
        <p:nvSpPr>
          <p:cNvPr id="251913" name="Rectangle 1033"/>
          <p:cNvSpPr>
            <a:spLocks noChangeArrowheads="1"/>
          </p:cNvSpPr>
          <p:nvPr/>
        </p:nvSpPr>
        <p:spPr bwMode="auto">
          <a:xfrm>
            <a:off x="6976587" y="2590800"/>
            <a:ext cx="257175" cy="26336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34"/>
          <p:cNvSpPr>
            <a:spLocks noChangeArrowheads="1"/>
          </p:cNvSpPr>
          <p:nvPr/>
        </p:nvSpPr>
        <p:spPr bwMode="auto">
          <a:xfrm>
            <a:off x="342900" y="2578100"/>
            <a:ext cx="177800" cy="2641600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Rectangle 1036"/>
          <p:cNvSpPr>
            <a:spLocks noChangeArrowheads="1"/>
          </p:cNvSpPr>
          <p:nvPr/>
        </p:nvSpPr>
        <p:spPr bwMode="auto">
          <a:xfrm>
            <a:off x="812800" y="4572000"/>
            <a:ext cx="5473700" cy="139700"/>
          </a:xfrm>
          <a:prstGeom prst="rect">
            <a:avLst/>
          </a:prstGeom>
          <a:noFill/>
          <a:ln w="25400">
            <a:solidFill>
              <a:srgbClr val="0033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7" name="Text Box 1037"/>
          <p:cNvSpPr txBox="1">
            <a:spLocks noChangeArrowheads="1"/>
          </p:cNvSpPr>
          <p:nvPr/>
        </p:nvSpPr>
        <p:spPr bwMode="auto">
          <a:xfrm>
            <a:off x="889000" y="3759200"/>
            <a:ext cx="76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4800" baseline="30000" dirty="0" err="1" smtClean="0">
                <a:solidFill>
                  <a:srgbClr val="003399"/>
                </a:solidFill>
              </a:rPr>
              <a:t>k</a:t>
            </a:r>
            <a:endParaRPr lang="en-US" altLang="en-US" sz="4800" b="0" baseline="30000" dirty="0">
              <a:solidFill>
                <a:srgbClr val="003399"/>
              </a:solidFill>
            </a:endParaRPr>
          </a:p>
        </p:txBody>
      </p:sp>
      <p:sp>
        <p:nvSpPr>
          <p:cNvPr id="251918" name="Text Box 1038"/>
          <p:cNvSpPr txBox="1">
            <a:spLocks noChangeArrowheads="1"/>
          </p:cNvSpPr>
          <p:nvPr/>
        </p:nvSpPr>
        <p:spPr bwMode="auto">
          <a:xfrm>
            <a:off x="7243287" y="3340100"/>
            <a:ext cx="2590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/>
              <a:t>y</a:t>
            </a:r>
            <a:r>
              <a:rPr lang="en-US" altLang="en-US" sz="4800" dirty="0"/>
              <a:t> </a:t>
            </a:r>
            <a:r>
              <a:rPr lang="en-US" altLang="en-US" sz="4800" b="0" dirty="0"/>
              <a:t>={</a:t>
            </a:r>
            <a:r>
              <a:rPr lang="en-US" altLang="en-US" sz="4800" b="0" dirty="0" err="1" smtClean="0"/>
              <a:t>y</a:t>
            </a:r>
            <a:r>
              <a:rPr lang="en-US" altLang="en-US" sz="4800" b="0" baseline="30000" dirty="0" err="1" smtClean="0"/>
              <a:t>k</a:t>
            </a:r>
            <a:r>
              <a:rPr lang="en-US" altLang="en-US" sz="4800" b="0" dirty="0" smtClean="0"/>
              <a:t>}</a:t>
            </a:r>
            <a:endParaRPr lang="en-US" altLang="en-US" sz="4800" b="0" dirty="0"/>
          </a:p>
        </p:txBody>
      </p:sp>
      <p:sp>
        <p:nvSpPr>
          <p:cNvPr id="251920" name="Rectangle 1040"/>
          <p:cNvSpPr>
            <a:spLocks noChangeArrowheads="1"/>
          </p:cNvSpPr>
          <p:nvPr/>
        </p:nvSpPr>
        <p:spPr bwMode="auto">
          <a:xfrm>
            <a:off x="825500" y="5613400"/>
            <a:ext cx="5473700" cy="1778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21" name="Text Box 1041"/>
          <p:cNvSpPr txBox="1">
            <a:spLocks noChangeArrowheads="1"/>
          </p:cNvSpPr>
          <p:nvPr/>
        </p:nvSpPr>
        <p:spPr bwMode="auto">
          <a:xfrm>
            <a:off x="203200" y="5257800"/>
            <a:ext cx="46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A50021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51922" name="Text Box 1042"/>
          <p:cNvSpPr txBox="1">
            <a:spLocks noChangeArrowheads="1"/>
          </p:cNvSpPr>
          <p:nvPr/>
        </p:nvSpPr>
        <p:spPr bwMode="auto">
          <a:xfrm>
            <a:off x="3340100" y="5588000"/>
            <a:ext cx="76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rgbClr val="003399"/>
                </a:solidFill>
              </a:rPr>
              <a:t>w</a:t>
            </a:r>
            <a:endParaRPr lang="en-US" altLang="en-US" sz="4800" b="1" baseline="-25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Derivative and variation</a:t>
            </a:r>
          </a:p>
          <a:p>
            <a:r>
              <a:rPr lang="en-US" dirty="0" smtClean="0"/>
              <a:t>Slope and derivative</a:t>
            </a:r>
          </a:p>
          <a:p>
            <a:r>
              <a:rPr lang="en-US" dirty="0" smtClean="0"/>
              <a:t>Derivative chain rule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228600"/>
            <a:ext cx="7772400" cy="1143000"/>
          </a:xfrm>
        </p:spPr>
        <p:txBody>
          <a:bodyPr/>
          <a:lstStyle/>
          <a:p>
            <a:r>
              <a:rPr lang="en-US" altLang="en-US"/>
              <a:t>What is a Risk Functional?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09750"/>
            <a:ext cx="7772400" cy="4114800"/>
          </a:xfrm>
        </p:spPr>
        <p:txBody>
          <a:bodyPr/>
          <a:lstStyle/>
          <a:p>
            <a:r>
              <a:rPr lang="en-US" altLang="en-US" dirty="0"/>
              <a:t>A function of the parameters </a:t>
            </a:r>
            <a:r>
              <a:rPr lang="en-US" altLang="en-US" dirty="0" smtClean="0"/>
              <a:t>w of your </a:t>
            </a:r>
            <a:r>
              <a:rPr lang="en-US" altLang="en-US" dirty="0"/>
              <a:t>learning </a:t>
            </a:r>
            <a:r>
              <a:rPr lang="en-US" altLang="en-US" dirty="0" smtClean="0"/>
              <a:t>machine f(x, w), </a:t>
            </a:r>
            <a:r>
              <a:rPr lang="en-US" altLang="en-US" dirty="0"/>
              <a:t>assessing how much it is expected to fail on a given task.</a:t>
            </a:r>
          </a:p>
        </p:txBody>
      </p:sp>
      <p:sp>
        <p:nvSpPr>
          <p:cNvPr id="219141" name="Freeform 5"/>
          <p:cNvSpPr>
            <a:spLocks/>
          </p:cNvSpPr>
          <p:nvPr/>
        </p:nvSpPr>
        <p:spPr bwMode="auto">
          <a:xfrm>
            <a:off x="2586038" y="3657600"/>
            <a:ext cx="4500562" cy="2354263"/>
          </a:xfrm>
          <a:custGeom>
            <a:avLst/>
            <a:gdLst>
              <a:gd name="T0" fmla="*/ 0 w 2835"/>
              <a:gd name="T1" fmla="*/ 666 h 1483"/>
              <a:gd name="T2" fmla="*/ 396 w 2835"/>
              <a:gd name="T3" fmla="*/ 216 h 1483"/>
              <a:gd name="T4" fmla="*/ 747 w 2835"/>
              <a:gd name="T5" fmla="*/ 360 h 1483"/>
              <a:gd name="T6" fmla="*/ 1008 w 2835"/>
              <a:gd name="T7" fmla="*/ 873 h 1483"/>
              <a:gd name="T8" fmla="*/ 1287 w 2835"/>
              <a:gd name="T9" fmla="*/ 1413 h 1483"/>
              <a:gd name="T10" fmla="*/ 1494 w 2835"/>
              <a:gd name="T11" fmla="*/ 1296 h 1483"/>
              <a:gd name="T12" fmla="*/ 1737 w 2835"/>
              <a:gd name="T13" fmla="*/ 855 h 1483"/>
              <a:gd name="T14" fmla="*/ 1944 w 2835"/>
              <a:gd name="T15" fmla="*/ 621 h 1483"/>
              <a:gd name="T16" fmla="*/ 2043 w 2835"/>
              <a:gd name="T17" fmla="*/ 846 h 1483"/>
              <a:gd name="T18" fmla="*/ 2169 w 2835"/>
              <a:gd name="T19" fmla="*/ 900 h 1483"/>
              <a:gd name="T20" fmla="*/ 2385 w 2835"/>
              <a:gd name="T21" fmla="*/ 459 h 1483"/>
              <a:gd name="T22" fmla="*/ 2709 w 2835"/>
              <a:gd name="T23" fmla="*/ 207 h 1483"/>
              <a:gd name="T24" fmla="*/ 2835 w 2835"/>
              <a:gd name="T25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5" h="1483">
                <a:moveTo>
                  <a:pt x="0" y="666"/>
                </a:moveTo>
                <a:cubicBezTo>
                  <a:pt x="135" y="466"/>
                  <a:pt x="271" y="267"/>
                  <a:pt x="396" y="216"/>
                </a:cubicBezTo>
                <a:cubicBezTo>
                  <a:pt x="521" y="165"/>
                  <a:pt x="645" y="251"/>
                  <a:pt x="747" y="360"/>
                </a:cubicBezTo>
                <a:cubicBezTo>
                  <a:pt x="849" y="469"/>
                  <a:pt x="918" y="697"/>
                  <a:pt x="1008" y="873"/>
                </a:cubicBezTo>
                <a:cubicBezTo>
                  <a:pt x="1098" y="1049"/>
                  <a:pt x="1206" y="1343"/>
                  <a:pt x="1287" y="1413"/>
                </a:cubicBezTo>
                <a:cubicBezTo>
                  <a:pt x="1368" y="1483"/>
                  <a:pt x="1419" y="1389"/>
                  <a:pt x="1494" y="1296"/>
                </a:cubicBezTo>
                <a:cubicBezTo>
                  <a:pt x="1569" y="1203"/>
                  <a:pt x="1662" y="968"/>
                  <a:pt x="1737" y="855"/>
                </a:cubicBezTo>
                <a:cubicBezTo>
                  <a:pt x="1812" y="742"/>
                  <a:pt x="1893" y="622"/>
                  <a:pt x="1944" y="621"/>
                </a:cubicBezTo>
                <a:cubicBezTo>
                  <a:pt x="1995" y="620"/>
                  <a:pt x="2005" y="799"/>
                  <a:pt x="2043" y="846"/>
                </a:cubicBezTo>
                <a:cubicBezTo>
                  <a:pt x="2081" y="893"/>
                  <a:pt x="2112" y="964"/>
                  <a:pt x="2169" y="900"/>
                </a:cubicBezTo>
                <a:cubicBezTo>
                  <a:pt x="2226" y="836"/>
                  <a:pt x="2295" y="574"/>
                  <a:pt x="2385" y="459"/>
                </a:cubicBezTo>
                <a:cubicBezTo>
                  <a:pt x="2475" y="344"/>
                  <a:pt x="2634" y="283"/>
                  <a:pt x="2709" y="207"/>
                </a:cubicBezTo>
                <a:cubicBezTo>
                  <a:pt x="2784" y="131"/>
                  <a:pt x="2809" y="65"/>
                  <a:pt x="283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V="1">
            <a:off x="2271713" y="3743325"/>
            <a:ext cx="0" cy="2414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2271713" y="6172200"/>
            <a:ext cx="5500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5529263" y="5657850"/>
            <a:ext cx="314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Arial" pitchFamily="34" charset="0"/>
              </a:rPr>
              <a:t>Parameter space (</a:t>
            </a:r>
            <a:r>
              <a:rPr lang="en-US" altLang="en-US" sz="2400" dirty="0">
                <a:latin typeface="Arial" pitchFamily="34" charset="0"/>
              </a:rPr>
              <a:t>w</a:t>
            </a:r>
            <a:r>
              <a:rPr lang="en-US" altLang="en-US" sz="2400" b="0" dirty="0">
                <a:latin typeface="Arial" pitchFamily="34" charset="0"/>
              </a:rPr>
              <a:t>)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542925" y="3643313"/>
            <a:ext cx="190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0" dirty="0" smtClean="0">
                <a:latin typeface="Arial" pitchFamily="34" charset="0"/>
              </a:rPr>
              <a:t>R[</a:t>
            </a:r>
            <a:r>
              <a:rPr lang="en-US" altLang="en-US" sz="2400" b="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f(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x</a:t>
            </a:r>
            <a:r>
              <a:rPr lang="en-US" altLang="en-US" sz="2400" b="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,</a:t>
            </a:r>
            <a:r>
              <a:rPr lang="en-US" altLang="en-US" sz="2400" dirty="0" err="1" smtClean="0">
                <a:latin typeface="Arial" pitchFamily="34" charset="0"/>
              </a:rPr>
              <a:t>w</a:t>
            </a:r>
            <a:r>
              <a:rPr lang="en-US" altLang="en-US" sz="2400" b="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)</a:t>
            </a:r>
            <a:r>
              <a:rPr lang="en-US" altLang="en-US" sz="2400" b="0" dirty="0" smtClean="0">
                <a:latin typeface="Arial" pitchFamily="34" charset="0"/>
              </a:rPr>
              <a:t>]</a:t>
            </a:r>
            <a:endParaRPr lang="en-US" altLang="en-US" sz="2400" b="0" dirty="0">
              <a:latin typeface="Arial" pitchFamily="34" charset="0"/>
            </a:endParaRPr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4729163" y="58293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4495800" y="6400800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Arial" pitchFamily="34" charset="0"/>
              </a:rPr>
              <a:t>w</a:t>
            </a:r>
            <a:r>
              <a:rPr lang="en-US" altLang="en-US" sz="2400" b="0" dirty="0">
                <a:latin typeface="Arial" pitchFamily="34" charset="0"/>
              </a:rPr>
              <a:t>*</a:t>
            </a:r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3843338" y="4157663"/>
            <a:ext cx="2000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4100513" y="4643438"/>
            <a:ext cx="17145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4343400" y="5186363"/>
            <a:ext cx="1571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4557713" y="5614988"/>
            <a:ext cx="100012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/>
              <a:t>Examples of risk functionals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09750"/>
            <a:ext cx="80391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Georgia" pitchFamily="18" charset="0"/>
              </a:rPr>
              <a:t>	</a:t>
            </a:r>
            <a:endParaRPr lang="en-US" altLang="en-US" sz="1400" b="1" i="1" dirty="0">
              <a:solidFill>
                <a:schemeClr val="accent2"/>
              </a:solidFill>
              <a:latin typeface="Georgia" pitchFamily="18" charset="0"/>
            </a:endParaRPr>
          </a:p>
          <a:p>
            <a:r>
              <a:rPr lang="en-US" altLang="en-US" b="1" dirty="0"/>
              <a:t>Classification: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Error rate:</a:t>
            </a:r>
            <a:r>
              <a:rPr lang="en-US" altLang="en-US" dirty="0"/>
              <a:t>		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i=1:N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i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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endParaRPr lang="en-US" alt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en-US" dirty="0"/>
              <a:t>		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b="1" dirty="0"/>
              <a:t>Regression: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Mean square error:</a:t>
            </a:r>
            <a:r>
              <a:rPr lang="en-US" altLang="en-US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i=1:N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i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>
                <a:solidFill>
                  <a:srgbClr val="C00000"/>
                </a:solidFill>
                <a:sym typeface="Symbol" pitchFamily="18" charset="2"/>
              </a:rPr>
              <a:t>2</a:t>
            </a:r>
            <a:endParaRPr lang="en-US" altLang="en-US" baseline="30000" dirty="0">
              <a:solidFill>
                <a:srgbClr val="C00000"/>
              </a:solidFill>
            </a:endParaRPr>
          </a:p>
          <a:p>
            <a:pPr lvl="1"/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363967"/>
            <a:ext cx="660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called “objective functions” or “cost functions”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-76200" y="4192800"/>
            <a:ext cx="9243000" cy="2667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6485855" y="3009900"/>
            <a:ext cx="304800" cy="14478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42337" y="38862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0/1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562055" y="4610100"/>
            <a:ext cx="304800" cy="14478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66755" y="5486400"/>
            <a:ext cx="16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quare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241300"/>
            <a:ext cx="7772400" cy="1143000"/>
          </a:xfrm>
        </p:spPr>
        <p:txBody>
          <a:bodyPr/>
          <a:lstStyle/>
          <a:p>
            <a:r>
              <a:rPr lang="en-US" altLang="en-US"/>
              <a:t>Examples of risk functionals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09750"/>
            <a:ext cx="80391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Georgia" pitchFamily="18" charset="0"/>
              </a:rPr>
              <a:t>	</a:t>
            </a:r>
            <a:endParaRPr lang="en-US" altLang="en-US" sz="1400" b="1" i="1" dirty="0">
              <a:solidFill>
                <a:schemeClr val="accent2"/>
              </a:solidFill>
              <a:latin typeface="Georgia" pitchFamily="18" charset="0"/>
            </a:endParaRPr>
          </a:p>
          <a:p>
            <a:r>
              <a:rPr lang="en-US" altLang="en-US" b="1" dirty="0"/>
              <a:t>Classification: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Error rate:</a:t>
            </a:r>
            <a:r>
              <a:rPr lang="en-US" altLang="en-US" dirty="0"/>
              <a:t>		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i=1:N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i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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endParaRPr lang="en-US" alt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en-US" dirty="0"/>
              <a:t>		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b="1" dirty="0"/>
              <a:t>Regression: </a:t>
            </a:r>
          </a:p>
          <a:p>
            <a:pPr lvl="1"/>
            <a:r>
              <a:rPr lang="en-US" altLang="en-US" sz="3200" b="1" dirty="0"/>
              <a:t> </a:t>
            </a:r>
            <a:r>
              <a:rPr lang="en-US" altLang="en-US" b="1" dirty="0"/>
              <a:t>Mean square error:</a:t>
            </a:r>
            <a:r>
              <a:rPr lang="en-US" altLang="en-US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 smtClean="0">
                <a:solidFill>
                  <a:schemeClr val="accent2"/>
                </a:solidFill>
              </a:rPr>
              <a:t>1/N) </a:t>
            </a:r>
            <a:r>
              <a:rPr lang="en-US" altLang="en-US" dirty="0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altLang="en-US" baseline="-25000" dirty="0" smtClean="0">
                <a:solidFill>
                  <a:schemeClr val="accent2"/>
                </a:solidFill>
              </a:rPr>
              <a:t>i=1:N </a:t>
            </a:r>
            <a:r>
              <a:rPr lang="en-US" altLang="en-US" dirty="0" smtClean="0">
                <a:solidFill>
                  <a:srgbClr val="C00000"/>
                </a:solidFill>
              </a:rPr>
              <a:t>( f(</a:t>
            </a:r>
            <a:r>
              <a:rPr lang="en-US" altLang="en-US" b="1" dirty="0" smtClean="0">
                <a:solidFill>
                  <a:srgbClr val="C00000"/>
                </a:solidFill>
              </a:rPr>
              <a:t>x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i</a:t>
            </a:r>
            <a:r>
              <a:rPr lang="en-US" altLang="en-US" dirty="0" smtClean="0">
                <a:solidFill>
                  <a:srgbClr val="C00000"/>
                </a:solidFill>
              </a:rPr>
              <a:t>)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- </a:t>
            </a:r>
            <a:r>
              <a:rPr lang="en-US" altLang="en-US" dirty="0" err="1" smtClean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en-US" baseline="-25000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altLang="en-US" baseline="30000" dirty="0">
                <a:solidFill>
                  <a:srgbClr val="C00000"/>
                </a:solidFill>
                <a:sym typeface="Symbol" pitchFamily="18" charset="2"/>
              </a:rPr>
              <a:t>2</a:t>
            </a:r>
            <a:endParaRPr lang="en-US" altLang="en-US" baseline="30000" dirty="0">
              <a:solidFill>
                <a:srgbClr val="C00000"/>
              </a:solidFill>
            </a:endParaRPr>
          </a:p>
          <a:p>
            <a:pPr lvl="1"/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6485855" y="3009900"/>
            <a:ext cx="304800" cy="14478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42337" y="38862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0/1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6562055" y="4610100"/>
            <a:ext cx="304800" cy="14478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6755" y="5486400"/>
            <a:ext cx="16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quare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363967"/>
            <a:ext cx="660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called “objective functions” or “cost functions”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1493</Words>
  <Application>Microsoft Office PowerPoint</Application>
  <PresentationFormat>On-screen Show (4:3)</PresentationFormat>
  <Paragraphs>470</Paragraphs>
  <Slides>37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UCB - CS189 Introduction to Machine Learning Fall 2015 Lecture 4: Learning as Risk Minimization</vt:lpstr>
      <vt:lpstr>Come to my office hours… Wed 2:30-4:30 Soda 329</vt:lpstr>
      <vt:lpstr>PowerPoint Presentation</vt:lpstr>
      <vt:lpstr>Machine Learning (reminder)</vt:lpstr>
      <vt:lpstr>Conventions</vt:lpstr>
      <vt:lpstr>Math prerequisites</vt:lpstr>
      <vt:lpstr>What is a Risk Functional?</vt:lpstr>
      <vt:lpstr>Examples of risk functionals</vt:lpstr>
      <vt:lpstr>Examples of risk functionals</vt:lpstr>
      <vt:lpstr>How to Train?</vt:lpstr>
      <vt:lpstr>Gradient descent falls into local minima…</vt:lpstr>
      <vt:lpstr>… finding the global optimum can be hard …</vt:lpstr>
      <vt:lpstr>… except if the risk functional is convex!</vt:lpstr>
      <vt:lpstr>The risk is the sum of “losses”</vt:lpstr>
      <vt:lpstr>The risk is the sum of “losses”</vt:lpstr>
      <vt:lpstr>The risk is the sum of “losses”</vt:lpstr>
      <vt:lpstr>“Functional margin” z = y f(x)</vt:lpstr>
      <vt:lpstr>Loss Functions</vt:lpstr>
      <vt:lpstr>Dual learning machines</vt:lpstr>
      <vt:lpstr>Dual learning machines</vt:lpstr>
      <vt:lpstr>Exercise: Gradient Descent</vt:lpstr>
      <vt:lpstr>Example: the Perceptron algorithm</vt:lpstr>
      <vt:lpstr>Example: the Perceptron algorithm</vt:lpstr>
      <vt:lpstr>Dual algorithm: Potential function learning algorithm</vt:lpstr>
      <vt:lpstr>Linearly separable?</vt:lpstr>
      <vt:lpstr>Large margin</vt:lpstr>
      <vt:lpstr>Large margin Perceptron</vt:lpstr>
      <vt:lpstr>Optimum margin</vt:lpstr>
      <vt:lpstr>Optimum margin Perceptron</vt:lpstr>
      <vt:lpstr>Optimum margin Perceptron</vt:lpstr>
      <vt:lpstr>PowerPoint Presentation</vt:lpstr>
      <vt:lpstr>Kernel “Trick”</vt:lpstr>
      <vt:lpstr>PowerPoint Presentation</vt:lpstr>
      <vt:lpstr>Fit / Robustness Tradeoff</vt:lpstr>
      <vt:lpstr>Fit / Robustness Tradeoff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CS189 Introduction to Machine Learning Fall 2015</dc:title>
  <dc:creator>Windows User</dc:creator>
  <cp:lastModifiedBy>Windows User</cp:lastModifiedBy>
  <cp:revision>159</cp:revision>
  <dcterms:created xsi:type="dcterms:W3CDTF">2015-08-27T16:47:59Z</dcterms:created>
  <dcterms:modified xsi:type="dcterms:W3CDTF">2015-09-03T18:09:41Z</dcterms:modified>
</cp:coreProperties>
</file>