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2" r:id="rId8"/>
    <p:sldId id="264" r:id="rId9"/>
    <p:sldId id="263" r:id="rId10"/>
    <p:sldId id="265" r:id="rId11"/>
    <p:sldId id="268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mojipedia.org/male-and-female-sig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mojipedia.org/male-and-female-sig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mojipedia.org/male-and-female-sig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EXPLORATORY DATA ANALYSIS (EDA) </a:t>
            </a:r>
            <a:r>
              <a:rPr lang="en-US" sz="4000" dirty="0" smtClean="0"/>
              <a:t>GO TO COLLEGE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</a:t>
            </a:r>
            <a:endParaRPr lang="en-US" dirty="0" smtClean="0"/>
          </a:p>
          <a:p>
            <a:r>
              <a:rPr lang="en-US" dirty="0" smtClean="0"/>
              <a:t>Muhammad </a:t>
            </a:r>
            <a:r>
              <a:rPr lang="en-US" dirty="0" err="1" smtClean="0"/>
              <a:t>Tauhid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499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 AND RECOMMENDATION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393537"/>
              </p:ext>
            </p:extLst>
          </p:nvPr>
        </p:nvGraphicFramePr>
        <p:xfrm>
          <a:off x="1024128" y="2161712"/>
          <a:ext cx="9720000" cy="347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292"/>
                <a:gridCol w="3808537"/>
                <a:gridCol w="52841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INSIGHTS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RECOMMENDATION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>
                          <a:solidFill>
                            <a:srgbClr val="FF0000"/>
                          </a:solidFill>
                        </a:rPr>
                        <a:t>Go-to</a:t>
                      </a:r>
                      <a:r>
                        <a:rPr lang="en-US" b="1" u="sng" baseline="0" dirty="0" smtClean="0">
                          <a:solidFill>
                            <a:srgbClr val="FF0000"/>
                          </a:solidFill>
                        </a:rPr>
                        <a:t> college students have higher academic grade </a:t>
                      </a:r>
                      <a:r>
                        <a:rPr lang="en-US" baseline="0" dirty="0" smtClean="0"/>
                        <a:t>above the average students, while student not-going-to college have lower grades below average students.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 Client faced with</a:t>
                      </a:r>
                      <a:r>
                        <a:rPr lang="en-US" baseline="0" dirty="0" smtClean="0"/>
                        <a:t> 2 or more choices of schools, 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</a:rPr>
                        <a:t>prioritize more on school that produced higher average grades </a:t>
                      </a:r>
                      <a:r>
                        <a:rPr lang="en-US" baseline="0" dirty="0" smtClean="0"/>
                        <a:t>per students than the lower one.</a:t>
                      </a:r>
                    </a:p>
                    <a:p>
                      <a:pPr algn="ctr"/>
                      <a:r>
                        <a:rPr lang="en-US" sz="1400" i="1" baseline="0" dirty="0" smtClean="0"/>
                        <a:t>Could be refer to: </a:t>
                      </a:r>
                      <a:r>
                        <a:rPr lang="en-US" sz="1400" i="1" baseline="0" dirty="0" err="1" smtClean="0"/>
                        <a:t>Laporan</a:t>
                      </a:r>
                      <a:r>
                        <a:rPr lang="en-US" sz="1400" i="1" baseline="0" dirty="0" smtClean="0"/>
                        <a:t> </a:t>
                      </a:r>
                      <a:r>
                        <a:rPr lang="en-US" sz="1400" i="1" baseline="0" dirty="0" err="1" smtClean="0"/>
                        <a:t>Hasil</a:t>
                      </a:r>
                      <a:r>
                        <a:rPr lang="en-US" sz="1400" i="1" baseline="0" dirty="0" smtClean="0"/>
                        <a:t> </a:t>
                      </a:r>
                      <a:r>
                        <a:rPr lang="en-US" sz="1400" i="1" baseline="0" dirty="0" err="1" smtClean="0"/>
                        <a:t>Ujian</a:t>
                      </a:r>
                      <a:r>
                        <a:rPr lang="en-US" sz="1400" i="1" baseline="0" dirty="0" smtClean="0"/>
                        <a:t> </a:t>
                      </a:r>
                      <a:r>
                        <a:rPr lang="en-US" sz="1400" i="1" baseline="0" dirty="0" err="1" smtClean="0"/>
                        <a:t>Nasional</a:t>
                      </a:r>
                      <a:r>
                        <a:rPr lang="en-US" sz="1400" i="1" baseline="0" dirty="0" smtClean="0"/>
                        <a:t> Website </a:t>
                      </a:r>
                      <a:r>
                        <a:rPr lang="en-US" sz="1400" i="1" u="sng" baseline="0" dirty="0" smtClean="0">
                          <a:solidFill>
                            <a:srgbClr val="0070C0"/>
                          </a:solidFill>
                        </a:rPr>
                        <a:t>https://hasilun.puspendik.kemdikbud.go.id/#2019!sma!capaian!01&amp;99&amp;999!T&amp;T&amp;T&amp;T&amp;1&amp;!2!&amp;</a:t>
                      </a:r>
                      <a:endParaRPr lang="en-US" sz="1400" i="1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sng" dirty="0" smtClean="0">
                          <a:solidFill>
                            <a:srgbClr val="FF0000"/>
                          </a:solidFill>
                        </a:rPr>
                        <a:t>Parents whose</a:t>
                      </a:r>
                      <a:r>
                        <a:rPr lang="en-US" b="1" u="sng" baseline="0" dirty="0" smtClean="0">
                          <a:solidFill>
                            <a:srgbClr val="FF0000"/>
                          </a:solidFill>
                        </a:rPr>
                        <a:t> kids entered college have higher average salary </a:t>
                      </a:r>
                      <a:r>
                        <a:rPr lang="en-US" baseline="0" dirty="0" smtClean="0"/>
                        <a:t>above the average, while students not-going-to college have lower parents’ average salary. 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If Client faced with</a:t>
                      </a:r>
                      <a:r>
                        <a:rPr lang="en-US" baseline="0" dirty="0" smtClean="0"/>
                        <a:t> 2 or more choices of schools, 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</a:rPr>
                        <a:t>prioritize more on school that have higher tuition fee </a:t>
                      </a:r>
                      <a:r>
                        <a:rPr lang="en-US" baseline="0" dirty="0" smtClean="0"/>
                        <a:t>than the other choices.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Reference: “</a:t>
                      </a:r>
                      <a:r>
                        <a:rPr lang="en-US" sz="1400" baseline="0" dirty="0" err="1" smtClean="0"/>
                        <a:t>Hubungan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Antara</a:t>
                      </a:r>
                      <a:r>
                        <a:rPr lang="en-US" sz="1400" baseline="0" dirty="0" smtClean="0"/>
                        <a:t> Status </a:t>
                      </a:r>
                      <a:r>
                        <a:rPr lang="en-US" sz="1400" baseline="0" dirty="0" err="1" smtClean="0"/>
                        <a:t>Sosial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Ekonomi</a:t>
                      </a:r>
                      <a:r>
                        <a:rPr lang="en-US" sz="1400" baseline="0" dirty="0" smtClean="0"/>
                        <a:t> Orang </a:t>
                      </a:r>
                      <a:r>
                        <a:rPr lang="en-US" sz="1400" baseline="0" dirty="0" err="1" smtClean="0"/>
                        <a:t>Tua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dengan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Minat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Siswa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Untuk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Melanjutkan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Studi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ke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Perguruan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Tinggi</a:t>
                      </a:r>
                      <a:r>
                        <a:rPr lang="en-US" sz="1400" baseline="0" dirty="0" smtClean="0"/>
                        <a:t>” Paper by </a:t>
                      </a:r>
                      <a:r>
                        <a:rPr lang="en-US" sz="1400" baseline="0" dirty="0" err="1" smtClean="0"/>
                        <a:t>Caecilia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Dyah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Retna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Harimurti</a:t>
                      </a:r>
                      <a:r>
                        <a:rPr lang="en-US" sz="1400" baseline="0" dirty="0" smtClean="0"/>
                        <a:t> (2007)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44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 AND RECOMMENDATION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87873"/>
              </p:ext>
            </p:extLst>
          </p:nvPr>
        </p:nvGraphicFramePr>
        <p:xfrm>
          <a:off x="1024128" y="2161712"/>
          <a:ext cx="9720000" cy="3693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292"/>
                <a:gridCol w="3808537"/>
                <a:gridCol w="52841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INSIGHTS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RECOMMENDATION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Parents’ went to</a:t>
                      </a:r>
                      <a:r>
                        <a:rPr lang="en-US" baseline="0" dirty="0" smtClean="0"/>
                        <a:t> college have </a:t>
                      </a:r>
                      <a:r>
                        <a:rPr lang="en-US" b="1" u="sng" baseline="0" dirty="0" smtClean="0">
                          <a:solidFill>
                            <a:srgbClr val="FF0000"/>
                          </a:solidFill>
                        </a:rPr>
                        <a:t>8% higher chance</a:t>
                      </a:r>
                      <a:r>
                        <a:rPr lang="en-US" baseline="0" dirty="0" smtClean="0"/>
                        <a:t> for their kids to continue to college than parents’ that not went to college.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 Client faced with</a:t>
                      </a:r>
                      <a:r>
                        <a:rPr lang="en-US" baseline="0" dirty="0" smtClean="0"/>
                        <a:t> 2 or more choices of schools, 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</a:rPr>
                        <a:t>prioritize more on school that located in area with higher education rate </a:t>
                      </a:r>
                      <a:r>
                        <a:rPr lang="en-US" baseline="0" dirty="0" smtClean="0"/>
                        <a:t>than the lower one.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/>
                        <a:t>Could be refer to: </a:t>
                      </a:r>
                      <a:r>
                        <a:rPr lang="en-US" sz="14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Tingkat </a:t>
                      </a:r>
                      <a:r>
                        <a:rPr lang="en-US" sz="14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Penyelesaian</a:t>
                      </a:r>
                      <a:r>
                        <a:rPr lang="en-US" sz="14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Pendidikan</a:t>
                      </a:r>
                      <a:r>
                        <a:rPr lang="en-US" sz="14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Menurut</a:t>
                      </a:r>
                      <a:r>
                        <a:rPr lang="en-US" sz="14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Jenjang</a:t>
                      </a:r>
                      <a:r>
                        <a:rPr lang="en-US" sz="14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Pendidikan</a:t>
                      </a:r>
                      <a:r>
                        <a:rPr lang="en-US" sz="14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4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Provinsi</a:t>
                      </a:r>
                      <a:r>
                        <a:rPr lang="en-US" sz="14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algn="ctr"/>
                      <a:r>
                        <a:rPr lang="en-US" sz="1400" i="1" u="sng" baseline="0" dirty="0" smtClean="0">
                          <a:solidFill>
                            <a:srgbClr val="0070C0"/>
                          </a:solidFill>
                        </a:rPr>
                        <a:t>https://www.bps.go.id/indicator/28/1980/1/tingkat-penyelesaian-pendidikan-menurut-jenjang-pendidikan-dan-provinsi.html</a:t>
                      </a:r>
                      <a:endParaRPr lang="en-US" sz="1400" i="1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parents for</a:t>
                      </a:r>
                      <a:r>
                        <a:rPr lang="en-US" baseline="0" dirty="0" smtClean="0"/>
                        <a:t> all students (including kids going to college and not, individually) are in around </a:t>
                      </a:r>
                      <a:r>
                        <a:rPr lang="en-US" b="1" u="sng" baseline="0" dirty="0" smtClean="0">
                          <a:solidFill>
                            <a:srgbClr val="FF0000"/>
                          </a:solidFill>
                        </a:rPr>
                        <a:t>52 years old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People around </a:t>
                      </a:r>
                      <a:r>
                        <a:rPr lang="en-US" b="1" u="none" dirty="0" smtClean="0">
                          <a:solidFill>
                            <a:srgbClr val="00B050"/>
                          </a:solidFill>
                        </a:rPr>
                        <a:t>52 </a:t>
                      </a:r>
                      <a:r>
                        <a:rPr lang="en-US" b="1" u="none" dirty="0" err="1" smtClean="0">
                          <a:solidFill>
                            <a:srgbClr val="00B050"/>
                          </a:solidFill>
                        </a:rPr>
                        <a:t>y.o</a:t>
                      </a:r>
                      <a:r>
                        <a:rPr lang="en-US" b="1" u="none" dirty="0" smtClean="0">
                          <a:solidFill>
                            <a:srgbClr val="00B050"/>
                          </a:solidFill>
                        </a:rPr>
                        <a:t>.</a:t>
                      </a:r>
                      <a:r>
                        <a:rPr lang="en-US" b="1" u="none" baseline="0" dirty="0" smtClean="0">
                          <a:solidFill>
                            <a:srgbClr val="00B050"/>
                          </a:solidFill>
                        </a:rPr>
                        <a:t> categorized as gen. x 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Binus</a:t>
                      </a:r>
                      <a:r>
                        <a:rPr lang="en-US" baseline="0" dirty="0" smtClean="0"/>
                        <a:t> Online Learning) and shape your marketing campaign around it since parents are our Client’s real customer. </a:t>
                      </a:r>
                      <a:r>
                        <a:rPr lang="en-US" sz="1400" i="1" baseline="0" dirty="0" smtClean="0"/>
                        <a:t>Reference for marketing strategy: </a:t>
                      </a:r>
                      <a:r>
                        <a:rPr lang="en-US" sz="1400" i="1" u="sng" baseline="0" dirty="0" smtClean="0">
                          <a:solidFill>
                            <a:srgbClr val="0070C0"/>
                          </a:solidFill>
                        </a:rPr>
                        <a:t>https://www.forbes.com/sites/forbesagencycouncil/2021/05/12/three-tips-for-marketing-to-generation-x/?sh=526e0f827cf9</a:t>
                      </a:r>
                      <a:endParaRPr lang="en-US" sz="1400" i="1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50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 AND RECOMMENDATION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906290"/>
              </p:ext>
            </p:extLst>
          </p:nvPr>
        </p:nvGraphicFramePr>
        <p:xfrm>
          <a:off x="1024128" y="2161712"/>
          <a:ext cx="9720000" cy="302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292"/>
                <a:gridCol w="3808537"/>
                <a:gridCol w="52841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INSIGHTS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RECOMMENDATION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Academic School (SMA/SMU/MA)</a:t>
                      </a:r>
                      <a:r>
                        <a:rPr lang="en-US" baseline="0" dirty="0" smtClean="0"/>
                        <a:t> have higher average academic grades than vocational school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In regards with academic grades which </a:t>
                      </a:r>
                      <a:r>
                        <a:rPr lang="en-US" sz="1800" b="1" u="sng" baseline="0" dirty="0" smtClean="0"/>
                        <a:t>students went to college tends to having higher grades </a:t>
                      </a:r>
                      <a:r>
                        <a:rPr lang="en-US" sz="1800" baseline="0" dirty="0" smtClean="0"/>
                        <a:t>than average students, </a:t>
                      </a:r>
                      <a:r>
                        <a:rPr lang="en-US" sz="1800" b="1" baseline="0" dirty="0" smtClean="0">
                          <a:solidFill>
                            <a:srgbClr val="00B050"/>
                          </a:solidFill>
                        </a:rPr>
                        <a:t>prioritize promoting on academic school </a:t>
                      </a:r>
                      <a:r>
                        <a:rPr lang="en-US" sz="1800" baseline="0" dirty="0" smtClean="0"/>
                        <a:t>(total number of students are higher as well)</a:t>
                      </a:r>
                      <a:endParaRPr lang="en-US" sz="1400" baseline="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Vocational School (SMK) students</a:t>
                      </a:r>
                      <a:r>
                        <a:rPr lang="en-US" baseline="0" dirty="0" smtClean="0"/>
                        <a:t> are backed with parents with higher average salary than academic school students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In regards with academic grades which </a:t>
                      </a:r>
                      <a:r>
                        <a:rPr lang="en-US" sz="1800" b="1" u="sng" baseline="0" dirty="0" smtClean="0"/>
                        <a:t>students went to college tends to having parents with higher average salary </a:t>
                      </a:r>
                      <a:r>
                        <a:rPr lang="en-US" sz="1800" baseline="0" dirty="0" smtClean="0"/>
                        <a:t>than average students, </a:t>
                      </a:r>
                      <a:r>
                        <a:rPr lang="en-US" sz="1800" b="1" baseline="0" dirty="0" smtClean="0">
                          <a:solidFill>
                            <a:srgbClr val="00B050"/>
                          </a:solidFill>
                        </a:rPr>
                        <a:t>consider on promoting to vocational school </a:t>
                      </a:r>
                      <a:r>
                        <a:rPr lang="en-US" sz="1800" baseline="0" dirty="0" smtClean="0"/>
                        <a:t>as well (not totally disregarded this school type)</a:t>
                      </a:r>
                      <a:endParaRPr lang="en-US" sz="1800" i="1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09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AND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97476"/>
            <a:ext cx="9720073" cy="4311884"/>
          </a:xfrm>
        </p:spPr>
        <p:txBody>
          <a:bodyPr/>
          <a:lstStyle/>
          <a:p>
            <a:r>
              <a:rPr lang="en-US" dirty="0" smtClean="0"/>
              <a:t>1. Do not neglect basic qualities needed in being a good university, such as relationship with labor market, facilities, teachers’ and academic reputation, and many more </a:t>
            </a:r>
            <a:r>
              <a:rPr lang="en-US" sz="1600" dirty="0" smtClean="0"/>
              <a:t>(reference: “</a:t>
            </a:r>
            <a:r>
              <a:rPr lang="en-GB" sz="1600" dirty="0" smtClean="0"/>
              <a:t>Factors </a:t>
            </a:r>
            <a:r>
              <a:rPr lang="en-GB" sz="1600" dirty="0"/>
              <a:t>Influencing the Selection of a University by High School </a:t>
            </a:r>
            <a:r>
              <a:rPr lang="en-GB" sz="1600" dirty="0" smtClean="0"/>
              <a:t>Students” paper by </a:t>
            </a:r>
            <a:r>
              <a:rPr lang="en-GB" sz="1600" dirty="0" err="1" smtClean="0"/>
              <a:t>Parivash</a:t>
            </a:r>
            <a:r>
              <a:rPr lang="en-GB" sz="1600" dirty="0" smtClean="0"/>
              <a:t> </a:t>
            </a:r>
            <a:r>
              <a:rPr lang="en-GB" sz="1600" dirty="0" err="1" smtClean="0"/>
              <a:t>Jafari</a:t>
            </a:r>
            <a:r>
              <a:rPr lang="en-GB" sz="1600" dirty="0" smtClean="0"/>
              <a:t> and </a:t>
            </a:r>
            <a:r>
              <a:rPr lang="en-GB" sz="1600" dirty="0" err="1" smtClean="0"/>
              <a:t>Abdollah</a:t>
            </a:r>
            <a:r>
              <a:rPr lang="en-GB" sz="1600" dirty="0" smtClean="0"/>
              <a:t> </a:t>
            </a:r>
            <a:r>
              <a:rPr lang="en-GB" sz="1600" dirty="0" err="1" smtClean="0"/>
              <a:t>Aliesmaili</a:t>
            </a:r>
            <a:r>
              <a:rPr lang="en-GB" sz="1600" dirty="0" smtClean="0"/>
              <a:t> (2013))</a:t>
            </a:r>
          </a:p>
          <a:p>
            <a:r>
              <a:rPr lang="en-GB" dirty="0" smtClean="0"/>
              <a:t>2. Offline promotion for school in urban area, online promotion for school in rural area</a:t>
            </a:r>
          </a:p>
          <a:p>
            <a:r>
              <a:rPr lang="en-GB" dirty="0" smtClean="0"/>
              <a:t>3. Prioritize school in higher education rate area, higher tuition fee and higher academic grade produced</a:t>
            </a:r>
          </a:p>
          <a:p>
            <a:r>
              <a:rPr lang="en-US" dirty="0" smtClean="0"/>
              <a:t>4. Shape marketing strategies and campaign for Gen. X / Baby Boomers</a:t>
            </a:r>
          </a:p>
          <a:p>
            <a:r>
              <a:rPr lang="en-US" dirty="0" smtClean="0"/>
              <a:t>5. Formulate and perform more reliable survey method or questionnaire questions with even-number </a:t>
            </a:r>
            <a:r>
              <a:rPr lang="en-US" dirty="0" err="1" smtClean="0"/>
              <a:t>Likert</a:t>
            </a:r>
            <a:r>
              <a:rPr lang="en-US" dirty="0" smtClean="0"/>
              <a:t> scale (scale of 4 or 6)</a:t>
            </a:r>
          </a:p>
        </p:txBody>
      </p:sp>
    </p:spTree>
    <p:extLst>
      <p:ext uri="{BB962C8B-B14F-4D97-AF65-F5344CB8AC3E}">
        <p14:creationId xmlns:p14="http://schemas.microsoft.com/office/powerpoint/2010/main" val="114159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1. Data Overview</a:t>
            </a:r>
          </a:p>
          <a:p>
            <a:r>
              <a:rPr lang="en-US" sz="2400" dirty="0" smtClean="0"/>
              <a:t>2. Background of Business Problem</a:t>
            </a:r>
          </a:p>
          <a:p>
            <a:r>
              <a:rPr lang="en-US" sz="2400" dirty="0" smtClean="0"/>
              <a:t>3. Data Collected Profile</a:t>
            </a:r>
          </a:p>
          <a:p>
            <a:r>
              <a:rPr lang="en-US" sz="2400" dirty="0" smtClean="0"/>
              <a:t>4. Data Mapping</a:t>
            </a:r>
          </a:p>
          <a:p>
            <a:r>
              <a:rPr lang="en-US" sz="2400" dirty="0" smtClean="0"/>
              <a:t>5. Insights and Recommendation</a:t>
            </a:r>
          </a:p>
          <a:p>
            <a:r>
              <a:rPr lang="en-US" sz="2400" dirty="0" smtClean="0"/>
              <a:t>6. Review and Conclusion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090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0704712"/>
              </p:ext>
            </p:extLst>
          </p:nvPr>
        </p:nvGraphicFramePr>
        <p:xfrm>
          <a:off x="1023938" y="2312633"/>
          <a:ext cx="9720262" cy="36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131"/>
                <a:gridCol w="4860131"/>
              </a:tblGrid>
              <a:tr h="2005075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    DATA COLLECTION</a:t>
                      </a:r>
                      <a:r>
                        <a:rPr lang="en-US" sz="2800" baseline="0" dirty="0" smtClean="0"/>
                        <a:t>: </a:t>
                      </a:r>
                      <a:endParaRPr lang="en-US" sz="2800" dirty="0" smtClean="0"/>
                    </a:p>
                    <a:p>
                      <a:pPr algn="ctr"/>
                      <a:r>
                        <a:rPr lang="en-US" i="1" u="sng" dirty="0" smtClean="0">
                          <a:solidFill>
                            <a:srgbClr val="0070C0"/>
                          </a:solidFill>
                        </a:rPr>
                        <a:t>https://www.kaggle.com/datasets/saddamazyazy/go-to-college-dataset </a:t>
                      </a:r>
                    </a:p>
                    <a:p>
                      <a:pPr algn="ctr"/>
                      <a:r>
                        <a:rPr lang="en-US" i="0" u="none" dirty="0" smtClean="0">
                          <a:solidFill>
                            <a:schemeClr val="tx1"/>
                          </a:solidFill>
                        </a:rPr>
                        <a:t>by</a:t>
                      </a:r>
                      <a:r>
                        <a:rPr lang="en-US" i="0" u="none" baseline="0" dirty="0" smtClean="0">
                          <a:solidFill>
                            <a:schemeClr val="tx1"/>
                          </a:solidFill>
                        </a:rPr>
                        <a:t> Saddam </a:t>
                      </a:r>
                      <a:r>
                        <a:rPr lang="en-US" i="0" u="none" baseline="0" dirty="0" err="1" smtClean="0">
                          <a:solidFill>
                            <a:schemeClr val="tx1"/>
                          </a:solidFill>
                        </a:rPr>
                        <a:t>Sinatrya</a:t>
                      </a:r>
                      <a:r>
                        <a:rPr lang="en-US" i="0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i="0" u="none" baseline="0" dirty="0" err="1" smtClean="0">
                          <a:solidFill>
                            <a:schemeClr val="tx1"/>
                          </a:solidFill>
                        </a:rPr>
                        <a:t>Jalu</a:t>
                      </a:r>
                      <a:r>
                        <a:rPr lang="en-US" i="0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i="0" u="none" baseline="0" dirty="0" err="1" smtClean="0">
                          <a:solidFill>
                            <a:schemeClr val="tx1"/>
                          </a:solidFill>
                        </a:rPr>
                        <a:t>Mukti</a:t>
                      </a:r>
                      <a:endParaRPr lang="en-US" i="1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OUR POSITION</a:t>
                      </a:r>
                    </a:p>
                    <a:p>
                      <a:pPr algn="ctr"/>
                      <a:r>
                        <a:rPr lang="en-US" sz="1800" dirty="0" smtClean="0"/>
                        <a:t>As</a:t>
                      </a:r>
                      <a:r>
                        <a:rPr lang="en-US" sz="1800" baseline="0" dirty="0" smtClean="0"/>
                        <a:t> Consultant Team providing insights and  recommendations to our client</a:t>
                      </a:r>
                      <a:endParaRPr lang="en-US" sz="1800" dirty="0"/>
                    </a:p>
                  </a:txBody>
                  <a:tcPr anchor="ctr"/>
                </a:tc>
              </a:tr>
              <a:tr h="159492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OUR CLIENT</a:t>
                      </a:r>
                    </a:p>
                    <a:p>
                      <a:pPr algn="ctr"/>
                      <a:r>
                        <a:rPr lang="en-US" sz="1800" baseline="0" dirty="0" smtClean="0"/>
                        <a:t>Private University or Educational Institution that need insights to formulate their marketing strategies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OUR GOALS</a:t>
                      </a:r>
                    </a:p>
                    <a:p>
                      <a:pPr algn="ctr"/>
                      <a:r>
                        <a:rPr lang="en-US" sz="1800" dirty="0" smtClean="0"/>
                        <a:t>To provide</a:t>
                      </a:r>
                      <a:r>
                        <a:rPr lang="en-US" sz="1800" baseline="0" dirty="0" smtClean="0"/>
                        <a:t> finest quality of insights from past students’ data collected</a:t>
                      </a:r>
                      <a:endParaRPr 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886" y="2776328"/>
            <a:ext cx="773061" cy="2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4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1018737"/>
              </p:ext>
            </p:extLst>
          </p:nvPr>
        </p:nvGraphicFramePr>
        <p:xfrm>
          <a:off x="1023938" y="1975281"/>
          <a:ext cx="9720262" cy="4390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131"/>
                <a:gridCol w="48601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OFFLINE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ONLINE</a:t>
                      </a:r>
                      <a:endParaRPr lang="en-US" sz="2400" dirty="0"/>
                    </a:p>
                  </a:txBody>
                  <a:tcPr/>
                </a:tc>
              </a:tr>
              <a:tr h="3932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13" y="2547892"/>
            <a:ext cx="1855471" cy="18554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546" y="2795361"/>
            <a:ext cx="2436920" cy="14215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630" y="4642181"/>
            <a:ext cx="3894893" cy="10756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9935" y="3853073"/>
            <a:ext cx="3766834" cy="24476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204" y="2530136"/>
            <a:ext cx="2228295" cy="125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9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53050"/>
              </p:ext>
            </p:extLst>
          </p:nvPr>
        </p:nvGraphicFramePr>
        <p:xfrm>
          <a:off x="1023938" y="2286000"/>
          <a:ext cx="9720262" cy="4068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131"/>
                <a:gridCol w="4860131"/>
              </a:tblGrid>
              <a:tr h="7309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School</a:t>
                      </a:r>
                      <a:r>
                        <a:rPr lang="en-US" sz="2400" baseline="0" dirty="0" smtClean="0"/>
                        <a:t> Type</a:t>
                      </a:r>
                    </a:p>
                    <a:p>
                      <a:pPr algn="ctr"/>
                      <a:r>
                        <a:rPr lang="en-US" sz="1600" baseline="0" dirty="0" smtClean="0"/>
                        <a:t>Academic (SMA/SMU/MA) and Vocational (SMK)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School</a:t>
                      </a:r>
                      <a:r>
                        <a:rPr lang="en-US" sz="2400" baseline="0" dirty="0" smtClean="0"/>
                        <a:t> Accreditation</a:t>
                      </a:r>
                    </a:p>
                    <a:p>
                      <a:pPr algn="ctr"/>
                      <a:r>
                        <a:rPr lang="en-US" sz="1600" baseline="0" dirty="0" smtClean="0"/>
                        <a:t>A and B</a:t>
                      </a:r>
                      <a:endParaRPr lang="en-US" sz="1600" dirty="0" smtClean="0"/>
                    </a:p>
                  </a:txBody>
                  <a:tcPr anchor="ctr"/>
                </a:tc>
              </a:tr>
              <a:tr h="16208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Gender</a:t>
                      </a:r>
                    </a:p>
                    <a:p>
                      <a:pPr algn="ctr"/>
                      <a:r>
                        <a:rPr lang="en-US" sz="1600" dirty="0" smtClean="0"/>
                        <a:t>Male</a:t>
                      </a:r>
                      <a:r>
                        <a:rPr lang="en-US" sz="1600" baseline="0" dirty="0" smtClean="0"/>
                        <a:t> and Female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Interest (5-Point </a:t>
                      </a:r>
                      <a:r>
                        <a:rPr lang="en-US" sz="2400" dirty="0" err="1" smtClean="0"/>
                        <a:t>Likert</a:t>
                      </a:r>
                      <a:r>
                        <a:rPr lang="en-US" sz="2400" dirty="0" smtClean="0"/>
                        <a:t> Scale)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9852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Residence</a:t>
                      </a:r>
                      <a:endParaRPr lang="en-US" dirty="0" smtClean="0"/>
                    </a:p>
                    <a:p>
                      <a:pPr algn="ctr"/>
                      <a:r>
                        <a:rPr lang="en-US" sz="1600" dirty="0" smtClean="0"/>
                        <a:t>Urban</a:t>
                      </a:r>
                      <a:r>
                        <a:rPr lang="en-US" sz="1600" baseline="0" dirty="0" smtClean="0"/>
                        <a:t> and Rural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Parent</a:t>
                      </a:r>
                    </a:p>
                    <a:p>
                      <a:pPr algn="ctr"/>
                      <a:r>
                        <a:rPr lang="en-US" sz="1600" dirty="0" smtClean="0"/>
                        <a:t>Parent</a:t>
                      </a:r>
                      <a:r>
                        <a:rPr lang="en-US" sz="1600" baseline="0" dirty="0" smtClean="0"/>
                        <a:t> Age, Parent Salary, and Was/Wasn’t </a:t>
                      </a:r>
                    </a:p>
                    <a:p>
                      <a:pPr algn="ctr"/>
                      <a:r>
                        <a:rPr lang="en-US" sz="1600" baseline="0" dirty="0" smtClean="0"/>
                        <a:t>in College</a:t>
                      </a:r>
                      <a:endParaRPr lang="en-US" sz="1600" dirty="0"/>
                    </a:p>
                  </a:txBody>
                  <a:tcPr anchor="ctr"/>
                </a:tc>
              </a:tr>
              <a:tr h="7309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Average Grades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DECISION</a:t>
                      </a:r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Go</a:t>
                      </a:r>
                      <a:r>
                        <a:rPr lang="en-US" sz="1600" baseline="0" dirty="0" smtClean="0"/>
                        <a:t> to College or Not Go to College</a:t>
                      </a:r>
                      <a:endParaRPr lang="en-US" sz="16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97326"/>
              </p:ext>
            </p:extLst>
          </p:nvPr>
        </p:nvGraphicFramePr>
        <p:xfrm>
          <a:off x="6160117" y="3516132"/>
          <a:ext cx="4359920" cy="914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1984"/>
                <a:gridCol w="871984"/>
                <a:gridCol w="871984"/>
                <a:gridCol w="871984"/>
                <a:gridCol w="871984"/>
              </a:tblGrid>
              <a:tr h="4569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</a:tr>
              <a:tr h="4569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Not Interested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Less Interested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Uncertain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Quiet Interested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Very</a:t>
                      </a:r>
                      <a:r>
                        <a:rPr lang="en-US" sz="1200" baseline="0" dirty="0" smtClean="0"/>
                        <a:t> Interested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713779"/>
              </p:ext>
            </p:extLst>
          </p:nvPr>
        </p:nvGraphicFramePr>
        <p:xfrm>
          <a:off x="7856738" y="1811620"/>
          <a:ext cx="28874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74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Drop Column = House</a:t>
                      </a:r>
                      <a:r>
                        <a:rPr lang="en-US" baseline="0" dirty="0" smtClean="0"/>
                        <a:t> Area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356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mapping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5727411"/>
              </p:ext>
            </p:extLst>
          </p:nvPr>
        </p:nvGraphicFramePr>
        <p:xfrm>
          <a:off x="1023938" y="2286000"/>
          <a:ext cx="9806819" cy="381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0000"/>
                <a:gridCol w="2820000"/>
                <a:gridCol w="4166819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Gender </a:t>
                      </a:r>
                      <a:r>
                        <a:rPr lang="en-US" sz="2400" baseline="0" dirty="0" smtClean="0"/>
                        <a:t>⚥</a:t>
                      </a:r>
                      <a:endParaRPr lang="en-US" sz="2400" b="0" i="0" u="sng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hlinkClick r:id="rId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kern="12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♀</a:t>
                      </a:r>
                      <a:r>
                        <a:rPr lang="en-US" sz="20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</a:t>
                      </a:r>
                      <a:r>
                        <a:rPr lang="en-US" sz="2000" baseline="0" dirty="0" smtClean="0">
                          <a:solidFill>
                            <a:srgbClr val="0070C0"/>
                          </a:solidFill>
                        </a:rPr>
                        <a:t>♂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489</a:t>
                      </a:r>
                      <a:r>
                        <a:rPr lang="en-US" sz="18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515</a:t>
                      </a:r>
                      <a:endParaRPr lang="en-US" baseline="0" dirty="0" smtClean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Go to College ?</a:t>
                      </a:r>
                      <a:endParaRPr lang="en-US" sz="2400" b="0" i="0" u="sng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hlinkClick r:id="rId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r>
                        <a:rPr lang="en-US" sz="18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</a:t>
                      </a:r>
                      <a:r>
                        <a:rPr lang="en-US" sz="1800" b="0" i="0" u="non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u="none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500             500</a:t>
                      </a:r>
                      <a:endParaRPr lang="en-US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Go to College by</a:t>
                      </a:r>
                      <a:r>
                        <a:rPr lang="en-US" sz="2400" baseline="0" dirty="0" smtClean="0"/>
                        <a:t> Gender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r>
                        <a:rPr lang="en-US" sz="18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</a:t>
                      </a:r>
                      <a:r>
                        <a:rPr lang="en-US" sz="1800" b="0" i="0" u="non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kern="12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♀</a:t>
                      </a:r>
                      <a:r>
                        <a:rPr lang="en-US" sz="18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800" baseline="0" dirty="0" smtClean="0">
                          <a:solidFill>
                            <a:srgbClr val="0070C0"/>
                          </a:solidFill>
                        </a:rPr>
                        <a:t>♂</a:t>
                      </a:r>
                      <a:r>
                        <a:rPr lang="en-US" sz="1800" baseline="0" dirty="0" smtClean="0"/>
                        <a:t>                </a:t>
                      </a:r>
                      <a:r>
                        <a:rPr lang="en-US" sz="1800" b="0" i="0" u="none" kern="12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♀</a:t>
                      </a:r>
                      <a:r>
                        <a:rPr lang="en-US" sz="18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800" baseline="0" dirty="0" smtClean="0">
                          <a:solidFill>
                            <a:srgbClr val="0070C0"/>
                          </a:solidFill>
                        </a:rPr>
                        <a:t>♂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251    249             </a:t>
                      </a:r>
                      <a:r>
                        <a:rPr lang="en-US" sz="18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234    266</a:t>
                      </a:r>
                      <a:endParaRPr lang="en-US" sz="18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RESIDENCE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🏟           </a:t>
                      </a:r>
                      <a:r>
                        <a:rPr lang="en-US" sz="1800" b="0" i="0" u="none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🍀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539          461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Go to College by</a:t>
                      </a:r>
                      <a:r>
                        <a:rPr lang="en-US" sz="2400" baseline="0" dirty="0" smtClean="0"/>
                        <a:t> Residence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🏟                        </a:t>
                      </a:r>
                      <a:r>
                        <a:rPr lang="en-US" sz="1800" b="0" i="0" u="none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🍀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      </a:t>
                      </a:r>
                      <a:r>
                        <a:rPr lang="en-US" sz="1800" b="0" i="0" u="non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              </a:t>
                      </a:r>
                      <a:r>
                        <a:rPr lang="en-US" sz="18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      </a:t>
                      </a:r>
                      <a:r>
                        <a:rPr lang="en-US" sz="1800" b="0" i="0" u="non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u="none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271</a:t>
                      </a:r>
                      <a:r>
                        <a:rPr lang="en-US" sz="1800" b="0" i="0" u="none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268             </a:t>
                      </a:r>
                      <a:r>
                        <a:rPr lang="en-US" sz="1800" b="0" i="0" u="none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229    </a:t>
                      </a:r>
                      <a:r>
                        <a:rPr lang="en-US" sz="18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232</a:t>
                      </a:r>
                      <a:endParaRPr lang="en-US" sz="18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5-Point </a:t>
                      </a:r>
                      <a:r>
                        <a:rPr lang="en-US" sz="2400" baseline="0" dirty="0" err="1" smtClean="0"/>
                        <a:t>Likert</a:t>
                      </a:r>
                      <a:r>
                        <a:rPr lang="en-US" sz="2400" baseline="0" dirty="0" smtClean="0"/>
                        <a:t> Scale</a:t>
                      </a:r>
                      <a:endParaRPr lang="en-US" baseline="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Expectation </a:t>
                      </a:r>
                      <a:r>
                        <a:rPr lang="en-US" sz="2400" dirty="0" err="1" smtClean="0"/>
                        <a:t>vs</a:t>
                      </a:r>
                      <a:r>
                        <a:rPr lang="en-US" sz="2400" dirty="0" smtClean="0"/>
                        <a:t> Reality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☹        🙁        😐        🙂        😄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lang="en-US" sz="1800" b="0" i="0" u="non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     </a:t>
                      </a:r>
                      <a:r>
                        <a:rPr lang="en-US" sz="18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lang="en-US" sz="1800" b="0" i="0" u="non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     </a:t>
                      </a:r>
                      <a:r>
                        <a:rPr lang="en-US" sz="18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lang="en-US" sz="1800" b="0" i="0" u="non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     </a:t>
                      </a:r>
                      <a:r>
                        <a:rPr lang="en-US" sz="18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lang="en-US" sz="1800" b="0" i="0" u="non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     </a:t>
                      </a:r>
                      <a:r>
                        <a:rPr lang="en-US" sz="18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lang="en-US" sz="1800" b="0" i="0" u="non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 </a:t>
                      </a:r>
                      <a:r>
                        <a:rPr lang="en-US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r>
                        <a:rPr lang="en-US" sz="1400" b="0" i="0" u="non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14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 </a:t>
                      </a:r>
                      <a:r>
                        <a:rPr lang="en-US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142</a:t>
                      </a:r>
                      <a:r>
                        <a:rPr lang="en-US" sz="1400" b="0" i="0" u="non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14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 </a:t>
                      </a:r>
                      <a:r>
                        <a:rPr lang="en-US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  <a:r>
                        <a:rPr lang="en-US" sz="1400" b="0" i="0" u="non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14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 </a:t>
                      </a:r>
                      <a:r>
                        <a:rPr lang="en-US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</a:t>
                      </a:r>
                      <a:r>
                        <a:rPr lang="en-US" sz="1400" b="0" i="0" u="non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14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 </a:t>
                      </a:r>
                      <a:r>
                        <a:rPr lang="en-US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  <a:endParaRPr lang="en-US" sz="1800" b="0" i="0" u="none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93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mapping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934174"/>
              </p:ext>
            </p:extLst>
          </p:nvPr>
        </p:nvGraphicFramePr>
        <p:xfrm>
          <a:off x="1023938" y="2084832"/>
          <a:ext cx="9806819" cy="44866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0000"/>
                <a:gridCol w="2820000"/>
                <a:gridCol w="4166819"/>
              </a:tblGrid>
              <a:tr h="1537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School Type</a:t>
                      </a:r>
                      <a:endParaRPr lang="en-US" sz="2400" b="0" i="0" u="sng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hlinkClick r:id="rId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📖</a:t>
                      </a:r>
                      <a:r>
                        <a:rPr lang="en-US" sz="18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</a:t>
                      </a:r>
                      <a:r>
                        <a:rPr lang="en-US" sz="1800" b="0" i="0" u="none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🛠</a:t>
                      </a:r>
                      <a:endParaRPr lang="en-US" u="none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pPr marL="342900" marR="0" indent="-3429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lain" startAt="609"/>
                        <a:tabLst/>
                        <a:defRPr/>
                      </a:pPr>
                      <a:r>
                        <a:rPr lang="en-US" sz="18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391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School Accreditation</a:t>
                      </a:r>
                      <a:endParaRPr lang="en-US" sz="1800" b="0" i="0" u="none" kern="1200" baseline="0" dirty="0" smtClean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kern="1200" baseline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   B           A    B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288  321     193  198</a:t>
                      </a:r>
                      <a:endParaRPr lang="en-US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School Type</a:t>
                      </a:r>
                      <a:endParaRPr lang="en-US" sz="2400" b="0" i="0" u="sng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hlinkClick r:id="rId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📖</a:t>
                      </a:r>
                      <a:r>
                        <a:rPr lang="en-US" sz="18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</a:t>
                      </a:r>
                      <a:r>
                        <a:rPr lang="en-US" sz="1800" b="0" i="0" u="none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🛠</a:t>
                      </a:r>
                      <a:endParaRPr lang="en-US" sz="1800" u="none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pPr marL="342900" marR="0" indent="-3429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lain" startAt="609"/>
                        <a:tabLst/>
                        <a:defRPr/>
                      </a:pPr>
                      <a:r>
                        <a:rPr lang="en-US" sz="18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391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kern="1200" baseline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   B           A    B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288  321     193  198</a:t>
                      </a:r>
                      <a:endParaRPr lang="en-US" sz="1800" baseline="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9773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baseline="0" dirty="0" smtClean="0">
                          <a:solidFill>
                            <a:schemeClr val="tx1"/>
                          </a:solidFill>
                        </a:rPr>
                        <a:t>Go to College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baseline="0" dirty="0" smtClean="0">
                          <a:solidFill>
                            <a:schemeClr val="tx1"/>
                          </a:solidFill>
                        </a:rPr>
                        <a:t>Average Grades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baseline="0" dirty="0" smtClean="0">
                          <a:solidFill>
                            <a:schemeClr val="tx1"/>
                          </a:solidFill>
                        </a:rPr>
                        <a:t>87.80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Not Go to College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Average Grades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84.39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Aggregate</a:t>
                      </a:r>
                      <a:r>
                        <a:rPr lang="en-US" sz="1800" baseline="0" dirty="0" smtClean="0"/>
                        <a:t> </a:t>
                      </a:r>
                    </a:p>
                    <a:p>
                      <a:pPr algn="ctr"/>
                      <a:r>
                        <a:rPr lang="en-US" sz="1800" baseline="0" dirty="0" smtClean="0"/>
                        <a:t>Average Grades</a:t>
                      </a:r>
                    </a:p>
                    <a:p>
                      <a:pPr algn="ctr"/>
                      <a:r>
                        <a:rPr lang="en-US" sz="1800" baseline="0" dirty="0" smtClean="0"/>
                        <a:t>86.10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9773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baseline="0" dirty="0" smtClean="0">
                          <a:solidFill>
                            <a:schemeClr val="tx1"/>
                          </a:solidFill>
                        </a:rPr>
                        <a:t>Go to College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baseline="0" dirty="0" smtClean="0">
                          <a:solidFill>
                            <a:schemeClr val="tx1"/>
                          </a:solidFill>
                        </a:rPr>
                        <a:t>Parents’ Average Salary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baseline="0" dirty="0" smtClean="0">
                          <a:solidFill>
                            <a:schemeClr val="tx1"/>
                          </a:solidFill>
                        </a:rPr>
                        <a:t>6,046,040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Not Go to College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baseline="0" dirty="0" smtClean="0">
                          <a:solidFill>
                            <a:schemeClr val="tx1"/>
                          </a:solidFill>
                        </a:rPr>
                        <a:t>Parents’ Average Salary</a:t>
                      </a:r>
                      <a:endParaRPr lang="en-US" sz="1800" baseline="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4,717,100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Aggregate </a:t>
                      </a:r>
                    </a:p>
                    <a:p>
                      <a:pPr algn="ctr"/>
                      <a:r>
                        <a:rPr lang="en-US" sz="1800" u="none" baseline="0" dirty="0" smtClean="0">
                          <a:solidFill>
                            <a:schemeClr val="tx1"/>
                          </a:solidFill>
                        </a:rPr>
                        <a:t>Parents’ Average Salary</a:t>
                      </a:r>
                    </a:p>
                    <a:p>
                      <a:pPr algn="ctr"/>
                      <a:r>
                        <a:rPr lang="en-US" sz="1800" u="none" baseline="0" dirty="0" smtClean="0">
                          <a:solidFill>
                            <a:schemeClr val="tx1"/>
                          </a:solidFill>
                        </a:rPr>
                        <a:t>5,318,570</a:t>
                      </a:r>
                      <a:endParaRPr lang="en-US" sz="1800" baseline="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9773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baseline="0" dirty="0" smtClean="0">
                          <a:solidFill>
                            <a:schemeClr val="tx1"/>
                          </a:solidFill>
                        </a:rPr>
                        <a:t>Go to College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baseline="0" dirty="0" smtClean="0">
                          <a:solidFill>
                            <a:schemeClr val="tx1"/>
                          </a:solidFill>
                        </a:rPr>
                        <a:t>Avg. 5-Point </a:t>
                      </a:r>
                      <a:r>
                        <a:rPr lang="en-US" sz="1800" u="none" baseline="0" dirty="0" err="1" smtClean="0">
                          <a:solidFill>
                            <a:schemeClr val="tx1"/>
                          </a:solidFill>
                        </a:rPr>
                        <a:t>Likert</a:t>
                      </a:r>
                      <a:r>
                        <a:rPr lang="en-US" sz="1800" u="none" baseline="0" dirty="0" smtClean="0">
                          <a:solidFill>
                            <a:schemeClr val="tx1"/>
                          </a:solidFill>
                        </a:rPr>
                        <a:t> Scale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baseline="0" dirty="0" smtClean="0">
                          <a:solidFill>
                            <a:schemeClr val="tx1"/>
                          </a:solidFill>
                        </a:rPr>
                        <a:t>3.44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Not Go to College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baseline="0" dirty="0" smtClean="0">
                          <a:solidFill>
                            <a:schemeClr val="tx1"/>
                          </a:solidFill>
                        </a:rPr>
                        <a:t>Avg. 5-Point </a:t>
                      </a:r>
                      <a:r>
                        <a:rPr lang="en-US" sz="1800" u="none" baseline="0" dirty="0" err="1" smtClean="0">
                          <a:solidFill>
                            <a:schemeClr val="tx1"/>
                          </a:solidFill>
                        </a:rPr>
                        <a:t>Likert</a:t>
                      </a:r>
                      <a:r>
                        <a:rPr lang="en-US" sz="1800" u="none" baseline="0" dirty="0" smtClean="0">
                          <a:solidFill>
                            <a:schemeClr val="tx1"/>
                          </a:solidFill>
                        </a:rPr>
                        <a:t> Scale</a:t>
                      </a:r>
                      <a:endParaRPr lang="en-US" sz="1800" baseline="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3.25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Aggregate </a:t>
                      </a:r>
                    </a:p>
                    <a:p>
                      <a:pPr algn="ctr"/>
                      <a:r>
                        <a:rPr lang="en-US" sz="1800" u="none" baseline="0" dirty="0" smtClean="0">
                          <a:solidFill>
                            <a:schemeClr val="tx1"/>
                          </a:solidFill>
                        </a:rPr>
                        <a:t>Avg. 5-Point </a:t>
                      </a:r>
                      <a:r>
                        <a:rPr lang="en-US" sz="1800" u="none" baseline="0" dirty="0" err="1" smtClean="0">
                          <a:solidFill>
                            <a:schemeClr val="tx1"/>
                          </a:solidFill>
                        </a:rPr>
                        <a:t>Likert</a:t>
                      </a:r>
                      <a:r>
                        <a:rPr lang="en-US" sz="1800" u="none" baseline="0" dirty="0" smtClean="0">
                          <a:solidFill>
                            <a:schemeClr val="tx1"/>
                          </a:solidFill>
                        </a:rPr>
                        <a:t> Scale</a:t>
                      </a:r>
                    </a:p>
                    <a:p>
                      <a:pPr algn="ctr"/>
                      <a:r>
                        <a:rPr lang="en-US" sz="1800" u="none" baseline="0" dirty="0" smtClean="0">
                          <a:solidFill>
                            <a:schemeClr val="tx1"/>
                          </a:solidFill>
                        </a:rPr>
                        <a:t>3.35</a:t>
                      </a:r>
                      <a:endParaRPr lang="en-US" sz="1800" baseline="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44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mapping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074135"/>
              </p:ext>
            </p:extLst>
          </p:nvPr>
        </p:nvGraphicFramePr>
        <p:xfrm>
          <a:off x="1023938" y="2084832"/>
          <a:ext cx="9806819" cy="2514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0000"/>
                <a:gridCol w="2820000"/>
                <a:gridCol w="4166819"/>
              </a:tblGrid>
              <a:tr h="1537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Parent was</a:t>
                      </a:r>
                      <a:r>
                        <a:rPr lang="en-US" sz="2000" baseline="0" dirty="0" smtClean="0"/>
                        <a:t> in College ?</a:t>
                      </a:r>
                      <a:endParaRPr lang="en-US" sz="2000" b="0" i="0" u="sng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hlinkClick r:id="rId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r>
                        <a:rPr lang="en-US" sz="18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</a:t>
                      </a:r>
                      <a:r>
                        <a:rPr lang="en-US" sz="1800" b="0" i="0" u="non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u="none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520             480</a:t>
                      </a:r>
                      <a:endParaRPr lang="en-US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Kids go to College ?</a:t>
                      </a:r>
                      <a:endParaRPr lang="en-US" sz="2400" b="0" i="0" u="sng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hlinkClick r:id="rId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r>
                        <a:rPr lang="en-US" sz="18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</a:t>
                      </a:r>
                      <a:r>
                        <a:rPr lang="en-US" sz="1800" b="0" i="0" u="non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u="none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500             500</a:t>
                      </a:r>
                      <a:endParaRPr lang="en-US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Parents Education on Kids’ Decision</a:t>
                      </a:r>
                      <a:endParaRPr lang="en-US" sz="2400" baseline="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r>
                        <a:rPr lang="en-US" sz="18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</a:t>
                      </a:r>
                      <a:r>
                        <a:rPr lang="en-US" sz="1800" b="0" i="0" u="non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r>
                        <a:rPr lang="en-US" sz="16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600" b="0" i="0" u="non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r>
                        <a:rPr lang="en-US" sz="1600" baseline="0" dirty="0" smtClean="0"/>
                        <a:t>                </a:t>
                      </a:r>
                      <a:r>
                        <a:rPr lang="en-US" sz="16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r>
                        <a:rPr lang="en-US" sz="16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600" b="0" i="0" u="non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sz="1600" baseline="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272    </a:t>
                      </a:r>
                      <a:r>
                        <a:rPr lang="en-US" sz="18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248</a:t>
                      </a:r>
                      <a:r>
                        <a:rPr lang="en-US" sz="1800" b="0" i="0" u="none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228</a:t>
                      </a:r>
                      <a:r>
                        <a:rPr lang="en-US" sz="18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252</a:t>
                      </a:r>
                      <a:endParaRPr lang="en-US" sz="18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9773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baseline="0" dirty="0" smtClean="0">
                          <a:solidFill>
                            <a:schemeClr val="tx1"/>
                          </a:solidFill>
                        </a:rPr>
                        <a:t>Go to College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baseline="0" dirty="0" smtClean="0">
                          <a:solidFill>
                            <a:schemeClr val="tx1"/>
                          </a:solidFill>
                        </a:rPr>
                        <a:t>Average Parents’ Age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baseline="0" dirty="0" smtClean="0">
                          <a:solidFill>
                            <a:schemeClr val="tx1"/>
                          </a:solidFill>
                        </a:rPr>
                        <a:t>52.36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Not Go to College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baseline="0" dirty="0" smtClean="0">
                          <a:solidFill>
                            <a:schemeClr val="tx1"/>
                          </a:solidFill>
                        </a:rPr>
                        <a:t>Average Parents’ Age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52.09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Aggregate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baseline="0" dirty="0" smtClean="0">
                          <a:solidFill>
                            <a:schemeClr val="tx1"/>
                          </a:solidFill>
                        </a:rPr>
                        <a:t>Average Parents’ Age</a:t>
                      </a:r>
                    </a:p>
                    <a:p>
                      <a:pPr algn="ctr"/>
                      <a:r>
                        <a:rPr lang="en-US" sz="1800" u="none" baseline="0" dirty="0" smtClean="0">
                          <a:solidFill>
                            <a:schemeClr val="tx1"/>
                          </a:solidFill>
                        </a:rPr>
                        <a:t>52.21</a:t>
                      </a:r>
                      <a:endParaRPr lang="en-US" sz="1800" baseline="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69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 AND RECOMMENDATION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872477"/>
              </p:ext>
            </p:extLst>
          </p:nvPr>
        </p:nvGraphicFramePr>
        <p:xfrm>
          <a:off x="1024128" y="1859871"/>
          <a:ext cx="9720000" cy="4577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292"/>
                <a:gridCol w="3808537"/>
                <a:gridCol w="52841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INSIGHTS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RECOMMENDATION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relationship between gender and decision to go to college.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need</a:t>
                      </a:r>
                      <a:r>
                        <a:rPr lang="en-US" baseline="0" dirty="0" smtClean="0"/>
                        <a:t> to promote specifically in All-Boys or All-Girl High Schools or adjust promotion contents to either one of them two.</a:t>
                      </a:r>
                    </a:p>
                    <a:p>
                      <a:pPr algn="ctr"/>
                      <a:r>
                        <a:rPr lang="en-US" sz="1200" i="1" baseline="0" dirty="0" smtClean="0"/>
                        <a:t>Reference: “The Gender Impact on Interest in Continuing Study at Mathematics Education of University of </a:t>
                      </a:r>
                      <a:r>
                        <a:rPr lang="en-US" sz="1200" i="1" baseline="0" dirty="0" err="1" smtClean="0"/>
                        <a:t>Singaperbangsa</a:t>
                      </a:r>
                      <a:r>
                        <a:rPr lang="en-US" sz="1200" i="1" baseline="0" dirty="0" smtClean="0"/>
                        <a:t> </a:t>
                      </a:r>
                      <a:r>
                        <a:rPr lang="en-US" sz="1200" i="1" baseline="0" dirty="0" err="1" smtClean="0"/>
                        <a:t>Karawang</a:t>
                      </a:r>
                      <a:r>
                        <a:rPr lang="en-US" sz="1200" i="1" baseline="0" dirty="0" smtClean="0"/>
                        <a:t>” Paper by </a:t>
                      </a:r>
                      <a:r>
                        <a:rPr lang="en-US" sz="1200" i="1" baseline="0" dirty="0" err="1" smtClean="0"/>
                        <a:t>Adirakisiwi</a:t>
                      </a:r>
                      <a:r>
                        <a:rPr lang="en-US" sz="1200" i="1" baseline="0" dirty="0" smtClean="0"/>
                        <a:t>, A.G and </a:t>
                      </a:r>
                      <a:r>
                        <a:rPr lang="en-US" sz="1200" i="1" baseline="0" dirty="0" err="1" smtClean="0"/>
                        <a:t>Warmi</a:t>
                      </a:r>
                      <a:r>
                        <a:rPr lang="en-US" sz="1200" i="1" baseline="0" dirty="0" smtClean="0"/>
                        <a:t>, A. (2019)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Student lives</a:t>
                      </a:r>
                      <a:r>
                        <a:rPr lang="en-US" baseline="0" dirty="0" smtClean="0"/>
                        <a:t> in urban area that decided to go to college were </a:t>
                      </a:r>
                      <a:r>
                        <a:rPr lang="en-US" b="1" u="sng" baseline="0" dirty="0" smtClean="0">
                          <a:solidFill>
                            <a:srgbClr val="FF0000"/>
                          </a:solidFill>
                        </a:rPr>
                        <a:t>8% higher</a:t>
                      </a:r>
                      <a:r>
                        <a:rPr lang="en-US" baseline="0" dirty="0" smtClean="0"/>
                        <a:t> than student lives in rural area.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Since the difference is</a:t>
                      </a:r>
                      <a:r>
                        <a:rPr lang="en-US" baseline="0" dirty="0" smtClean="0"/>
                        <a:t> below 10%, we recommend to do 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offline promotion</a:t>
                      </a:r>
                      <a:r>
                        <a:rPr lang="en-US" baseline="0" dirty="0" smtClean="0"/>
                        <a:t> more in </a:t>
                      </a:r>
                      <a:r>
                        <a:rPr lang="en-US" b="1" u="sng" baseline="0" dirty="0" smtClean="0">
                          <a:solidFill>
                            <a:srgbClr val="FF0000"/>
                          </a:solidFill>
                        </a:rPr>
                        <a:t>urban area </a:t>
                      </a:r>
                      <a:r>
                        <a:rPr lang="en-US" baseline="0" dirty="0" smtClean="0"/>
                        <a:t>since offline promotion in </a:t>
                      </a:r>
                      <a:r>
                        <a:rPr lang="en-US" i="1" baseline="0" dirty="0" smtClean="0">
                          <a:solidFill>
                            <a:srgbClr val="0070C0"/>
                          </a:solidFill>
                        </a:rPr>
                        <a:t>rural area requires extra cost for transportation and accommodation</a:t>
                      </a:r>
                      <a:r>
                        <a:rPr lang="en-US" baseline="0" dirty="0" smtClean="0"/>
                        <a:t>. Instead, do more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online promotion for student in rural area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College</a:t>
                      </a:r>
                      <a:r>
                        <a:rPr lang="en-US" baseline="0" dirty="0" smtClean="0"/>
                        <a:t> Interest Survey result can not predict and depicts students’ decision to going into college or not.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Search for more reliable questionnaire source, and use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even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-number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Likert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scale</a:t>
                      </a:r>
                      <a:r>
                        <a:rPr lang="en-US" baseline="0" dirty="0" smtClean="0"/>
                        <a:t> so we could eliminate uncertainty of respondents’ opinion.</a:t>
                      </a:r>
                    </a:p>
                    <a:p>
                      <a:pPr algn="ctr"/>
                      <a:r>
                        <a:rPr lang="en-US" sz="1200" i="1" baseline="0" dirty="0" smtClean="0"/>
                        <a:t>Reference: “</a:t>
                      </a:r>
                      <a:r>
                        <a:rPr lang="en-GB" sz="1200" i="1" dirty="0" smtClean="0"/>
                        <a:t>Evidence-Based Survey Design: The Use of a Midpoint on the </a:t>
                      </a:r>
                      <a:r>
                        <a:rPr lang="en-GB" sz="1200" i="1" dirty="0" err="1" smtClean="0"/>
                        <a:t>Likert</a:t>
                      </a:r>
                      <a:r>
                        <a:rPr lang="en-GB" sz="1200" i="1" dirty="0" smtClean="0"/>
                        <a:t> Scale” Paper by S.</a:t>
                      </a:r>
                      <a:r>
                        <a:rPr lang="en-GB" sz="1200" i="1" baseline="0" dirty="0" smtClean="0"/>
                        <a:t> Y. </a:t>
                      </a:r>
                      <a:r>
                        <a:rPr lang="en-GB" sz="1200" i="1" baseline="0" dirty="0" err="1" smtClean="0"/>
                        <a:t>Chyung</a:t>
                      </a:r>
                      <a:r>
                        <a:rPr lang="en-GB" sz="1200" i="1" baseline="0" dirty="0" smtClean="0"/>
                        <a:t>, et. Al (2017)</a:t>
                      </a:r>
                      <a:endParaRPr lang="en-US" sz="1200" i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25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496</TotalTime>
  <Words>1163</Words>
  <Application>Microsoft Office PowerPoint</Application>
  <PresentationFormat>Widescreen</PresentationFormat>
  <Paragraphs>189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Tw Cen MT</vt:lpstr>
      <vt:lpstr>Tw Cen MT Condensed</vt:lpstr>
      <vt:lpstr>Wingdings 3</vt:lpstr>
      <vt:lpstr>Integral</vt:lpstr>
      <vt:lpstr>EXPLORATORY DATA ANALYSIS (EDA) GO TO COLLEGE</vt:lpstr>
      <vt:lpstr>agenda</vt:lpstr>
      <vt:lpstr>overview</vt:lpstr>
      <vt:lpstr>BACKGROUND</vt:lpstr>
      <vt:lpstr>DATA COLLECTED</vt:lpstr>
      <vt:lpstr>Data mapping</vt:lpstr>
      <vt:lpstr>Data mapping</vt:lpstr>
      <vt:lpstr>Data mapping</vt:lpstr>
      <vt:lpstr>INSIGHTS AND RECOMMENDATION</vt:lpstr>
      <vt:lpstr>INSIGHTS AND RECOMMENDATION</vt:lpstr>
      <vt:lpstr>INSIGHTS AND RECOMMENDATION</vt:lpstr>
      <vt:lpstr>INSIGHTS AND RECOMMENDATION</vt:lpstr>
      <vt:lpstr>REVIEW AND 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(EDA) GO TO COLLEGE</dc:title>
  <dc:creator>Kevin</dc:creator>
  <cp:lastModifiedBy>Kevin</cp:lastModifiedBy>
  <cp:revision>60</cp:revision>
  <dcterms:created xsi:type="dcterms:W3CDTF">2022-06-11T04:04:20Z</dcterms:created>
  <dcterms:modified xsi:type="dcterms:W3CDTF">2022-06-19T06:52:38Z</dcterms:modified>
</cp:coreProperties>
</file>