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386" r:id="rId2"/>
    <p:sldId id="394" r:id="rId3"/>
    <p:sldId id="395" r:id="rId4"/>
    <p:sldId id="396" r:id="rId5"/>
    <p:sldId id="397" r:id="rId6"/>
    <p:sldId id="352"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9" roundtripDataSignature="AMtx7mig7ji2cih9fJrL5j+1LxMiJTP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16"/>
    <p:restoredTop sz="70788" autoAdjust="0"/>
  </p:normalViewPr>
  <p:slideViewPr>
    <p:cSldViewPr snapToGrid="0" snapToObjects="1">
      <p:cViewPr varScale="1">
        <p:scale>
          <a:sx n="78" d="100"/>
          <a:sy n="78" d="100"/>
        </p:scale>
        <p:origin x="23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09" Type="http://customschemas.google.com/relationships/presentationmetadata" Target="metadata"/><Relationship Id="rId3" Type="http://schemas.openxmlformats.org/officeDocument/2006/relationships/slide" Target="slides/slide2.xml"/><Relationship Id="rId11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0"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11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zh-TW" altLang="en-US" dirty="0"/>
          </a:p>
        </p:txBody>
      </p:sp>
      <p:sp>
        <p:nvSpPr>
          <p:cNvPr id="4" name="投影片編號版面配置區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uk-UA" altLang="zh-TW" sz="1200" b="0" i="0" u="none" strike="noStrike" cap="none" smtClean="0">
                <a:solidFill>
                  <a:schemeClr val="dk1"/>
                </a:solidFill>
                <a:latin typeface="Calibri"/>
                <a:ea typeface="Calibri"/>
                <a:cs typeface="Calibri"/>
                <a:sym typeface="Calibri"/>
              </a:rPr>
              <a:t>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30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This competition is provided as a way to explore different time series techniques on a relatively simple and clean dataset.</a:t>
            </a:r>
          </a:p>
          <a:p>
            <a:endParaRPr lang="en-US" dirty="0"/>
          </a:p>
          <a:p>
            <a:r>
              <a:rPr lang="en-US" dirty="0"/>
              <a:t>You are given 5 years of store-item sales data, and asked to predict 3 months of sales for 50 different items at 10 different stores.</a:t>
            </a:r>
          </a:p>
          <a:p>
            <a:endParaRPr lang="en-US" dirty="0"/>
          </a:p>
          <a:p>
            <a:r>
              <a:rPr lang="en-US" dirty="0"/>
              <a:t>What's the best way to deal with seasonality? Should stores be modeled separately, or can you pool them together? Does deep learning work better than ARIMA? Can either beat </a:t>
            </a:r>
            <a:r>
              <a:rPr lang="en-US" dirty="0" err="1"/>
              <a:t>xgboost</a:t>
            </a:r>
            <a:r>
              <a:rPr lang="en-US" dirty="0"/>
              <a:t>?</a:t>
            </a:r>
          </a:p>
          <a:p>
            <a:endParaRPr lang="en-US" dirty="0"/>
          </a:p>
          <a:p>
            <a:r>
              <a:rPr lang="en-US" dirty="0"/>
              <a:t>This is a great competition to explore different models and improve your skills in forecasting.</a:t>
            </a:r>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2</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107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3</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45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MSE (</a:t>
            </a:r>
            <a:r>
              <a:rPr lang="en-US" b="1" i="0" dirty="0">
                <a:solidFill>
                  <a:srgbClr val="333333"/>
                </a:solidFill>
                <a:effectLst/>
                <a:latin typeface="Open Sans" panose="020B0606030504020204" pitchFamily="34" charset="0"/>
              </a:rPr>
              <a:t>Mean-Square Error</a:t>
            </a:r>
            <a:r>
              <a:rPr lang="en-US" dirty="0"/>
              <a:t>) </a:t>
            </a:r>
            <a:r>
              <a:rPr lang="zh-TW" altLang="en-US" b="0" i="0" dirty="0">
                <a:solidFill>
                  <a:srgbClr val="4A4A4A"/>
                </a:solidFill>
                <a:effectLst/>
                <a:latin typeface="Open Sans" panose="020B0604020202020204" pitchFamily="34" charset="0"/>
              </a:rPr>
              <a:t>顧名思義，均方誤差（</a:t>
            </a:r>
            <a:r>
              <a:rPr lang="en-US" altLang="zh-TW" b="0" i="0" dirty="0">
                <a:solidFill>
                  <a:srgbClr val="4A4A4A"/>
                </a:solidFill>
                <a:effectLst/>
                <a:latin typeface="Open Sans" panose="020B0604020202020204" pitchFamily="34" charset="0"/>
              </a:rPr>
              <a:t>MSE</a:t>
            </a:r>
            <a:r>
              <a:rPr lang="zh-TW" altLang="en-US" b="0" i="0" dirty="0">
                <a:solidFill>
                  <a:srgbClr val="4A4A4A"/>
                </a:solidFill>
                <a:effectLst/>
                <a:latin typeface="Open Sans" panose="020B0604020202020204" pitchFamily="34" charset="0"/>
              </a:rPr>
              <a:t>）度量的是</a:t>
            </a:r>
            <a:r>
              <a:rPr lang="zh-TW" altLang="en-US" b="1" i="0" dirty="0">
                <a:solidFill>
                  <a:srgbClr val="CF2E2E"/>
                </a:solidFill>
                <a:effectLst/>
                <a:latin typeface="inherit"/>
              </a:rPr>
              <a:t>預測值和實際觀測值間差的平方的均值</a:t>
            </a:r>
            <a:r>
              <a:rPr lang="zh-TW" altLang="en-US" b="0" i="0" dirty="0">
                <a:solidFill>
                  <a:srgbClr val="4A4A4A"/>
                </a:solidFill>
                <a:effectLst/>
                <a:latin typeface="Open Sans" panose="020B0604020202020204" pitchFamily="34" charset="0"/>
              </a:rPr>
              <a:t>。它</a:t>
            </a:r>
            <a:r>
              <a:rPr lang="zh-TW" altLang="en-US" b="1" i="0" dirty="0">
                <a:solidFill>
                  <a:srgbClr val="CF2E2E"/>
                </a:solidFill>
                <a:effectLst/>
                <a:latin typeface="inherit"/>
              </a:rPr>
              <a:t>只考慮誤差的平均大小，不考慮其方向</a:t>
            </a:r>
            <a:r>
              <a:rPr lang="zh-TW" altLang="en-US" b="0" i="0" dirty="0">
                <a:solidFill>
                  <a:srgbClr val="4A4A4A"/>
                </a:solidFill>
                <a:effectLst/>
                <a:latin typeface="Open Sans" panose="020B0604020202020204" pitchFamily="34" charset="0"/>
              </a:rPr>
              <a:t>。</a:t>
            </a:r>
            <a:endParaRPr lang="en-US" altLang="zh-TW" b="0" i="0" dirty="0">
              <a:solidFill>
                <a:srgbClr val="4A4A4A"/>
              </a:solidFill>
              <a:effectLst/>
              <a:latin typeface="Open Sans" panose="020B0604020202020204" pitchFamily="34" charset="0"/>
            </a:endParaRPr>
          </a:p>
          <a:p>
            <a:r>
              <a:rPr lang="zh-TW" altLang="en-US" b="0" i="0" dirty="0">
                <a:solidFill>
                  <a:srgbClr val="4A4A4A"/>
                </a:solidFill>
                <a:effectLst/>
                <a:latin typeface="Open Sans" panose="020B0604020202020204" pitchFamily="34" charset="0"/>
              </a:rPr>
              <a:t>但由於經過平方，與真實值偏離較多的預測值會比偏離較少的預測值受到更為嚴重的懲罰。再加上 </a:t>
            </a:r>
            <a:r>
              <a:rPr lang="en-US" altLang="zh-TW" b="0" i="0" dirty="0">
                <a:solidFill>
                  <a:srgbClr val="4A4A4A"/>
                </a:solidFill>
                <a:effectLst/>
                <a:latin typeface="Open Sans" panose="020B0604020202020204" pitchFamily="34" charset="0"/>
              </a:rPr>
              <a:t>MSE </a:t>
            </a:r>
            <a:r>
              <a:rPr lang="zh-TW" altLang="en-US" b="0" i="0" dirty="0">
                <a:solidFill>
                  <a:srgbClr val="4A4A4A"/>
                </a:solidFill>
                <a:effectLst/>
                <a:latin typeface="Open Sans" panose="020B0604020202020204" pitchFamily="34" charset="0"/>
              </a:rPr>
              <a:t>的數學特性很好，這使得計算梯度變得更容易。</a:t>
            </a:r>
            <a:endParaRPr lang="en-US" altLang="zh-TW" b="0" i="0" dirty="0">
              <a:solidFill>
                <a:srgbClr val="4A4A4A"/>
              </a:solidFill>
              <a:effectLst/>
              <a:latin typeface="Open Sans" panose="020B0604020202020204" pitchFamily="34" charset="0"/>
            </a:endParaRPr>
          </a:p>
          <a:p>
            <a:endParaRPr lang="en-US" b="0" i="0" dirty="0">
              <a:solidFill>
                <a:srgbClr val="4A4A4A"/>
              </a:solidFill>
              <a:effectLst/>
              <a:latin typeface="Open Sans" panose="020B0604020202020204" pitchFamily="34" charset="0"/>
            </a:endParaRPr>
          </a:p>
          <a:p>
            <a:pPr marL="228600" indent="0" algn="l" fontAlgn="base">
              <a:buFont typeface="Arial" panose="020B0604020202020204" pitchFamily="34" charset="0"/>
              <a:buNone/>
            </a:pPr>
            <a:r>
              <a:rPr lang="en-US" altLang="zh-TW" b="0" i="0" dirty="0">
                <a:solidFill>
                  <a:srgbClr val="4A4A4A"/>
                </a:solidFill>
                <a:effectLst/>
                <a:latin typeface="inherit"/>
              </a:rPr>
              <a:t>RMSE</a:t>
            </a:r>
            <a:r>
              <a:rPr lang="zh-TW" altLang="en-US" b="0" i="0" dirty="0">
                <a:solidFill>
                  <a:srgbClr val="4A4A4A"/>
                </a:solidFill>
                <a:effectLst/>
                <a:latin typeface="inherit"/>
              </a:rPr>
              <a:t>是預測值與真實值的誤差平方根的均值。</a:t>
            </a:r>
          </a:p>
          <a:p>
            <a:pPr algn="l" fontAlgn="base"/>
            <a:r>
              <a:rPr lang="zh-TW" altLang="en-US" b="0" i="0" dirty="0">
                <a:solidFill>
                  <a:srgbClr val="4A4A4A"/>
                </a:solidFill>
                <a:effectLst/>
                <a:latin typeface="Open Sans" panose="020B0606030504020204" pitchFamily="34" charset="0"/>
              </a:rPr>
              <a:t>均方根誤差</a:t>
            </a:r>
            <a:r>
              <a:rPr lang="en-US" altLang="zh-TW" b="0" i="0" dirty="0">
                <a:solidFill>
                  <a:srgbClr val="4A4A4A"/>
                </a:solidFill>
                <a:effectLst/>
                <a:latin typeface="Open Sans" panose="020B0606030504020204" pitchFamily="34" charset="0"/>
              </a:rPr>
              <a:t>RMSE(Root-Mean-Square Error)</a:t>
            </a:r>
            <a:r>
              <a:rPr lang="zh-TW" altLang="en-US" b="0" i="0" dirty="0">
                <a:solidFill>
                  <a:srgbClr val="4A4A4A"/>
                </a:solidFill>
                <a:effectLst/>
                <a:latin typeface="Open Sans" panose="020B0606030504020204" pitchFamily="34" charset="0"/>
              </a:rPr>
              <a:t>， 均方根誤差亦稱標準誤差，它是觀測值與真值偏差的平方與觀測次數比值的平方根。均方根誤差是用來衡量觀測值同真值之間的偏差。</a:t>
            </a:r>
            <a:endParaRPr lang="en-US" altLang="zh-TW" b="0" i="0" dirty="0">
              <a:solidFill>
                <a:srgbClr val="4A4A4A"/>
              </a:solidFill>
              <a:effectLst/>
              <a:latin typeface="Open Sans" panose="020B0606030504020204" pitchFamily="34" charset="0"/>
            </a:endParaRPr>
          </a:p>
          <a:p>
            <a:pPr algn="l" fontAlgn="base"/>
            <a:r>
              <a:rPr lang="zh-TW" altLang="en-US" b="0" i="0" dirty="0">
                <a:solidFill>
                  <a:srgbClr val="4A4A4A"/>
                </a:solidFill>
                <a:effectLst/>
                <a:latin typeface="Open Sans" panose="020B0606030504020204" pitchFamily="34" charset="0"/>
              </a:rPr>
              <a:t>標準誤差對一組測量中的特大或特小誤差反映非常敏感。所以，標準誤差能夠很好地反映出測量的精密度。可用標準誤差作為評定這一測量過程精度的標準。</a:t>
            </a:r>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4</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3501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 type="title">
  <p:cSld name="TITLE">
    <p:bg>
      <p:bgPr>
        <a:solidFill>
          <a:schemeClr val="lt1"/>
        </a:solidFill>
        <a:effectLst/>
      </p:bgPr>
    </p:bg>
    <p:spTree>
      <p:nvGrpSpPr>
        <p:cNvPr id="1" name="Shape 12"/>
        <p:cNvGrpSpPr/>
        <p:nvPr/>
      </p:nvGrpSpPr>
      <p:grpSpPr>
        <a:xfrm>
          <a:off x="0" y="0"/>
          <a:ext cx="0" cy="0"/>
          <a:chOff x="0" y="0"/>
          <a:chExt cx="0" cy="0"/>
        </a:xfrm>
      </p:grpSpPr>
      <p:sp>
        <p:nvSpPr>
          <p:cNvPr id="13" name="Google Shape;13;p44"/>
          <p:cNvSpPr/>
          <p:nvPr/>
        </p:nvSpPr>
        <p:spPr>
          <a:xfrm rot="5400000">
            <a:off x="-748162" y="748160"/>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44"/>
          <p:cNvSpPr txBox="1">
            <a:spLocks noGrp="1"/>
          </p:cNvSpPr>
          <p:nvPr>
            <p:ph type="ctrTitle" hasCustomPrompt="1"/>
          </p:nvPr>
        </p:nvSpPr>
        <p:spPr>
          <a:xfrm>
            <a:off x="2579915" y="2179684"/>
            <a:ext cx="8676944" cy="133381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3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br>
              <a:rPr lang="en-US" dirty="0"/>
            </a:br>
            <a:br>
              <a:rPr lang="en-US" dirty="0"/>
            </a:br>
            <a:br>
              <a:rPr lang="en-US" dirty="0"/>
            </a:br>
            <a:r>
              <a:rPr lang="en-US" dirty="0"/>
              <a:t>111</a:t>
            </a:r>
            <a:r>
              <a:rPr lang="zh-TW" altLang="en-US" dirty="0"/>
              <a:t>經濟部工業局</a:t>
            </a:r>
            <a:r>
              <a:rPr lang="en-US" altLang="zh-TW" dirty="0"/>
              <a:t>AI</a:t>
            </a:r>
            <a:r>
              <a:rPr lang="zh-TW" altLang="en-US" dirty="0"/>
              <a:t>產業實戰應用人才淬煉計畫</a:t>
            </a:r>
            <a:endParaRPr dirty="0"/>
          </a:p>
        </p:txBody>
      </p:sp>
      <p:sp>
        <p:nvSpPr>
          <p:cNvPr id="15" name="Google Shape;15;p44"/>
          <p:cNvSpPr txBox="1">
            <a:spLocks noGrp="1"/>
          </p:cNvSpPr>
          <p:nvPr>
            <p:ph type="subTitle" idx="1"/>
          </p:nvPr>
        </p:nvSpPr>
        <p:spPr>
          <a:xfrm>
            <a:off x="2579915" y="4215853"/>
            <a:ext cx="8676944"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6" name="Google Shape;16;p44"/>
          <p:cNvSpPr/>
          <p:nvPr/>
        </p:nvSpPr>
        <p:spPr>
          <a:xfrm>
            <a:off x="-1379764"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7" name="Google Shape;17;p44"/>
          <p:cNvCxnSpPr/>
          <p:nvPr/>
        </p:nvCxnSpPr>
        <p:spPr>
          <a:xfrm>
            <a:off x="-1" y="539739"/>
            <a:ext cx="8779616" cy="0"/>
          </a:xfrm>
          <a:prstGeom prst="straightConnector1">
            <a:avLst/>
          </a:prstGeom>
          <a:noFill/>
          <a:ln w="9525" cap="flat" cmpd="sng">
            <a:solidFill>
              <a:srgbClr val="008EBE"/>
            </a:solidFill>
            <a:prstDash val="solid"/>
            <a:miter lim="800000"/>
            <a:headEnd type="none" w="sm" len="sm"/>
            <a:tailEnd type="none" w="sm" len="sm"/>
          </a:ln>
        </p:spPr>
      </p:cxnSp>
      <p:pic>
        <p:nvPicPr>
          <p:cNvPr id="8" name="圖片 7">
            <a:extLst>
              <a:ext uri="{FF2B5EF4-FFF2-40B4-BE49-F238E27FC236}">
                <a16:creationId xmlns:a16="http://schemas.microsoft.com/office/drawing/2014/main" id="{AF0FF589-6A1F-C5C2-8577-D9EC6CA19E0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973793" y="331205"/>
            <a:ext cx="2694261" cy="4170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內容02">
  <p:cSld name="1_內容02">
    <p:spTree>
      <p:nvGrpSpPr>
        <p:cNvPr id="1" name="Shape 19"/>
        <p:cNvGrpSpPr/>
        <p:nvPr/>
      </p:nvGrpSpPr>
      <p:grpSpPr>
        <a:xfrm>
          <a:off x="0" y="0"/>
          <a:ext cx="0" cy="0"/>
          <a:chOff x="0" y="0"/>
          <a:chExt cx="0" cy="0"/>
        </a:xfrm>
      </p:grpSpPr>
      <p:sp>
        <p:nvSpPr>
          <p:cNvPr id="20" name="Google Shape;20;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52"/>
          <p:cNvSpPr/>
          <p:nvPr/>
        </p:nvSpPr>
        <p:spPr>
          <a:xfrm>
            <a:off x="0" y="0"/>
            <a:ext cx="12192000" cy="1676400"/>
          </a:xfrm>
          <a:prstGeom prst="rect">
            <a:avLst/>
          </a:prstGeom>
          <a:solidFill>
            <a:srgbClr val="063C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52"/>
          <p:cNvSpPr/>
          <p:nvPr/>
        </p:nvSpPr>
        <p:spPr>
          <a:xfrm>
            <a:off x="0" y="0"/>
            <a:ext cx="990600" cy="1676400"/>
          </a:xfrm>
          <a:prstGeom prst="rtTriangle">
            <a:avLst/>
          </a:prstGeom>
          <a:solidFill>
            <a:srgbClr val="4EB1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52"/>
          <p:cNvSpPr/>
          <p:nvPr/>
        </p:nvSpPr>
        <p:spPr>
          <a:xfrm rot="5400000">
            <a:off x="-224603" y="224603"/>
            <a:ext cx="1676400" cy="1227195"/>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52"/>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Microsoft JhengHei"/>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4"/>
        <p:cNvGrpSpPr/>
        <p:nvPr/>
      </p:nvGrpSpPr>
      <p:grpSpPr>
        <a:xfrm>
          <a:off x="0" y="0"/>
          <a:ext cx="0" cy="0"/>
          <a:chOff x="0" y="0"/>
          <a:chExt cx="0" cy="0"/>
        </a:xfrm>
      </p:grpSpPr>
      <p:grpSp>
        <p:nvGrpSpPr>
          <p:cNvPr id="35" name="Google Shape;35;p46"/>
          <p:cNvGrpSpPr/>
          <p:nvPr/>
        </p:nvGrpSpPr>
        <p:grpSpPr>
          <a:xfrm flipH="1">
            <a:off x="7609355" y="0"/>
            <a:ext cx="6348691" cy="5661212"/>
            <a:chOff x="7230838" y="-43075"/>
            <a:chExt cx="5004705" cy="5121264"/>
          </a:xfrm>
        </p:grpSpPr>
        <p:sp>
          <p:nvSpPr>
            <p:cNvPr id="36" name="Google Shape;36;p46"/>
            <p:cNvSpPr/>
            <p:nvPr/>
          </p:nvSpPr>
          <p:spPr>
            <a:xfrm rot="5400000">
              <a:off x="7862440" y="705086"/>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46"/>
            <p:cNvSpPr/>
            <p:nvPr/>
          </p:nvSpPr>
          <p:spPr>
            <a:xfrm>
              <a:off x="7230838"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 name="Google Shape;3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6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98989"/>
              </a:buClr>
              <a:buSzPts val="2400"/>
              <a:buNone/>
              <a:defRPr sz="2400">
                <a:solidFill>
                  <a:srgbClr val="898989"/>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60"/>
        <p:cNvGrpSpPr/>
        <p:nvPr/>
      </p:nvGrpSpPr>
      <p:grpSpPr>
        <a:xfrm>
          <a:off x="0" y="0"/>
          <a:ext cx="0" cy="0"/>
          <a:chOff x="0" y="0"/>
          <a:chExt cx="0" cy="0"/>
        </a:xfrm>
      </p:grpSpPr>
      <p:sp>
        <p:nvSpPr>
          <p:cNvPr id="61" name="Google Shape;61;p50"/>
          <p:cNvSpPr/>
          <p:nvPr/>
        </p:nvSpPr>
        <p:spPr>
          <a:xfrm>
            <a:off x="-1" y="0"/>
            <a:ext cx="5351929"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 name="Google Shape;62;p50"/>
          <p:cNvSpPr/>
          <p:nvPr/>
        </p:nvSpPr>
        <p:spPr>
          <a:xfrm rot="10800000">
            <a:off x="-1034549" y="-807436"/>
            <a:ext cx="2069097" cy="2364200"/>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Microsoft JhengHe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0"/>
          <p:cNvSpPr txBox="1">
            <a:spLocks noGrp="1"/>
          </p:cNvSpPr>
          <p:nvPr>
            <p:ph type="body" idx="1"/>
          </p:nvPr>
        </p:nvSpPr>
        <p:spPr>
          <a:xfrm>
            <a:off x="5611813" y="99218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6" name="Google Shape;66;p50"/>
          <p:cNvPicPr preferRelativeResize="0"/>
          <p:nvPr/>
        </p:nvPicPr>
        <p:blipFill rotWithShape="1">
          <a:blip r:embed="rId2">
            <a:alphaModFix amt="50000"/>
          </a:blip>
          <a:srcRect/>
          <a:stretch/>
        </p:blipFill>
        <p:spPr>
          <a:xfrm>
            <a:off x="116878" y="6562697"/>
            <a:ext cx="3093834" cy="2194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比較">
  <p:cSld name="1_比較">
    <p:spTree>
      <p:nvGrpSpPr>
        <p:cNvPr id="1" name="Shape 73"/>
        <p:cNvGrpSpPr/>
        <p:nvPr/>
      </p:nvGrpSpPr>
      <p:grpSpPr>
        <a:xfrm>
          <a:off x="0" y="0"/>
          <a:ext cx="0" cy="0"/>
          <a:chOff x="0" y="0"/>
          <a:chExt cx="0" cy="0"/>
        </a:xfrm>
      </p:grpSpPr>
      <p:sp>
        <p:nvSpPr>
          <p:cNvPr id="74" name="Google Shape;74;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54"/>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Microsoft JhengHei"/>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4"/>
          <p:cNvSpPr/>
          <p:nvPr/>
        </p:nvSpPr>
        <p:spPr>
          <a:xfrm rot="-5400000" flipH="1">
            <a:off x="10976309" y="77029"/>
            <a:ext cx="1676400" cy="1462019"/>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54"/>
          <p:cNvSpPr txBox="1">
            <a:spLocks noGrp="1"/>
          </p:cNvSpPr>
          <p:nvPr>
            <p:ph type="body" idx="4"/>
          </p:nvPr>
        </p:nvSpPr>
        <p:spPr>
          <a:xfrm>
            <a:off x="6172200"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含輔助字幕的內容">
  <p:cSld name="1_含輔助字幕的內容">
    <p:spTree>
      <p:nvGrpSpPr>
        <p:cNvPr id="1" name="Shape 90"/>
        <p:cNvGrpSpPr/>
        <p:nvPr/>
      </p:nvGrpSpPr>
      <p:grpSpPr>
        <a:xfrm>
          <a:off x="0" y="0"/>
          <a:ext cx="0" cy="0"/>
          <a:chOff x="0" y="0"/>
          <a:chExt cx="0" cy="0"/>
        </a:xfrm>
      </p:grpSpPr>
      <p:sp>
        <p:nvSpPr>
          <p:cNvPr id="91" name="Google Shape;91;p56"/>
          <p:cNvSpPr/>
          <p:nvPr/>
        </p:nvSpPr>
        <p:spPr>
          <a:xfrm>
            <a:off x="6096001" y="0"/>
            <a:ext cx="6096000"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56"/>
          <p:cNvSpPr txBox="1">
            <a:spLocks noGrp="1"/>
          </p:cNvSpPr>
          <p:nvPr>
            <p:ph type="title"/>
          </p:nvPr>
        </p:nvSpPr>
        <p:spPr>
          <a:xfrm>
            <a:off x="6835424" y="457200"/>
            <a:ext cx="464120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Microsoft JhengHei"/>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6"/>
          <p:cNvSpPr txBox="1">
            <a:spLocks noGrp="1"/>
          </p:cNvSpPr>
          <p:nvPr>
            <p:ph type="body" idx="1"/>
          </p:nvPr>
        </p:nvSpPr>
        <p:spPr>
          <a:xfrm>
            <a:off x="406021" y="995363"/>
            <a:ext cx="5283579"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4" name="Google Shape;94;p56"/>
          <p:cNvSpPr txBox="1">
            <a:spLocks noGrp="1"/>
          </p:cNvSpPr>
          <p:nvPr>
            <p:ph type="body" idx="2"/>
          </p:nvPr>
        </p:nvSpPr>
        <p:spPr>
          <a:xfrm>
            <a:off x="6835424" y="2057400"/>
            <a:ext cx="464120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95" name="Google Shape;95;p56"/>
          <p:cNvPicPr preferRelativeResize="0"/>
          <p:nvPr/>
        </p:nvPicPr>
        <p:blipFill rotWithShape="1">
          <a:blip r:embed="rId2">
            <a:alphaModFix amt="50000"/>
          </a:blip>
          <a:srcRect/>
          <a:stretch/>
        </p:blipFill>
        <p:spPr>
          <a:xfrm>
            <a:off x="8921675" y="6562697"/>
            <a:ext cx="3093834" cy="219420"/>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7"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80933" y="1621900"/>
            <a:ext cx="9014677" cy="1807100"/>
          </a:xfrm>
        </p:spPr>
        <p:txBody>
          <a:bodyPr/>
          <a:lstStyle/>
          <a:p>
            <a:r>
              <a:rPr lang="zh-TW" altLang="en-US" sz="4000" dirty="0">
                <a:effectLst/>
              </a:rPr>
              <a:t>專題說明</a:t>
            </a:r>
          </a:p>
        </p:txBody>
      </p:sp>
      <p:sp>
        <p:nvSpPr>
          <p:cNvPr id="3" name="副標題 2"/>
          <p:cNvSpPr>
            <a:spLocks noGrp="1"/>
          </p:cNvSpPr>
          <p:nvPr>
            <p:ph type="subTitle" idx="1"/>
          </p:nvPr>
        </p:nvSpPr>
        <p:spPr>
          <a:xfrm>
            <a:off x="2579915" y="3809453"/>
            <a:ext cx="8676944" cy="1655762"/>
          </a:xfrm>
        </p:spPr>
        <p:txBody>
          <a:bodyPr/>
          <a:lstStyle/>
          <a:p>
            <a:r>
              <a:rPr kumimoji="1" lang="zh-TW" altLang="en-US" dirty="0"/>
              <a:t>艾創點數位有限公司</a:t>
            </a:r>
            <a:r>
              <a:rPr kumimoji="1" lang="en-US" altLang="zh-TW" dirty="0"/>
              <a:t>-</a:t>
            </a:r>
            <a:r>
              <a:rPr kumimoji="1" lang="zh-TW" altLang="en-US" dirty="0"/>
              <a:t>侑學</a:t>
            </a:r>
          </a:p>
        </p:txBody>
      </p:sp>
    </p:spTree>
    <p:extLst>
      <p:ext uri="{BB962C8B-B14F-4D97-AF65-F5344CB8AC3E}">
        <p14:creationId xmlns:p14="http://schemas.microsoft.com/office/powerpoint/2010/main" val="11511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027D3B4-F460-077D-3891-17629C288FD0}"/>
              </a:ext>
            </a:extLst>
          </p:cNvPr>
          <p:cNvSpPr>
            <a:spLocks noGrp="1"/>
          </p:cNvSpPr>
          <p:nvPr>
            <p:ph type="body" idx="1"/>
          </p:nvPr>
        </p:nvSpPr>
        <p:spPr>
          <a:xfrm>
            <a:off x="838200" y="1825625"/>
            <a:ext cx="7280189" cy="3376570"/>
          </a:xfrm>
        </p:spPr>
        <p:txBody>
          <a:bodyPr/>
          <a:lstStyle/>
          <a:p>
            <a:r>
              <a:rPr lang="zh-TW" altLang="en-US" dirty="0"/>
              <a:t>題目 </a:t>
            </a:r>
            <a:r>
              <a:rPr lang="en-US" altLang="zh-TW" dirty="0"/>
              <a:t>:</a:t>
            </a:r>
            <a:r>
              <a:rPr lang="zh-TW" altLang="en-US" dirty="0"/>
              <a:t> 商店項目需求預測挑戰</a:t>
            </a:r>
            <a:endParaRPr lang="en-US" altLang="zh-TW" dirty="0"/>
          </a:p>
          <a:p>
            <a:r>
              <a:rPr lang="zh-TW" altLang="en-US" dirty="0"/>
              <a:t>說明 </a:t>
            </a:r>
            <a:r>
              <a:rPr lang="en-US" altLang="zh-TW" dirty="0"/>
              <a:t>:</a:t>
            </a:r>
            <a:r>
              <a:rPr lang="zh-TW" altLang="en-US" dirty="0"/>
              <a:t> 這項預測挑戰可以使用簡單且乾淨的數據集上探索不同的時間序列技術。此次會給定</a:t>
            </a:r>
            <a:r>
              <a:rPr lang="en-US" altLang="zh-TW" dirty="0"/>
              <a:t>5</a:t>
            </a:r>
            <a:r>
              <a:rPr lang="zh-TW" altLang="en-US" dirty="0"/>
              <a:t>年的數據去預測共</a:t>
            </a:r>
            <a:r>
              <a:rPr lang="en-US" altLang="zh-TW" dirty="0"/>
              <a:t>10</a:t>
            </a:r>
            <a:r>
              <a:rPr lang="zh-TW" altLang="en-US" dirty="0"/>
              <a:t>家店內</a:t>
            </a:r>
            <a:r>
              <a:rPr lang="en-US" altLang="zh-TW" dirty="0"/>
              <a:t>50</a:t>
            </a:r>
            <a:r>
              <a:rPr lang="zh-TW" altLang="en-US" dirty="0"/>
              <a:t>種不同的商品</a:t>
            </a:r>
            <a:r>
              <a:rPr lang="en-US" altLang="zh-TW" dirty="0"/>
              <a:t>3</a:t>
            </a:r>
            <a:r>
              <a:rPr lang="zh-TW" altLang="en-US" dirty="0"/>
              <a:t>個月的存貨值。</a:t>
            </a:r>
            <a:endParaRPr lang="en-US" altLang="zh-TW" dirty="0"/>
          </a:p>
          <a:p>
            <a:r>
              <a:rPr lang="zh-TW" altLang="en-US" dirty="0"/>
              <a:t>可以考慮如何處理季節性的最佳方法是什麼</a:t>
            </a:r>
            <a:r>
              <a:rPr lang="en-US" altLang="zh-TW" dirty="0"/>
              <a:t>?</a:t>
            </a:r>
          </a:p>
          <a:p>
            <a:r>
              <a:rPr lang="zh-TW" altLang="en-US" dirty="0"/>
              <a:t>每家商店應該要獨立建模嗎</a:t>
            </a:r>
            <a:r>
              <a:rPr lang="en-US" altLang="zh-TW" dirty="0"/>
              <a:t>?</a:t>
            </a:r>
            <a:r>
              <a:rPr lang="zh-TW" altLang="en-US" dirty="0"/>
              <a:t>還是可以合併一起處理</a:t>
            </a:r>
            <a:r>
              <a:rPr lang="en-US" altLang="zh-TW" dirty="0"/>
              <a:t>?</a:t>
            </a:r>
          </a:p>
          <a:p>
            <a:r>
              <a:rPr lang="zh-TW" altLang="en-US" dirty="0"/>
              <a:t>深度學習是否比統計的</a:t>
            </a:r>
            <a:r>
              <a:rPr lang="en-US" altLang="zh-TW" dirty="0"/>
              <a:t>ARIMA</a:t>
            </a:r>
            <a:r>
              <a:rPr lang="zh-TW" altLang="en-US" dirty="0"/>
              <a:t>模型更有用</a:t>
            </a:r>
            <a:r>
              <a:rPr lang="en-US" altLang="zh-TW" dirty="0"/>
              <a:t>?</a:t>
            </a:r>
            <a:r>
              <a:rPr lang="zh-TW" altLang="en-US" dirty="0"/>
              <a:t>這是探索不同模型和提高預測技能的絕佳競賽</a:t>
            </a:r>
            <a:endParaRPr lang="en-US" altLang="zh-TW" dirty="0"/>
          </a:p>
        </p:txBody>
      </p:sp>
      <p:sp>
        <p:nvSpPr>
          <p:cNvPr id="3" name="標題 2">
            <a:extLst>
              <a:ext uri="{FF2B5EF4-FFF2-40B4-BE49-F238E27FC236}">
                <a16:creationId xmlns:a16="http://schemas.microsoft.com/office/drawing/2014/main" id="{B1A93B18-5F0B-3E4C-E5BF-CC6C679B0AE0}"/>
              </a:ext>
            </a:extLst>
          </p:cNvPr>
          <p:cNvSpPr>
            <a:spLocks noGrp="1"/>
          </p:cNvSpPr>
          <p:nvPr>
            <p:ph type="title"/>
          </p:nvPr>
        </p:nvSpPr>
        <p:spPr/>
        <p:txBody>
          <a:bodyPr/>
          <a:lstStyle/>
          <a:p>
            <a:r>
              <a:rPr lang="zh-TW" altLang="en-US" dirty="0"/>
              <a:t>專題說明</a:t>
            </a:r>
          </a:p>
        </p:txBody>
      </p:sp>
      <p:pic>
        <p:nvPicPr>
          <p:cNvPr id="5" name="圖片 4">
            <a:extLst>
              <a:ext uri="{FF2B5EF4-FFF2-40B4-BE49-F238E27FC236}">
                <a16:creationId xmlns:a16="http://schemas.microsoft.com/office/drawing/2014/main" id="{362CBA11-46E0-7988-FD05-64A9D1984E7B}"/>
              </a:ext>
            </a:extLst>
          </p:cNvPr>
          <p:cNvPicPr>
            <a:picLocks noChangeAspect="1"/>
          </p:cNvPicPr>
          <p:nvPr/>
        </p:nvPicPr>
        <p:blipFill>
          <a:blip r:embed="rId3"/>
          <a:stretch>
            <a:fillRect/>
          </a:stretch>
        </p:blipFill>
        <p:spPr>
          <a:xfrm>
            <a:off x="9016315" y="3299253"/>
            <a:ext cx="2660820" cy="2660820"/>
          </a:xfrm>
          <a:prstGeom prst="rect">
            <a:avLst/>
          </a:prstGeom>
        </p:spPr>
      </p:pic>
    </p:spTree>
    <p:extLst>
      <p:ext uri="{BB962C8B-B14F-4D97-AF65-F5344CB8AC3E}">
        <p14:creationId xmlns:p14="http://schemas.microsoft.com/office/powerpoint/2010/main" val="418165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C1DC088-9DC5-02D6-6EA8-01B62027967E}"/>
              </a:ext>
            </a:extLst>
          </p:cNvPr>
          <p:cNvSpPr>
            <a:spLocks noGrp="1"/>
          </p:cNvSpPr>
          <p:nvPr>
            <p:ph type="body" idx="1"/>
          </p:nvPr>
        </p:nvSpPr>
        <p:spPr/>
        <p:txBody>
          <a:bodyPr/>
          <a:lstStyle/>
          <a:p>
            <a:r>
              <a:rPr lang="zh-TW" altLang="en-US" dirty="0"/>
              <a:t>共有</a:t>
            </a:r>
            <a:r>
              <a:rPr lang="en-US" altLang="zh-TW" dirty="0"/>
              <a:t>2</a:t>
            </a:r>
            <a:r>
              <a:rPr lang="zh-TW" altLang="en-US" dirty="0"/>
              <a:t>份檔案 </a:t>
            </a:r>
            <a:r>
              <a:rPr lang="en-US" altLang="zh-TW" dirty="0"/>
              <a:t>train.csv , test.csv</a:t>
            </a:r>
          </a:p>
          <a:p>
            <a:r>
              <a:rPr lang="zh-TW" altLang="en-US" dirty="0"/>
              <a:t>欄位說明</a:t>
            </a:r>
            <a:endParaRPr lang="en-US" altLang="zh-TW" dirty="0"/>
          </a:p>
          <a:p>
            <a:endParaRPr lang="en-US" altLang="zh-TW" dirty="0"/>
          </a:p>
          <a:p>
            <a:endParaRPr lang="en-US" dirty="0"/>
          </a:p>
        </p:txBody>
      </p:sp>
      <p:sp>
        <p:nvSpPr>
          <p:cNvPr id="3" name="標題 2">
            <a:extLst>
              <a:ext uri="{FF2B5EF4-FFF2-40B4-BE49-F238E27FC236}">
                <a16:creationId xmlns:a16="http://schemas.microsoft.com/office/drawing/2014/main" id="{5D0AEA0B-9845-34C8-7BBF-1A945AB7F6B7}"/>
              </a:ext>
            </a:extLst>
          </p:cNvPr>
          <p:cNvSpPr>
            <a:spLocks noGrp="1"/>
          </p:cNvSpPr>
          <p:nvPr>
            <p:ph type="title"/>
          </p:nvPr>
        </p:nvSpPr>
        <p:spPr/>
        <p:txBody>
          <a:bodyPr/>
          <a:lstStyle/>
          <a:p>
            <a:r>
              <a:rPr lang="zh-TW" altLang="en-US" dirty="0"/>
              <a:t>資料說明</a:t>
            </a:r>
            <a:endParaRPr lang="en-US" dirty="0"/>
          </a:p>
        </p:txBody>
      </p:sp>
      <p:graphicFrame>
        <p:nvGraphicFramePr>
          <p:cNvPr id="4" name="表格 4">
            <a:extLst>
              <a:ext uri="{FF2B5EF4-FFF2-40B4-BE49-F238E27FC236}">
                <a16:creationId xmlns:a16="http://schemas.microsoft.com/office/drawing/2014/main" id="{A72E0CC0-B558-95B3-50CC-FD287A295393}"/>
              </a:ext>
            </a:extLst>
          </p:cNvPr>
          <p:cNvGraphicFramePr>
            <a:graphicFrameLocks noGrp="1"/>
          </p:cNvGraphicFramePr>
          <p:nvPr>
            <p:extLst>
              <p:ext uri="{D42A27DB-BD31-4B8C-83A1-F6EECF244321}">
                <p14:modId xmlns:p14="http://schemas.microsoft.com/office/powerpoint/2010/main" val="1022500718"/>
              </p:ext>
            </p:extLst>
          </p:nvPr>
        </p:nvGraphicFramePr>
        <p:xfrm>
          <a:off x="1414162" y="3259545"/>
          <a:ext cx="9533924" cy="2412205"/>
        </p:xfrm>
        <a:graphic>
          <a:graphicData uri="http://schemas.openxmlformats.org/drawingml/2006/table">
            <a:tbl>
              <a:tblPr firstRow="1" bandRow="1">
                <a:tableStyleId>{5C22544A-7EE6-4342-B048-85BDC9FD1C3A}</a:tableStyleId>
              </a:tblPr>
              <a:tblGrid>
                <a:gridCol w="4766962">
                  <a:extLst>
                    <a:ext uri="{9D8B030D-6E8A-4147-A177-3AD203B41FA5}">
                      <a16:colId xmlns:a16="http://schemas.microsoft.com/office/drawing/2014/main" val="3296642501"/>
                    </a:ext>
                  </a:extLst>
                </a:gridCol>
                <a:gridCol w="4766962">
                  <a:extLst>
                    <a:ext uri="{9D8B030D-6E8A-4147-A177-3AD203B41FA5}">
                      <a16:colId xmlns:a16="http://schemas.microsoft.com/office/drawing/2014/main" val="1030629409"/>
                    </a:ext>
                  </a:extLst>
                </a:gridCol>
              </a:tblGrid>
              <a:tr h="482441">
                <a:tc>
                  <a:txBody>
                    <a:bodyPr/>
                    <a:lstStyle/>
                    <a:p>
                      <a:r>
                        <a:rPr lang="zh-TW" altLang="en-US" sz="2000" dirty="0">
                          <a:latin typeface="Microsoft JhengHei Light" panose="020B0304030504040204" pitchFamily="34" charset="-120"/>
                          <a:ea typeface="Microsoft JhengHei Light" panose="020B0304030504040204" pitchFamily="34" charset="-120"/>
                        </a:rPr>
                        <a:t>欄位名稱</a:t>
                      </a:r>
                      <a:endParaRPr lang="en-US" sz="2000" dirty="0">
                        <a:latin typeface="Microsoft JhengHei Light" panose="020B0304030504040204" pitchFamily="34" charset="-120"/>
                        <a:ea typeface="Microsoft JhengHei Light" panose="020B0304030504040204" pitchFamily="34" charset="-120"/>
                      </a:endParaRPr>
                    </a:p>
                  </a:txBody>
                  <a:tcPr/>
                </a:tc>
                <a:tc>
                  <a:txBody>
                    <a:bodyPr/>
                    <a:lstStyle/>
                    <a:p>
                      <a:r>
                        <a:rPr lang="zh-TW" altLang="en-US" sz="2000" dirty="0">
                          <a:latin typeface="Microsoft JhengHei Light" panose="020B0304030504040204" pitchFamily="34" charset="-120"/>
                          <a:ea typeface="Microsoft JhengHei Light" panose="020B0304030504040204" pitchFamily="34" charset="-120"/>
                        </a:rPr>
                        <a:t>說明</a:t>
                      </a:r>
                      <a:endParaRPr lang="en-US" sz="2000" dirty="0">
                        <a:latin typeface="Microsoft JhengHei Light" panose="020B0304030504040204" pitchFamily="34" charset="-120"/>
                        <a:ea typeface="Microsoft JhengHei Light" panose="020B0304030504040204" pitchFamily="34" charset="-120"/>
                      </a:endParaRPr>
                    </a:p>
                  </a:txBody>
                  <a:tcPr/>
                </a:tc>
                <a:extLst>
                  <a:ext uri="{0D108BD9-81ED-4DB2-BD59-A6C34878D82A}">
                    <a16:rowId xmlns:a16="http://schemas.microsoft.com/office/drawing/2014/main" val="3393877339"/>
                  </a:ext>
                </a:extLst>
              </a:tr>
              <a:tr h="482441">
                <a:tc>
                  <a:txBody>
                    <a:bodyPr/>
                    <a:lstStyle/>
                    <a:p>
                      <a:r>
                        <a:rPr lang="en-US" sz="2000" dirty="0">
                          <a:latin typeface="Microsoft JhengHei Light" panose="020B0304030504040204" pitchFamily="34" charset="-120"/>
                          <a:ea typeface="Microsoft JhengHei Light" panose="020B0304030504040204" pitchFamily="34" charset="-120"/>
                        </a:rPr>
                        <a:t>Date</a:t>
                      </a:r>
                    </a:p>
                  </a:txBody>
                  <a:tcPr/>
                </a:tc>
                <a:tc>
                  <a:txBody>
                    <a:bodyPr/>
                    <a:lstStyle/>
                    <a:p>
                      <a:r>
                        <a:rPr lang="zh-TW" altLang="en-US" sz="2000" dirty="0">
                          <a:latin typeface="Microsoft JhengHei Light" panose="020B0304030504040204" pitchFamily="34" charset="-120"/>
                          <a:ea typeface="Microsoft JhengHei Light" panose="020B0304030504040204" pitchFamily="34" charset="-120"/>
                        </a:rPr>
                        <a:t>日期欄</a:t>
                      </a:r>
                      <a:endParaRPr lang="en-US" sz="2000" dirty="0">
                        <a:latin typeface="Microsoft JhengHei Light" panose="020B0304030504040204" pitchFamily="34" charset="-120"/>
                        <a:ea typeface="Microsoft JhengHei Light" panose="020B0304030504040204" pitchFamily="34" charset="-120"/>
                      </a:endParaRPr>
                    </a:p>
                  </a:txBody>
                  <a:tcPr/>
                </a:tc>
                <a:extLst>
                  <a:ext uri="{0D108BD9-81ED-4DB2-BD59-A6C34878D82A}">
                    <a16:rowId xmlns:a16="http://schemas.microsoft.com/office/drawing/2014/main" val="3311167761"/>
                  </a:ext>
                </a:extLst>
              </a:tr>
              <a:tr h="482441">
                <a:tc>
                  <a:txBody>
                    <a:bodyPr/>
                    <a:lstStyle/>
                    <a:p>
                      <a:r>
                        <a:rPr lang="en-US" sz="2000" dirty="0">
                          <a:latin typeface="Microsoft JhengHei Light" panose="020B0304030504040204" pitchFamily="34" charset="-120"/>
                          <a:ea typeface="Microsoft JhengHei Light" panose="020B0304030504040204" pitchFamily="34" charset="-120"/>
                        </a:rPr>
                        <a:t>Store</a:t>
                      </a:r>
                    </a:p>
                  </a:txBody>
                  <a:tcPr/>
                </a:tc>
                <a:tc>
                  <a:txBody>
                    <a:bodyPr/>
                    <a:lstStyle/>
                    <a:p>
                      <a:r>
                        <a:rPr lang="zh-TW" altLang="en-US" sz="2000" dirty="0">
                          <a:latin typeface="Microsoft JhengHei Light" panose="020B0304030504040204" pitchFamily="34" charset="-120"/>
                          <a:ea typeface="Microsoft JhengHei Light" panose="020B0304030504040204" pitchFamily="34" charset="-120"/>
                        </a:rPr>
                        <a:t>商店代號</a:t>
                      </a:r>
                      <a:endParaRPr lang="en-US" sz="2000" dirty="0">
                        <a:latin typeface="Microsoft JhengHei Light" panose="020B0304030504040204" pitchFamily="34" charset="-120"/>
                        <a:ea typeface="Microsoft JhengHei Light" panose="020B0304030504040204" pitchFamily="34" charset="-120"/>
                      </a:endParaRPr>
                    </a:p>
                  </a:txBody>
                  <a:tcPr/>
                </a:tc>
                <a:extLst>
                  <a:ext uri="{0D108BD9-81ED-4DB2-BD59-A6C34878D82A}">
                    <a16:rowId xmlns:a16="http://schemas.microsoft.com/office/drawing/2014/main" val="3191424020"/>
                  </a:ext>
                </a:extLst>
              </a:tr>
              <a:tr h="482441">
                <a:tc>
                  <a:txBody>
                    <a:bodyPr/>
                    <a:lstStyle/>
                    <a:p>
                      <a:r>
                        <a:rPr lang="en-US" sz="2000" dirty="0">
                          <a:latin typeface="Microsoft JhengHei Light" panose="020B0304030504040204" pitchFamily="34" charset="-120"/>
                          <a:ea typeface="Microsoft JhengHei Light" panose="020B0304030504040204" pitchFamily="34" charset="-120"/>
                        </a:rPr>
                        <a:t>Item</a:t>
                      </a:r>
                    </a:p>
                  </a:txBody>
                  <a:tcPr/>
                </a:tc>
                <a:tc>
                  <a:txBody>
                    <a:bodyPr/>
                    <a:lstStyle/>
                    <a:p>
                      <a:r>
                        <a:rPr lang="zh-TW" altLang="en-US" sz="2000" dirty="0">
                          <a:latin typeface="Microsoft JhengHei Light" panose="020B0304030504040204" pitchFamily="34" charset="-120"/>
                          <a:ea typeface="Microsoft JhengHei Light" panose="020B0304030504040204" pitchFamily="34" charset="-120"/>
                        </a:rPr>
                        <a:t>商品代號</a:t>
                      </a:r>
                      <a:endParaRPr lang="en-US" sz="2000" dirty="0">
                        <a:latin typeface="Microsoft JhengHei Light" panose="020B0304030504040204" pitchFamily="34" charset="-120"/>
                        <a:ea typeface="Microsoft JhengHei Light" panose="020B0304030504040204" pitchFamily="34" charset="-120"/>
                      </a:endParaRPr>
                    </a:p>
                  </a:txBody>
                  <a:tcPr/>
                </a:tc>
                <a:extLst>
                  <a:ext uri="{0D108BD9-81ED-4DB2-BD59-A6C34878D82A}">
                    <a16:rowId xmlns:a16="http://schemas.microsoft.com/office/drawing/2014/main" val="3680795786"/>
                  </a:ext>
                </a:extLst>
              </a:tr>
              <a:tr h="482441">
                <a:tc>
                  <a:txBody>
                    <a:bodyPr/>
                    <a:lstStyle/>
                    <a:p>
                      <a:r>
                        <a:rPr lang="en-US" sz="2000" dirty="0">
                          <a:latin typeface="Microsoft JhengHei Light" panose="020B0304030504040204" pitchFamily="34" charset="-120"/>
                          <a:ea typeface="Microsoft JhengHei Light" panose="020B0304030504040204" pitchFamily="34" charset="-120"/>
                        </a:rPr>
                        <a:t>Inventory</a:t>
                      </a:r>
                    </a:p>
                  </a:txBody>
                  <a:tcPr/>
                </a:tc>
                <a:tc>
                  <a:txBody>
                    <a:bodyPr/>
                    <a:lstStyle/>
                    <a:p>
                      <a:r>
                        <a:rPr lang="zh-TW" altLang="en-US" sz="2000" dirty="0">
                          <a:latin typeface="Microsoft JhengHei Light" panose="020B0304030504040204" pitchFamily="34" charset="-120"/>
                          <a:ea typeface="Microsoft JhengHei Light" panose="020B0304030504040204" pitchFamily="34" charset="-120"/>
                        </a:rPr>
                        <a:t>數量</a:t>
                      </a:r>
                      <a:endParaRPr lang="en-US" sz="2000" dirty="0">
                        <a:latin typeface="Microsoft JhengHei Light" panose="020B0304030504040204" pitchFamily="34" charset="-120"/>
                        <a:ea typeface="Microsoft JhengHei Light" panose="020B0304030504040204" pitchFamily="34" charset="-120"/>
                      </a:endParaRPr>
                    </a:p>
                  </a:txBody>
                  <a:tcPr/>
                </a:tc>
                <a:extLst>
                  <a:ext uri="{0D108BD9-81ED-4DB2-BD59-A6C34878D82A}">
                    <a16:rowId xmlns:a16="http://schemas.microsoft.com/office/drawing/2014/main" val="3689639165"/>
                  </a:ext>
                </a:extLst>
              </a:tr>
            </a:tbl>
          </a:graphicData>
        </a:graphic>
      </p:graphicFrame>
    </p:spTree>
    <p:extLst>
      <p:ext uri="{BB962C8B-B14F-4D97-AF65-F5344CB8AC3E}">
        <p14:creationId xmlns:p14="http://schemas.microsoft.com/office/powerpoint/2010/main" val="143469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6E0E041-7421-7B3B-3088-E6AA56B11FB1}"/>
              </a:ext>
            </a:extLst>
          </p:cNvPr>
          <p:cNvSpPr>
            <a:spLocks noGrp="1"/>
          </p:cNvSpPr>
          <p:nvPr>
            <p:ph type="body" idx="1"/>
          </p:nvPr>
        </p:nvSpPr>
        <p:spPr/>
        <p:txBody>
          <a:bodyPr/>
          <a:lstStyle/>
          <a:p>
            <a:r>
              <a:rPr lang="zh-TW" altLang="en-US" dirty="0"/>
              <a:t>建議可使用</a:t>
            </a:r>
            <a:r>
              <a:rPr lang="en-US" altLang="zh-TW" dirty="0"/>
              <a:t>MSE , RMSE</a:t>
            </a:r>
            <a:r>
              <a:rPr lang="zh-TW" altLang="en-US" dirty="0"/>
              <a:t>作為預測的評估指標</a:t>
            </a:r>
            <a:endParaRPr lang="en-US" altLang="zh-TW" dirty="0"/>
          </a:p>
          <a:p>
            <a:endParaRPr lang="en-US" altLang="zh-TW" dirty="0"/>
          </a:p>
        </p:txBody>
      </p:sp>
      <p:sp>
        <p:nvSpPr>
          <p:cNvPr id="3" name="標題 2">
            <a:extLst>
              <a:ext uri="{FF2B5EF4-FFF2-40B4-BE49-F238E27FC236}">
                <a16:creationId xmlns:a16="http://schemas.microsoft.com/office/drawing/2014/main" id="{4FB5C23D-5268-D1F9-C552-12EFF508499F}"/>
              </a:ext>
            </a:extLst>
          </p:cNvPr>
          <p:cNvSpPr>
            <a:spLocks noGrp="1"/>
          </p:cNvSpPr>
          <p:nvPr>
            <p:ph type="title"/>
          </p:nvPr>
        </p:nvSpPr>
        <p:spPr/>
        <p:txBody>
          <a:bodyPr/>
          <a:lstStyle/>
          <a:p>
            <a:r>
              <a:rPr lang="zh-TW" altLang="en-US" dirty="0"/>
              <a:t>預測評估指標</a:t>
            </a:r>
            <a:endParaRPr lang="en-US" dirty="0"/>
          </a:p>
        </p:txBody>
      </p:sp>
      <p:pic>
        <p:nvPicPr>
          <p:cNvPr id="5" name="圖片 4">
            <a:extLst>
              <a:ext uri="{FF2B5EF4-FFF2-40B4-BE49-F238E27FC236}">
                <a16:creationId xmlns:a16="http://schemas.microsoft.com/office/drawing/2014/main" id="{1E229820-B888-7BE9-C368-B5ABD63D3759}"/>
              </a:ext>
            </a:extLst>
          </p:cNvPr>
          <p:cNvPicPr>
            <a:picLocks noChangeAspect="1"/>
          </p:cNvPicPr>
          <p:nvPr/>
        </p:nvPicPr>
        <p:blipFill>
          <a:blip r:embed="rId3"/>
          <a:stretch>
            <a:fillRect/>
          </a:stretch>
        </p:blipFill>
        <p:spPr>
          <a:xfrm>
            <a:off x="838200" y="2872424"/>
            <a:ext cx="4544059" cy="2257740"/>
          </a:xfrm>
          <a:prstGeom prst="rect">
            <a:avLst/>
          </a:prstGeom>
        </p:spPr>
      </p:pic>
      <p:pic>
        <p:nvPicPr>
          <p:cNvPr id="7" name="圖片 6">
            <a:extLst>
              <a:ext uri="{FF2B5EF4-FFF2-40B4-BE49-F238E27FC236}">
                <a16:creationId xmlns:a16="http://schemas.microsoft.com/office/drawing/2014/main" id="{B9DCCB4E-2A77-7CFD-F703-CCCF64355B81}"/>
              </a:ext>
            </a:extLst>
          </p:cNvPr>
          <p:cNvPicPr>
            <a:picLocks noChangeAspect="1"/>
          </p:cNvPicPr>
          <p:nvPr/>
        </p:nvPicPr>
        <p:blipFill>
          <a:blip r:embed="rId4"/>
          <a:stretch>
            <a:fillRect/>
          </a:stretch>
        </p:blipFill>
        <p:spPr>
          <a:xfrm>
            <a:off x="5712209" y="2920056"/>
            <a:ext cx="4944165" cy="2210108"/>
          </a:xfrm>
          <a:prstGeom prst="rect">
            <a:avLst/>
          </a:prstGeom>
        </p:spPr>
      </p:pic>
    </p:spTree>
    <p:extLst>
      <p:ext uri="{BB962C8B-B14F-4D97-AF65-F5344CB8AC3E}">
        <p14:creationId xmlns:p14="http://schemas.microsoft.com/office/powerpoint/2010/main" val="201827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92255DD-F6CE-7645-9C27-D7D1AC48C6F0}"/>
              </a:ext>
            </a:extLst>
          </p:cNvPr>
          <p:cNvSpPr>
            <a:spLocks noGrp="1"/>
          </p:cNvSpPr>
          <p:nvPr>
            <p:ph type="body" idx="1"/>
          </p:nvPr>
        </p:nvSpPr>
        <p:spPr/>
        <p:txBody>
          <a:bodyPr/>
          <a:lstStyle/>
          <a:p>
            <a:r>
              <a:rPr lang="en-US" dirty="0"/>
              <a:t>Kaggle</a:t>
            </a:r>
            <a:r>
              <a:rPr lang="zh-TW" altLang="en-US" dirty="0"/>
              <a:t>上的題目如，</a:t>
            </a:r>
            <a:r>
              <a:rPr lang="en-US" altLang="zh-TW" dirty="0"/>
              <a:t>Inventory Management, Demand Forecasting</a:t>
            </a:r>
          </a:p>
          <a:p>
            <a:endParaRPr lang="en-US" dirty="0"/>
          </a:p>
          <a:p>
            <a:r>
              <a:rPr lang="zh-TW" altLang="en-US" dirty="0"/>
              <a:t>可把此題目當成數值型預測的題目，在選擇模型上建議使用回歸或者是序列型模型</a:t>
            </a:r>
            <a:endParaRPr lang="en-US" altLang="zh-TW" dirty="0"/>
          </a:p>
          <a:p>
            <a:endParaRPr lang="en-US" dirty="0"/>
          </a:p>
          <a:p>
            <a:endParaRPr lang="en-US" dirty="0"/>
          </a:p>
        </p:txBody>
      </p:sp>
      <p:sp>
        <p:nvSpPr>
          <p:cNvPr id="3" name="標題 2">
            <a:extLst>
              <a:ext uri="{FF2B5EF4-FFF2-40B4-BE49-F238E27FC236}">
                <a16:creationId xmlns:a16="http://schemas.microsoft.com/office/drawing/2014/main" id="{8905B2E9-F1BC-3C45-5772-870ECF7EC7C7}"/>
              </a:ext>
            </a:extLst>
          </p:cNvPr>
          <p:cNvSpPr>
            <a:spLocks noGrp="1"/>
          </p:cNvSpPr>
          <p:nvPr>
            <p:ph type="title"/>
          </p:nvPr>
        </p:nvSpPr>
        <p:spPr/>
        <p:txBody>
          <a:bodyPr/>
          <a:lstStyle/>
          <a:p>
            <a:r>
              <a:rPr lang="zh-TW" altLang="en-US" dirty="0"/>
              <a:t>建議可找尋的方向</a:t>
            </a:r>
            <a:endParaRPr lang="en-US" dirty="0"/>
          </a:p>
        </p:txBody>
      </p:sp>
    </p:spTree>
    <p:extLst>
      <p:ext uri="{BB962C8B-B14F-4D97-AF65-F5344CB8AC3E}">
        <p14:creationId xmlns:p14="http://schemas.microsoft.com/office/powerpoint/2010/main" val="180732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50" y="1184444"/>
            <a:ext cx="10515600" cy="2852737"/>
          </a:xfrm>
        </p:spPr>
        <p:txBody>
          <a:bodyPr/>
          <a:lstStyle/>
          <a:p>
            <a:pPr algn="ctr"/>
            <a:r>
              <a:rPr kumimoji="1" lang="en-US" altLang="zh-TW" dirty="0"/>
              <a:t>Thanks</a:t>
            </a:r>
            <a:endParaRPr kumimoji="1" lang="zh-TW" altLang="en-US" dirty="0"/>
          </a:p>
        </p:txBody>
      </p:sp>
    </p:spTree>
    <p:extLst>
      <p:ext uri="{BB962C8B-B14F-4D97-AF65-F5344CB8AC3E}">
        <p14:creationId xmlns:p14="http://schemas.microsoft.com/office/powerpoint/2010/main" val="1219131414"/>
      </p:ext>
    </p:extLst>
  </p:cSld>
  <p:clrMapOvr>
    <a:masterClrMapping/>
  </p:clrMapOvr>
</p:sld>
</file>

<file path=ppt/theme/theme1.xml><?xml version="1.0" encoding="utf-8"?>
<a:theme xmlns:a="http://schemas.openxmlformats.org/drawingml/2006/main" name="Office 佈景主題">
  <a:themeElements>
    <a:clrScheme name="氣流">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4090</TotalTime>
  <Words>497</Words>
  <Application>Microsoft Office PowerPoint</Application>
  <PresentationFormat>寬螢幕</PresentationFormat>
  <Paragraphs>45</Paragraphs>
  <Slides>6</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inherit</vt:lpstr>
      <vt:lpstr>Microsoft JhengHei Light</vt:lpstr>
      <vt:lpstr>Microsoft JhengHei</vt:lpstr>
      <vt:lpstr>Arial</vt:lpstr>
      <vt:lpstr>Calibri</vt:lpstr>
      <vt:lpstr>Open Sans</vt:lpstr>
      <vt:lpstr>Office 佈景主題</vt:lpstr>
      <vt:lpstr>專題說明</vt:lpstr>
      <vt:lpstr>專題說明</vt:lpstr>
      <vt:lpstr>資料說明</vt:lpstr>
      <vt:lpstr>預測評估指標</vt:lpstr>
      <vt:lpstr>建議可找尋的方向</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案例1:AmazonGoLite 無人商店實作</dc:title>
  <dc:creator>Yueh-Lin Tsai</dc:creator>
  <cp:lastModifiedBy>Office ideaxpress</cp:lastModifiedBy>
  <cp:revision>119</cp:revision>
  <dcterms:modified xsi:type="dcterms:W3CDTF">2022-07-13T09:37:42Z</dcterms:modified>
</cp:coreProperties>
</file>