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rim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Arimo-regular.fntdata"/><Relationship Id="rId14" Type="http://schemas.openxmlformats.org/officeDocument/2006/relationships/slide" Target="slides/slide8.xml"/><Relationship Id="rId17" Type="http://schemas.openxmlformats.org/officeDocument/2006/relationships/font" Target="fonts/Arimo-italic.fntdata"/><Relationship Id="rId16" Type="http://schemas.openxmlformats.org/officeDocument/2006/relationships/font" Target="fonts/Arim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Arim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285750" y="1219200"/>
            <a:ext cx="4572000" cy="609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514350" y="7721600"/>
            <a:ext cx="4114800" cy="731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285975" y="1219200"/>
            <a:ext cx="4572000" cy="6096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514350" y="7721600"/>
            <a:ext cx="4114800" cy="731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a50aecd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50aec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1"/>
          <p:cNvSpPr txBox="1"/>
          <p:nvPr>
            <p:ph type="ctrTitle"/>
          </p:nvPr>
        </p:nvSpPr>
        <p:spPr>
          <a:xfrm>
            <a:off x="1997836" y="1405157"/>
            <a:ext cx="5148300" cy="635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2" name="Google Shape;52;p11"/>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b="0" i="0" sz="2400" u="none" cap="none" strike="noStrike">
                <a:solidFill>
                  <a:srgbClr val="595959"/>
                </a:solidFill>
                <a:latin typeface="Arimo"/>
                <a:ea typeface="Arimo"/>
                <a:cs typeface="Arimo"/>
                <a:sym typeface="Arimo"/>
              </a:defRPr>
            </a:lvl1pPr>
            <a:lvl2pPr lvl="1" marR="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1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1" name="Google Shape;9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7" name="Google Shape;17;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8" name="Google Shape;9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p5"/>
          <p:cNvSpPr/>
          <p:nvPr/>
        </p:nvSpPr>
        <p:spPr>
          <a:xfrm>
            <a:off x="311699" y="858337"/>
            <a:ext cx="8172450" cy="0"/>
          </a:xfrm>
          <a:custGeom>
            <a:rect b="b" l="l" r="r" t="t"/>
            <a:pathLst>
              <a:path extrusionOk="0" h="120000" w="8172450">
                <a:moveTo>
                  <a:pt x="0" y="0"/>
                </a:moveTo>
                <a:lnTo>
                  <a:pt x="8172299" y="0"/>
                </a:lnTo>
              </a:path>
            </a:pathLst>
          </a:custGeom>
          <a:noFill/>
          <a:ln cap="flat" cmpd="sng" w="38075">
            <a:solidFill>
              <a:srgbClr val="A61B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5"/>
          <p:cNvSpPr txBox="1"/>
          <p:nvPr>
            <p:ph type="title"/>
          </p:nvPr>
        </p:nvSpPr>
        <p:spPr>
          <a:xfrm>
            <a:off x="19050" y="157487"/>
            <a:ext cx="9105900" cy="57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5"/>
          <p:cNvSpPr txBox="1"/>
          <p:nvPr>
            <p:ph idx="1" type="body"/>
          </p:nvPr>
        </p:nvSpPr>
        <p:spPr>
          <a:xfrm>
            <a:off x="429224" y="982868"/>
            <a:ext cx="8227200" cy="15423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SzPts val="1400"/>
              <a:buNone/>
              <a:defRPr b="0" i="0" sz="2400" u="none" cap="none" strike="noStrike">
                <a:solidFill>
                  <a:srgbClr val="595959"/>
                </a:solidFill>
                <a:latin typeface="Arimo"/>
                <a:ea typeface="Arimo"/>
                <a:cs typeface="Arimo"/>
                <a:sym typeface="Arimo"/>
              </a:defRPr>
            </a:lvl1pPr>
            <a:lvl2pPr indent="-228600" lvl="1" marL="914400" marR="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4" name="Google Shape;24;p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29" name="Google Shape;29;p6"/>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2" name="Google Shape;32;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19050" y="157487"/>
            <a:ext cx="9105900" cy="57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9" name="Google Shape;39;p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42" name="Shape 42"/>
        <p:cNvGrpSpPr/>
        <p:nvPr/>
      </p:nvGrpSpPr>
      <p:grpSpPr>
        <a:xfrm>
          <a:off x="0" y="0"/>
          <a:ext cx="0" cy="0"/>
          <a:chOff x="0" y="0"/>
          <a:chExt cx="0" cy="0"/>
        </a:xfrm>
      </p:grpSpPr>
      <p:sp>
        <p:nvSpPr>
          <p:cNvPr id="43" name="Google Shape;43;p10"/>
          <p:cNvSpPr/>
          <p:nvPr/>
        </p:nvSpPr>
        <p:spPr>
          <a:xfrm>
            <a:off x="311699" y="858337"/>
            <a:ext cx="8172450" cy="0"/>
          </a:xfrm>
          <a:custGeom>
            <a:rect b="b" l="l" r="r" t="t"/>
            <a:pathLst>
              <a:path extrusionOk="0" h="120000" w="8172450">
                <a:moveTo>
                  <a:pt x="0" y="0"/>
                </a:moveTo>
                <a:lnTo>
                  <a:pt x="8172299" y="0"/>
                </a:lnTo>
              </a:path>
            </a:pathLst>
          </a:custGeom>
          <a:noFill/>
          <a:ln cap="flat" cmpd="sng" w="38075">
            <a:solidFill>
              <a:srgbClr val="A61B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0"/>
          <p:cNvSpPr txBox="1"/>
          <p:nvPr>
            <p:ph type="title"/>
          </p:nvPr>
        </p:nvSpPr>
        <p:spPr>
          <a:xfrm>
            <a:off x="19050" y="157487"/>
            <a:ext cx="9105900" cy="57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5" name="Google Shape;45;p10"/>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SzPts val="1400"/>
              <a:buNone/>
              <a:defRPr b="0" i="0" sz="2400" u="none" cap="none" strike="noStrike">
                <a:solidFill>
                  <a:srgbClr val="595959"/>
                </a:solidFill>
                <a:latin typeface="Arimo"/>
                <a:ea typeface="Arimo"/>
                <a:cs typeface="Arimo"/>
                <a:sym typeface="Arimo"/>
              </a:defRPr>
            </a:lvl1pPr>
            <a:lvl2pPr indent="-228600" lvl="1" marL="914400" marR="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6" name="Google Shape;46;p10"/>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SzPts val="1400"/>
              <a:buNone/>
              <a:defRPr b="0" i="0" sz="2400" u="none" cap="none" strike="noStrike">
                <a:solidFill>
                  <a:srgbClr val="595959"/>
                </a:solidFill>
                <a:latin typeface="Arimo"/>
                <a:ea typeface="Arimo"/>
                <a:cs typeface="Arimo"/>
                <a:sym typeface="Arimo"/>
              </a:defRPr>
            </a:lvl1pPr>
            <a:lvl2pPr indent="-228600" lvl="1" marL="914400" marR="0" algn="l">
              <a:lnSpc>
                <a:spcPct val="100000"/>
              </a:lnSpc>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algn="l">
              <a:lnSpc>
                <a:spcPct val="100000"/>
              </a:lnSpc>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algn="l">
              <a:lnSpc>
                <a:spcPct val="100000"/>
              </a:lnSpc>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algn="l">
              <a:lnSpc>
                <a:spcPct val="100000"/>
              </a:lnSpc>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algn="l">
              <a:lnSpc>
                <a:spcPct val="100000"/>
              </a:lnSpc>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algn="l">
              <a:lnSpc>
                <a:spcPct val="100000"/>
              </a:lnSpc>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algn="l">
              <a:lnSpc>
                <a:spcPct val="100000"/>
              </a:lnSpc>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algn="l">
              <a:lnSpc>
                <a:spcPct val="100000"/>
              </a:lnSpc>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7" name="Google Shape;47;p1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algn="ctr">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1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SzPts val="1400"/>
              <a:buNone/>
              <a:defRPr sz="18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1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49975"/>
            <a:ext cx="2236800" cy="295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txBox="1"/>
          <p:nvPr>
            <p:ph type="title"/>
          </p:nvPr>
        </p:nvSpPr>
        <p:spPr>
          <a:xfrm>
            <a:off x="19050" y="157487"/>
            <a:ext cx="9105900" cy="573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29224" y="982868"/>
            <a:ext cx="8227200" cy="15423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rgbClr val="595959"/>
                </a:solidFill>
                <a:latin typeface="Arimo"/>
                <a:ea typeface="Arimo"/>
                <a:cs typeface="Arimo"/>
                <a:sym typeface="Arimo"/>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ym.openai.com/envs/#classic_contro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ph type="ctrTitle"/>
          </p:nvPr>
        </p:nvSpPr>
        <p:spPr>
          <a:xfrm>
            <a:off x="311700" y="1753700"/>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lang="zh-TW" sz="3600">
                <a:solidFill>
                  <a:srgbClr val="222222"/>
                </a:solidFill>
                <a:highlight>
                  <a:srgbClr val="FFFFFF"/>
                </a:highlight>
              </a:rPr>
              <a:t>RL實作課程環境建置</a:t>
            </a:r>
            <a:endParaRPr b="1" i="0" sz="3600" u="none" cap="none" strike="noStrike">
              <a:solidFill>
                <a:srgbClr val="1A1A1A"/>
              </a:solidFill>
              <a:latin typeface="Arial"/>
              <a:ea typeface="Arial"/>
              <a:cs typeface="Arial"/>
              <a:sym typeface="Arial"/>
            </a:endParaRPr>
          </a:p>
        </p:txBody>
      </p:sp>
      <p:sp>
        <p:nvSpPr>
          <p:cNvPr id="106" name="Google Shape;106;p24"/>
          <p:cNvSpPr txBox="1"/>
          <p:nvPr/>
        </p:nvSpPr>
        <p:spPr>
          <a:xfrm>
            <a:off x="867450" y="3072550"/>
            <a:ext cx="7409100" cy="10344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lang="zh-TW" sz="2400">
                <a:solidFill>
                  <a:srgbClr val="000000"/>
                </a:solidFill>
                <a:latin typeface="Microsoft JhengHei"/>
                <a:ea typeface="Microsoft JhengHei"/>
                <a:cs typeface="Microsoft JhengHei"/>
                <a:sym typeface="Microsoft JhengHei"/>
              </a:rPr>
              <a:t>技術處</a:t>
            </a:r>
            <a:endParaRPr sz="2400">
              <a:solidFill>
                <a:srgbClr val="000000"/>
              </a:solidFill>
              <a:latin typeface="Microsoft JhengHei"/>
              <a:ea typeface="Microsoft JhengHei"/>
              <a:cs typeface="Microsoft JhengHei"/>
              <a:sym typeface="Microsoft JhengHei"/>
            </a:endParaRPr>
          </a:p>
          <a:p>
            <a:pPr indent="0" lvl="0" marL="0" rtl="0" algn="ctr">
              <a:lnSpc>
                <a:spcPct val="90000"/>
              </a:lnSpc>
              <a:spcBef>
                <a:spcPts val="0"/>
              </a:spcBef>
              <a:spcAft>
                <a:spcPts val="0"/>
              </a:spcAft>
              <a:buNone/>
            </a:pPr>
            <a:r>
              <a:t/>
            </a:r>
            <a:endParaRPr sz="24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zh-TW"/>
              <a:t>試著train你的第一個RL</a:t>
            </a:r>
            <a:endParaRPr/>
          </a:p>
        </p:txBody>
      </p:sp>
      <p:pic>
        <p:nvPicPr>
          <p:cNvPr id="116" name="Google Shape;116;p26"/>
          <p:cNvPicPr preferRelativeResize="0"/>
          <p:nvPr/>
        </p:nvPicPr>
        <p:blipFill rotWithShape="1">
          <a:blip r:embed="rId3">
            <a:alphaModFix/>
          </a:blip>
          <a:srcRect b="0" l="0" r="14609" t="0"/>
          <a:stretch/>
        </p:blipFill>
        <p:spPr>
          <a:xfrm>
            <a:off x="481738" y="1832600"/>
            <a:ext cx="5311125" cy="1876425"/>
          </a:xfrm>
          <a:prstGeom prst="rect">
            <a:avLst/>
          </a:prstGeom>
          <a:noFill/>
          <a:ln>
            <a:noFill/>
          </a:ln>
        </p:spPr>
      </p:pic>
      <p:sp>
        <p:nvSpPr>
          <p:cNvPr id="117" name="Google Shape;117;p26"/>
          <p:cNvSpPr txBox="1"/>
          <p:nvPr/>
        </p:nvSpPr>
        <p:spPr>
          <a:xfrm>
            <a:off x="443650" y="939988"/>
            <a:ext cx="7496400" cy="51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zh-TW" sz="2400" u="none" cap="none" strike="noStrike">
                <a:solidFill>
                  <a:schemeClr val="accent2"/>
                </a:solidFill>
                <a:latin typeface="Arial"/>
                <a:ea typeface="Arial"/>
                <a:cs typeface="Arial"/>
                <a:sym typeface="Arial"/>
              </a:rPr>
              <a:t>在HUB上執行了很多次程式，都跳出一樣的狀況嗎？</a:t>
            </a:r>
            <a:endParaRPr b="1" baseline="-25000" i="0" sz="2400" u="none" cap="none" strike="noStrike">
              <a:solidFill>
                <a:schemeClr val="accent2"/>
              </a:solidFill>
              <a:latin typeface="Arial"/>
              <a:ea typeface="Arial"/>
              <a:cs typeface="Arial"/>
              <a:sym typeface="Arial"/>
            </a:endParaRPr>
          </a:p>
        </p:txBody>
      </p:sp>
      <p:pic>
        <p:nvPicPr>
          <p:cNvPr id="118" name="Google Shape;118;p26"/>
          <p:cNvPicPr preferRelativeResize="0"/>
          <p:nvPr/>
        </p:nvPicPr>
        <p:blipFill rotWithShape="1">
          <a:blip r:embed="rId4">
            <a:alphaModFix/>
          </a:blip>
          <a:srcRect b="0" l="0" r="0" t="0"/>
          <a:stretch/>
        </p:blipFill>
        <p:spPr>
          <a:xfrm>
            <a:off x="6584756" y="3122300"/>
            <a:ext cx="2559244" cy="1925250"/>
          </a:xfrm>
          <a:prstGeom prst="rect">
            <a:avLst/>
          </a:prstGeom>
          <a:noFill/>
          <a:ln>
            <a:noFill/>
          </a:ln>
        </p:spPr>
      </p:pic>
      <p:sp>
        <p:nvSpPr>
          <p:cNvPr id="119" name="Google Shape;119;p26"/>
          <p:cNvSpPr/>
          <p:nvPr/>
        </p:nvSpPr>
        <p:spPr>
          <a:xfrm>
            <a:off x="6073125" y="1593300"/>
            <a:ext cx="2796600" cy="1369200"/>
          </a:xfrm>
          <a:prstGeom prst="wedgeRoundRectCallout">
            <a:avLst>
              <a:gd fmla="val -1499" name="adj1"/>
              <a:gd fmla="val 77949" name="adj2"/>
              <a:gd fmla="val 0" name="adj3"/>
            </a:avLst>
          </a:prstGeom>
          <a:solidFill>
            <a:srgbClr val="FFE59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434343"/>
                </a:solidFill>
                <a:latin typeface="Arial"/>
                <a:ea typeface="Arial"/>
                <a:cs typeface="Arial"/>
                <a:sym typeface="Arial"/>
              </a:rPr>
              <a:t>因為HUB不能創建展示視窗，所以在執行GYM這個小遊戲時，大家只能傻傻看著reward上升，卻不知道情形如何...</a:t>
            </a:r>
            <a:endParaRPr b="0" baseline="-25000" i="0" sz="1400" u="none" cap="none" strike="noStrike">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zh-TW"/>
              <a:t>請切換到本機端安裝 GYM AI</a:t>
            </a:r>
            <a:endParaRPr/>
          </a:p>
        </p:txBody>
      </p:sp>
      <p:pic>
        <p:nvPicPr>
          <p:cNvPr id="125" name="Google Shape;125;p27"/>
          <p:cNvPicPr preferRelativeResize="0"/>
          <p:nvPr/>
        </p:nvPicPr>
        <p:blipFill rotWithShape="1">
          <a:blip r:embed="rId3">
            <a:alphaModFix/>
          </a:blip>
          <a:srcRect b="0" l="0" r="0" t="0"/>
          <a:stretch/>
        </p:blipFill>
        <p:spPr>
          <a:xfrm>
            <a:off x="443650" y="864275"/>
            <a:ext cx="5695779" cy="4126825"/>
          </a:xfrm>
          <a:prstGeom prst="rect">
            <a:avLst/>
          </a:prstGeom>
          <a:noFill/>
          <a:ln>
            <a:noFill/>
          </a:ln>
        </p:spPr>
      </p:pic>
      <p:pic>
        <p:nvPicPr>
          <p:cNvPr id="126" name="Google Shape;126;p27"/>
          <p:cNvPicPr preferRelativeResize="0"/>
          <p:nvPr/>
        </p:nvPicPr>
        <p:blipFill rotWithShape="1">
          <a:blip r:embed="rId4">
            <a:alphaModFix/>
          </a:blip>
          <a:srcRect b="0" l="0" r="0" t="0"/>
          <a:stretch/>
        </p:blipFill>
        <p:spPr>
          <a:xfrm>
            <a:off x="6843608" y="3164627"/>
            <a:ext cx="2300392" cy="1730524"/>
          </a:xfrm>
          <a:prstGeom prst="rect">
            <a:avLst/>
          </a:prstGeom>
          <a:noFill/>
          <a:ln>
            <a:noFill/>
          </a:ln>
        </p:spPr>
      </p:pic>
      <p:sp>
        <p:nvSpPr>
          <p:cNvPr id="127" name="Google Shape;127;p27"/>
          <p:cNvSpPr/>
          <p:nvPr/>
        </p:nvSpPr>
        <p:spPr>
          <a:xfrm>
            <a:off x="6383725" y="1790275"/>
            <a:ext cx="2513700" cy="1230600"/>
          </a:xfrm>
          <a:prstGeom prst="wedgeRoundRectCallout">
            <a:avLst>
              <a:gd fmla="val -1499" name="adj1"/>
              <a:gd fmla="val 77949" name="adj2"/>
              <a:gd fmla="val 0" name="adj3"/>
            </a:avLst>
          </a:prstGeom>
          <a:solidFill>
            <a:srgbClr val="FFE59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434343"/>
                </a:solidFill>
                <a:latin typeface="Arial"/>
                <a:ea typeface="Arial"/>
                <a:cs typeface="Arial"/>
                <a:sym typeface="Arial"/>
              </a:rPr>
              <a:t>就會跳出像這樣的視窗</a:t>
            </a:r>
            <a:endParaRPr b="0" baseline="-25000" i="0" sz="1800" u="none" cap="none" strike="noStrike">
              <a:solidFill>
                <a:srgbClr val="434343"/>
              </a:solidFill>
              <a:latin typeface="Arial"/>
              <a:ea typeface="Arial"/>
              <a:cs typeface="Arial"/>
              <a:sym typeface="Arial"/>
            </a:endParaRPr>
          </a:p>
        </p:txBody>
      </p:sp>
      <p:pic>
        <p:nvPicPr>
          <p:cNvPr id="128" name="Google Shape;128;p27"/>
          <p:cNvPicPr preferRelativeResize="0"/>
          <p:nvPr/>
        </p:nvPicPr>
        <p:blipFill rotWithShape="1">
          <a:blip r:embed="rId5">
            <a:alphaModFix/>
          </a:blip>
          <a:srcRect b="0" l="0" r="0" t="0"/>
          <a:stretch/>
        </p:blipFill>
        <p:spPr>
          <a:xfrm>
            <a:off x="4511250" y="3291647"/>
            <a:ext cx="2421450" cy="160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zh-TW"/>
              <a:t>安裝方法(Anaconda)</a:t>
            </a:r>
            <a:endParaRPr/>
          </a:p>
        </p:txBody>
      </p:sp>
      <p:pic>
        <p:nvPicPr>
          <p:cNvPr id="134" name="Google Shape;134;p28"/>
          <p:cNvPicPr preferRelativeResize="0"/>
          <p:nvPr/>
        </p:nvPicPr>
        <p:blipFill rotWithShape="1">
          <a:blip r:embed="rId3">
            <a:alphaModFix/>
          </a:blip>
          <a:srcRect b="0" l="0" r="0" t="0"/>
          <a:stretch/>
        </p:blipFill>
        <p:spPr>
          <a:xfrm>
            <a:off x="1082600" y="922925"/>
            <a:ext cx="7170401" cy="3867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zh-TW"/>
              <a:t>安裝方法(pip3 install &lt;module_name&gt;)</a:t>
            </a:r>
            <a:endParaRPr/>
          </a:p>
        </p:txBody>
      </p:sp>
      <p:sp>
        <p:nvSpPr>
          <p:cNvPr id="140" name="Google Shape;140;p29"/>
          <p:cNvSpPr txBox="1"/>
          <p:nvPr/>
        </p:nvSpPr>
        <p:spPr>
          <a:xfrm>
            <a:off x="536000" y="923575"/>
            <a:ext cx="5538000" cy="98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所需套件</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Tensorflow </a:t>
            </a:r>
            <a:r>
              <a:rPr b="0" i="0" lang="zh-TW" sz="2400" u="none" cap="none" strike="noStrike">
                <a:solidFill>
                  <a:srgbClr val="FF9900"/>
                </a:solidFill>
                <a:latin typeface="Arial"/>
                <a:ea typeface="Arial"/>
                <a:cs typeface="Arial"/>
                <a:sym typeface="Arial"/>
              </a:rPr>
              <a:t>CPU版本即可</a:t>
            </a:r>
            <a:r>
              <a:rPr b="0" i="0" lang="zh-TW"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Tkinter </a:t>
            </a:r>
            <a:r>
              <a:rPr b="0" i="0" lang="zh-TW" sz="2400" u="none" cap="none" strike="noStrike">
                <a:solidFill>
                  <a:srgbClr val="FF9900"/>
                </a:solidFill>
                <a:latin typeface="Arial"/>
                <a:ea typeface="Arial"/>
                <a:cs typeface="Arial"/>
                <a:sym typeface="Arial"/>
              </a:rPr>
              <a:t>須檢查系統是否內建</a:t>
            </a:r>
            <a:endParaRPr b="0" i="0" sz="2400" u="none" cap="none" strike="noStrike">
              <a:solidFill>
                <a:srgbClr val="FF99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gym</a:t>
            </a:r>
            <a:endParaRPr b="0" i="0" sz="2400" u="none" cap="none" strike="noStrike">
              <a:solidFill>
                <a:srgbClr val="000000"/>
              </a:solidFill>
              <a:latin typeface="Arial"/>
              <a:ea typeface="Arial"/>
              <a:cs typeface="Arial"/>
              <a:sym typeface="Arial"/>
            </a:endParaRPr>
          </a:p>
        </p:txBody>
      </p:sp>
      <p:pic>
        <p:nvPicPr>
          <p:cNvPr id="141" name="Google Shape;141;p29"/>
          <p:cNvPicPr preferRelativeResize="0"/>
          <p:nvPr/>
        </p:nvPicPr>
        <p:blipFill rotWithShape="1">
          <a:blip r:embed="rId3">
            <a:alphaModFix/>
          </a:blip>
          <a:srcRect b="0" l="0" r="0" t="0"/>
          <a:stretch/>
        </p:blipFill>
        <p:spPr>
          <a:xfrm>
            <a:off x="2491825" y="2760275"/>
            <a:ext cx="3754050" cy="1807075"/>
          </a:xfrm>
          <a:prstGeom prst="rect">
            <a:avLst/>
          </a:prstGeom>
          <a:noFill/>
          <a:ln>
            <a:noFill/>
          </a:ln>
        </p:spPr>
      </p:pic>
      <p:sp>
        <p:nvSpPr>
          <p:cNvPr id="142" name="Google Shape;142;p29"/>
          <p:cNvSpPr txBox="1"/>
          <p:nvPr/>
        </p:nvSpPr>
        <p:spPr>
          <a:xfrm>
            <a:off x="3076600" y="2416075"/>
            <a:ext cx="2584500" cy="4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434343"/>
                </a:solidFill>
                <a:latin typeface="Arial"/>
                <a:ea typeface="Arial"/>
                <a:cs typeface="Arial"/>
                <a:sym typeface="Arial"/>
              </a:rPr>
              <a:t>如何檢查Tkinter是否安裝成功</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443650" y="113375"/>
            <a:ext cx="8143500" cy="598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2400"/>
              <a:buFont typeface="Arial"/>
              <a:buNone/>
            </a:pPr>
            <a:r>
              <a:rPr lang="zh-TW"/>
              <a:t>安裝方法(pip3 install &lt;module_name&gt;)</a:t>
            </a:r>
            <a:endParaRPr/>
          </a:p>
        </p:txBody>
      </p:sp>
      <p:sp>
        <p:nvSpPr>
          <p:cNvPr id="148" name="Google Shape;148;p30"/>
          <p:cNvSpPr txBox="1"/>
          <p:nvPr/>
        </p:nvSpPr>
        <p:spPr>
          <a:xfrm>
            <a:off x="576075" y="995800"/>
            <a:ext cx="77976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t>如果出現NotImplementedError，請安裝1.2.4版pyglet</a:t>
            </a:r>
            <a:endParaRPr sz="2400"/>
          </a:p>
        </p:txBody>
      </p:sp>
      <p:pic>
        <p:nvPicPr>
          <p:cNvPr id="149" name="Google Shape;149;p30"/>
          <p:cNvPicPr preferRelativeResize="0"/>
          <p:nvPr/>
        </p:nvPicPr>
        <p:blipFill>
          <a:blip r:embed="rId3">
            <a:alphaModFix/>
          </a:blip>
          <a:stretch>
            <a:fillRect/>
          </a:stretch>
        </p:blipFill>
        <p:spPr>
          <a:xfrm>
            <a:off x="576075" y="1687000"/>
            <a:ext cx="7105650" cy="790575"/>
          </a:xfrm>
          <a:prstGeom prst="rect">
            <a:avLst/>
          </a:prstGeom>
          <a:noFill/>
          <a:ln>
            <a:noFill/>
          </a:ln>
        </p:spPr>
      </p:pic>
      <p:sp>
        <p:nvSpPr>
          <p:cNvPr id="150" name="Google Shape;150;p30"/>
          <p:cNvSpPr txBox="1"/>
          <p:nvPr/>
        </p:nvSpPr>
        <p:spPr>
          <a:xfrm>
            <a:off x="652275" y="2571750"/>
            <a:ext cx="5925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lt1"/>
                </a:solidFill>
                <a:highlight>
                  <a:srgbClr val="000000"/>
                </a:highlight>
              </a:rPr>
              <a:t>pip3 install pyglet==1.2.4</a:t>
            </a:r>
            <a:endParaRPr>
              <a:solidFill>
                <a:schemeClr val="lt1"/>
              </a:solidFill>
              <a:highlight>
                <a:srgbClr val="00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2400"/>
              <a:buNone/>
            </a:pPr>
            <a:r>
              <a:rPr lang="zh-TW" u="sng">
                <a:solidFill>
                  <a:schemeClr val="hlink"/>
                </a:solidFill>
                <a:hlinkClick r:id="rId3"/>
              </a:rPr>
              <a:t>Gym AI </a:t>
            </a:r>
            <a:endParaRPr/>
          </a:p>
        </p:txBody>
      </p:sp>
      <p:pic>
        <p:nvPicPr>
          <p:cNvPr id="156" name="Google Shape;156;p31"/>
          <p:cNvPicPr preferRelativeResize="0"/>
          <p:nvPr/>
        </p:nvPicPr>
        <p:blipFill rotWithShape="1">
          <a:blip r:embed="rId4">
            <a:alphaModFix/>
          </a:blip>
          <a:srcRect b="0" l="0" r="0" t="0"/>
          <a:stretch/>
        </p:blipFill>
        <p:spPr>
          <a:xfrm>
            <a:off x="3946950" y="822725"/>
            <a:ext cx="4785251" cy="3996699"/>
          </a:xfrm>
          <a:prstGeom prst="rect">
            <a:avLst/>
          </a:prstGeom>
          <a:noFill/>
          <a:ln>
            <a:noFill/>
          </a:ln>
        </p:spPr>
      </p:pic>
      <p:sp>
        <p:nvSpPr>
          <p:cNvPr id="157" name="Google Shape;157;p31"/>
          <p:cNvSpPr txBox="1"/>
          <p:nvPr/>
        </p:nvSpPr>
        <p:spPr>
          <a:xfrm>
            <a:off x="49425" y="1264500"/>
            <a:ext cx="4602900" cy="220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這次的實作課主要focus在 Classic Control,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有興趣的同學可以再玩玩看其他遊戲。</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