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9144000" cy="5143500" type="screen16x9"/>
  <p:notesSz cx="6858000" cy="9144000"/>
  <p:embeddedFontLst>
    <p:embeddedFont>
      <p:font typeface="Open Sans" panose="02020500000000000000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63" autoAdjust="0"/>
  </p:normalViewPr>
  <p:slideViewPr>
    <p:cSldViewPr snapToGrid="0">
      <p:cViewPr>
        <p:scale>
          <a:sx n="87" d="100"/>
          <a:sy n="87" d="100"/>
        </p:scale>
        <p:origin x="79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result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results_q2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results_q3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results_q4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altLang="zh-TW" sz="1800" b="1" i="0" baseline="0" dirty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Total Rental Order by Customers</a:t>
            </a:r>
            <a:endParaRPr lang="zh-TW" altLang="zh-TW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工作表2!$B$1</c:f>
              <c:strCache>
                <c:ptCount val="1"/>
                <c:pt idx="0">
                  <c:v>rental_count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工作表2!$A$2:$A$7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工作表2!$B$2:$B$7</c:f>
              <c:numCache>
                <c:formatCode>General</c:formatCode>
                <c:ptCount val="6"/>
                <c:pt idx="0">
                  <c:v>1166</c:v>
                </c:pt>
                <c:pt idx="1">
                  <c:v>945</c:v>
                </c:pt>
                <c:pt idx="2">
                  <c:v>939</c:v>
                </c:pt>
                <c:pt idx="3">
                  <c:v>941</c:v>
                </c:pt>
                <c:pt idx="4">
                  <c:v>1096</c:v>
                </c:pt>
                <c:pt idx="5">
                  <c:v>830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15-4148-A285-07A379CF79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1552342272"/>
        <c:axId val="1659606976"/>
      </c:barChart>
      <c:catAx>
        <c:axId val="15523422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/>
                  <a:t>MOVIE</a:t>
                </a:r>
                <a:r>
                  <a:rPr lang="en-US" altLang="zh-TW" baseline="0" dirty="0"/>
                  <a:t> CATEGORY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59606976"/>
        <c:crosses val="autoZero"/>
        <c:auto val="0"/>
        <c:lblAlgn val="ctr"/>
        <c:lblOffset val="100"/>
        <c:noMultiLvlLbl val="0"/>
      </c:catAx>
      <c:valAx>
        <c:axId val="1659606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/>
                  <a:t>NUMBER OF RENTAL</a:t>
                </a:r>
                <a:r>
                  <a:rPr lang="en-US" altLang="zh-TW" baseline="0" dirty="0"/>
                  <a:t> ORDER BY CUSTOMERS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52342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TW"/>
              <a:t>Movies</a:t>
            </a:r>
            <a:r>
              <a:rPr lang="en-US" altLang="zh-TW" baseline="0"/>
              <a:t> distrubution by each Rental Duration for each category</a:t>
            </a:r>
            <a:endParaRPr lang="zh-TW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工作表3!$B$1</c:f>
              <c:strCache>
                <c:ptCount val="1"/>
                <c:pt idx="0">
                  <c:v>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工作表3!$A$2:$A$7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工作表3!$B$2:$B$7</c:f>
              <c:numCache>
                <c:formatCode>General</c:formatCode>
                <c:ptCount val="6"/>
                <c:pt idx="0">
                  <c:v>18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  <c:pt idx="4">
                  <c:v>11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E1-44B6-95D5-6B9EA19DDA16}"/>
            </c:ext>
          </c:extLst>
        </c:ser>
        <c:ser>
          <c:idx val="1"/>
          <c:order val="1"/>
          <c:tx>
            <c:strRef>
              <c:f>工作表3!$C$1</c:f>
              <c:strCache>
                <c:ptCount val="1"/>
                <c:pt idx="0">
                  <c:v>4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30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工作表3!$A$2:$A$7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工作表3!$C$2:$C$7</c:f>
              <c:numCache>
                <c:formatCode>General</c:formatCode>
                <c:ptCount val="6"/>
                <c:pt idx="0">
                  <c:v>12</c:v>
                </c:pt>
                <c:pt idx="1">
                  <c:v>9</c:v>
                </c:pt>
                <c:pt idx="2">
                  <c:v>11</c:v>
                </c:pt>
                <c:pt idx="3">
                  <c:v>14</c:v>
                </c:pt>
                <c:pt idx="4">
                  <c:v>12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E1-44B6-95D5-6B9EA19DDA16}"/>
            </c:ext>
          </c:extLst>
        </c:ser>
        <c:ser>
          <c:idx val="2"/>
          <c:order val="2"/>
          <c:tx>
            <c:strRef>
              <c:f>工作表3!$D$1</c:f>
              <c:strCache>
                <c:ptCount val="1"/>
                <c:pt idx="0">
                  <c:v>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30000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工作表3!$A$2:$A$7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工作表3!$D$2:$D$7</c:f>
              <c:numCache>
                <c:formatCode>General</c:formatCode>
                <c:ptCount val="6"/>
                <c:pt idx="0">
                  <c:v>9</c:v>
                </c:pt>
                <c:pt idx="1">
                  <c:v>15</c:v>
                </c:pt>
                <c:pt idx="2">
                  <c:v>9</c:v>
                </c:pt>
                <c:pt idx="3">
                  <c:v>10</c:v>
                </c:pt>
                <c:pt idx="4">
                  <c:v>14</c:v>
                </c:pt>
                <c:pt idx="5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E1-44B6-95D5-6B9EA19DDA16}"/>
            </c:ext>
          </c:extLst>
        </c:ser>
        <c:ser>
          <c:idx val="3"/>
          <c:order val="3"/>
          <c:tx>
            <c:strRef>
              <c:f>工作表3!$E$1</c:f>
              <c:strCache>
                <c:ptCount val="1"/>
                <c:pt idx="0">
                  <c:v>6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lumMod val="60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工作表3!$A$2:$A$7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工作表3!$E$2:$E$7</c:f>
              <c:numCache>
                <c:formatCode>General</c:formatCode>
                <c:ptCount val="6"/>
                <c:pt idx="0">
                  <c:v>13</c:v>
                </c:pt>
                <c:pt idx="1">
                  <c:v>13</c:v>
                </c:pt>
                <c:pt idx="2">
                  <c:v>11</c:v>
                </c:pt>
                <c:pt idx="3">
                  <c:v>10</c:v>
                </c:pt>
                <c:pt idx="4">
                  <c:v>18</c:v>
                </c:pt>
                <c:pt idx="5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EE1-44B6-95D5-6B9EA19DDA16}"/>
            </c:ext>
          </c:extLst>
        </c:ser>
        <c:ser>
          <c:idx val="4"/>
          <c:order val="4"/>
          <c:tx>
            <c:strRef>
              <c:f>工作表3!$F$1</c:f>
              <c:strCache>
                <c:ptCount val="1"/>
                <c:pt idx="0">
                  <c:v>7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100000"/>
                    <a:shade val="100000"/>
                    <a:satMod val="130000"/>
                  </a:schemeClr>
                </a:gs>
                <a:gs pos="100000">
                  <a:schemeClr val="accent3">
                    <a:lumMod val="60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工作表3!$A$2:$A$7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工作表3!$F$2:$F$7</c:f>
              <c:numCache>
                <c:formatCode>General</c:formatCode>
                <c:ptCount val="6"/>
                <c:pt idx="0">
                  <c:v>14</c:v>
                </c:pt>
                <c:pt idx="1">
                  <c:v>11</c:v>
                </c:pt>
                <c:pt idx="2">
                  <c:v>14</c:v>
                </c:pt>
                <c:pt idx="3">
                  <c:v>12</c:v>
                </c:pt>
                <c:pt idx="4">
                  <c:v>14</c:v>
                </c:pt>
                <c:pt idx="5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E1-44B6-95D5-6B9EA19DDA1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740169568"/>
        <c:axId val="1741819344"/>
      </c:barChart>
      <c:catAx>
        <c:axId val="17401695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/>
                  <a:t>Movie</a:t>
                </a:r>
                <a:r>
                  <a:rPr lang="en-US" altLang="zh-TW" baseline="0" dirty="0"/>
                  <a:t> </a:t>
                </a:r>
                <a:r>
                  <a:rPr lang="en-US" altLang="zh-TW" baseline="0" dirty="0" err="1"/>
                  <a:t>categor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41819344"/>
        <c:crosses val="autoZero"/>
        <c:auto val="1"/>
        <c:lblAlgn val="ctr"/>
        <c:lblOffset val="100"/>
        <c:noMultiLvlLbl val="0"/>
      </c:catAx>
      <c:valAx>
        <c:axId val="1741819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/>
                  <a:t>Number</a:t>
                </a:r>
                <a:r>
                  <a:rPr lang="en-US" altLang="zh-TW" baseline="0" dirty="0"/>
                  <a:t> of </a:t>
                </a:r>
                <a:r>
                  <a:rPr lang="en-US" altLang="zh-TW" baseline="0"/>
                  <a:t>rental duration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4016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TW"/>
              <a:t>Movies</a:t>
            </a:r>
            <a:r>
              <a:rPr lang="en-US" altLang="zh-TW" baseline="0"/>
              <a:t> Distrubution by each Quartile for each category</a:t>
            </a:r>
            <a:endParaRPr lang="zh-TW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工作表2!$B$1</c:f>
              <c:strCache>
                <c:ptCount val="1"/>
                <c:pt idx="0">
                  <c:v>P25(1)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工作表2!$A$2:$A$7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工作表2!$B$2:$B$7</c:f>
              <c:numCache>
                <c:formatCode>General</c:formatCode>
                <c:ptCount val="6"/>
                <c:pt idx="0">
                  <c:v>22</c:v>
                </c:pt>
                <c:pt idx="1">
                  <c:v>14</c:v>
                </c:pt>
                <c:pt idx="2">
                  <c:v>14</c:v>
                </c:pt>
                <c:pt idx="3">
                  <c:v>17</c:v>
                </c:pt>
                <c:pt idx="4">
                  <c:v>15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DE-4C0D-9720-8E0E4F3C7D95}"/>
            </c:ext>
          </c:extLst>
        </c:ser>
        <c:ser>
          <c:idx val="1"/>
          <c:order val="1"/>
          <c:tx>
            <c:strRef>
              <c:f>工作表2!$C$1</c:f>
              <c:strCache>
                <c:ptCount val="1"/>
                <c:pt idx="0">
                  <c:v>P50(2)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30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工作表2!$A$2:$A$7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工作表2!$C$2:$C$7</c:f>
              <c:numCache>
                <c:formatCode>General</c:formatCode>
                <c:ptCount val="6"/>
                <c:pt idx="0">
                  <c:v>12</c:v>
                </c:pt>
                <c:pt idx="1">
                  <c:v>18</c:v>
                </c:pt>
                <c:pt idx="2">
                  <c:v>15</c:v>
                </c:pt>
                <c:pt idx="3">
                  <c:v>15</c:v>
                </c:pt>
                <c:pt idx="4">
                  <c:v>17</c:v>
                </c:pt>
                <c:pt idx="5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DE-4C0D-9720-8E0E4F3C7D95}"/>
            </c:ext>
          </c:extLst>
        </c:ser>
        <c:ser>
          <c:idx val="2"/>
          <c:order val="2"/>
          <c:tx>
            <c:strRef>
              <c:f>工作表2!$D$1</c:f>
              <c:strCache>
                <c:ptCount val="1"/>
                <c:pt idx="0">
                  <c:v>P75(3)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30000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工作表2!$A$2:$A$7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工作表2!$D$2:$D$7</c:f>
              <c:numCache>
                <c:formatCode>General</c:formatCode>
                <c:ptCount val="6"/>
                <c:pt idx="0">
                  <c:v>15</c:v>
                </c:pt>
                <c:pt idx="1">
                  <c:v>14</c:v>
                </c:pt>
                <c:pt idx="2">
                  <c:v>12</c:v>
                </c:pt>
                <c:pt idx="3">
                  <c:v>13</c:v>
                </c:pt>
                <c:pt idx="4">
                  <c:v>20</c:v>
                </c:pt>
                <c:pt idx="5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DE-4C0D-9720-8E0E4F3C7D95}"/>
            </c:ext>
          </c:extLst>
        </c:ser>
        <c:ser>
          <c:idx val="3"/>
          <c:order val="3"/>
          <c:tx>
            <c:strRef>
              <c:f>工作表2!$E$1</c:f>
              <c:strCache>
                <c:ptCount val="1"/>
                <c:pt idx="0">
                  <c:v>P100(4)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lumMod val="60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工作表2!$A$2:$A$7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工作表2!$E$2:$E$7</c:f>
              <c:numCache>
                <c:formatCode>General</c:formatCode>
                <c:ptCount val="6"/>
                <c:pt idx="0">
                  <c:v>17</c:v>
                </c:pt>
                <c:pt idx="1">
                  <c:v>14</c:v>
                </c:pt>
                <c:pt idx="2">
                  <c:v>16</c:v>
                </c:pt>
                <c:pt idx="3">
                  <c:v>13</c:v>
                </c:pt>
                <c:pt idx="4">
                  <c:v>17</c:v>
                </c:pt>
                <c:pt idx="5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5DE-4C0D-9720-8E0E4F3C7D9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474969616"/>
        <c:axId val="1345201600"/>
      </c:barChart>
      <c:catAx>
        <c:axId val="1474969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/>
                  <a:t>Movie category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45201600"/>
        <c:crosses val="autoZero"/>
        <c:auto val="1"/>
        <c:lblAlgn val="ctr"/>
        <c:lblOffset val="100"/>
        <c:noMultiLvlLbl val="0"/>
      </c:catAx>
      <c:valAx>
        <c:axId val="134520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/>
                  <a:t>Number of movies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4969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TW"/>
              <a:t>Movies</a:t>
            </a:r>
            <a:r>
              <a:rPr lang="en-US" altLang="zh-TW" baseline="0"/>
              <a:t> rental data for each stores</a:t>
            </a:r>
            <a:endParaRPr lang="zh-TW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store_id-2_</c:v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4"/>
              <c:pt idx="0">
                <c:v>02//2006</c:v>
              </c:pt>
              <c:pt idx="1">
                <c:v>06//2005</c:v>
              </c:pt>
              <c:pt idx="2">
                <c:v>07//2005</c:v>
              </c:pt>
              <c:pt idx="3">
                <c:v>08//2005</c:v>
              </c:pt>
            </c:strLit>
          </c:cat>
          <c:val>
            <c:numLit>
              <c:formatCode>General</c:formatCode>
              <c:ptCount val="4"/>
              <c:pt idx="0">
                <c:v>87</c:v>
              </c:pt>
              <c:pt idx="1">
                <c:v>1000</c:v>
              </c:pt>
              <c:pt idx="2">
                <c:v>3366</c:v>
              </c:pt>
              <c:pt idx="3">
                <c:v>2851</c:v>
              </c:pt>
            </c:numLit>
          </c:val>
          <c:extLst>
            <c:ext xmlns:c16="http://schemas.microsoft.com/office/drawing/2014/chart" uri="{C3380CC4-5D6E-409C-BE32-E72D297353CC}">
              <c16:uniqueId val="{00000000-05CB-420A-AB54-1698A5796325}"/>
            </c:ext>
          </c:extLst>
        </c:ser>
        <c:ser>
          <c:idx val="1"/>
          <c:order val="1"/>
          <c:tx>
            <c:v>_store_id-1</c:v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30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4"/>
              <c:pt idx="0">
                <c:v>02//2006</c:v>
              </c:pt>
              <c:pt idx="1">
                <c:v>06//2005</c:v>
              </c:pt>
              <c:pt idx="2">
                <c:v>07//2005</c:v>
              </c:pt>
              <c:pt idx="3">
                <c:v>08//2005</c:v>
              </c:pt>
            </c:strLit>
          </c:cat>
          <c:val>
            <c:numLit>
              <c:formatCode>General</c:formatCode>
              <c:ptCount val="4"/>
              <c:pt idx="0">
                <c:v>95</c:v>
              </c:pt>
              <c:pt idx="1">
                <c:v>1015</c:v>
              </c:pt>
              <c:pt idx="2">
                <c:v>3347</c:v>
              </c:pt>
              <c:pt idx="3">
                <c:v>2835</c:v>
              </c:pt>
            </c:numLit>
          </c:val>
          <c:extLst>
            <c:ext xmlns:c16="http://schemas.microsoft.com/office/drawing/2014/chart" uri="{C3380CC4-5D6E-409C-BE32-E72D297353CC}">
              <c16:uniqueId val="{00000001-05CB-420A-AB54-1698A579632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62403504"/>
        <c:axId val="262404336"/>
      </c:barChart>
      <c:catAx>
        <c:axId val="262403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/>
                  <a:t>date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62404336"/>
        <c:crosses val="autoZero"/>
        <c:auto val="1"/>
        <c:lblAlgn val="ctr"/>
        <c:lblOffset val="100"/>
        <c:noMultiLvlLbl val="0"/>
      </c:catAx>
      <c:valAx>
        <c:axId val="262404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/>
                  <a:t>Number of rental data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62403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t1 AS(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SELECT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f.title,c.name,r.rental_id</a:t>
            </a: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FROM Category 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JOIN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film_category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c.category_id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fc.category_id</a:t>
            </a: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JOIN film 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fc.film_id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f.film_id</a:t>
            </a: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JOIN inventory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f.film_id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i.film_id</a:t>
            </a: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JOIN rental 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i.inventory_id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r.inventory_id</a:t>
            </a: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WHERE c.name in ('Animation', 'Children', 'Classics', 'Comedy', '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Family','Music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GROUP BY 1,2,3)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title,name,COUNT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(*) AS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rental_count</a:t>
            </a: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 1,2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BY 3 DESC;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SELECT  </a:t>
            </a:r>
            <a:r>
              <a:rPr lang="en-US" dirty="0" err="1"/>
              <a:t>f.title</a:t>
            </a:r>
            <a:r>
              <a:rPr lang="en-US" dirty="0"/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c.name,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</a:t>
            </a:r>
            <a:r>
              <a:rPr lang="en-US" dirty="0" err="1"/>
              <a:t>f.rental_duration</a:t>
            </a:r>
            <a:r>
              <a:rPr lang="en-US" dirty="0"/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NTILE(4) OVER (ORDER BY </a:t>
            </a:r>
            <a:r>
              <a:rPr lang="en-US" dirty="0" err="1"/>
              <a:t>f.rental_duration</a:t>
            </a:r>
            <a:r>
              <a:rPr lang="en-US" dirty="0"/>
              <a:t>) AS </a:t>
            </a:r>
            <a:r>
              <a:rPr lang="en-US" dirty="0" err="1"/>
              <a:t>standard_quartile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FROM </a:t>
            </a:r>
            <a:r>
              <a:rPr lang="en-US" dirty="0" err="1"/>
              <a:t>film_category</a:t>
            </a:r>
            <a:r>
              <a:rPr lang="en-US" dirty="0"/>
              <a:t> fc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JOIN category 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ON </a:t>
            </a:r>
            <a:r>
              <a:rPr lang="en-US" dirty="0" err="1"/>
              <a:t>c.category_id</a:t>
            </a:r>
            <a:r>
              <a:rPr lang="en-US" dirty="0"/>
              <a:t> = </a:t>
            </a:r>
            <a:r>
              <a:rPr lang="en-US" dirty="0" err="1"/>
              <a:t>fc.category_id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JOIN film 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ON </a:t>
            </a:r>
            <a:r>
              <a:rPr lang="en-US" dirty="0" err="1"/>
              <a:t>f.film_id</a:t>
            </a:r>
            <a:r>
              <a:rPr lang="en-US" dirty="0"/>
              <a:t> = </a:t>
            </a:r>
            <a:r>
              <a:rPr lang="en-US" dirty="0" err="1"/>
              <a:t>fc.film_id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WHERE c.name IN ('Animation', 'Children', 'Classics', 'Comedy', 'Family', 'Music')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ORDER BY 3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064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WITH t1 AS(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 SELECT  </a:t>
            </a:r>
            <a:r>
              <a:rPr lang="en-US" dirty="0" err="1"/>
              <a:t>f.title</a:t>
            </a:r>
            <a:r>
              <a:rPr lang="en-US" dirty="0"/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c.name,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</a:t>
            </a:r>
            <a:r>
              <a:rPr lang="en-US" dirty="0" err="1"/>
              <a:t>f.rental_duration</a:t>
            </a:r>
            <a:r>
              <a:rPr lang="en-US" dirty="0"/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NTILE(4) OVER (ORDER BY </a:t>
            </a:r>
            <a:r>
              <a:rPr lang="en-US" dirty="0" err="1"/>
              <a:t>f.rental_duration</a:t>
            </a:r>
            <a:r>
              <a:rPr lang="en-US" dirty="0"/>
              <a:t>) AS </a:t>
            </a:r>
            <a:r>
              <a:rPr lang="en-US" dirty="0" err="1"/>
              <a:t>standard_quartile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 FROM </a:t>
            </a:r>
            <a:r>
              <a:rPr lang="en-US" dirty="0" err="1"/>
              <a:t>film_category</a:t>
            </a:r>
            <a:r>
              <a:rPr lang="en-US" dirty="0"/>
              <a:t> fc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 JOIN category 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 ON </a:t>
            </a:r>
            <a:r>
              <a:rPr lang="en-US" dirty="0" err="1"/>
              <a:t>c.category_id</a:t>
            </a:r>
            <a:r>
              <a:rPr lang="en-US" dirty="0"/>
              <a:t> = </a:t>
            </a:r>
            <a:r>
              <a:rPr lang="en-US" dirty="0" err="1"/>
              <a:t>fc.category_id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 JOIN film 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 ON </a:t>
            </a:r>
            <a:r>
              <a:rPr lang="en-US" dirty="0" err="1"/>
              <a:t>f.film_id</a:t>
            </a:r>
            <a:r>
              <a:rPr lang="en-US" dirty="0"/>
              <a:t> = </a:t>
            </a:r>
            <a:r>
              <a:rPr lang="en-US" dirty="0" err="1"/>
              <a:t>fc.film_id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 WHERE c.name IN ('Animation', 'Children', 'Classics', 'Comedy', 'Family', 'Music')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SELECT t1.name,t1.standard_quartile,COUNT(*) AS 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FROM t1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GROUP BY 1,2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ORDER BY 1,2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6285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SELECT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 DATE_PART('MONTH',</a:t>
            </a:r>
            <a:r>
              <a:rPr lang="en-US" dirty="0" err="1"/>
              <a:t>r.rental_date</a:t>
            </a:r>
            <a:r>
              <a:rPr lang="en-US" dirty="0"/>
              <a:t>) </a:t>
            </a:r>
            <a:r>
              <a:rPr lang="en-US" dirty="0" err="1"/>
              <a:t>Rental_month</a:t>
            </a:r>
            <a:r>
              <a:rPr lang="en-US" dirty="0"/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 DATE_PART('YEAR', </a:t>
            </a:r>
            <a:r>
              <a:rPr lang="en-US" dirty="0" err="1"/>
              <a:t>r.rental_date</a:t>
            </a:r>
            <a:r>
              <a:rPr lang="en-US" dirty="0"/>
              <a:t>) </a:t>
            </a:r>
            <a:r>
              <a:rPr lang="en-US" dirty="0" err="1"/>
              <a:t>Rental_year</a:t>
            </a:r>
            <a:r>
              <a:rPr lang="en-US" dirty="0"/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 </a:t>
            </a:r>
            <a:r>
              <a:rPr lang="en-US" dirty="0" err="1"/>
              <a:t>sto.store_id</a:t>
            </a:r>
            <a:r>
              <a:rPr lang="en-US" dirty="0"/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 count(*) </a:t>
            </a:r>
            <a:r>
              <a:rPr lang="en-US" dirty="0" err="1"/>
              <a:t>Count_rental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FROM rental 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JOIN payment 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ON </a:t>
            </a:r>
            <a:r>
              <a:rPr lang="en-US" dirty="0" err="1"/>
              <a:t>p.rental_id</a:t>
            </a:r>
            <a:r>
              <a:rPr lang="en-US" dirty="0"/>
              <a:t> = </a:t>
            </a:r>
            <a:r>
              <a:rPr lang="en-US" dirty="0" err="1"/>
              <a:t>r.rental_id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JOIN staff </a:t>
            </a:r>
            <a:r>
              <a:rPr lang="en-US" dirty="0" err="1"/>
              <a:t>sta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ON </a:t>
            </a:r>
            <a:r>
              <a:rPr lang="en-US" dirty="0" err="1"/>
              <a:t>sta.staff_id</a:t>
            </a:r>
            <a:r>
              <a:rPr lang="en-US" dirty="0"/>
              <a:t> = </a:t>
            </a:r>
            <a:r>
              <a:rPr lang="en-US" dirty="0" err="1"/>
              <a:t>p.staff_id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JOIN store </a:t>
            </a:r>
            <a:r>
              <a:rPr lang="en-US" dirty="0" err="1"/>
              <a:t>sto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ON </a:t>
            </a:r>
            <a:r>
              <a:rPr lang="en-US" dirty="0" err="1"/>
              <a:t>sto.store_id</a:t>
            </a:r>
            <a:r>
              <a:rPr lang="en-US" dirty="0"/>
              <a:t> = </a:t>
            </a:r>
            <a:r>
              <a:rPr lang="en-US" dirty="0" err="1"/>
              <a:t>sta.store_id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GROUP BY 1,2,3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ORDER BY 4 desc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7646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6352397" y="1050786"/>
            <a:ext cx="2377200" cy="3650422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This plot show  the rental orders by customers.</a:t>
            </a:r>
          </a:p>
          <a:p>
            <a:pPr marL="285750" indent="-285750">
              <a:spcAft>
                <a:spcPts val="1600"/>
              </a:spcAft>
            </a:pPr>
            <a:r>
              <a:rPr lang="en-US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As the result of the plot, the most rental categ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ory is the Animation.</a:t>
            </a:r>
            <a:endParaRPr sz="1400" b="0" i="0" u="none" strike="noStrike" cap="none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 1</a:t>
            </a:r>
            <a:b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the number of  total rental order for each category of family movies</a:t>
            </a:r>
            <a:b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(Animation, Children, Classics, Comedy, Family and Music)</a:t>
            </a:r>
            <a:endParaRPr sz="1600" b="0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8C26B28C-B5DA-4C79-8E39-EB4302C746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4071388"/>
              </p:ext>
            </p:extLst>
          </p:nvPr>
        </p:nvGraphicFramePr>
        <p:xfrm>
          <a:off x="183227" y="1050786"/>
          <a:ext cx="5929338" cy="3650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6372275" y="1385875"/>
            <a:ext cx="2525662" cy="3105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altLang="zh-TW" dirty="0">
                <a:latin typeface="Open Sans"/>
                <a:ea typeface="Open Sans"/>
                <a:cs typeface="Open Sans"/>
                <a:sym typeface="Open Sans"/>
              </a:rPr>
              <a:t>This plot show  the distribution of movies for rental orders for each categories.</a:t>
            </a:r>
          </a:p>
          <a:p>
            <a:pPr marL="285750" indent="-285750">
              <a:spcAft>
                <a:spcPts val="1600"/>
              </a:spcAft>
            </a:pPr>
            <a:r>
              <a:rPr lang="en-US" altLang="zh-TW" dirty="0">
                <a:latin typeface="Open Sans"/>
                <a:ea typeface="Open Sans"/>
                <a:cs typeface="Open Sans"/>
                <a:sym typeface="Open Sans"/>
              </a:rPr>
              <a:t>As the result, the maximum number of movies in family are rented for 6 days. And the animation category is rented for 3 days 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 2</a:t>
            </a:r>
            <a:br>
              <a:rPr lang="en-US" altLang="zh-TW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altLang="zh-TW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the length of rental duration of these family-friendly movies compares to the duration that all movies are rented for?</a:t>
            </a:r>
            <a:endParaRPr sz="1600" b="0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3A39D19A-54B0-448F-B762-458968CA7DA8}"/>
              </a:ext>
            </a:extLst>
          </p:cNvPr>
          <p:cNvGrpSpPr/>
          <p:nvPr/>
        </p:nvGrpSpPr>
        <p:grpSpPr>
          <a:xfrm>
            <a:off x="246063" y="1180646"/>
            <a:ext cx="5961134" cy="3310529"/>
            <a:chOff x="246063" y="1180646"/>
            <a:chExt cx="5961134" cy="3310529"/>
          </a:xfrm>
        </p:grpSpPr>
        <p:graphicFrame>
          <p:nvGraphicFramePr>
            <p:cNvPr id="6" name="圖表 5">
              <a:extLst>
                <a:ext uri="{FF2B5EF4-FFF2-40B4-BE49-F238E27FC236}">
                  <a16:creationId xmlns:a16="http://schemas.microsoft.com/office/drawing/2014/main" id="{733875E1-DC8C-4A95-85D8-5A738F5CCB6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67015939"/>
                </p:ext>
              </p:extLst>
            </p:nvPr>
          </p:nvGraphicFramePr>
          <p:xfrm>
            <a:off x="246063" y="1180646"/>
            <a:ext cx="5892271" cy="331052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A37E0C64-3176-4891-A5B5-A8098EB0101C}"/>
                </a:ext>
              </a:extLst>
            </p:cNvPr>
            <p:cNvSpPr txBox="1"/>
            <p:nvPr/>
          </p:nvSpPr>
          <p:spPr>
            <a:xfrm>
              <a:off x="5540027" y="2150533"/>
              <a:ext cx="66717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>
                  <a:solidFill>
                    <a:schemeClr val="bg1"/>
                  </a:solidFill>
                </a:rPr>
                <a:t>Rental</a:t>
              </a:r>
            </a:p>
            <a:p>
              <a:r>
                <a:rPr lang="en-US" altLang="zh-TW" sz="1000" dirty="0">
                  <a:solidFill>
                    <a:schemeClr val="bg1"/>
                  </a:solidFill>
                </a:rPr>
                <a:t>Duration</a:t>
              </a:r>
            </a:p>
            <a:p>
              <a:r>
                <a:rPr lang="en-US" altLang="zh-TW" sz="1000" dirty="0">
                  <a:solidFill>
                    <a:schemeClr val="bg1"/>
                  </a:solidFill>
                </a:rPr>
                <a:t>(Days)</a:t>
              </a:r>
              <a:endParaRPr lang="zh-TW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063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6372275" y="1385875"/>
            <a:ext cx="2624768" cy="343105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altLang="zh-TW" dirty="0">
                <a:latin typeface="Open Sans"/>
                <a:ea typeface="Open Sans"/>
                <a:cs typeface="Open Sans"/>
                <a:sym typeface="Open Sans"/>
              </a:rPr>
              <a:t>This plot show  the distribution of movies by each quartile for each category of family movies. </a:t>
            </a:r>
          </a:p>
          <a:p>
            <a:pPr marL="285750" indent="-285750">
              <a:spcAft>
                <a:spcPts val="1600"/>
              </a:spcAft>
            </a:pPr>
            <a:r>
              <a:rPr lang="en-US" altLang="zh-TW" dirty="0">
                <a:latin typeface="Open Sans"/>
                <a:ea typeface="Open Sans"/>
                <a:cs typeface="Open Sans"/>
                <a:sym typeface="Open Sans"/>
              </a:rPr>
              <a:t>As the result, animation is the highest number in P25 ,children in P50, Music in P75 and animation and Family as the same highest in P100.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 3</a:t>
            </a:r>
            <a:b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we compare the number of movies in each quartile for each category of family movies.</a:t>
            </a:r>
            <a:endParaRPr sz="1600" b="0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420139" y="2650432"/>
            <a:ext cx="133847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Staff ID</a:t>
            </a:r>
            <a:endParaRPr sz="11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55284FDC-D771-44AD-8754-5F4EB7090D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6948406"/>
              </p:ext>
            </p:extLst>
          </p:nvPr>
        </p:nvGraphicFramePr>
        <p:xfrm>
          <a:off x="298513" y="1359392"/>
          <a:ext cx="5790861" cy="3105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051E33A7-3BE2-4DB3-BECC-363EB3CFDD61}"/>
              </a:ext>
            </a:extLst>
          </p:cNvPr>
          <p:cNvSpPr txBox="1"/>
          <p:nvPr/>
        </p:nvSpPr>
        <p:spPr>
          <a:xfrm>
            <a:off x="5402968" y="2511932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</a:rPr>
              <a:t>quartile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575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6372275" y="1385875"/>
            <a:ext cx="2377200" cy="3105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altLang="zh-TW" dirty="0">
                <a:latin typeface="Open Sans"/>
                <a:ea typeface="Open Sans"/>
                <a:cs typeface="Open Sans"/>
                <a:sym typeface="Open Sans"/>
              </a:rPr>
              <a:t>This plot show  the rental data of two stores in different times.</a:t>
            </a:r>
          </a:p>
          <a:p>
            <a:pPr marL="285750" indent="-285750">
              <a:spcAft>
                <a:spcPts val="1600"/>
              </a:spcAft>
            </a:pPr>
            <a:r>
              <a:rPr lang="en-US" altLang="zh-TW" dirty="0">
                <a:latin typeface="Open Sans"/>
                <a:ea typeface="Open Sans"/>
                <a:cs typeface="Open Sans"/>
                <a:sym typeface="Open Sans"/>
              </a:rPr>
              <a:t>After comparing data of both stores, it seems that  the rental data is almost same of both stores.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 4:</a:t>
            </a:r>
            <a:b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will the result after comparing two different stores rental data for the following time?</a:t>
            </a:r>
            <a:endParaRPr sz="1600" b="0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1">
            <a:extLst>
              <a:ext uri="{FF2B5EF4-FFF2-40B4-BE49-F238E27FC236}">
                <a16:creationId xmlns:a16="http://schemas.microsoft.com/office/drawing/2014/main" id="{CA33D484-C459-41E8-927B-B3439CDA01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5509297"/>
              </p:ext>
            </p:extLst>
          </p:nvPr>
        </p:nvGraphicFramePr>
        <p:xfrm>
          <a:off x="750887" y="1252675"/>
          <a:ext cx="5305425" cy="3238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12B75E0A-BA19-4326-B18C-6DCE6C7FF0E2}"/>
              </a:ext>
            </a:extLst>
          </p:cNvPr>
          <p:cNvSpPr txBox="1"/>
          <p:nvPr/>
        </p:nvSpPr>
        <p:spPr>
          <a:xfrm>
            <a:off x="5193647" y="243325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chemeClr val="bg1"/>
                </a:solidFill>
              </a:rPr>
              <a:t>Store_id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81232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759</Words>
  <Application>Microsoft Office PowerPoint</Application>
  <PresentationFormat>如螢幕大小 (16:9)</PresentationFormat>
  <Paragraphs>89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7" baseType="lpstr">
      <vt:lpstr>Arial</vt:lpstr>
      <vt:lpstr>Open Sans</vt:lpstr>
      <vt:lpstr>Simple Light</vt:lpstr>
      <vt:lpstr>Question 1 What is the number of  total rental order for each category of family movies (Animation, Children, Classics, Comedy, Family and Music)</vt:lpstr>
      <vt:lpstr>Question 2 How the length of rental duration of these family-friendly movies compares to the duration that all movies are rented for?</vt:lpstr>
      <vt:lpstr>Question 3 How we compare the number of movies in each quartile for each category of family movies.</vt:lpstr>
      <vt:lpstr>Question 4: What will the result after comparing two different stores rental data for the following time?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were the total Rental Orders Per Staff?</dc:title>
  <dc:creator>User</dc:creator>
  <cp:lastModifiedBy>User</cp:lastModifiedBy>
  <cp:revision>16</cp:revision>
  <dcterms:modified xsi:type="dcterms:W3CDTF">2021-02-13T15:07:54Z</dcterms:modified>
</cp:coreProperties>
</file>