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Helvetica Neue"/>
      <p:regular r:id="rId45"/>
      <p:bold r:id="rId46"/>
      <p:italic r:id="rId47"/>
      <p:boldItalic r:id="rId48"/>
    </p:embeddedFont>
    <p:embeddedFont>
      <p:font typeface="Ubuntu Mono"/>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HelveticaNeue-bold.fntdata"/><Relationship Id="rId45" Type="http://schemas.openxmlformats.org/officeDocument/2006/relationships/font" Target="fonts/HelveticaNeue-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HelveticaNeue-boldItalic.fntdata"/><Relationship Id="rId47" Type="http://schemas.openxmlformats.org/officeDocument/2006/relationships/font" Target="fonts/HelveticaNeue-italic.fntdata"/><Relationship Id="rId49" Type="http://schemas.openxmlformats.org/officeDocument/2006/relationships/font" Target="fonts/UbuntuMon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UbuntuMono-italic.fntdata"/><Relationship Id="rId50" Type="http://schemas.openxmlformats.org/officeDocument/2006/relationships/font" Target="fonts/UbuntuMono-bold.fntdata"/><Relationship Id="rId53" Type="http://schemas.openxmlformats.org/officeDocument/2006/relationships/font" Target="fonts/HelveticaNeueLight-regular.fntdata"/><Relationship Id="rId52" Type="http://schemas.openxmlformats.org/officeDocument/2006/relationships/font" Target="fonts/UbuntuMono-boldItalic.fntdata"/><Relationship Id="rId11" Type="http://schemas.openxmlformats.org/officeDocument/2006/relationships/slide" Target="slides/slide4.xml"/><Relationship Id="rId55" Type="http://schemas.openxmlformats.org/officeDocument/2006/relationships/font" Target="fonts/HelveticaNeueLight-italic.fntdata"/><Relationship Id="rId10" Type="http://schemas.openxmlformats.org/officeDocument/2006/relationships/slide" Target="slides/slide3.xml"/><Relationship Id="rId54" Type="http://schemas.openxmlformats.org/officeDocument/2006/relationships/font" Target="fonts/HelveticaNeueLight-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HelveticaNeueLight-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6c97985cd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6c97985cd0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4d841eee64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4d841eee64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4d841eee64_0_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4d841eee64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4d841eee64_0_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4d841eee64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4d841eee64_0_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4d841eee64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4d841eee64_0_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4d841eee64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4d841eee64_0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4d841eee64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4d841eee64_0_1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4d841eee64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4d841eee64_0_1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4d841eee64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4d841eee64_0_1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4d841eee64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d841eee64_0_1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4d841eee64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c97985cd0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c97985cd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4d841eee64_0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4d841eee64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d841eee64_0_1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4d841eee64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4d841eee64_0_2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4d841eee64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c97985c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c97985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489014d01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489014d01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6c987a8fe7_4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g6c987a8fe7_4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6c97985cd0_5_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6" name="Google Shape;306;g6c97985cd0_5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d841eee64_0_2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4d841eee64_0_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4d841eee6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4d841eee6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d841eee64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4d841eee6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4d841eee64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4d841eee64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5.png"/><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6.png"/><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 Id="rId3" Type="http://schemas.openxmlformats.org/officeDocument/2006/relationships/image" Target="../media/image1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 Id="rId3" Type="http://schemas.openxmlformats.org/officeDocument/2006/relationships/image" Target="../media/image1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 Id="rId3" Type="http://schemas.openxmlformats.org/officeDocument/2006/relationships/image" Target="../media/image1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 Id="rId3"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TITLE_1">
    <p:spTree>
      <p:nvGrpSpPr>
        <p:cNvPr id="82" name="Shape 82"/>
        <p:cNvGrpSpPr/>
        <p:nvPr/>
      </p:nvGrpSpPr>
      <p:grpSpPr>
        <a:xfrm>
          <a:off x="0" y="0"/>
          <a:ext cx="0" cy="0"/>
          <a:chOff x="0" y="0"/>
          <a:chExt cx="0" cy="0"/>
        </a:xfrm>
      </p:grpSpPr>
      <p:sp>
        <p:nvSpPr>
          <p:cNvPr id="83" name="Google Shape;83;p14"/>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84" name="Google Shape;84;p14"/>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85" name="Google Shape;85;p14"/>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6" name="Google Shape;86;p14"/>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87" name="Google Shape;87;p14"/>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88" name="Google Shape;88;p14"/>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89" name="Google Shape;89;p14"/>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90" name="Google Shape;90;p14"/>
          <p:cNvGrpSpPr/>
          <p:nvPr/>
        </p:nvGrpSpPr>
        <p:grpSpPr>
          <a:xfrm>
            <a:off x="0" y="9"/>
            <a:ext cx="9144001" cy="60552"/>
            <a:chOff x="-1" y="-371330"/>
            <a:chExt cx="12192001" cy="325200"/>
          </a:xfrm>
        </p:grpSpPr>
        <p:sp>
          <p:nvSpPr>
            <p:cNvPr id="91" name="Google Shape;91;p1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2" name="Google Shape;92;p14"/>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3" name="Google Shape;93;p14"/>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96" name="Google Shape;96;p15"/>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97" name="Google Shape;97;p15"/>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98" name="Shape 98"/>
        <p:cNvGrpSpPr/>
        <p:nvPr/>
      </p:nvGrpSpPr>
      <p:grpSpPr>
        <a:xfrm>
          <a:off x="0" y="0"/>
          <a:ext cx="0" cy="0"/>
          <a:chOff x="0" y="0"/>
          <a:chExt cx="0" cy="0"/>
        </a:xfrm>
      </p:grpSpPr>
      <p:sp>
        <p:nvSpPr>
          <p:cNvPr id="99" name="Google Shape;9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00" name="Google Shape;10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01" name="Google Shape;101;p16"/>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02" name="Google Shape;102;p16"/>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103" name="Google Shape;103;p16"/>
          <p:cNvGrpSpPr/>
          <p:nvPr/>
        </p:nvGrpSpPr>
        <p:grpSpPr>
          <a:xfrm>
            <a:off x="670500" y="1036031"/>
            <a:ext cx="7802880" cy="26992"/>
            <a:chOff x="-1" y="-371330"/>
            <a:chExt cx="12192000" cy="325200"/>
          </a:xfrm>
        </p:grpSpPr>
        <p:sp>
          <p:nvSpPr>
            <p:cNvPr id="104" name="Google Shape;104;p16"/>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05" name="Google Shape;105;p16"/>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06" name="Google Shape;106;p16"/>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副標題" showMasterSp="0" type="title">
  <p:cSld name="TITLE">
    <p:spTree>
      <p:nvGrpSpPr>
        <p:cNvPr id="118" name="Shape 118"/>
        <p:cNvGrpSpPr/>
        <p:nvPr/>
      </p:nvGrpSpPr>
      <p:grpSpPr>
        <a:xfrm>
          <a:off x="0" y="0"/>
          <a:ext cx="0" cy="0"/>
          <a:chOff x="0" y="0"/>
          <a:chExt cx="0" cy="0"/>
        </a:xfrm>
      </p:grpSpPr>
      <p:sp>
        <p:nvSpPr>
          <p:cNvPr id="119" name="Google Shape;119;p18"/>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20" name="Google Shape;120;p18"/>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21" name="Google Shape;121;p18"/>
          <p:cNvSpPr/>
          <p:nvPr/>
        </p:nvSpPr>
        <p:spPr>
          <a:xfrm>
            <a:off x="-64368" y="-31180"/>
            <a:ext cx="9272700" cy="1519200"/>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122" name="Google Shape;122;p18"/>
          <p:cNvPicPr preferRelativeResize="0"/>
          <p:nvPr/>
        </p:nvPicPr>
        <p:blipFill rotWithShape="1">
          <a:blip r:embed="rId2">
            <a:alphaModFix/>
          </a:blip>
          <a:srcRect b="31511" l="0" r="0" t="0"/>
          <a:stretch/>
        </p:blipFill>
        <p:spPr>
          <a:xfrm>
            <a:off x="6438263" y="131823"/>
            <a:ext cx="2715223" cy="1356080"/>
          </a:xfrm>
          <a:prstGeom prst="rect">
            <a:avLst/>
          </a:prstGeom>
          <a:noFill/>
          <a:ln>
            <a:noFill/>
          </a:ln>
        </p:spPr>
      </p:pic>
      <p:pic>
        <p:nvPicPr>
          <p:cNvPr descr="影像" id="123" name="Google Shape;123;p18"/>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124" name="Google Shape;124;p18"/>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125" name="Google Shape;125;p18"/>
          <p:cNvPicPr preferRelativeResize="0"/>
          <p:nvPr/>
        </p:nvPicPr>
        <p:blipFill rotWithShape="1">
          <a:blip r:embed="rId5">
            <a:alphaModFix/>
          </a:blip>
          <a:srcRect b="0" l="0" r="0" t="0"/>
          <a:stretch/>
        </p:blipFill>
        <p:spPr>
          <a:xfrm>
            <a:off x="5892910" y="1022686"/>
            <a:ext cx="406181" cy="250153"/>
          </a:xfrm>
          <a:prstGeom prst="rect">
            <a:avLst/>
          </a:prstGeom>
          <a:noFill/>
          <a:ln>
            <a:noFill/>
          </a:ln>
        </p:spPr>
      </p:pic>
      <p:sp>
        <p:nvSpPr>
          <p:cNvPr id="126" name="Google Shape;126;p1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言語錄" showMasterSp="0" type="tx">
  <p:cSld name="TITLE_AND_BODY">
    <p:spTree>
      <p:nvGrpSpPr>
        <p:cNvPr id="127" name="Shape 127"/>
        <p:cNvGrpSpPr/>
        <p:nvPr/>
      </p:nvGrpSpPr>
      <p:grpSpPr>
        <a:xfrm>
          <a:off x="0" y="0"/>
          <a:ext cx="0" cy="0"/>
          <a:chOff x="0" y="0"/>
          <a:chExt cx="0" cy="0"/>
        </a:xfrm>
      </p:grpSpPr>
      <p:sp>
        <p:nvSpPr>
          <p:cNvPr id="128" name="Google Shape;128;p19"/>
          <p:cNvSpPr txBox="1"/>
          <p:nvPr/>
        </p:nvSpPr>
        <p:spPr>
          <a:xfrm>
            <a:off x="3980920" y="4286250"/>
            <a:ext cx="1182300" cy="2142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sz="500"/>
          </a:p>
        </p:txBody>
      </p:sp>
      <p:sp>
        <p:nvSpPr>
          <p:cNvPr id="129" name="Google Shape;129;p19"/>
          <p:cNvSpPr txBox="1"/>
          <p:nvPr/>
        </p:nvSpPr>
        <p:spPr>
          <a:xfrm>
            <a:off x="2242626" y="1332944"/>
            <a:ext cx="4658700" cy="1842600"/>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sz="500"/>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sz="500"/>
          </a:p>
        </p:txBody>
      </p:sp>
      <p:pic>
        <p:nvPicPr>
          <p:cNvPr descr="影像" id="130" name="Google Shape;130;p19"/>
          <p:cNvPicPr preferRelativeResize="0"/>
          <p:nvPr/>
        </p:nvPicPr>
        <p:blipFill rotWithShape="1">
          <a:blip r:embed="rId2">
            <a:alphaModFix amt="2990"/>
          </a:blip>
          <a:srcRect b="0" l="0" r="0" t="0"/>
          <a:stretch/>
        </p:blipFill>
        <p:spPr>
          <a:xfrm>
            <a:off x="2583634" y="852711"/>
            <a:ext cx="3976664" cy="3438073"/>
          </a:xfrm>
          <a:prstGeom prst="rect">
            <a:avLst/>
          </a:prstGeom>
          <a:noFill/>
          <a:ln>
            <a:noFill/>
          </a:ln>
        </p:spPr>
      </p:pic>
      <p:sp>
        <p:nvSpPr>
          <p:cNvPr id="131" name="Google Shape;131;p1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132" name="Shape 132"/>
        <p:cNvGrpSpPr/>
        <p:nvPr/>
      </p:nvGrpSpPr>
      <p:grpSpPr>
        <a:xfrm>
          <a:off x="0" y="0"/>
          <a:ext cx="0" cy="0"/>
          <a:chOff x="0" y="0"/>
          <a:chExt cx="0" cy="0"/>
        </a:xfrm>
      </p:grpSpPr>
      <p:sp>
        <p:nvSpPr>
          <p:cNvPr id="133" name="Google Shape;133;p20"/>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34" name="Google Shape;134;p20"/>
          <p:cNvGrpSpPr/>
          <p:nvPr/>
        </p:nvGrpSpPr>
        <p:grpSpPr>
          <a:xfrm>
            <a:off x="1075372" y="2889512"/>
            <a:ext cx="6521640" cy="17325"/>
            <a:chOff x="0" y="0"/>
            <a:chExt cx="17391040" cy="46200"/>
          </a:xfrm>
        </p:grpSpPr>
        <p:sp>
          <p:nvSpPr>
            <p:cNvPr id="135" name="Google Shape;135;p20"/>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6" name="Google Shape;136;p20"/>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7" name="Google Shape;137;p20"/>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38" name="Google Shape;138;p20"/>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39" name="Google Shape;139;p20"/>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40" name="Google Shape;140;p2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上方">
  <p:cSld name="大標題 - 上方">
    <p:spTree>
      <p:nvGrpSpPr>
        <p:cNvPr id="141" name="Shape 141"/>
        <p:cNvGrpSpPr/>
        <p:nvPr/>
      </p:nvGrpSpPr>
      <p:grpSpPr>
        <a:xfrm>
          <a:off x="0" y="0"/>
          <a:ext cx="0" cy="0"/>
          <a:chOff x="0" y="0"/>
          <a:chExt cx="0" cy="0"/>
        </a:xfrm>
      </p:grpSpPr>
      <p:sp>
        <p:nvSpPr>
          <p:cNvPr id="142" name="Google Shape;142;p2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3" name="Google Shape;143;p2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showMasterSp="0">
  <p:cSld name="大標題與項目符號">
    <p:spTree>
      <p:nvGrpSpPr>
        <p:cNvPr id="144" name="Shape 144"/>
        <p:cNvGrpSpPr/>
        <p:nvPr/>
      </p:nvGrpSpPr>
      <p:grpSpPr>
        <a:xfrm>
          <a:off x="0" y="0"/>
          <a:ext cx="0" cy="0"/>
          <a:chOff x="0" y="0"/>
          <a:chExt cx="0" cy="0"/>
        </a:xfrm>
      </p:grpSpPr>
      <p:sp>
        <p:nvSpPr>
          <p:cNvPr id="145" name="Google Shape;145;p2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46" name="Google Shape;146;p2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47" name="Google Shape;147;p22"/>
          <p:cNvGrpSpPr/>
          <p:nvPr/>
        </p:nvGrpSpPr>
        <p:grpSpPr>
          <a:xfrm>
            <a:off x="-17450" y="5084396"/>
            <a:ext cx="9178922" cy="59063"/>
            <a:chOff x="0" y="0"/>
            <a:chExt cx="24477125" cy="157500"/>
          </a:xfrm>
        </p:grpSpPr>
        <p:sp>
          <p:nvSpPr>
            <p:cNvPr id="148" name="Google Shape;148;p22"/>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9" name="Google Shape;149;p22"/>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50" name="Google Shape;150;p22"/>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51" name="Google Shape;151;p22"/>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152" name="Google Shape;152;p22"/>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53" name="Google Shape;153;p22"/>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154" name="Google Shape;154;p2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項目符號" showMasterSp="0">
  <p:cSld name="項目符號">
    <p:spTree>
      <p:nvGrpSpPr>
        <p:cNvPr id="155" name="Shape 155"/>
        <p:cNvGrpSpPr/>
        <p:nvPr/>
      </p:nvGrpSpPr>
      <p:grpSpPr>
        <a:xfrm>
          <a:off x="0" y="0"/>
          <a:ext cx="0" cy="0"/>
          <a:chOff x="0" y="0"/>
          <a:chExt cx="0" cy="0"/>
        </a:xfrm>
      </p:grpSpPr>
      <p:sp>
        <p:nvSpPr>
          <p:cNvPr id="156" name="Google Shape;156;p23"/>
          <p:cNvSpPr txBox="1"/>
          <p:nvPr>
            <p:ph idx="1" type="body"/>
          </p:nvPr>
        </p:nvSpPr>
        <p:spPr>
          <a:xfrm>
            <a:off x="1645295" y="669726"/>
            <a:ext cx="5853300" cy="3804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57" name="Google Shape;157;p23"/>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58" name="Google Shape;158;p2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直式" showMasterSp="0">
  <p:cSld name="照片 - 直式">
    <p:spTree>
      <p:nvGrpSpPr>
        <p:cNvPr id="159" name="Shape 159"/>
        <p:cNvGrpSpPr/>
        <p:nvPr/>
      </p:nvGrpSpPr>
      <p:grpSpPr>
        <a:xfrm>
          <a:off x="0" y="0"/>
          <a:ext cx="0" cy="0"/>
          <a:chOff x="0" y="0"/>
          <a:chExt cx="0" cy="0"/>
        </a:xfrm>
      </p:grpSpPr>
      <p:sp>
        <p:nvSpPr>
          <p:cNvPr id="160" name="Google Shape;160;p24"/>
          <p:cNvSpPr/>
          <p:nvPr>
            <p:ph idx="2" type="pic"/>
          </p:nvPr>
        </p:nvSpPr>
        <p:spPr>
          <a:xfrm>
            <a:off x="4685854" y="334863"/>
            <a:ext cx="2812800" cy="43332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61" name="Google Shape;161;p24"/>
          <p:cNvSpPr txBox="1"/>
          <p:nvPr>
            <p:ph type="title"/>
          </p:nvPr>
        </p:nvSpPr>
        <p:spPr>
          <a:xfrm>
            <a:off x="1645295" y="334863"/>
            <a:ext cx="2812800" cy="21030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2" name="Google Shape;162;p24"/>
          <p:cNvSpPr txBox="1"/>
          <p:nvPr>
            <p:ph idx="1" type="body"/>
          </p:nvPr>
        </p:nvSpPr>
        <p:spPr>
          <a:xfrm>
            <a:off x="1645295" y="2491383"/>
            <a:ext cx="2812800" cy="21699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63" name="Google Shape;163;p2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水平" showMasterSp="0">
  <p:cSld name="照片 - 水平">
    <p:spTree>
      <p:nvGrpSpPr>
        <p:cNvPr id="164" name="Shape 164"/>
        <p:cNvGrpSpPr/>
        <p:nvPr/>
      </p:nvGrpSpPr>
      <p:grpSpPr>
        <a:xfrm>
          <a:off x="0" y="0"/>
          <a:ext cx="0" cy="0"/>
          <a:chOff x="0" y="0"/>
          <a:chExt cx="0" cy="0"/>
        </a:xfrm>
      </p:grpSpPr>
      <p:sp>
        <p:nvSpPr>
          <p:cNvPr id="165" name="Google Shape;165;p25"/>
          <p:cNvSpPr/>
          <p:nvPr>
            <p:ph idx="2" type="pic"/>
          </p:nvPr>
        </p:nvSpPr>
        <p:spPr>
          <a:xfrm>
            <a:off x="2000250" y="354955"/>
            <a:ext cx="5143500" cy="31143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66" name="Google Shape;166;p25"/>
          <p:cNvSpPr txBox="1"/>
          <p:nvPr>
            <p:ph type="title"/>
          </p:nvPr>
        </p:nvSpPr>
        <p:spPr>
          <a:xfrm>
            <a:off x="1812726" y="3542854"/>
            <a:ext cx="5518500" cy="750000"/>
          </a:xfrm>
          <a:prstGeom prst="rect">
            <a:avLst/>
          </a:prstGeom>
          <a:noFill/>
          <a:ln>
            <a:noFill/>
          </a:ln>
        </p:spPr>
        <p:txBody>
          <a:bodyPr anchorCtr="0" anchor="b"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7" name="Google Shape;167;p25"/>
          <p:cNvSpPr txBox="1"/>
          <p:nvPr>
            <p:ph idx="1" type="body"/>
          </p:nvPr>
        </p:nvSpPr>
        <p:spPr>
          <a:xfrm>
            <a:off x="1812726" y="429964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68" name="Google Shape;168;p2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項目符號與照片" showMasterSp="0">
  <p:cSld name="大標題、項目符號與照片">
    <p:spTree>
      <p:nvGrpSpPr>
        <p:cNvPr id="169" name="Shape 169"/>
        <p:cNvGrpSpPr/>
        <p:nvPr/>
      </p:nvGrpSpPr>
      <p:grpSpPr>
        <a:xfrm>
          <a:off x="0" y="0"/>
          <a:ext cx="0" cy="0"/>
          <a:chOff x="0" y="0"/>
          <a:chExt cx="0" cy="0"/>
        </a:xfrm>
      </p:grpSpPr>
      <p:sp>
        <p:nvSpPr>
          <p:cNvPr id="170" name="Google Shape;170;p26"/>
          <p:cNvSpPr/>
          <p:nvPr>
            <p:ph idx="2" type="pic"/>
          </p:nvPr>
        </p:nvSpPr>
        <p:spPr>
          <a:xfrm>
            <a:off x="4685854" y="1366242"/>
            <a:ext cx="2812800" cy="3315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1" name="Google Shape;171;p26"/>
          <p:cNvSpPr txBox="1"/>
          <p:nvPr>
            <p:ph type="title"/>
          </p:nvPr>
        </p:nvSpPr>
        <p:spPr>
          <a:xfrm>
            <a:off x="1645295" y="133945"/>
            <a:ext cx="5853300" cy="11385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72" name="Google Shape;172;p26"/>
          <p:cNvSpPr txBox="1"/>
          <p:nvPr>
            <p:ph idx="1" type="body"/>
          </p:nvPr>
        </p:nvSpPr>
        <p:spPr>
          <a:xfrm>
            <a:off x="1645295" y="1366242"/>
            <a:ext cx="2812800" cy="3315000"/>
          </a:xfrm>
          <a:prstGeom prst="rect">
            <a:avLst/>
          </a:prstGeom>
          <a:noFill/>
          <a:ln>
            <a:noFill/>
          </a:ln>
        </p:spPr>
        <p:txBody>
          <a:bodyPr anchorCtr="0" anchor="ctr" bIns="26775" lIns="26775" spcFirstLastPara="1" rIns="26775" wrap="square" tIns="26775">
            <a:noAutofit/>
          </a:bodyPr>
          <a:lstStyle>
            <a:lvl1pPr indent="-361950" lvl="0" marL="4572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rtl="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3" name="Google Shape;173;p26"/>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一頁三張" showMasterSp="0">
  <p:cSld name="照片 - 一頁三張">
    <p:spTree>
      <p:nvGrpSpPr>
        <p:cNvPr id="174" name="Shape 174"/>
        <p:cNvGrpSpPr/>
        <p:nvPr/>
      </p:nvGrpSpPr>
      <p:grpSpPr>
        <a:xfrm>
          <a:off x="0" y="0"/>
          <a:ext cx="0" cy="0"/>
          <a:chOff x="0" y="0"/>
          <a:chExt cx="0" cy="0"/>
        </a:xfrm>
      </p:grpSpPr>
      <p:sp>
        <p:nvSpPr>
          <p:cNvPr id="175" name="Google Shape;175;p27"/>
          <p:cNvSpPr/>
          <p:nvPr>
            <p:ph idx="2" type="pic"/>
          </p:nvPr>
        </p:nvSpPr>
        <p:spPr>
          <a:xfrm>
            <a:off x="4685854" y="2685604"/>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6" name="Google Shape;176;p27"/>
          <p:cNvSpPr/>
          <p:nvPr>
            <p:ph idx="3" type="pic"/>
          </p:nvPr>
        </p:nvSpPr>
        <p:spPr>
          <a:xfrm>
            <a:off x="4685854" y="468808"/>
            <a:ext cx="2812800" cy="1989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7" name="Google Shape;177;p27"/>
          <p:cNvSpPr/>
          <p:nvPr>
            <p:ph idx="4" type="pic"/>
          </p:nvPr>
        </p:nvSpPr>
        <p:spPr>
          <a:xfrm>
            <a:off x="1645295" y="468808"/>
            <a:ext cx="2812800" cy="42060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78" name="Google Shape;178;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showMasterSp="0">
  <p:cSld name="照片">
    <p:spTree>
      <p:nvGrpSpPr>
        <p:cNvPr id="179" name="Shape 179"/>
        <p:cNvGrpSpPr/>
        <p:nvPr/>
      </p:nvGrpSpPr>
      <p:grpSpPr>
        <a:xfrm>
          <a:off x="0" y="0"/>
          <a:ext cx="0" cy="0"/>
          <a:chOff x="0" y="0"/>
          <a:chExt cx="0" cy="0"/>
        </a:xfrm>
      </p:grpSpPr>
      <p:sp>
        <p:nvSpPr>
          <p:cNvPr id="180" name="Google Shape;180;p28"/>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81" name="Google Shape;181;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p:cSld name="空白">
    <p:spTree>
      <p:nvGrpSpPr>
        <p:cNvPr id="182" name="Shape 182"/>
        <p:cNvGrpSpPr/>
        <p:nvPr/>
      </p:nvGrpSpPr>
      <p:grpSpPr>
        <a:xfrm>
          <a:off x="0" y="0"/>
          <a:ext cx="0" cy="0"/>
          <a:chOff x="0" y="0"/>
          <a:chExt cx="0" cy="0"/>
        </a:xfrm>
      </p:grpSpPr>
      <p:sp>
        <p:nvSpPr>
          <p:cNvPr id="183" name="Google Shape;183;p29"/>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90" name="Shape 190"/>
        <p:cNvGrpSpPr/>
        <p:nvPr/>
      </p:nvGrpSpPr>
      <p:grpSpPr>
        <a:xfrm>
          <a:off x="0" y="0"/>
          <a:ext cx="0" cy="0"/>
          <a:chOff x="0" y="0"/>
          <a:chExt cx="0" cy="0"/>
        </a:xfrm>
      </p:grpSpPr>
      <p:sp>
        <p:nvSpPr>
          <p:cNvPr id="191" name="Google Shape;191;p31"/>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92" name="Google Shape;192;p31"/>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93" name="Google Shape;193;p31"/>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4" name="Google Shape;194;p31"/>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95" name="Google Shape;195;p31"/>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96" name="Google Shape;196;p31"/>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197" name="Google Shape;197;p31"/>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198" name="Google Shape;198;p31"/>
          <p:cNvGrpSpPr/>
          <p:nvPr/>
        </p:nvGrpSpPr>
        <p:grpSpPr>
          <a:xfrm>
            <a:off x="0" y="9"/>
            <a:ext cx="9144001" cy="60552"/>
            <a:chOff x="-1" y="-371330"/>
            <a:chExt cx="12192001" cy="325200"/>
          </a:xfrm>
        </p:grpSpPr>
        <p:sp>
          <p:nvSpPr>
            <p:cNvPr id="199" name="Google Shape;199;p31"/>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200" name="Google Shape;200;p31"/>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201" name="Google Shape;201;p31"/>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202" name="Shape 202"/>
        <p:cNvGrpSpPr/>
        <p:nvPr/>
      </p:nvGrpSpPr>
      <p:grpSpPr>
        <a:xfrm>
          <a:off x="0" y="0"/>
          <a:ext cx="0" cy="0"/>
          <a:chOff x="0" y="0"/>
          <a:chExt cx="0" cy="0"/>
        </a:xfrm>
      </p:grpSpPr>
      <p:pic>
        <p:nvPicPr>
          <p:cNvPr id="203" name="Google Shape;203;p32"/>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204" name="Google Shape;204;p32"/>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205" name="Google Shape;205;p32"/>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06" name="Shape 206"/>
        <p:cNvGrpSpPr/>
        <p:nvPr/>
      </p:nvGrpSpPr>
      <p:grpSpPr>
        <a:xfrm>
          <a:off x="0" y="0"/>
          <a:ext cx="0" cy="0"/>
          <a:chOff x="0" y="0"/>
          <a:chExt cx="0" cy="0"/>
        </a:xfrm>
      </p:grpSpPr>
      <p:sp>
        <p:nvSpPr>
          <p:cNvPr id="207" name="Google Shape;207;p33"/>
          <p:cNvSpPr txBox="1"/>
          <p:nvPr>
            <p:ph type="title"/>
          </p:nvPr>
        </p:nvSpPr>
        <p:spPr>
          <a:xfrm>
            <a:off x="623888" y="873196"/>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Microsoft JhengHei"/>
              <a:buNone/>
              <a:defRPr b="1"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8" name="Google Shape;208;p33"/>
          <p:cNvSpPr txBox="1"/>
          <p:nvPr>
            <p:ph idx="1" type="body"/>
          </p:nvPr>
        </p:nvSpPr>
        <p:spPr>
          <a:xfrm>
            <a:off x="623888" y="3131718"/>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09" name="Google Shape;209;p33"/>
          <p:cNvSpPr/>
          <p:nvPr/>
        </p:nvSpPr>
        <p:spPr>
          <a:xfrm>
            <a:off x="670500" y="3026195"/>
            <a:ext cx="7803000" cy="270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10" name="Google Shape;210;p33"/>
          <p:cNvSpPr/>
          <p:nvPr/>
        </p:nvSpPr>
        <p:spPr>
          <a:xfrm>
            <a:off x="2736000" y="3026195"/>
            <a:ext cx="3672000" cy="270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11" name="Google Shape;211;p33"/>
          <p:cNvSpPr/>
          <p:nvPr/>
        </p:nvSpPr>
        <p:spPr>
          <a:xfrm>
            <a:off x="6408000" y="3026195"/>
            <a:ext cx="2079000" cy="270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212" name="Google Shape;212;p33"/>
          <p:cNvPicPr preferRelativeResize="0"/>
          <p:nvPr/>
        </p:nvPicPr>
        <p:blipFill rotWithShape="1">
          <a:blip r:embed="rId2">
            <a:alphaModFix/>
          </a:blip>
          <a:srcRect b="0" l="0" r="0" t="0"/>
          <a:stretch/>
        </p:blipFill>
        <p:spPr>
          <a:xfrm>
            <a:off x="6828480" y="3697941"/>
            <a:ext cx="2618083" cy="144556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213" name="Shape 213"/>
        <p:cNvGrpSpPr/>
        <p:nvPr/>
      </p:nvGrpSpPr>
      <p:grpSpPr>
        <a:xfrm>
          <a:off x="0" y="0"/>
          <a:ext cx="0" cy="0"/>
          <a:chOff x="0" y="0"/>
          <a:chExt cx="0" cy="0"/>
        </a:xfrm>
      </p:grpSpPr>
      <p:sp>
        <p:nvSpPr>
          <p:cNvPr id="214" name="Google Shape;214;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5" name="Google Shape;215;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216" name="Google Shape;216;p34"/>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217" name="Google Shape;217;p34"/>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218" name="Google Shape;218;p34"/>
          <p:cNvGrpSpPr/>
          <p:nvPr/>
        </p:nvGrpSpPr>
        <p:grpSpPr>
          <a:xfrm>
            <a:off x="670500" y="1036031"/>
            <a:ext cx="7802880" cy="26992"/>
            <a:chOff x="-1" y="-371330"/>
            <a:chExt cx="12192000" cy="325200"/>
          </a:xfrm>
        </p:grpSpPr>
        <p:sp>
          <p:nvSpPr>
            <p:cNvPr id="219" name="Google Shape;219;p3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20" name="Google Shape;220;p34"/>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21" name="Google Shape;221;p34"/>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222" name="Shape 222"/>
        <p:cNvGrpSpPr/>
        <p:nvPr/>
      </p:nvGrpSpPr>
      <p:grpSpPr>
        <a:xfrm>
          <a:off x="0" y="0"/>
          <a:ext cx="0" cy="0"/>
          <a:chOff x="0" y="0"/>
          <a:chExt cx="0" cy="0"/>
        </a:xfrm>
      </p:grpSpPr>
      <p:grpSp>
        <p:nvGrpSpPr>
          <p:cNvPr id="223" name="Google Shape;223;p35"/>
          <p:cNvGrpSpPr/>
          <p:nvPr/>
        </p:nvGrpSpPr>
        <p:grpSpPr>
          <a:xfrm>
            <a:off x="670500" y="1036031"/>
            <a:ext cx="7802880" cy="26992"/>
            <a:chOff x="-1" y="-371330"/>
            <a:chExt cx="12192000" cy="325200"/>
          </a:xfrm>
        </p:grpSpPr>
        <p:sp>
          <p:nvSpPr>
            <p:cNvPr id="224" name="Google Shape;224;p35"/>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25" name="Google Shape;225;p35"/>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26" name="Google Shape;226;p35"/>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227" name="Google Shape;227;p35"/>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
        <p:nvSpPr>
          <p:cNvPr id="228" name="Google Shape;228;p35"/>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Microsoft JhengHei"/>
              <a:buNone/>
            </a:pPr>
            <a:r>
              <a:rPr b="1" lang="zh-TW" sz="3300">
                <a:solidFill>
                  <a:schemeClr val="dk1"/>
                </a:solidFill>
                <a:latin typeface="Microsoft JhengHei"/>
                <a:ea typeface="Microsoft JhengHei"/>
                <a:cs typeface="Microsoft JhengHei"/>
                <a:sym typeface="Microsoft JhengHei"/>
              </a:rPr>
              <a:t>按一下以編輯母片標題樣式</a:t>
            </a:r>
            <a:endParaRPr sz="11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229" name="Shape 229"/>
        <p:cNvGrpSpPr/>
        <p:nvPr/>
      </p:nvGrpSpPr>
      <p:grpSpPr>
        <a:xfrm>
          <a:off x="0" y="0"/>
          <a:ext cx="0" cy="0"/>
          <a:chOff x="0" y="0"/>
          <a:chExt cx="0" cy="0"/>
        </a:xfrm>
      </p:grpSpPr>
      <p:pic>
        <p:nvPicPr>
          <p:cNvPr id="230" name="Google Shape;230;p36"/>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p:cSld name="兩個內容">
    <p:spTree>
      <p:nvGrpSpPr>
        <p:cNvPr id="231" name="Shape 231"/>
        <p:cNvGrpSpPr/>
        <p:nvPr/>
      </p:nvGrpSpPr>
      <p:grpSpPr>
        <a:xfrm>
          <a:off x="0" y="0"/>
          <a:ext cx="0" cy="0"/>
          <a:chOff x="0" y="0"/>
          <a:chExt cx="0" cy="0"/>
        </a:xfrm>
      </p:grpSpPr>
      <p:sp>
        <p:nvSpPr>
          <p:cNvPr id="232" name="Google Shape;232;p3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3" name="Google Shape;233;p3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4" name="Google Shape;234;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235" name="Google Shape;235;p37"/>
          <p:cNvGrpSpPr/>
          <p:nvPr/>
        </p:nvGrpSpPr>
        <p:grpSpPr>
          <a:xfrm>
            <a:off x="670500" y="1036031"/>
            <a:ext cx="7802880" cy="26992"/>
            <a:chOff x="-1" y="-371330"/>
            <a:chExt cx="12192000" cy="325200"/>
          </a:xfrm>
        </p:grpSpPr>
        <p:sp>
          <p:nvSpPr>
            <p:cNvPr id="236" name="Google Shape;236;p37"/>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37" name="Google Shape;237;p37"/>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38" name="Google Shape;238;p37"/>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239" name="Google Shape;239;p37"/>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240" name="Google Shape;240;p37"/>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p:cSld name="比較">
    <p:spTree>
      <p:nvGrpSpPr>
        <p:cNvPr id="241" name="Shape 241"/>
        <p:cNvGrpSpPr/>
        <p:nvPr/>
      </p:nvGrpSpPr>
      <p:grpSpPr>
        <a:xfrm>
          <a:off x="0" y="0"/>
          <a:ext cx="0" cy="0"/>
          <a:chOff x="0" y="0"/>
          <a:chExt cx="0" cy="0"/>
        </a:xfrm>
      </p:grpSpPr>
      <p:sp>
        <p:nvSpPr>
          <p:cNvPr id="242" name="Google Shape;242;p3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43" name="Google Shape;243;p3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4" name="Google Shape;244;p3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45" name="Google Shape;245;p3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6" name="Google Shape;246;p3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247" name="Google Shape;247;p38"/>
          <p:cNvGrpSpPr/>
          <p:nvPr/>
        </p:nvGrpSpPr>
        <p:grpSpPr>
          <a:xfrm>
            <a:off x="670500" y="1036031"/>
            <a:ext cx="7802880" cy="26992"/>
            <a:chOff x="-1" y="-371330"/>
            <a:chExt cx="12192000" cy="325200"/>
          </a:xfrm>
        </p:grpSpPr>
        <p:sp>
          <p:nvSpPr>
            <p:cNvPr id="248" name="Google Shape;248;p38"/>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49" name="Google Shape;249;p38"/>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50" name="Google Shape;250;p38"/>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251" name="Google Shape;251;p38"/>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252" name="Google Shape;252;p38"/>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253" name="Shape 253"/>
        <p:cNvGrpSpPr/>
        <p:nvPr/>
      </p:nvGrpSpPr>
      <p:grpSpPr>
        <a:xfrm>
          <a:off x="0" y="0"/>
          <a:ext cx="0" cy="0"/>
          <a:chOff x="0" y="0"/>
          <a:chExt cx="0" cy="0"/>
        </a:xfrm>
      </p:grpSpPr>
      <p:sp>
        <p:nvSpPr>
          <p:cNvPr id="254" name="Google Shape;254;p3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5" name="Google Shape;255;p3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56" name="Google Shape;256;p3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257" name="Google Shape;257;p39"/>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258" name="Shape 258"/>
        <p:cNvGrpSpPr/>
        <p:nvPr/>
      </p:nvGrpSpPr>
      <p:grpSpPr>
        <a:xfrm>
          <a:off x="0" y="0"/>
          <a:ext cx="0" cy="0"/>
          <a:chOff x="0" y="0"/>
          <a:chExt cx="0" cy="0"/>
        </a:xfrm>
      </p:grpSpPr>
      <p:sp>
        <p:nvSpPr>
          <p:cNvPr id="259" name="Google Shape;259;p4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0" name="Google Shape;260;p40"/>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icrosoft JhengHei"/>
                <a:ea typeface="Microsoft JhengHei"/>
                <a:cs typeface="Microsoft JhengHei"/>
                <a:sym typeface="Microsoft JhengHe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icrosoft JhengHei"/>
                <a:ea typeface="Microsoft JhengHei"/>
                <a:cs typeface="Microsoft JhengHei"/>
                <a:sym typeface="Microsoft JhengHe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9pPr>
          </a:lstStyle>
          <a:p/>
        </p:txBody>
      </p:sp>
      <p:sp>
        <p:nvSpPr>
          <p:cNvPr id="261" name="Google Shape;261;p4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262" name="Google Shape;262;p40"/>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訂版面配置">
  <p:cSld name="1_自訂版面配置">
    <p:spTree>
      <p:nvGrpSpPr>
        <p:cNvPr id="263" name="Shape 263"/>
        <p:cNvGrpSpPr/>
        <p:nvPr/>
      </p:nvGrpSpPr>
      <p:grpSpPr>
        <a:xfrm>
          <a:off x="0" y="0"/>
          <a:ext cx="0" cy="0"/>
          <a:chOff x="0" y="0"/>
          <a:chExt cx="0" cy="0"/>
        </a:xfrm>
      </p:grpSpPr>
      <p:sp>
        <p:nvSpPr>
          <p:cNvPr id="264" name="Google Shape;264;p41"/>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265" name="Google Shape;265;p41"/>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266" name="Google Shape;266;p41"/>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grpSp>
        <p:nvGrpSpPr>
          <p:cNvPr id="267" name="Google Shape;267;p41"/>
          <p:cNvGrpSpPr/>
          <p:nvPr/>
        </p:nvGrpSpPr>
        <p:grpSpPr>
          <a:xfrm>
            <a:off x="0" y="9"/>
            <a:ext cx="9144001" cy="60552"/>
            <a:chOff x="-1" y="-371330"/>
            <a:chExt cx="12192001" cy="325200"/>
          </a:xfrm>
        </p:grpSpPr>
        <p:sp>
          <p:nvSpPr>
            <p:cNvPr id="268" name="Google Shape;268;p41"/>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69" name="Google Shape;269;p41"/>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270" name="Google Shape;270;p41"/>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
        <p:nvSpPr>
          <p:cNvPr id="271" name="Google Shape;271;p41"/>
          <p:cNvSpPr txBox="1"/>
          <p:nvPr>
            <p:ph type="title"/>
          </p:nvPr>
        </p:nvSpPr>
        <p:spPr>
          <a:xfrm>
            <a:off x="1044262" y="1562983"/>
            <a:ext cx="7055700" cy="9012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4500"/>
              <a:buFont typeface="Microsoft JhengHei"/>
              <a:buNone/>
              <a:defRPr b="1"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showMasterSp="0">
  <p:cSld name="大標題與項目符號">
    <p:spTree>
      <p:nvGrpSpPr>
        <p:cNvPr id="272" name="Shape 272"/>
        <p:cNvGrpSpPr/>
        <p:nvPr/>
      </p:nvGrpSpPr>
      <p:grpSpPr>
        <a:xfrm>
          <a:off x="0" y="0"/>
          <a:ext cx="0" cy="0"/>
          <a:chOff x="0" y="0"/>
          <a:chExt cx="0" cy="0"/>
        </a:xfrm>
      </p:grpSpPr>
      <p:sp>
        <p:nvSpPr>
          <p:cNvPr id="273" name="Google Shape;273;p4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74" name="Google Shape;274;p42"/>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275" name="Google Shape;275;p42"/>
          <p:cNvGrpSpPr/>
          <p:nvPr/>
        </p:nvGrpSpPr>
        <p:grpSpPr>
          <a:xfrm>
            <a:off x="-17450" y="5084396"/>
            <a:ext cx="9178922" cy="59063"/>
            <a:chOff x="0" y="0"/>
            <a:chExt cx="24477125" cy="157500"/>
          </a:xfrm>
        </p:grpSpPr>
        <p:sp>
          <p:nvSpPr>
            <p:cNvPr id="276" name="Google Shape;276;p42"/>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77" name="Google Shape;277;p42"/>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78" name="Google Shape;278;p42"/>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279" name="Google Shape;279;p42"/>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80" name="Google Shape;280;p42"/>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81" name="Google Shape;281;p42"/>
          <p:cNvPicPr preferRelativeResize="0"/>
          <p:nvPr/>
        </p:nvPicPr>
        <p:blipFill rotWithShape="1">
          <a:blip r:embed="rId3">
            <a:alphaModFix amt="18340"/>
          </a:blip>
          <a:srcRect b="0" l="0" r="0" t="0"/>
          <a:stretch/>
        </p:blipFill>
        <p:spPr>
          <a:xfrm>
            <a:off x="7631260" y="4869421"/>
            <a:ext cx="1461636" cy="193074"/>
          </a:xfrm>
          <a:prstGeom prst="rect">
            <a:avLst/>
          </a:prstGeom>
          <a:noFill/>
          <a:ln>
            <a:noFill/>
          </a:ln>
        </p:spPr>
      </p:pic>
      <p:sp>
        <p:nvSpPr>
          <p:cNvPr id="282" name="Google Shape;282;p4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showMasterSp="0">
  <p:cSld name="大標題與項目符號">
    <p:spTree>
      <p:nvGrpSpPr>
        <p:cNvPr id="34" name="Shape 34"/>
        <p:cNvGrpSpPr/>
        <p:nvPr/>
      </p:nvGrpSpPr>
      <p:grpSpPr>
        <a:xfrm>
          <a:off x="0" y="0"/>
          <a:ext cx="0" cy="0"/>
          <a:chOff x="0" y="0"/>
          <a:chExt cx="0" cy="0"/>
        </a:xfrm>
      </p:grpSpPr>
      <p:sp>
        <p:nvSpPr>
          <p:cNvPr id="35" name="Google Shape;35;p5"/>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36" name="Google Shape;36;p5"/>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37" name="Google Shape;37;p5"/>
          <p:cNvGrpSpPr/>
          <p:nvPr/>
        </p:nvGrpSpPr>
        <p:grpSpPr>
          <a:xfrm>
            <a:off x="-17450" y="5084396"/>
            <a:ext cx="9178902" cy="59104"/>
            <a:chOff x="0" y="0"/>
            <a:chExt cx="24477068" cy="157609"/>
          </a:xfrm>
        </p:grpSpPr>
        <p:sp>
          <p:nvSpPr>
            <p:cNvPr id="38" name="Google Shape;38;p5"/>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0" name="Google Shape;40;p5"/>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41" name="Google Shape;41;p5"/>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42" name="Google Shape;42;p5"/>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43" name="Google Shape;43;p5"/>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44" name="Google Shape;44;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上方">
  <p:cSld name="大標題 - 上方">
    <p:spTree>
      <p:nvGrpSpPr>
        <p:cNvPr id="283" name="Shape 283"/>
        <p:cNvGrpSpPr/>
        <p:nvPr/>
      </p:nvGrpSpPr>
      <p:grpSpPr>
        <a:xfrm>
          <a:off x="0" y="0"/>
          <a:ext cx="0" cy="0"/>
          <a:chOff x="0" y="0"/>
          <a:chExt cx="0" cy="0"/>
        </a:xfrm>
      </p:grpSpPr>
      <p:sp>
        <p:nvSpPr>
          <p:cNvPr id="284" name="Google Shape;284;p4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285" name="Google Shape;285;p43"/>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45" name="Shape 45"/>
        <p:cNvGrpSpPr/>
        <p:nvPr/>
      </p:nvGrpSpPr>
      <p:grpSpPr>
        <a:xfrm>
          <a:off x="0" y="0"/>
          <a:ext cx="0" cy="0"/>
          <a:chOff x="0" y="0"/>
          <a:chExt cx="0" cy="0"/>
        </a:xfrm>
      </p:grpSpPr>
      <p:sp>
        <p:nvSpPr>
          <p:cNvPr id="46" name="Google Shape;46;p6"/>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47" name="Google Shape;47;p6"/>
          <p:cNvGrpSpPr/>
          <p:nvPr/>
        </p:nvGrpSpPr>
        <p:grpSpPr>
          <a:xfrm>
            <a:off x="1075372" y="2889512"/>
            <a:ext cx="6521694" cy="17335"/>
            <a:chOff x="0" y="0"/>
            <a:chExt cx="17391183" cy="46227"/>
          </a:xfrm>
        </p:grpSpPr>
        <p:sp>
          <p:nvSpPr>
            <p:cNvPr id="48" name="Google Shape;48;p6"/>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49" name="Google Shape;49;p6"/>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0" name="Google Shape;50;p6"/>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51" name="Google Shape;51;p6"/>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52" name="Google Shape;52;p6"/>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53" name="Google Shape;53;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上方">
  <p:cSld name="大標題 - 上方">
    <p:spTree>
      <p:nvGrpSpPr>
        <p:cNvPr id="54" name="Shape 54"/>
        <p:cNvGrpSpPr/>
        <p:nvPr/>
      </p:nvGrpSpPr>
      <p:grpSpPr>
        <a:xfrm>
          <a:off x="0" y="0"/>
          <a:ext cx="0" cy="0"/>
          <a:chOff x="0" y="0"/>
          <a:chExt cx="0" cy="0"/>
        </a:xfrm>
      </p:grpSpPr>
      <p:sp>
        <p:nvSpPr>
          <p:cNvPr id="55" name="Google Shape;55;p7"/>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3.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14.png"/><Relationship Id="rId2" Type="http://schemas.openxmlformats.org/officeDocument/2006/relationships/image" Target="../media/image7.png"/><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theme" Target="../theme/theme2.xml"/><Relationship Id="rId14" Type="http://schemas.openxmlformats.org/officeDocument/2006/relationships/slideLayout" Target="../slideLayouts/slideLayout2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4.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09" name="Google Shape;109;p17"/>
          <p:cNvGrpSpPr/>
          <p:nvPr/>
        </p:nvGrpSpPr>
        <p:grpSpPr>
          <a:xfrm>
            <a:off x="-17450" y="5084396"/>
            <a:ext cx="9178922" cy="59063"/>
            <a:chOff x="0" y="0"/>
            <a:chExt cx="24477125" cy="157500"/>
          </a:xfrm>
        </p:grpSpPr>
        <p:sp>
          <p:nvSpPr>
            <p:cNvPr id="110" name="Google Shape;110;p17"/>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11" name="Google Shape;111;p17"/>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12" name="Google Shape;112;p17"/>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3" name="Google Shape;113;p17"/>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14" name="Google Shape;114;p17"/>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15" name="Google Shape;115;p17"/>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116" name="Google Shape;116;p17"/>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17" name="Google Shape;117;p1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icrosoft JhengHei"/>
              <a:buNone/>
              <a:defRPr b="0" i="0" sz="3300" u="none" cap="none" strike="noStrike">
                <a:solidFill>
                  <a:schemeClr val="dk1"/>
                </a:solidFill>
                <a:latin typeface="Microsoft JhengHei"/>
                <a:ea typeface="Microsoft JhengHei"/>
                <a:cs typeface="Microsoft JhengHei"/>
                <a:sym typeface="Microsoft JhengHe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86" name="Google Shape;186;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JhengHei"/>
                <a:ea typeface="Microsoft JhengHei"/>
                <a:cs typeface="Microsoft JhengHei"/>
                <a:sym typeface="Microsoft JhengHe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JhengHei"/>
                <a:ea typeface="Microsoft JhengHei"/>
                <a:cs typeface="Microsoft JhengHei"/>
                <a:sym typeface="Microsoft JhengHe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JhengHei"/>
                <a:ea typeface="Microsoft JhengHei"/>
                <a:cs typeface="Microsoft JhengHei"/>
                <a:sym typeface="Microsoft Jheng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87" name="Google Shape;187;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88" name="Google Shape;188;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89" name="Google Shape;189;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1pPr>
            <a:lvl2pPr indent="0" lvl="1"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2pPr>
            <a:lvl3pPr indent="0" lvl="2"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3pPr>
            <a:lvl4pPr indent="0" lvl="3"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4pPr>
            <a:lvl5pPr indent="0" lvl="4"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5pPr>
            <a:lvl6pPr indent="0" lvl="5"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6pPr>
            <a:lvl7pPr indent="0" lvl="6"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7pPr>
            <a:lvl8pPr indent="0" lvl="7"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8pPr>
            <a:lvl9pPr indent="0" lvl="8"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karpathy.github.io/2015/05/21/rnn-effectiveness/" TargetMode="External"/><Relationship Id="rId4" Type="http://schemas.openxmlformats.org/officeDocument/2006/relationships/hyperlink" Target="http://colah.github.io/posts/2015-08-Understanding-LSTMs/" TargetMode="External"/><Relationship Id="rId5" Type="http://schemas.openxmlformats.org/officeDocument/2006/relationships/hyperlink" Target="https://morvanzhou.github.io/tutorials/machine-learning/ML-intro/2-4-LSTM/" TargetMode="External"/><Relationship Id="rId6" Type="http://schemas.openxmlformats.org/officeDocument/2006/relationships/hyperlink" Target="https://www.zhihu.com/question/3468116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www.youtube.com/watch?v=70MgF-IwAr8" TargetMode="External"/><Relationship Id="rId4" Type="http://schemas.openxmlformats.org/officeDocument/2006/relationships/image" Target="../media/image3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www.youtube.com/watch?v=9zhrxE5PQgY" TargetMode="External"/><Relationship Id="rId4" Type="http://schemas.openxmlformats.org/officeDocument/2006/relationships/image" Target="../media/image3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www.youtube.com/watch?v=jOfGZyo-09c" TargetMode="External"/><Relationship Id="rId4" Type="http://schemas.openxmlformats.org/officeDocument/2006/relationships/image" Target="../media/image3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2.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open?id=1tBUn-uCBX7Q1p6yEgGLsRIVnIfn9kJPN" TargetMode="External"/><Relationship Id="rId4" Type="http://schemas.openxmlformats.org/officeDocument/2006/relationships/hyperlink" Target="https://drive.google.com/file/d/1Pacrtbnvq6Nt4RvVQjjovqI6HINAQCXo/view?usp=sharing" TargetMode="External"/><Relationship Id="rId5" Type="http://schemas.openxmlformats.org/officeDocument/2006/relationships/hyperlink" Target="https://www.youtube.com/playlist?list=PLLe9nHbbx_jNVd7Aq2te9kU1OPKOAMc3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hyperlink" Target="http://www.youtube.com/watch?v=JcKh5DE9Z68" TargetMode="External"/><Relationship Id="rId4"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1A1A1A"/>
              </a:buClr>
              <a:buSzPts val="4200"/>
              <a:buFont typeface="Arial"/>
              <a:buNone/>
            </a:pPr>
            <a:r>
              <a:rPr lang="zh-TW" sz="4200">
                <a:latin typeface="Microsoft JhengHei"/>
                <a:ea typeface="Microsoft JhengHei"/>
                <a:cs typeface="Microsoft JhengHei"/>
                <a:sym typeface="Microsoft JhengHei"/>
              </a:rPr>
              <a:t>遞迴神經網路與序列模型</a:t>
            </a:r>
            <a:endParaRPr>
              <a:latin typeface="Microsoft JhengHei"/>
              <a:ea typeface="Microsoft JhengHei"/>
              <a:cs typeface="Microsoft JhengHei"/>
              <a:sym typeface="Microsoft JhengHei"/>
            </a:endParaRPr>
          </a:p>
        </p:txBody>
      </p:sp>
      <p:sp>
        <p:nvSpPr>
          <p:cNvPr id="291" name="Google Shape;291;p44"/>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dk1"/>
              </a:buClr>
              <a:buSzPts val="1800"/>
              <a:buNone/>
            </a:pPr>
            <a:r>
              <a:rPr lang="zh-TW">
                <a:latin typeface="Microsoft JhengHei"/>
                <a:ea typeface="Microsoft JhengHei"/>
                <a:cs typeface="Microsoft JhengHei"/>
                <a:sym typeface="Microsoft JhengHei"/>
              </a:rPr>
              <a:t>蔡炎龍＆技術處</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設定RNN要輸出的大小</a:t>
            </a:r>
            <a:endParaRPr i="0" sz="2600" u="none" cap="none" strike="noStrike">
              <a:solidFill>
                <a:srgbClr val="1A1A1A"/>
              </a:solidFill>
            </a:endParaRPr>
          </a:p>
        </p:txBody>
      </p:sp>
      <p:sp>
        <p:nvSpPr>
          <p:cNvPr id="358" name="Google Shape;358;p53"/>
          <p:cNvSpPr txBox="1"/>
          <p:nvPr/>
        </p:nvSpPr>
        <p:spPr>
          <a:xfrm>
            <a:off x="471500" y="1202450"/>
            <a:ext cx="78675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就跟普通的 dense layer 一樣，RNN 網路也是要把n維空間的資料縮放到m維空間，這裡假設我們要把每一個時段有六維的 feature mapping 到三維的空間</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先初始化weight，weight shape = </a:t>
            </a:r>
            <a:r>
              <a:rPr lang="zh-TW" sz="1800">
                <a:solidFill>
                  <a:srgbClr val="222222"/>
                </a:solidFill>
                <a:highlight>
                  <a:srgbClr val="FFFFFF"/>
                </a:highlight>
                <a:latin typeface="Microsoft JhengHei"/>
                <a:ea typeface="Microsoft JhengHei"/>
                <a:cs typeface="Microsoft JhengHei"/>
                <a:sym typeface="Microsoft JhengHei"/>
              </a:rPr>
              <a:t>(m, m+n)</a:t>
            </a:r>
            <a:r>
              <a:rPr lang="zh-TW" sz="1800">
                <a:solidFill>
                  <a:srgbClr val="222222"/>
                </a:solidFill>
                <a:highlight>
                  <a:srgbClr val="FFFFFF"/>
                </a:highlight>
                <a:latin typeface="Microsoft JhengHei"/>
                <a:ea typeface="Microsoft JhengHei"/>
                <a:cs typeface="Microsoft JhengHei"/>
                <a:sym typeface="Microsoft JhengHei"/>
              </a:rPr>
              <a:t> = (3, 9)</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n </a:t>
            </a:r>
            <a:r>
              <a:rPr lang="zh-TW" sz="1800">
                <a:solidFill>
                  <a:srgbClr val="222222"/>
                </a:solidFill>
                <a:highlight>
                  <a:srgbClr val="FFFFFF"/>
                </a:highlight>
                <a:latin typeface="Microsoft JhengHei"/>
                <a:ea typeface="Microsoft JhengHei"/>
                <a:cs typeface="Microsoft JhengHei"/>
                <a:sym typeface="Microsoft JhengHei"/>
              </a:rPr>
              <a:t>代表要轉換的維度，m 代表原本的feature大小</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359" name="Google Shape;359;p53"/>
          <p:cNvSpPr txBox="1"/>
          <p:nvPr/>
        </p:nvSpPr>
        <p:spPr>
          <a:xfrm>
            <a:off x="3731450" y="3318825"/>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360" name="Google Shape;360;p53"/>
          <p:cNvSpPr/>
          <p:nvPr/>
        </p:nvSpPr>
        <p:spPr>
          <a:xfrm>
            <a:off x="3731450" y="3191025"/>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3"/>
          <p:cNvSpPr txBox="1"/>
          <p:nvPr/>
        </p:nvSpPr>
        <p:spPr>
          <a:xfrm>
            <a:off x="2334350" y="3539125"/>
            <a:ext cx="15081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RNN_weight =</a:t>
            </a:r>
            <a:endParaRPr>
              <a:latin typeface="Ubuntu Mono"/>
              <a:ea typeface="Ubuntu Mono"/>
              <a:cs typeface="Ubuntu Mono"/>
              <a:sym typeface="Ubuntu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決定initial state</a:t>
            </a:r>
            <a:endParaRPr i="0" sz="2600" u="none" cap="none" strike="noStrike">
              <a:solidFill>
                <a:srgbClr val="1A1A1A"/>
              </a:solidFill>
            </a:endParaRPr>
          </a:p>
        </p:txBody>
      </p:sp>
      <p:sp>
        <p:nvSpPr>
          <p:cNvPr id="367" name="Google Shape;367;p54"/>
          <p:cNvSpPr txBox="1"/>
          <p:nvPr/>
        </p:nvSpPr>
        <p:spPr>
          <a:xfrm>
            <a:off x="471500" y="1202450"/>
            <a:ext cx="77490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RNN的輸入必須有隱藏狀態 h，因此我們在第一步的時候需要給他一個初始的 h0(通常裡面的數值都是給0)，initial state 的長度跟 RNN 的輸出一樣。</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368" name="Google Shape;368;p54"/>
          <p:cNvSpPr txBox="1"/>
          <p:nvPr/>
        </p:nvSpPr>
        <p:spPr>
          <a:xfrm>
            <a:off x="4138663" y="2763750"/>
            <a:ext cx="9384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0  0  0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369" name="Google Shape;369;p54"/>
          <p:cNvSpPr txBox="1"/>
          <p:nvPr/>
        </p:nvSpPr>
        <p:spPr>
          <a:xfrm>
            <a:off x="3505400" y="2763750"/>
            <a:ext cx="6333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h0 =</a:t>
            </a:r>
            <a:endParaRPr>
              <a:latin typeface="Ubuntu Mono"/>
              <a:ea typeface="Ubuntu Mono"/>
              <a:cs typeface="Ubuntu Mono"/>
              <a:sym typeface="Ubuntu Mono"/>
            </a:endParaRPr>
          </a:p>
        </p:txBody>
      </p:sp>
      <p:sp>
        <p:nvSpPr>
          <p:cNvPr id="370" name="Google Shape;370;p54"/>
          <p:cNvSpPr/>
          <p:nvPr/>
        </p:nvSpPr>
        <p:spPr>
          <a:xfrm>
            <a:off x="4138663" y="2682300"/>
            <a:ext cx="938400" cy="566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可以來計算了！</a:t>
            </a:r>
            <a:endParaRPr i="0" sz="2600" u="none" cap="none" strike="noStrike">
              <a:solidFill>
                <a:srgbClr val="1A1A1A"/>
              </a:solidFill>
            </a:endParaRPr>
          </a:p>
        </p:txBody>
      </p:sp>
      <p:sp>
        <p:nvSpPr>
          <p:cNvPr id="376" name="Google Shape;376;p55"/>
          <p:cNvSpPr txBox="1"/>
          <p:nvPr/>
        </p:nvSpPr>
        <p:spPr>
          <a:xfrm>
            <a:off x="471500" y="1202450"/>
            <a:ext cx="76989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z1 = weight · concat(x_t1, h0)  (為了計算方便省去bias)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h1 = activation(z1)  (這裡我們用Relu)</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grpSp>
        <p:nvGrpSpPr>
          <p:cNvPr id="377" name="Google Shape;377;p55"/>
          <p:cNvGrpSpPr/>
          <p:nvPr/>
        </p:nvGrpSpPr>
        <p:grpSpPr>
          <a:xfrm>
            <a:off x="3879475" y="2571750"/>
            <a:ext cx="2576100" cy="1099200"/>
            <a:chOff x="4256900" y="2487950"/>
            <a:chExt cx="2576100" cy="1099200"/>
          </a:xfrm>
        </p:grpSpPr>
        <p:sp>
          <p:nvSpPr>
            <p:cNvPr id="378" name="Google Shape;378;p55"/>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5"/>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380" name="Google Shape;380;p55"/>
          <p:cNvSpPr txBox="1"/>
          <p:nvPr/>
        </p:nvSpPr>
        <p:spPr>
          <a:xfrm>
            <a:off x="6690250" y="2096400"/>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p:txBody>
      </p:sp>
      <p:sp>
        <p:nvSpPr>
          <p:cNvPr id="381" name="Google Shape;381;p55"/>
          <p:cNvSpPr/>
          <p:nvPr/>
        </p:nvSpPr>
        <p:spPr>
          <a:xfrm>
            <a:off x="6601450" y="2168400"/>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5"/>
          <p:cNvSpPr txBox="1"/>
          <p:nvPr/>
        </p:nvSpPr>
        <p:spPr>
          <a:xfrm>
            <a:off x="3399575" y="2923275"/>
            <a:ext cx="307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a:t>
            </a:r>
            <a:endParaRPr>
              <a:latin typeface="Ubuntu Mono"/>
              <a:ea typeface="Ubuntu Mono"/>
              <a:cs typeface="Ubuntu Mono"/>
              <a:sym typeface="Ubuntu Mono"/>
            </a:endParaRPr>
          </a:p>
        </p:txBody>
      </p:sp>
      <p:sp>
        <p:nvSpPr>
          <p:cNvPr id="383" name="Google Shape;383;p55"/>
          <p:cNvSpPr txBox="1"/>
          <p:nvPr/>
        </p:nvSpPr>
        <p:spPr>
          <a:xfrm>
            <a:off x="1288150" y="2923275"/>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h1  =  z1  =</a:t>
            </a:r>
            <a:endParaRPr>
              <a:latin typeface="Ubuntu Mono"/>
              <a:ea typeface="Ubuntu Mono"/>
              <a:cs typeface="Ubuntu Mono"/>
              <a:sym typeface="Ubuntu Mono"/>
            </a:endParaRPr>
          </a:p>
        </p:txBody>
      </p:sp>
      <p:sp>
        <p:nvSpPr>
          <p:cNvPr id="384" name="Google Shape;384;p55"/>
          <p:cNvSpPr txBox="1"/>
          <p:nvPr/>
        </p:nvSpPr>
        <p:spPr>
          <a:xfrm>
            <a:off x="2770550" y="2692950"/>
            <a:ext cx="434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3</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1</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5</a:t>
            </a:r>
            <a:endParaRPr>
              <a:solidFill>
                <a:srgbClr val="0000FF"/>
              </a:solidFill>
              <a:latin typeface="Ubuntu Mono"/>
              <a:ea typeface="Ubuntu Mono"/>
              <a:cs typeface="Ubuntu Mono"/>
              <a:sym typeface="Ubuntu Mono"/>
            </a:endParaRPr>
          </a:p>
        </p:txBody>
      </p:sp>
      <p:sp>
        <p:nvSpPr>
          <p:cNvPr id="385" name="Google Shape;385;p55"/>
          <p:cNvSpPr/>
          <p:nvPr/>
        </p:nvSpPr>
        <p:spPr>
          <a:xfrm>
            <a:off x="2713875" y="2605050"/>
            <a:ext cx="436800" cy="102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5"/>
          <p:cNvSpPr/>
          <p:nvPr/>
        </p:nvSpPr>
        <p:spPr>
          <a:xfrm>
            <a:off x="6749450" y="2220225"/>
            <a:ext cx="307200" cy="123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5"/>
          <p:cNvSpPr/>
          <p:nvPr/>
        </p:nvSpPr>
        <p:spPr>
          <a:xfrm>
            <a:off x="6756850" y="3478350"/>
            <a:ext cx="299700" cy="6069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55"/>
          <p:cNvCxnSpPr/>
          <p:nvPr/>
        </p:nvCxnSpPr>
        <p:spPr>
          <a:xfrm flipH="1" rot="10800000">
            <a:off x="7067675" y="2161125"/>
            <a:ext cx="488400" cy="258900"/>
          </a:xfrm>
          <a:prstGeom prst="straightConnector1">
            <a:avLst/>
          </a:prstGeom>
          <a:noFill/>
          <a:ln cap="flat" cmpd="sng" w="9525">
            <a:solidFill>
              <a:srgbClr val="FF0000"/>
            </a:solidFill>
            <a:prstDash val="solid"/>
            <a:round/>
            <a:headEnd len="med" w="med" type="none"/>
            <a:tailEnd len="med" w="med" type="none"/>
          </a:ln>
        </p:spPr>
      </p:cxnSp>
      <p:cxnSp>
        <p:nvCxnSpPr>
          <p:cNvPr id="389" name="Google Shape;389;p55"/>
          <p:cNvCxnSpPr/>
          <p:nvPr/>
        </p:nvCxnSpPr>
        <p:spPr>
          <a:xfrm>
            <a:off x="7067675" y="3937175"/>
            <a:ext cx="466200" cy="333000"/>
          </a:xfrm>
          <a:prstGeom prst="straightConnector1">
            <a:avLst/>
          </a:prstGeom>
          <a:noFill/>
          <a:ln cap="flat" cmpd="sng" w="9525">
            <a:solidFill>
              <a:srgbClr val="0000FF"/>
            </a:solidFill>
            <a:prstDash val="solid"/>
            <a:round/>
            <a:headEnd len="med" w="med" type="none"/>
            <a:tailEnd len="med" w="med" type="none"/>
          </a:ln>
        </p:spPr>
      </p:cxnSp>
      <p:sp>
        <p:nvSpPr>
          <p:cNvPr id="390" name="Google Shape;390;p55"/>
          <p:cNvSpPr txBox="1"/>
          <p:nvPr/>
        </p:nvSpPr>
        <p:spPr>
          <a:xfrm>
            <a:off x="7533875" y="1939000"/>
            <a:ext cx="5772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x_t</a:t>
            </a:r>
            <a:endParaRPr/>
          </a:p>
        </p:txBody>
      </p:sp>
      <p:sp>
        <p:nvSpPr>
          <p:cNvPr id="391" name="Google Shape;391;p55"/>
          <p:cNvSpPr txBox="1"/>
          <p:nvPr/>
        </p:nvSpPr>
        <p:spPr>
          <a:xfrm>
            <a:off x="7600550" y="4122200"/>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hidden state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可以來計算了！</a:t>
            </a:r>
            <a:endParaRPr i="0" sz="2600" u="none" cap="none" strike="noStrike">
              <a:solidFill>
                <a:srgbClr val="1A1A1A"/>
              </a:solidFill>
            </a:endParaRPr>
          </a:p>
        </p:txBody>
      </p:sp>
      <p:sp>
        <p:nvSpPr>
          <p:cNvPr id="397" name="Google Shape;397;p56"/>
          <p:cNvSpPr txBox="1"/>
          <p:nvPr/>
        </p:nvSpPr>
        <p:spPr>
          <a:xfrm>
            <a:off x="471500" y="1202450"/>
            <a:ext cx="76989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z2 = weight · concat(x_t2, h1)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h2 = activation(z2)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grpSp>
        <p:nvGrpSpPr>
          <p:cNvPr id="398" name="Google Shape;398;p56"/>
          <p:cNvGrpSpPr/>
          <p:nvPr/>
        </p:nvGrpSpPr>
        <p:grpSpPr>
          <a:xfrm>
            <a:off x="3879475" y="2571750"/>
            <a:ext cx="2576100" cy="1099200"/>
            <a:chOff x="4256900" y="2487950"/>
            <a:chExt cx="2576100" cy="1099200"/>
          </a:xfrm>
        </p:grpSpPr>
        <p:sp>
          <p:nvSpPr>
            <p:cNvPr id="399" name="Google Shape;399;p56"/>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6"/>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401" name="Google Shape;401;p56"/>
          <p:cNvSpPr txBox="1"/>
          <p:nvPr/>
        </p:nvSpPr>
        <p:spPr>
          <a:xfrm>
            <a:off x="6690250" y="2096400"/>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2</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3</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3</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1</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5</a:t>
            </a:r>
            <a:endParaRPr>
              <a:solidFill>
                <a:srgbClr val="0000FF"/>
              </a:solidFill>
              <a:latin typeface="Ubuntu Mono"/>
              <a:ea typeface="Ubuntu Mono"/>
              <a:cs typeface="Ubuntu Mono"/>
              <a:sym typeface="Ubuntu Mono"/>
            </a:endParaRPr>
          </a:p>
        </p:txBody>
      </p:sp>
      <p:sp>
        <p:nvSpPr>
          <p:cNvPr id="402" name="Google Shape;402;p56"/>
          <p:cNvSpPr txBox="1"/>
          <p:nvPr/>
        </p:nvSpPr>
        <p:spPr>
          <a:xfrm>
            <a:off x="2770550" y="2692950"/>
            <a:ext cx="434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8</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9</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12</a:t>
            </a:r>
            <a:endParaRPr>
              <a:solidFill>
                <a:srgbClr val="0000FF"/>
              </a:solidFill>
              <a:latin typeface="Ubuntu Mono"/>
              <a:ea typeface="Ubuntu Mono"/>
              <a:cs typeface="Ubuntu Mono"/>
              <a:sym typeface="Ubuntu Mono"/>
            </a:endParaRPr>
          </a:p>
        </p:txBody>
      </p:sp>
      <p:sp>
        <p:nvSpPr>
          <p:cNvPr id="403" name="Google Shape;403;p56"/>
          <p:cNvSpPr txBox="1"/>
          <p:nvPr/>
        </p:nvSpPr>
        <p:spPr>
          <a:xfrm>
            <a:off x="3399575" y="2923275"/>
            <a:ext cx="307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a:t>
            </a:r>
            <a:endParaRPr>
              <a:latin typeface="Ubuntu Mono"/>
              <a:ea typeface="Ubuntu Mono"/>
              <a:cs typeface="Ubuntu Mono"/>
              <a:sym typeface="Ubuntu Mono"/>
            </a:endParaRPr>
          </a:p>
        </p:txBody>
      </p:sp>
      <p:sp>
        <p:nvSpPr>
          <p:cNvPr id="404" name="Google Shape;404;p56"/>
          <p:cNvSpPr/>
          <p:nvPr/>
        </p:nvSpPr>
        <p:spPr>
          <a:xfrm>
            <a:off x="6601450" y="2168400"/>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6"/>
          <p:cNvSpPr/>
          <p:nvPr/>
        </p:nvSpPr>
        <p:spPr>
          <a:xfrm>
            <a:off x="2713875" y="2605050"/>
            <a:ext cx="436800" cy="102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6"/>
          <p:cNvSpPr txBox="1"/>
          <p:nvPr/>
        </p:nvSpPr>
        <p:spPr>
          <a:xfrm>
            <a:off x="1288150" y="2923275"/>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h2  =  z2  =</a:t>
            </a:r>
            <a:endParaRPr>
              <a:latin typeface="Ubuntu Mono"/>
              <a:ea typeface="Ubuntu Mono"/>
              <a:cs typeface="Ubuntu Mono"/>
              <a:sym typeface="Ubuntu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可以來計算了！</a:t>
            </a:r>
            <a:endParaRPr i="0" sz="2600" u="none" cap="none" strike="noStrike">
              <a:solidFill>
                <a:srgbClr val="1A1A1A"/>
              </a:solidFill>
            </a:endParaRPr>
          </a:p>
        </p:txBody>
      </p:sp>
      <p:sp>
        <p:nvSpPr>
          <p:cNvPr id="412" name="Google Shape;412;p57"/>
          <p:cNvSpPr txBox="1"/>
          <p:nvPr/>
        </p:nvSpPr>
        <p:spPr>
          <a:xfrm>
            <a:off x="471500" y="1202450"/>
            <a:ext cx="76989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z3 = weight · concat(x_t3, h2)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output = h3 = activation(z3)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grpSp>
        <p:nvGrpSpPr>
          <p:cNvPr id="413" name="Google Shape;413;p57"/>
          <p:cNvGrpSpPr/>
          <p:nvPr/>
        </p:nvGrpSpPr>
        <p:grpSpPr>
          <a:xfrm>
            <a:off x="3879475" y="2571750"/>
            <a:ext cx="2576100" cy="1099200"/>
            <a:chOff x="4256900" y="2487950"/>
            <a:chExt cx="2576100" cy="1099200"/>
          </a:xfrm>
        </p:grpSpPr>
        <p:sp>
          <p:nvSpPr>
            <p:cNvPr id="414" name="Google Shape;414;p57"/>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7"/>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416" name="Google Shape;416;p57"/>
          <p:cNvSpPr txBox="1"/>
          <p:nvPr/>
        </p:nvSpPr>
        <p:spPr>
          <a:xfrm>
            <a:off x="6690250" y="2096400"/>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2</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8</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9</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12</a:t>
            </a:r>
            <a:endParaRPr>
              <a:solidFill>
                <a:srgbClr val="0000FF"/>
              </a:solidFill>
              <a:latin typeface="Ubuntu Mono"/>
              <a:ea typeface="Ubuntu Mono"/>
              <a:cs typeface="Ubuntu Mono"/>
              <a:sym typeface="Ubuntu Mono"/>
            </a:endParaRPr>
          </a:p>
        </p:txBody>
      </p:sp>
      <p:sp>
        <p:nvSpPr>
          <p:cNvPr id="417" name="Google Shape;417;p57"/>
          <p:cNvSpPr txBox="1"/>
          <p:nvPr/>
        </p:nvSpPr>
        <p:spPr>
          <a:xfrm>
            <a:off x="2770550" y="2692950"/>
            <a:ext cx="4341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11</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29</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22</a:t>
            </a:r>
            <a:endParaRPr>
              <a:solidFill>
                <a:srgbClr val="0000FF"/>
              </a:solidFill>
              <a:latin typeface="Ubuntu Mono"/>
              <a:ea typeface="Ubuntu Mono"/>
              <a:cs typeface="Ubuntu Mono"/>
              <a:sym typeface="Ubuntu Mono"/>
            </a:endParaRPr>
          </a:p>
        </p:txBody>
      </p:sp>
      <p:sp>
        <p:nvSpPr>
          <p:cNvPr id="418" name="Google Shape;418;p57"/>
          <p:cNvSpPr txBox="1"/>
          <p:nvPr/>
        </p:nvSpPr>
        <p:spPr>
          <a:xfrm>
            <a:off x="3399575" y="2923275"/>
            <a:ext cx="3072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a:t>
            </a:r>
            <a:endParaRPr>
              <a:latin typeface="Ubuntu Mono"/>
              <a:ea typeface="Ubuntu Mono"/>
              <a:cs typeface="Ubuntu Mono"/>
              <a:sym typeface="Ubuntu Mono"/>
            </a:endParaRPr>
          </a:p>
        </p:txBody>
      </p:sp>
      <p:sp>
        <p:nvSpPr>
          <p:cNvPr id="419" name="Google Shape;419;p57"/>
          <p:cNvSpPr/>
          <p:nvPr/>
        </p:nvSpPr>
        <p:spPr>
          <a:xfrm>
            <a:off x="6601450" y="2168400"/>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7"/>
          <p:cNvSpPr/>
          <p:nvPr/>
        </p:nvSpPr>
        <p:spPr>
          <a:xfrm>
            <a:off x="2713875" y="2605050"/>
            <a:ext cx="436800" cy="10287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7"/>
          <p:cNvSpPr txBox="1"/>
          <p:nvPr/>
        </p:nvSpPr>
        <p:spPr>
          <a:xfrm>
            <a:off x="1288150" y="2923275"/>
            <a:ext cx="1287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h3  =  z3  =</a:t>
            </a:r>
            <a:endParaRPr>
              <a:latin typeface="Ubuntu Mono"/>
              <a:ea typeface="Ubuntu Mono"/>
              <a:cs typeface="Ubuntu Mono"/>
              <a:sym typeface="Ubuntu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p:nvPr/>
        </p:nvSpPr>
        <p:spPr>
          <a:xfrm>
            <a:off x="5009350" y="3417975"/>
            <a:ext cx="11046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That's it!</a:t>
            </a:r>
            <a:endParaRPr i="0" sz="2600" u="none" cap="none" strike="noStrike">
              <a:solidFill>
                <a:srgbClr val="1A1A1A"/>
              </a:solidFill>
            </a:endParaRPr>
          </a:p>
        </p:txBody>
      </p:sp>
      <p:sp>
        <p:nvSpPr>
          <p:cNvPr id="428" name="Google Shape;428;p58"/>
          <p:cNvSpPr txBox="1"/>
          <p:nvPr/>
        </p:nvSpPr>
        <p:spPr>
          <a:xfrm>
            <a:off x="471500" y="1050050"/>
            <a:ext cx="8296200" cy="201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我們成功的把時間長度為三，每個單位時間有六個維度的資料轉換成轉換成</a:t>
            </a:r>
            <a:r>
              <a:rPr lang="zh-TW" sz="1800">
                <a:solidFill>
                  <a:srgbClr val="222222"/>
                </a:solidFill>
                <a:highlight>
                  <a:schemeClr val="lt1"/>
                </a:highlight>
                <a:latin typeface="Microsoft JhengHei"/>
                <a:ea typeface="Microsoft JhengHei"/>
                <a:cs typeface="Microsoft JhengHei"/>
                <a:sym typeface="Microsoft JhengHei"/>
              </a:rPr>
              <a:t>單位時間有</a:t>
            </a:r>
            <a:r>
              <a:rPr lang="zh-TW" sz="1800">
                <a:solidFill>
                  <a:srgbClr val="222222"/>
                </a:solidFill>
                <a:highlight>
                  <a:srgbClr val="FFFFFF"/>
                </a:highlight>
                <a:latin typeface="Microsoft JhengHei"/>
                <a:ea typeface="Microsoft JhengHei"/>
                <a:cs typeface="Microsoft JhengHei"/>
                <a:sym typeface="Microsoft JhengHei"/>
              </a:rPr>
              <a:t>三維的資料</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如果有多個 sample，算法也是一樣的</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shape 的變化：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(batch, time_step, feature_m)  -&gt;  (batch, </a:t>
            </a:r>
            <a:r>
              <a:rPr lang="zh-TW" sz="1800">
                <a:solidFill>
                  <a:srgbClr val="222222"/>
                </a:solidFill>
                <a:highlight>
                  <a:schemeClr val="lt1"/>
                </a:highlight>
                <a:latin typeface="Microsoft JhengHei"/>
                <a:ea typeface="Microsoft JhengHei"/>
                <a:cs typeface="Microsoft JhengHei"/>
                <a:sym typeface="Microsoft JhengHei"/>
              </a:rPr>
              <a:t>time_step</a:t>
            </a:r>
            <a:r>
              <a:rPr lang="zh-TW" sz="1800">
                <a:solidFill>
                  <a:srgbClr val="222222"/>
                </a:solidFill>
                <a:highlight>
                  <a:srgbClr val="FFFFFF"/>
                </a:highlight>
                <a:latin typeface="Microsoft JhengHei"/>
                <a:ea typeface="Microsoft JhengHei"/>
                <a:cs typeface="Microsoft JhengHei"/>
                <a:sym typeface="Microsoft JhengHei"/>
              </a:rPr>
              <a:t>, feature_n)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429" name="Google Shape;429;p58"/>
          <p:cNvSpPr txBox="1"/>
          <p:nvPr/>
        </p:nvSpPr>
        <p:spPr>
          <a:xfrm>
            <a:off x="1931075" y="3545775"/>
            <a:ext cx="17763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0  1  0  1  0  1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0  2  1  3  0  0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1  1  2  1  0  0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30" name="Google Shape;430;p58"/>
          <p:cNvSpPr/>
          <p:nvPr/>
        </p:nvSpPr>
        <p:spPr>
          <a:xfrm>
            <a:off x="1931075" y="3438475"/>
            <a:ext cx="17763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58"/>
          <p:cNvCxnSpPr/>
          <p:nvPr/>
        </p:nvCxnSpPr>
        <p:spPr>
          <a:xfrm>
            <a:off x="4048200" y="3979125"/>
            <a:ext cx="710400" cy="0"/>
          </a:xfrm>
          <a:prstGeom prst="straightConnector1">
            <a:avLst/>
          </a:prstGeom>
          <a:noFill/>
          <a:ln cap="flat" cmpd="sng" w="9525">
            <a:solidFill>
              <a:schemeClr val="dk2"/>
            </a:solidFill>
            <a:prstDash val="solid"/>
            <a:round/>
            <a:headEnd len="med" w="med" type="none"/>
            <a:tailEnd len="med" w="med" type="triangle"/>
          </a:ln>
        </p:spPr>
      </p:cxnSp>
      <p:sp>
        <p:nvSpPr>
          <p:cNvPr id="432" name="Google Shape;432;p58"/>
          <p:cNvSpPr txBox="1"/>
          <p:nvPr/>
        </p:nvSpPr>
        <p:spPr>
          <a:xfrm>
            <a:off x="5025100" y="3545775"/>
            <a:ext cx="1073100" cy="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3  1  5</a:t>
            </a:r>
            <a:endParaRPr>
              <a:solidFill>
                <a:srgbClr val="0000FF"/>
              </a:solidFill>
              <a:latin typeface="Ubuntu Mono"/>
              <a:ea typeface="Ubuntu Mono"/>
              <a:cs typeface="Ubuntu Mono"/>
              <a:sym typeface="Ubuntu Mono"/>
            </a:endParaRPr>
          </a:p>
          <a:p>
            <a:pPr indent="0" lvl="0" marL="0" rtl="0" algn="ctr">
              <a:spcBef>
                <a:spcPts val="0"/>
              </a:spcBef>
              <a:spcAft>
                <a:spcPts val="0"/>
              </a:spcAft>
              <a:buNone/>
            </a:pPr>
            <a:r>
              <a:rPr lang="zh-TW">
                <a:solidFill>
                  <a:srgbClr val="0000FF"/>
                </a:solidFill>
                <a:latin typeface="Ubuntu Mono"/>
                <a:ea typeface="Ubuntu Mono"/>
                <a:cs typeface="Ubuntu Mono"/>
                <a:sym typeface="Ubuntu Mono"/>
              </a:rPr>
              <a:t> 8  9 12</a:t>
            </a:r>
            <a:endParaRPr>
              <a:solidFill>
                <a:srgbClr val="0000FF"/>
              </a:solidFill>
              <a:latin typeface="Ubuntu Mono"/>
              <a:ea typeface="Ubuntu Mono"/>
              <a:cs typeface="Ubuntu Mono"/>
              <a:sym typeface="Ubuntu Mono"/>
            </a:endParaRPr>
          </a:p>
          <a:p>
            <a:pPr indent="0" lvl="0" marL="0" rtl="0" algn="ctr">
              <a:spcBef>
                <a:spcPts val="0"/>
              </a:spcBef>
              <a:spcAft>
                <a:spcPts val="0"/>
              </a:spcAft>
              <a:buNone/>
            </a:pPr>
            <a:r>
              <a:rPr lang="zh-TW">
                <a:solidFill>
                  <a:srgbClr val="0000FF"/>
                </a:solidFill>
                <a:latin typeface="Ubuntu Mono"/>
                <a:ea typeface="Ubuntu Mono"/>
                <a:cs typeface="Ubuntu Mono"/>
                <a:sym typeface="Ubuntu Mono"/>
              </a:rPr>
              <a:t>11 29 22</a:t>
            </a:r>
            <a:endParaRPr>
              <a:solidFill>
                <a:srgbClr val="0000FF"/>
              </a:solidFill>
              <a:latin typeface="Ubuntu Mono"/>
              <a:ea typeface="Ubuntu Mono"/>
              <a:cs typeface="Ubuntu Mono"/>
              <a:sym typeface="Ubuntu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9"/>
          <p:cNvSpPr/>
          <p:nvPr/>
        </p:nvSpPr>
        <p:spPr>
          <a:xfrm>
            <a:off x="5009350" y="3036975"/>
            <a:ext cx="11046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That's it!</a:t>
            </a:r>
            <a:endParaRPr i="0" sz="2600" u="none" cap="none" strike="noStrike">
              <a:solidFill>
                <a:srgbClr val="1A1A1A"/>
              </a:solidFill>
            </a:endParaRPr>
          </a:p>
        </p:txBody>
      </p:sp>
      <p:sp>
        <p:nvSpPr>
          <p:cNvPr id="439" name="Google Shape;439;p59"/>
          <p:cNvSpPr txBox="1"/>
          <p:nvPr/>
        </p:nvSpPr>
        <p:spPr>
          <a:xfrm>
            <a:off x="471500" y="1202450"/>
            <a:ext cx="8194500" cy="148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在一些 RNN 的應用，</a:t>
            </a:r>
            <a:r>
              <a:rPr lang="zh-TW" sz="1800">
                <a:solidFill>
                  <a:srgbClr val="222222"/>
                </a:solidFill>
                <a:highlight>
                  <a:srgbClr val="FFFFFF"/>
                </a:highlight>
                <a:latin typeface="Microsoft JhengHei"/>
                <a:ea typeface="Microsoft JhengHei"/>
                <a:cs typeface="Microsoft JhengHei"/>
                <a:sym typeface="Microsoft JhengHei"/>
              </a:rPr>
              <a:t>最有用的資訊是最後一個時間點的輸出（網路看過所有資料的輸出），因此為了降低維度，會捨棄掉其他時間點的輸出當結果。</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shape </a:t>
            </a:r>
            <a:r>
              <a:rPr lang="zh-TW" sz="1800">
                <a:solidFill>
                  <a:srgbClr val="222222"/>
                </a:solidFill>
                <a:highlight>
                  <a:srgbClr val="FFFFFF"/>
                </a:highlight>
                <a:latin typeface="Microsoft JhengHei"/>
                <a:ea typeface="Microsoft JhengHei"/>
                <a:cs typeface="Microsoft JhengHei"/>
                <a:sym typeface="Microsoft JhengHei"/>
              </a:rPr>
              <a:t>的變化：</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rPr lang="zh-TW" sz="1800">
                <a:solidFill>
                  <a:srgbClr val="222222"/>
                </a:solidFill>
                <a:highlight>
                  <a:srgbClr val="FFFFFF"/>
                </a:highlight>
                <a:latin typeface="Microsoft JhengHei"/>
                <a:ea typeface="Microsoft JhengHei"/>
                <a:cs typeface="Microsoft JhengHei"/>
                <a:sym typeface="Microsoft JhengHei"/>
              </a:rPr>
              <a:t>(batch, time_step, feature_m)  -&gt;  (batch, feature_n)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440" name="Google Shape;440;p59"/>
          <p:cNvSpPr txBox="1"/>
          <p:nvPr/>
        </p:nvSpPr>
        <p:spPr>
          <a:xfrm>
            <a:off x="1931075" y="3164775"/>
            <a:ext cx="17763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0  1  0  1  0  1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0  2  1  3  0  0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1  1  2  1  0  0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41" name="Google Shape;441;p59"/>
          <p:cNvSpPr/>
          <p:nvPr/>
        </p:nvSpPr>
        <p:spPr>
          <a:xfrm>
            <a:off x="1931075" y="3057475"/>
            <a:ext cx="17763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59"/>
          <p:cNvCxnSpPr/>
          <p:nvPr/>
        </p:nvCxnSpPr>
        <p:spPr>
          <a:xfrm>
            <a:off x="4048200" y="3598125"/>
            <a:ext cx="710400" cy="0"/>
          </a:xfrm>
          <a:prstGeom prst="straightConnector1">
            <a:avLst/>
          </a:prstGeom>
          <a:noFill/>
          <a:ln cap="flat" cmpd="sng" w="9525">
            <a:solidFill>
              <a:schemeClr val="dk2"/>
            </a:solidFill>
            <a:prstDash val="solid"/>
            <a:round/>
            <a:headEnd len="med" w="med" type="none"/>
            <a:tailEnd len="med" w="med" type="triangle"/>
          </a:ln>
        </p:spPr>
      </p:cxnSp>
      <p:sp>
        <p:nvSpPr>
          <p:cNvPr id="443" name="Google Shape;443;p59"/>
          <p:cNvSpPr txBox="1"/>
          <p:nvPr/>
        </p:nvSpPr>
        <p:spPr>
          <a:xfrm>
            <a:off x="5012500" y="3164775"/>
            <a:ext cx="10731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11 29 22</a:t>
            </a:r>
            <a:endParaRPr>
              <a:solidFill>
                <a:srgbClr val="0000FF"/>
              </a:solidFill>
              <a:latin typeface="Ubuntu Mono"/>
              <a:ea typeface="Ubuntu Mono"/>
              <a:cs typeface="Ubuntu Mono"/>
              <a:sym typeface="Ubuntu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變數量的變化</a:t>
            </a:r>
            <a:endParaRPr i="0" sz="2600" u="none" cap="none" strike="noStrike">
              <a:solidFill>
                <a:srgbClr val="1A1A1A"/>
              </a:solidFill>
            </a:endParaRPr>
          </a:p>
        </p:txBody>
      </p:sp>
      <p:sp>
        <p:nvSpPr>
          <p:cNvPr id="449" name="Google Shape;449;p60"/>
          <p:cNvSpPr txBox="1"/>
          <p:nvPr/>
        </p:nvSpPr>
        <p:spPr>
          <a:xfrm>
            <a:off x="471500" y="865600"/>
            <a:ext cx="7698900" cy="339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為什麼面對時間序列的問題，是選擇用 RNN 而不是 DNN？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當然也可以使用 DNN！</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使用 DNN，以剛剛的例子，shape (3, 6) -&gt; shape (3)，需要的變數量為 3 * 6 (攤開時間序列) * 3 = 54</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剛剛的 RNN weight，變數量只有 3 * 9 = 27，是DNN的一半。</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如果資料有 1000 個時段，</a:t>
            </a:r>
            <a:r>
              <a:rPr lang="zh-TW" sz="1800">
                <a:solidFill>
                  <a:srgbClr val="222222"/>
                </a:solidFill>
                <a:highlight>
                  <a:schemeClr val="lt1"/>
                </a:highlight>
                <a:latin typeface="Microsoft JhengHei"/>
                <a:ea typeface="Microsoft JhengHei"/>
                <a:cs typeface="Microsoft JhengHei"/>
                <a:sym typeface="Microsoft JhengHei"/>
              </a:rPr>
              <a:t>RNN weight 還是 27 個，但 DNN weight 就會有 1000 * 6 * 3 = 18000！</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補充</a:t>
            </a:r>
            <a:endParaRPr i="0" sz="2600" u="none" cap="none" strike="noStrike">
              <a:solidFill>
                <a:srgbClr val="1A1A1A"/>
              </a:solidFill>
            </a:endParaRPr>
          </a:p>
        </p:txBody>
      </p:sp>
      <p:sp>
        <p:nvSpPr>
          <p:cNvPr id="455" name="Google Shape;455;p61"/>
          <p:cNvSpPr txBox="1"/>
          <p:nvPr/>
        </p:nvSpPr>
        <p:spPr>
          <a:xfrm>
            <a:off x="471500" y="1006500"/>
            <a:ext cx="76989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Microsoft JhengHei"/>
              <a:buChar char="●"/>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4572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pic>
        <p:nvPicPr>
          <p:cNvPr id="456" name="Google Shape;456;p61"/>
          <p:cNvPicPr preferRelativeResize="0"/>
          <p:nvPr/>
        </p:nvPicPr>
        <p:blipFill rotWithShape="1">
          <a:blip r:embed="rId3">
            <a:alphaModFix/>
          </a:blip>
          <a:srcRect b="0" l="0" r="0" t="0"/>
          <a:stretch/>
        </p:blipFill>
        <p:spPr>
          <a:xfrm>
            <a:off x="887275" y="1261674"/>
            <a:ext cx="3560551" cy="421150"/>
          </a:xfrm>
          <a:prstGeom prst="rect">
            <a:avLst/>
          </a:prstGeom>
          <a:noFill/>
          <a:ln>
            <a:noFill/>
          </a:ln>
        </p:spPr>
      </p:pic>
      <p:sp>
        <p:nvSpPr>
          <p:cNvPr id="457" name="Google Shape;457;p61"/>
          <p:cNvSpPr/>
          <p:nvPr/>
        </p:nvSpPr>
        <p:spPr>
          <a:xfrm>
            <a:off x="7283285" y="2756225"/>
            <a:ext cx="9072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1"/>
          <p:cNvSpPr txBox="1"/>
          <p:nvPr/>
        </p:nvSpPr>
        <p:spPr>
          <a:xfrm>
            <a:off x="7342485" y="2892400"/>
            <a:ext cx="9072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59" name="Google Shape;459;p61"/>
          <p:cNvSpPr txBox="1"/>
          <p:nvPr/>
        </p:nvSpPr>
        <p:spPr>
          <a:xfrm>
            <a:off x="3123100" y="2163475"/>
            <a:ext cx="399600" cy="2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0000FF"/>
                </a:solidFill>
                <a:latin typeface="Ubuntu Mono"/>
                <a:ea typeface="Ubuntu Mono"/>
                <a:cs typeface="Ubuntu Mono"/>
                <a:sym typeface="Ubuntu Mono"/>
              </a:rPr>
              <a:t>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p:txBody>
      </p:sp>
      <p:sp>
        <p:nvSpPr>
          <p:cNvPr id="460" name="Google Shape;460;p61"/>
          <p:cNvSpPr/>
          <p:nvPr/>
        </p:nvSpPr>
        <p:spPr>
          <a:xfrm>
            <a:off x="3109550" y="2235475"/>
            <a:ext cx="577200" cy="19779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1"/>
          <p:cNvSpPr/>
          <p:nvPr/>
        </p:nvSpPr>
        <p:spPr>
          <a:xfrm>
            <a:off x="4159213" y="2756225"/>
            <a:ext cx="19539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1"/>
          <p:cNvSpPr txBox="1"/>
          <p:nvPr/>
        </p:nvSpPr>
        <p:spPr>
          <a:xfrm>
            <a:off x="4245188" y="2884025"/>
            <a:ext cx="17910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463" name="Google Shape;463;p61"/>
          <p:cNvSpPr txBox="1"/>
          <p:nvPr/>
        </p:nvSpPr>
        <p:spPr>
          <a:xfrm>
            <a:off x="6315013" y="2582525"/>
            <a:ext cx="399600" cy="1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a:t>
            </a:r>
            <a:endParaRPr>
              <a:solidFill>
                <a:srgbClr val="0000FF"/>
              </a:solidFill>
              <a:latin typeface="Ubuntu Mono"/>
              <a:ea typeface="Ubuntu Mono"/>
              <a:cs typeface="Ubuntu Mono"/>
              <a:sym typeface="Ubuntu Mono"/>
            </a:endParaRPr>
          </a:p>
        </p:txBody>
      </p:sp>
      <p:sp>
        <p:nvSpPr>
          <p:cNvPr id="464" name="Google Shape;464;p61"/>
          <p:cNvSpPr/>
          <p:nvPr/>
        </p:nvSpPr>
        <p:spPr>
          <a:xfrm>
            <a:off x="6226213" y="2478700"/>
            <a:ext cx="577200" cy="15990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61"/>
          <p:cNvGrpSpPr/>
          <p:nvPr/>
        </p:nvGrpSpPr>
        <p:grpSpPr>
          <a:xfrm>
            <a:off x="464725" y="2791225"/>
            <a:ext cx="2576100" cy="1099200"/>
            <a:chOff x="4256900" y="2487950"/>
            <a:chExt cx="2576100" cy="1099200"/>
          </a:xfrm>
        </p:grpSpPr>
        <p:sp>
          <p:nvSpPr>
            <p:cNvPr id="466" name="Google Shape;466;p61"/>
            <p:cNvSpPr/>
            <p:nvPr/>
          </p:nvSpPr>
          <p:spPr>
            <a:xfrm>
              <a:off x="4256900" y="2487950"/>
              <a:ext cx="25761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1"/>
            <p:cNvSpPr txBox="1"/>
            <p:nvPr/>
          </p:nvSpPr>
          <p:spPr>
            <a:xfrm>
              <a:off x="4256900" y="2615750"/>
              <a:ext cx="25761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1  1  0  1  0  1  1  0  0</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0  0  0  0  1  1  1  1  1</a:t>
              </a:r>
              <a:endParaRPr>
                <a:latin typeface="Ubuntu Mono"/>
                <a:ea typeface="Ubuntu Mono"/>
                <a:cs typeface="Ubuntu Mono"/>
                <a:sym typeface="Ubuntu Mono"/>
              </a:endParaRPr>
            </a:p>
            <a:p>
              <a:pPr indent="0" lvl="0" marL="0" rtl="0" algn="l">
                <a:spcBef>
                  <a:spcPts val="0"/>
                </a:spcBef>
                <a:spcAft>
                  <a:spcPts val="0"/>
                </a:spcAft>
                <a:buNone/>
              </a:pPr>
              <a:r>
                <a:rPr lang="zh-TW">
                  <a:latin typeface="Ubuntu Mono"/>
                  <a:ea typeface="Ubuntu Mono"/>
                  <a:cs typeface="Ubuntu Mono"/>
                  <a:sym typeface="Ubuntu Mono"/>
                </a:rPr>
                <a:t> 2  1  1  1  2  3  2  0  0</a:t>
              </a:r>
              <a:endParaRPr>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grpSp>
      <p:sp>
        <p:nvSpPr>
          <p:cNvPr id="468" name="Google Shape;468;p61"/>
          <p:cNvSpPr txBox="1"/>
          <p:nvPr/>
        </p:nvSpPr>
        <p:spPr>
          <a:xfrm>
            <a:off x="8330225" y="2884025"/>
            <a:ext cx="4914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a:p>
            <a:pPr indent="0" lvl="0" marL="0" rtl="0" algn="l">
              <a:spcBef>
                <a:spcPts val="0"/>
              </a:spcBef>
              <a:spcAft>
                <a:spcPts val="0"/>
              </a:spcAft>
              <a:buNone/>
            </a:pPr>
            <a:r>
              <a:rPr lang="zh-TW">
                <a:solidFill>
                  <a:srgbClr val="0000FF"/>
                </a:solidFill>
                <a:latin typeface="Ubuntu Mono"/>
                <a:ea typeface="Ubuntu Mono"/>
                <a:cs typeface="Ubuntu Mono"/>
                <a:sym typeface="Ubuntu Mono"/>
              </a:rPr>
              <a:t> 0</a:t>
            </a:r>
            <a:endParaRPr>
              <a:solidFill>
                <a:srgbClr val="0000FF"/>
              </a:solidFill>
              <a:latin typeface="Ubuntu Mono"/>
              <a:ea typeface="Ubuntu Mono"/>
              <a:cs typeface="Ubuntu Mono"/>
              <a:sym typeface="Ubuntu Mono"/>
            </a:endParaRPr>
          </a:p>
        </p:txBody>
      </p:sp>
      <p:sp>
        <p:nvSpPr>
          <p:cNvPr id="469" name="Google Shape;469;p61"/>
          <p:cNvSpPr/>
          <p:nvPr/>
        </p:nvSpPr>
        <p:spPr>
          <a:xfrm>
            <a:off x="8249675" y="2756225"/>
            <a:ext cx="5772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1"/>
          <p:cNvSpPr txBox="1"/>
          <p:nvPr/>
        </p:nvSpPr>
        <p:spPr>
          <a:xfrm>
            <a:off x="3789488" y="3155050"/>
            <a:ext cx="267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471" name="Google Shape;471;p61"/>
          <p:cNvSpPr txBox="1"/>
          <p:nvPr/>
        </p:nvSpPr>
        <p:spPr>
          <a:xfrm>
            <a:off x="6922300" y="3119050"/>
            <a:ext cx="153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472" name="Google Shape;472;p61"/>
          <p:cNvSpPr txBox="1"/>
          <p:nvPr/>
        </p:nvSpPr>
        <p:spPr>
          <a:xfrm>
            <a:off x="1391325" y="2338625"/>
            <a:ext cx="399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a:t>W</a:t>
            </a:r>
            <a:endParaRPr i="1"/>
          </a:p>
        </p:txBody>
      </p:sp>
      <p:sp>
        <p:nvSpPr>
          <p:cNvPr id="473" name="Google Shape;473;p61"/>
          <p:cNvSpPr txBox="1"/>
          <p:nvPr/>
        </p:nvSpPr>
        <p:spPr>
          <a:xfrm>
            <a:off x="4936375" y="2338625"/>
            <a:ext cx="5772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a:t>W</a:t>
            </a:r>
            <a:r>
              <a:rPr i="1" lang="zh-TW" sz="800"/>
              <a:t>xh</a:t>
            </a:r>
            <a:endParaRPr i="1" sz="800"/>
          </a:p>
        </p:txBody>
      </p:sp>
      <p:sp>
        <p:nvSpPr>
          <p:cNvPr id="474" name="Google Shape;474;p61"/>
          <p:cNvSpPr txBox="1"/>
          <p:nvPr/>
        </p:nvSpPr>
        <p:spPr>
          <a:xfrm>
            <a:off x="7448275" y="2338625"/>
            <a:ext cx="5772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zh-TW"/>
              <a:t>W</a:t>
            </a:r>
            <a:r>
              <a:rPr i="1" lang="zh-TW" sz="800"/>
              <a:t>hh</a:t>
            </a:r>
            <a:endParaRPr i="1" sz="800"/>
          </a:p>
        </p:txBody>
      </p:sp>
      <p:cxnSp>
        <p:nvCxnSpPr>
          <p:cNvPr id="475" name="Google Shape;475;p61"/>
          <p:cNvCxnSpPr/>
          <p:nvPr/>
        </p:nvCxnSpPr>
        <p:spPr>
          <a:xfrm>
            <a:off x="2138800" y="2590250"/>
            <a:ext cx="0" cy="14358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2"/>
          <p:cNvSpPr txBox="1"/>
          <p:nvPr>
            <p:ph idx="1" type="body"/>
          </p:nvPr>
        </p:nvSpPr>
        <p:spPr>
          <a:xfrm>
            <a:off x="1113001" y="2944873"/>
            <a:ext cx="5518500" cy="5961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0"/>
              </a:spcBef>
              <a:spcAft>
                <a:spcPts val="0"/>
              </a:spcAft>
              <a:buClr>
                <a:srgbClr val="A6AAA9"/>
              </a:buClr>
              <a:buSzPts val="2500"/>
              <a:buFont typeface="Arial"/>
              <a:buNone/>
            </a:pPr>
            <a:r>
              <a:rPr lang="zh-TW" sz="3200">
                <a:solidFill>
                  <a:schemeClr val="dk1"/>
                </a:solidFill>
              </a:rPr>
              <a:t>Introduce LSTM</a:t>
            </a:r>
            <a:endParaRPr b="0" i="0" sz="2500" u="none" cap="none" strike="noStrike">
              <a:solidFill>
                <a:srgbClr val="A6AAA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3000"/>
              <a:buFont typeface="Arial"/>
              <a:buNone/>
            </a:pPr>
            <a:r>
              <a:rPr b="0" i="0" lang="zh-TW" u="none" cap="none" strike="noStrike">
                <a:solidFill>
                  <a:schemeClr val="dk1"/>
                </a:solidFill>
                <a:latin typeface="Arial"/>
                <a:ea typeface="Arial"/>
                <a:cs typeface="Arial"/>
                <a:sym typeface="Arial"/>
              </a:rPr>
              <a:t>LSTM</a:t>
            </a:r>
            <a:endParaRPr b="0" i="0" u="none" cap="none" strike="noStrike">
              <a:solidFill>
                <a:srgbClr val="1A1A1A"/>
              </a:solidFill>
              <a:latin typeface="Arial"/>
              <a:ea typeface="Arial"/>
              <a:cs typeface="Arial"/>
              <a:sym typeface="Arial"/>
            </a:endParaRPr>
          </a:p>
        </p:txBody>
      </p:sp>
      <p:pic>
        <p:nvPicPr>
          <p:cNvPr id="486" name="Google Shape;486;p63"/>
          <p:cNvPicPr preferRelativeResize="0"/>
          <p:nvPr/>
        </p:nvPicPr>
        <p:blipFill rotWithShape="1">
          <a:blip r:embed="rId3">
            <a:alphaModFix/>
          </a:blip>
          <a:srcRect b="0" l="0" r="0" t="0"/>
          <a:stretch/>
        </p:blipFill>
        <p:spPr>
          <a:xfrm>
            <a:off x="1242625" y="2026725"/>
            <a:ext cx="6547899" cy="2976325"/>
          </a:xfrm>
          <a:prstGeom prst="rect">
            <a:avLst/>
          </a:prstGeom>
          <a:noFill/>
          <a:ln>
            <a:noFill/>
          </a:ln>
        </p:spPr>
      </p:pic>
      <p:pic>
        <p:nvPicPr>
          <p:cNvPr id="487" name="Google Shape;487;p63"/>
          <p:cNvPicPr preferRelativeResize="0"/>
          <p:nvPr/>
        </p:nvPicPr>
        <p:blipFill rotWithShape="1">
          <a:blip r:embed="rId4">
            <a:alphaModFix/>
          </a:blip>
          <a:srcRect b="0" l="0" r="0" t="0"/>
          <a:stretch/>
        </p:blipFill>
        <p:spPr>
          <a:xfrm>
            <a:off x="3431475" y="784175"/>
            <a:ext cx="3953547" cy="1242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LSTM</a:t>
            </a:r>
            <a:endParaRPr b="0" i="0" sz="2600" u="none" cap="none" strike="noStrike">
              <a:solidFill>
                <a:srgbClr val="1A1A1A"/>
              </a:solidFill>
              <a:latin typeface="Arial"/>
              <a:ea typeface="Arial"/>
              <a:cs typeface="Arial"/>
              <a:sym typeface="Arial"/>
            </a:endParaRPr>
          </a:p>
        </p:txBody>
      </p:sp>
      <p:sp>
        <p:nvSpPr>
          <p:cNvPr id="493" name="Google Shape;493;p64"/>
          <p:cNvSpPr txBox="1"/>
          <p:nvPr/>
        </p:nvSpPr>
        <p:spPr>
          <a:xfrm>
            <a:off x="471500" y="781025"/>
            <a:ext cx="8160300" cy="3521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Microsoft JhengHei"/>
              <a:buChar char="●"/>
            </a:pPr>
            <a:r>
              <a:rPr lang="zh-TW" sz="1800">
                <a:solidFill>
                  <a:srgbClr val="303233"/>
                </a:solidFill>
                <a:latin typeface="Helvetica Neue"/>
                <a:ea typeface="Helvetica Neue"/>
                <a:cs typeface="Helvetica Neue"/>
                <a:sym typeface="Helvetica Neue"/>
              </a:rPr>
              <a:t>Long Short Term Memory network</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從一組weight變成四組weight，其中三組的</a:t>
            </a:r>
            <a:r>
              <a:rPr lang="zh-TW" sz="1800">
                <a:solidFill>
                  <a:srgbClr val="303233"/>
                </a:solidFill>
                <a:latin typeface="Helvetica Neue"/>
                <a:ea typeface="Helvetica Neue"/>
                <a:cs typeface="Helvetica Neue"/>
                <a:sym typeface="Helvetica Neue"/>
              </a:rPr>
              <a:t>矩陣運算</a:t>
            </a:r>
            <a:r>
              <a:rPr lang="zh-TW" sz="1800">
                <a:solidFill>
                  <a:srgbClr val="303233"/>
                </a:solidFill>
                <a:latin typeface="Helvetica Neue"/>
                <a:ea typeface="Helvetica Neue"/>
                <a:cs typeface="Helvetica Neue"/>
                <a:sym typeface="Helvetica Neue"/>
              </a:rPr>
              <a:t>結果分別代表</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lang="zh-TW" sz="1800">
                <a:solidFill>
                  <a:srgbClr val="303233"/>
                </a:solidFill>
                <a:latin typeface="Helvetica Neue"/>
                <a:ea typeface="Helvetica Neue"/>
                <a:cs typeface="Helvetica Neue"/>
                <a:sym typeface="Helvetica Neue"/>
              </a:rPr>
              <a:t>forget gate、input gate、output gate。</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除了原本要算的 hidden state </a:t>
            </a:r>
            <a:r>
              <a:rPr lang="zh-TW" sz="1800">
                <a:solidFill>
                  <a:srgbClr val="303233"/>
                </a:solidFill>
                <a:latin typeface="Ubuntu Mono"/>
                <a:ea typeface="Ubuntu Mono"/>
                <a:cs typeface="Ubuntu Mono"/>
                <a:sym typeface="Ubuntu Mono"/>
              </a:rPr>
              <a:t>h</a:t>
            </a:r>
            <a:r>
              <a:rPr lang="zh-TW" sz="1000">
                <a:solidFill>
                  <a:srgbClr val="303233"/>
                </a:solidFill>
                <a:latin typeface="Ubuntu Mono"/>
                <a:ea typeface="Ubuntu Mono"/>
                <a:cs typeface="Ubuntu Mono"/>
                <a:sym typeface="Ubuntu Mono"/>
              </a:rPr>
              <a:t>t</a:t>
            </a:r>
            <a:r>
              <a:rPr lang="zh-TW" sz="1800">
                <a:solidFill>
                  <a:srgbClr val="303233"/>
                </a:solidFill>
                <a:latin typeface="Helvetica Neue"/>
                <a:ea typeface="Helvetica Neue"/>
                <a:cs typeface="Helvetica Neue"/>
                <a:sym typeface="Helvetica Neue"/>
              </a:rPr>
              <a:t>，現在又多了一個 cell memory </a:t>
            </a:r>
            <a:r>
              <a:rPr lang="zh-TW" sz="1800">
                <a:solidFill>
                  <a:srgbClr val="303233"/>
                </a:solidFill>
                <a:latin typeface="Ubuntu Mono"/>
                <a:ea typeface="Ubuntu Mono"/>
                <a:cs typeface="Ubuntu Mono"/>
                <a:sym typeface="Ubuntu Mono"/>
              </a:rPr>
              <a:t>c</a:t>
            </a:r>
            <a:r>
              <a:rPr lang="zh-TW" sz="1000">
                <a:solidFill>
                  <a:srgbClr val="303233"/>
                </a:solidFill>
                <a:latin typeface="Ubuntu Mono"/>
                <a:ea typeface="Ubuntu Mono"/>
                <a:cs typeface="Ubuntu Mono"/>
                <a:sym typeface="Ubuntu Mono"/>
              </a:rPr>
              <a:t>t</a:t>
            </a:r>
            <a:r>
              <a:rPr lang="zh-TW" sz="1800">
                <a:solidFill>
                  <a:srgbClr val="303233"/>
                </a:solidFill>
                <a:latin typeface="Helvetica Neue"/>
                <a:ea typeface="Helvetica Neue"/>
                <a:cs typeface="Helvetica Neue"/>
                <a:sym typeface="Helvetica Neue"/>
              </a:rPr>
              <a:t> 要傳到下一個時間點當輸入。</a:t>
            </a:r>
            <a:endParaRPr baseline="-25000" sz="1800">
              <a:solidFill>
                <a:srgbClr val="303233"/>
              </a:solidFill>
              <a:latin typeface="Helvetica Neue"/>
              <a:ea typeface="Helvetica Neue"/>
              <a:cs typeface="Helvetica Neue"/>
              <a:sym typeface="Helvetica Neue"/>
            </a:endParaRPr>
          </a:p>
        </p:txBody>
      </p:sp>
      <p:pic>
        <p:nvPicPr>
          <p:cNvPr id="494" name="Google Shape;494;p64"/>
          <p:cNvPicPr preferRelativeResize="0"/>
          <p:nvPr/>
        </p:nvPicPr>
        <p:blipFill>
          <a:blip r:embed="rId3">
            <a:alphaModFix/>
          </a:blip>
          <a:stretch>
            <a:fillRect/>
          </a:stretch>
        </p:blipFill>
        <p:spPr>
          <a:xfrm>
            <a:off x="860050" y="1384250"/>
            <a:ext cx="3711949" cy="13133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gate 的用途</a:t>
            </a:r>
            <a:endParaRPr b="0" i="0" u="none" cap="none" strike="noStrike">
              <a:solidFill>
                <a:srgbClr val="1A1A1A"/>
              </a:solidFill>
              <a:latin typeface="Arial"/>
              <a:ea typeface="Arial"/>
              <a:cs typeface="Arial"/>
              <a:sym typeface="Arial"/>
            </a:endParaRPr>
          </a:p>
        </p:txBody>
      </p:sp>
      <p:sp>
        <p:nvSpPr>
          <p:cNvPr id="500" name="Google Shape;500;p65"/>
          <p:cNvSpPr txBox="1"/>
          <p:nvPr/>
        </p:nvSpPr>
        <p:spPr>
          <a:xfrm>
            <a:off x="470550" y="902525"/>
            <a:ext cx="77541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在 LSTM 中</a:t>
            </a:r>
            <a:r>
              <a:rPr lang="zh-TW" sz="1800"/>
              <a:t>，</a:t>
            </a:r>
            <a:r>
              <a:rPr b="0" i="0" lang="zh-TW" sz="1800" u="none" cap="none" strike="noStrike">
                <a:solidFill>
                  <a:srgbClr val="000000"/>
                </a:solidFill>
                <a:latin typeface="Arial"/>
                <a:ea typeface="Arial"/>
                <a:cs typeface="Arial"/>
                <a:sym typeface="Arial"/>
              </a:rPr>
              <a:t>網路建構了 3 個 gate 控制信息流通量</a:t>
            </a:r>
            <a:r>
              <a:rPr lang="zh-TW" sz="1800"/>
              <a: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輸入門 </a:t>
            </a:r>
            <a:r>
              <a:rPr lang="zh-TW" sz="1800">
                <a:latin typeface="Ubuntu Mono"/>
                <a:ea typeface="Ubuntu Mono"/>
                <a:cs typeface="Ubuntu Mono"/>
                <a:sym typeface="Ubuntu Mono"/>
              </a:rPr>
              <a:t>i</a:t>
            </a:r>
            <a:r>
              <a:rPr lang="zh-TW" sz="1000">
                <a:latin typeface="Ubuntu Mono"/>
                <a:ea typeface="Ubuntu Mono"/>
                <a:cs typeface="Ubuntu Mono"/>
                <a:sym typeface="Ubuntu Mono"/>
              </a:rPr>
              <a:t>t</a:t>
            </a:r>
            <a:r>
              <a:rPr lang="zh-TW" sz="1800"/>
              <a:t>：</a:t>
            </a:r>
            <a:r>
              <a:rPr b="0" i="0" lang="zh-TW" sz="1800" u="none" cap="none" strike="noStrike">
                <a:solidFill>
                  <a:srgbClr val="000000"/>
                </a:solidFill>
                <a:latin typeface="Arial"/>
                <a:ea typeface="Arial"/>
                <a:cs typeface="Arial"/>
                <a:sym typeface="Arial"/>
              </a:rPr>
              <a:t>多少信息可以流入 memory cell </a:t>
            </a:r>
            <a:r>
              <a:rPr lang="zh-TW" sz="1800">
                <a:latin typeface="Ubuntu Mono"/>
                <a:ea typeface="Ubuntu Mono"/>
                <a:cs typeface="Ubuntu Mono"/>
                <a:sym typeface="Ubuntu Mono"/>
              </a:rPr>
              <a:t>c</a:t>
            </a:r>
            <a:r>
              <a:rPr lang="zh-TW" sz="1000">
                <a:latin typeface="Ubuntu Mono"/>
                <a:ea typeface="Ubuntu Mono"/>
                <a:cs typeface="Ubuntu Mono"/>
                <a:sym typeface="Ubuntu Mono"/>
              </a:rPr>
              <a:t>t</a:t>
            </a:r>
            <a:endParaRPr i="0" sz="1000" u="none" cap="none" strike="noStrike">
              <a:solidFill>
                <a:srgbClr val="000000"/>
              </a:solidFill>
              <a:latin typeface="Ubuntu Mono"/>
              <a:ea typeface="Ubuntu Mono"/>
              <a:cs typeface="Ubuntu Mono"/>
              <a:sym typeface="Ubuntu Mono"/>
            </a:endParaRPr>
          </a:p>
          <a:p>
            <a:pPr indent="0" lvl="0" marL="45720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遺忘門 </a:t>
            </a:r>
            <a:r>
              <a:rPr i="0" lang="zh-TW" sz="1800" u="none" cap="none" strike="noStrike">
                <a:solidFill>
                  <a:srgbClr val="000000"/>
                </a:solidFill>
                <a:latin typeface="Ubuntu Mono"/>
                <a:ea typeface="Ubuntu Mono"/>
                <a:cs typeface="Ubuntu Mono"/>
                <a:sym typeface="Ubuntu Mono"/>
              </a:rPr>
              <a:t>f</a:t>
            </a:r>
            <a:r>
              <a:rPr lang="zh-TW" sz="1000">
                <a:latin typeface="Ubuntu Mono"/>
                <a:ea typeface="Ubuntu Mono"/>
                <a:cs typeface="Ubuntu Mono"/>
                <a:sym typeface="Ubuntu Mono"/>
              </a:rPr>
              <a:t>t</a:t>
            </a:r>
            <a:r>
              <a:rPr lang="zh-TW" sz="1800"/>
              <a:t>：</a:t>
            </a:r>
            <a:r>
              <a:rPr b="0" i="0" lang="zh-TW" sz="1800" u="none" cap="none" strike="noStrike">
                <a:solidFill>
                  <a:srgbClr val="000000"/>
                </a:solidFill>
                <a:latin typeface="Arial"/>
                <a:ea typeface="Arial"/>
                <a:cs typeface="Arial"/>
                <a:sym typeface="Arial"/>
              </a:rPr>
              <a:t>上一時刻 memory cell </a:t>
            </a:r>
            <a:r>
              <a:rPr lang="zh-TW" sz="1800">
                <a:solidFill>
                  <a:schemeClr val="dk1"/>
                </a:solidFill>
                <a:latin typeface="Ubuntu Mono"/>
                <a:ea typeface="Ubuntu Mono"/>
                <a:cs typeface="Ubuntu Mono"/>
                <a:sym typeface="Ubuntu Mono"/>
              </a:rPr>
              <a:t>c</a:t>
            </a:r>
            <a:r>
              <a:rPr lang="zh-TW" sz="1000">
                <a:solidFill>
                  <a:schemeClr val="dk1"/>
                </a:solidFill>
                <a:latin typeface="Ubuntu Mono"/>
                <a:ea typeface="Ubuntu Mono"/>
                <a:cs typeface="Ubuntu Mono"/>
                <a:sym typeface="Ubuntu Mono"/>
              </a:rPr>
              <a:t>t-1</a:t>
            </a:r>
            <a:r>
              <a:rPr b="0" i="0" lang="zh-TW" sz="1800" u="none" cap="none" strike="noStrike">
                <a:solidFill>
                  <a:srgbClr val="000000"/>
                </a:solidFill>
                <a:latin typeface="Arial"/>
                <a:ea typeface="Arial"/>
                <a:cs typeface="Arial"/>
                <a:sym typeface="Arial"/>
              </a:rPr>
              <a:t> 中的信息可以累積到當前 memory cell c(t) 中</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1800"/>
          </a:p>
          <a:p>
            <a:pPr indent="-342900" lvl="1" marL="9144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輸出門 </a:t>
            </a:r>
            <a:r>
              <a:rPr lang="zh-TW" sz="1800">
                <a:latin typeface="Ubuntu Mono"/>
                <a:ea typeface="Ubuntu Mono"/>
                <a:cs typeface="Ubuntu Mono"/>
                <a:sym typeface="Ubuntu Mono"/>
              </a:rPr>
              <a:t>o</a:t>
            </a:r>
            <a:r>
              <a:rPr lang="zh-TW" sz="1000">
                <a:latin typeface="Ubuntu Mono"/>
                <a:ea typeface="Ubuntu Mono"/>
                <a:cs typeface="Ubuntu Mono"/>
                <a:sym typeface="Ubuntu Mono"/>
              </a:rPr>
              <a:t>t</a:t>
            </a:r>
            <a:r>
              <a:rPr lang="zh-TW" sz="1800"/>
              <a:t>：</a:t>
            </a:r>
            <a:r>
              <a:rPr b="0" i="0" lang="zh-TW" sz="1800" u="none" cap="none" strike="noStrike">
                <a:solidFill>
                  <a:srgbClr val="000000"/>
                </a:solidFill>
                <a:latin typeface="Arial"/>
                <a:ea typeface="Arial"/>
                <a:cs typeface="Arial"/>
                <a:sym typeface="Arial"/>
              </a:rPr>
              <a:t> 當前時刻的 memory cell </a:t>
            </a:r>
            <a:r>
              <a:rPr lang="zh-TW" sz="1800">
                <a:solidFill>
                  <a:schemeClr val="dk1"/>
                </a:solidFill>
                <a:latin typeface="Ubuntu Mono"/>
                <a:ea typeface="Ubuntu Mono"/>
                <a:cs typeface="Ubuntu Mono"/>
                <a:sym typeface="Ubuntu Mono"/>
              </a:rPr>
              <a:t>c</a:t>
            </a:r>
            <a:r>
              <a:rPr lang="zh-TW" sz="1000">
                <a:solidFill>
                  <a:schemeClr val="dk1"/>
                </a:solidFill>
                <a:latin typeface="Ubuntu Mono"/>
                <a:ea typeface="Ubuntu Mono"/>
                <a:cs typeface="Ubuntu Mono"/>
                <a:sym typeface="Ubuntu Mono"/>
              </a:rPr>
              <a:t>t</a:t>
            </a:r>
            <a:r>
              <a:rPr b="0" i="0" lang="zh-TW" sz="1800" u="none" cap="none" strike="noStrike">
                <a:solidFill>
                  <a:srgbClr val="000000"/>
                </a:solidFill>
                <a:latin typeface="Arial"/>
                <a:ea typeface="Arial"/>
                <a:cs typeface="Arial"/>
                <a:sym typeface="Arial"/>
              </a:rPr>
              <a:t> 有多少可以流入當前隱藏狀態 </a:t>
            </a:r>
            <a:r>
              <a:rPr lang="zh-TW" sz="1800">
                <a:solidFill>
                  <a:srgbClr val="303233"/>
                </a:solidFill>
                <a:latin typeface="Ubuntu Mono"/>
                <a:ea typeface="Ubuntu Mono"/>
                <a:cs typeface="Ubuntu Mono"/>
                <a:sym typeface="Ubuntu Mono"/>
              </a:rPr>
              <a:t>h</a:t>
            </a:r>
            <a:r>
              <a:rPr lang="zh-TW" sz="1000">
                <a:solidFill>
                  <a:srgbClr val="303233"/>
                </a:solidFill>
                <a:latin typeface="Ubuntu Mono"/>
                <a:ea typeface="Ubuntu Mono"/>
                <a:cs typeface="Ubuntu Mono"/>
                <a:sym typeface="Ubuntu Mono"/>
              </a:rPr>
              <a:t>t</a:t>
            </a:r>
            <a:r>
              <a:rPr b="0" i="0" lang="zh-TW" sz="1800" u="none" cap="none" strike="noStrike">
                <a:solidFill>
                  <a:srgbClr val="000000"/>
                </a:solidFill>
                <a:latin typeface="Arial"/>
                <a:ea typeface="Arial"/>
                <a:cs typeface="Arial"/>
                <a:sym typeface="Arial"/>
              </a:rPr>
              <a:t> 中</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Why we use LSTM</a:t>
            </a:r>
            <a:endParaRPr b="0" i="0" sz="2600" u="none" cap="none" strike="noStrike">
              <a:solidFill>
                <a:srgbClr val="1A1A1A"/>
              </a:solidFill>
              <a:latin typeface="Arial"/>
              <a:ea typeface="Arial"/>
              <a:cs typeface="Arial"/>
              <a:sym typeface="Arial"/>
            </a:endParaRPr>
          </a:p>
        </p:txBody>
      </p:sp>
      <p:sp>
        <p:nvSpPr>
          <p:cNvPr id="506" name="Google Shape;506;p66"/>
          <p:cNvSpPr txBox="1"/>
          <p:nvPr/>
        </p:nvSpPr>
        <p:spPr>
          <a:xfrm>
            <a:off x="491850" y="1214700"/>
            <a:ext cx="8160300" cy="2714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RNN的特點是使用同樣的weight重複對時間序列做計算</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100 time steps = 100 layers</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Vanishing Gradient，先輸入的資訊重要性變低</a:t>
            </a:r>
            <a:endParaRPr sz="1800">
              <a:solidFill>
                <a:srgbClr val="303233"/>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利用三種gate使網路比較不會遺忘先前的輸入</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lang="zh-TW" sz="1800">
                <a:solidFill>
                  <a:srgbClr val="303233"/>
                </a:solidFill>
                <a:latin typeface="Helvetica Neue"/>
                <a:ea typeface="Helvetica Neue"/>
                <a:cs typeface="Helvetica Neue"/>
                <a:sym typeface="Helvetica Neue"/>
              </a:rPr>
              <a:t>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梯度爆炸</a:t>
            </a:r>
            <a:endParaRPr b="0" i="0" sz="2600" u="none" cap="none" strike="noStrike">
              <a:solidFill>
                <a:srgbClr val="1A1A1A"/>
              </a:solidFill>
              <a:latin typeface="Arial"/>
              <a:ea typeface="Arial"/>
              <a:cs typeface="Arial"/>
              <a:sym typeface="Arial"/>
            </a:endParaRPr>
          </a:p>
        </p:txBody>
      </p:sp>
      <p:sp>
        <p:nvSpPr>
          <p:cNvPr id="512" name="Google Shape;512;p67"/>
          <p:cNvSpPr txBox="1"/>
          <p:nvPr/>
        </p:nvSpPr>
        <p:spPr>
          <a:xfrm>
            <a:off x="471500" y="1214700"/>
            <a:ext cx="8160300" cy="271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LSTM 只解決了梯度消失問題 , 但並沒有解決梯度爆炸問題。</a:t>
            </a:r>
            <a:endParaRPr sz="1800">
              <a:solidFill>
                <a:srgbClr val="303233"/>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342900" lvl="0" marL="457200" rtl="0" algn="l">
              <a:lnSpc>
                <a:spcPct val="100000"/>
              </a:lnSpc>
              <a:spcBef>
                <a:spcPts val="0"/>
              </a:spcBef>
              <a:spcAft>
                <a:spcPts val="0"/>
              </a:spcAft>
              <a:buClr>
                <a:srgbClr val="303233"/>
              </a:buClr>
              <a:buSzPts val="1800"/>
              <a:buFont typeface="Helvetica Neue"/>
              <a:buChar char="●"/>
            </a:pPr>
            <a:r>
              <a:rPr lang="zh-TW" sz="1800">
                <a:solidFill>
                  <a:srgbClr val="303233"/>
                </a:solidFill>
                <a:latin typeface="Helvetica Neue"/>
                <a:ea typeface="Helvetica Neue"/>
                <a:cs typeface="Helvetica Neue"/>
                <a:sym typeface="Helvetica Neue"/>
              </a:rPr>
              <a:t>實作上利用 gradient clipping 來防止梯度爆炸。</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rPr lang="zh-TW" sz="1800">
                <a:solidFill>
                  <a:srgbClr val="303233"/>
                </a:solidFill>
                <a:latin typeface="Helvetica Neue"/>
                <a:ea typeface="Helvetica Neue"/>
                <a:cs typeface="Helvetica Neue"/>
                <a:sym typeface="Helvetica Neue"/>
              </a:rPr>
              <a:t>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4572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a:p>
            <a:pPr indent="0" lvl="0" marL="914400" rtl="0" algn="l">
              <a:lnSpc>
                <a:spcPct val="100000"/>
              </a:lnSpc>
              <a:spcBef>
                <a:spcPts val="0"/>
              </a:spcBef>
              <a:spcAft>
                <a:spcPts val="0"/>
              </a:spcAft>
              <a:buNone/>
            </a:pPr>
            <a:r>
              <a:t/>
            </a:r>
            <a:endParaRPr sz="1800">
              <a:solidFill>
                <a:srgbClr val="303233"/>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FNN vs. CNN vs. RNN</a:t>
            </a:r>
            <a:endParaRPr b="0" i="0" u="none" cap="none" strike="noStrike">
              <a:solidFill>
                <a:srgbClr val="1A1A1A"/>
              </a:solidFill>
              <a:latin typeface="Arial"/>
              <a:ea typeface="Arial"/>
              <a:cs typeface="Arial"/>
              <a:sym typeface="Arial"/>
            </a:endParaRPr>
          </a:p>
        </p:txBody>
      </p:sp>
      <p:sp>
        <p:nvSpPr>
          <p:cNvPr id="518" name="Google Shape;518;p68"/>
          <p:cNvSpPr txBox="1"/>
          <p:nvPr/>
        </p:nvSpPr>
        <p:spPr>
          <a:xfrm>
            <a:off x="470550" y="890075"/>
            <a:ext cx="8520600" cy="3872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Feedforward Neural Network</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自己學習做 feature engineering</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Convolutional Neural Network</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學習如何 “觀察” (特徵偵測)</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Recurrent Neural Network</a:t>
            </a:r>
            <a:endParaRPr b="0" i="0" sz="1800" u="none" cap="none" strike="noStrike">
              <a:solidFill>
                <a:srgbClr val="000000"/>
              </a:solidFill>
              <a:latin typeface="Arial"/>
              <a:ea typeface="Arial"/>
              <a:cs typeface="Arial"/>
              <a:sym typeface="Arial"/>
            </a:endParaRPr>
          </a:p>
          <a:p>
            <a:pPr indent="-342900" lvl="1" marL="914400" marR="0" rtl="0" algn="l">
              <a:lnSpc>
                <a:spcPct val="150000"/>
              </a:lnSpc>
              <a:spcBef>
                <a:spcPts val="0"/>
              </a:spcBef>
              <a:spcAft>
                <a:spcPts val="0"/>
              </a:spcAft>
              <a:buClr>
                <a:srgbClr val="595959"/>
              </a:buClr>
              <a:buSzPts val="1800"/>
              <a:buFont typeface="Arial"/>
              <a:buChar char="○"/>
            </a:pPr>
            <a:r>
              <a:rPr b="0" i="0" lang="zh-TW" sz="1800" u="none" cap="none" strike="noStrike">
                <a:solidFill>
                  <a:srgbClr val="000000"/>
                </a:solidFill>
                <a:latin typeface="Arial"/>
                <a:ea typeface="Arial"/>
                <a:cs typeface="Arial"/>
                <a:sym typeface="Arial"/>
              </a:rPr>
              <a:t>學習如何 “聽取” (訊息過濾)</a:t>
            </a:r>
            <a:r>
              <a:rPr b="0" i="0" lang="zh-TW" sz="1800" u="none" cap="none" strike="noStrike">
                <a:solidFill>
                  <a:srgbClr val="595959"/>
                </a:solidFill>
                <a:latin typeface="Arial"/>
                <a:ea typeface="Arial"/>
                <a:cs typeface="Arial"/>
                <a:sym typeface="Arial"/>
              </a:rPr>
              <a:t> </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Related Reference</a:t>
            </a:r>
            <a:endParaRPr b="0" i="0" u="none" cap="none" strike="noStrike">
              <a:solidFill>
                <a:srgbClr val="1A1A1A"/>
              </a:solidFill>
              <a:latin typeface="Arial"/>
              <a:ea typeface="Arial"/>
              <a:cs typeface="Arial"/>
              <a:sym typeface="Arial"/>
            </a:endParaRPr>
          </a:p>
        </p:txBody>
      </p:sp>
      <p:sp>
        <p:nvSpPr>
          <p:cNvPr id="524" name="Google Shape;524;p69"/>
          <p:cNvSpPr txBox="1"/>
          <p:nvPr/>
        </p:nvSpPr>
        <p:spPr>
          <a:xfrm>
            <a:off x="470550" y="920750"/>
            <a:ext cx="7640700" cy="3184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3"/>
              </a:rPr>
              <a:t>Andrej Karpathy</a:t>
            </a:r>
            <a:endParaRPr b="0" i="0" sz="1800" u="none" cap="none" strike="noStrike">
              <a:solidFill>
                <a:srgbClr val="595959"/>
              </a:solidFill>
              <a:latin typeface="Arial"/>
              <a:ea typeface="Arial"/>
              <a:cs typeface="Arial"/>
              <a:sym typeface="Arial"/>
            </a:endParaRPr>
          </a:p>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4"/>
              </a:rPr>
              <a:t>Understanding LSTM Networks</a:t>
            </a:r>
            <a:endParaRPr b="0" i="0" sz="1800" u="none" cap="none" strike="noStrike">
              <a:solidFill>
                <a:srgbClr val="595959"/>
              </a:solidFill>
              <a:latin typeface="Arial"/>
              <a:ea typeface="Arial"/>
              <a:cs typeface="Arial"/>
              <a:sym typeface="Arial"/>
            </a:endParaRPr>
          </a:p>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5"/>
              </a:rPr>
              <a:t>有趣的機器學習 LSTM</a:t>
            </a:r>
            <a:endParaRPr b="0" i="0" sz="1800" u="none" cap="none" strike="noStrike">
              <a:solidFill>
                <a:srgbClr val="595959"/>
              </a:solidFill>
              <a:latin typeface="Arial"/>
              <a:ea typeface="Arial"/>
              <a:cs typeface="Arial"/>
              <a:sym typeface="Arial"/>
            </a:endParaRPr>
          </a:p>
          <a:p>
            <a:pPr indent="-342900" lvl="0" marL="457200" marR="0" rtl="0" algn="l">
              <a:lnSpc>
                <a:spcPct val="200000"/>
              </a:lnSpc>
              <a:spcBef>
                <a:spcPts val="0"/>
              </a:spcBef>
              <a:spcAft>
                <a:spcPts val="0"/>
              </a:spcAft>
              <a:buClr>
                <a:srgbClr val="595959"/>
              </a:buClr>
              <a:buSzPts val="1800"/>
              <a:buFont typeface="Arial"/>
              <a:buChar char="●"/>
            </a:pPr>
            <a:r>
              <a:rPr b="0" i="0" lang="zh-TW" sz="1800" u="sng" cap="none" strike="noStrike">
                <a:solidFill>
                  <a:schemeClr val="hlink"/>
                </a:solidFill>
                <a:latin typeface="Arial"/>
                <a:ea typeface="Arial"/>
                <a:cs typeface="Arial"/>
                <a:sym typeface="Arial"/>
                <a:hlinkClick r:id="rId6"/>
              </a:rPr>
              <a:t>CNN、RNN、DNN的內部網路結構有什麼區別</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Udacity RNN: quick introduction</a:t>
            </a:r>
            <a:endParaRPr b="0" i="0" u="none" cap="none" strike="noStrike">
              <a:solidFill>
                <a:srgbClr val="1A1A1A"/>
              </a:solidFill>
              <a:latin typeface="Arial"/>
              <a:ea typeface="Arial"/>
              <a:cs typeface="Arial"/>
              <a:sym typeface="Arial"/>
            </a:endParaRPr>
          </a:p>
        </p:txBody>
      </p:sp>
      <p:pic>
        <p:nvPicPr>
          <p:cNvPr id="530" name="Google Shape;530;p70" title="ND889 LSTM 1 RNN Vs LSTM (1)">
            <a:hlinkClick r:id="rId3"/>
          </p:cNvPr>
          <p:cNvPicPr preferRelativeResize="0"/>
          <p:nvPr/>
        </p:nvPicPr>
        <p:blipFill rotWithShape="1">
          <a:blip r:embed="rId4">
            <a:alphaModFix/>
          </a:blip>
          <a:srcRect b="0" l="0" r="0" t="0"/>
          <a:stretch/>
        </p:blipFill>
        <p:spPr>
          <a:xfrm>
            <a:off x="2286000" y="1040600"/>
            <a:ext cx="457200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chemeClr val="dk1"/>
                </a:solidFill>
                <a:latin typeface="Arial"/>
                <a:ea typeface="Arial"/>
                <a:cs typeface="Arial"/>
                <a:sym typeface="Arial"/>
              </a:rPr>
              <a:t>numpy 版 LSTM !!! (optional)</a:t>
            </a:r>
            <a:endParaRPr b="0" i="0" u="none" cap="none" strike="noStrike">
              <a:solidFill>
                <a:srgbClr val="1A1A1A"/>
              </a:solidFill>
              <a:latin typeface="Arial"/>
              <a:ea typeface="Arial"/>
              <a:cs typeface="Arial"/>
              <a:sym typeface="Arial"/>
            </a:endParaRPr>
          </a:p>
        </p:txBody>
      </p:sp>
      <p:pic>
        <p:nvPicPr>
          <p:cNvPr descr="Recurrent Networks can be improved to remember long range dependencies by using whats called a Long-Short Term Memory (LSTM) Cell. Let's build one using just numpy! I'll go over the cell components as well as the forward and backward pass logic.  Code for this video: https://github.com/llSourcell/LSTM_Networks  Please Subscribe! And like. And comment. Thats what keeps me going.  More learning resources: https://www.youtube.com/watch?v=ftMq5ps503w https://www.youtube.com/watch?v=cdLUzrjnlr4 https://www.youtube.com/watch?v=hWgGJeAvLws http://www.wildml.com/2015/09/recurrent-neural-networks-tutorial-part-1-introduction-to-rnns/ https://iamtrask.github.io/2015/11/15/anyone-can-code-lstm/  Join us in the Wizards Slack channel: http://wizards.herokuapp.com/  And please support me on Patreon: https://www.patreon.com/user?u=3191693 Follow me: Twitter: https://twitter.com/sirajraval Facebook: https://www.facebook.com/sirajology Instagram: https://www.instagram.com/sirajraval/ Instagram: https://www.instagram.com/sirajraval/" id="536" name="Google Shape;536;p71" title="LSTM Networks - The Math of Intelligence (Week 8)">
            <a:hlinkClick r:id="rId3"/>
          </p:cNvPr>
          <p:cNvPicPr preferRelativeResize="0"/>
          <p:nvPr/>
        </p:nvPicPr>
        <p:blipFill rotWithShape="1">
          <a:blip r:embed="rId4">
            <a:alphaModFix/>
          </a:blip>
          <a:srcRect b="0" l="0" r="0" t="0"/>
          <a:stretch/>
        </p:blipFill>
        <p:spPr>
          <a:xfrm>
            <a:off x="2286000" y="1127450"/>
            <a:ext cx="4572000" cy="3429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2"/>
          <p:cNvSpPr txBox="1"/>
          <p:nvPr>
            <p:ph type="title"/>
          </p:nvPr>
        </p:nvSpPr>
        <p:spPr>
          <a:xfrm>
            <a:off x="1063852" y="2938200"/>
            <a:ext cx="63591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chemeClr val="dk1"/>
              </a:buClr>
              <a:buSzPts val="3200"/>
              <a:buFont typeface="Arial"/>
              <a:buNone/>
            </a:pPr>
            <a:r>
              <a:rPr lang="zh-TW" sz="3200">
                <a:solidFill>
                  <a:schemeClr val="dk1"/>
                </a:solidFill>
              </a:rPr>
              <a:t>Tensorflow 實作 RNN (MNIST)</a:t>
            </a:r>
            <a:endParaRPr sz="3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Code 放在 Hub 中的 course 內</a:t>
            </a:r>
            <a:endParaRPr/>
          </a:p>
        </p:txBody>
      </p:sp>
      <p:sp>
        <p:nvSpPr>
          <p:cNvPr id="301" name="Google Shape;301;p4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54000" lvl="0" marL="342900" rtl="0" algn="l">
              <a:lnSpc>
                <a:spcPct val="115000"/>
              </a:lnSpc>
              <a:spcBef>
                <a:spcPts val="800"/>
              </a:spcBef>
              <a:spcAft>
                <a:spcPts val="0"/>
              </a:spcAft>
              <a:buSzPts val="1400"/>
              <a:buChar char="•"/>
            </a:pPr>
            <a:r>
              <a:rPr lang="zh-TW"/>
              <a:t>為維護課程資料，courses 中的檔案皆為 read-only，如需修改請複製到自身環境中。</a:t>
            </a:r>
            <a:endParaRPr/>
          </a:p>
          <a:p>
            <a:pPr indent="-254000" lvl="0" marL="342900" rtl="0" algn="l">
              <a:lnSpc>
                <a:spcPct val="115000"/>
              </a:lnSpc>
              <a:spcBef>
                <a:spcPts val="800"/>
              </a:spcBef>
              <a:spcAft>
                <a:spcPts val="0"/>
              </a:spcAft>
              <a:buSzPts val="1400"/>
              <a:buChar char="•"/>
            </a:pPr>
            <a:r>
              <a:rPr lang="zh-TW"/>
              <a:t>打開 terminal，輸入</a:t>
            </a:r>
            <a:endParaRPr/>
          </a:p>
          <a:p>
            <a:pPr indent="0" lvl="0" marL="685800" rtl="0" algn="l">
              <a:lnSpc>
                <a:spcPct val="115000"/>
              </a:lnSpc>
              <a:spcBef>
                <a:spcPts val="800"/>
              </a:spcBef>
              <a:spcAft>
                <a:spcPts val="0"/>
              </a:spcAft>
              <a:buNone/>
            </a:pPr>
            <a:r>
              <a:rPr lang="zh-TW">
                <a:solidFill>
                  <a:srgbClr val="FF0000"/>
                </a:solidFill>
              </a:rPr>
              <a:t>cp -r</a:t>
            </a:r>
            <a:r>
              <a:rPr lang="zh-TW"/>
              <a:t> </a:t>
            </a:r>
            <a:r>
              <a:rPr lang="zh-TW">
                <a:solidFill>
                  <a:schemeClr val="accent3"/>
                </a:solidFill>
              </a:rPr>
              <a:t>datasets/[課程名稱]/</a:t>
            </a:r>
            <a:r>
              <a:rPr lang="zh-TW"/>
              <a:t> </a:t>
            </a:r>
            <a:r>
              <a:rPr lang="zh-TW">
                <a:solidFill>
                  <a:schemeClr val="accent1"/>
                </a:solidFill>
              </a:rPr>
              <a:t>[存放本機位置]</a:t>
            </a:r>
            <a:endParaRPr>
              <a:solidFill>
                <a:schemeClr val="accent1"/>
              </a:solidFill>
            </a:endParaRPr>
          </a:p>
          <a:p>
            <a:pPr indent="0" lvl="0" marL="685800" rtl="0" algn="l">
              <a:lnSpc>
                <a:spcPct val="115000"/>
              </a:lnSpc>
              <a:spcBef>
                <a:spcPts val="800"/>
              </a:spcBef>
              <a:spcAft>
                <a:spcPts val="0"/>
              </a:spcAft>
              <a:buNone/>
            </a:pPr>
            <a:r>
              <a:rPr lang="zh-TW"/>
              <a:t>ex :</a:t>
            </a:r>
            <a:endParaRPr/>
          </a:p>
          <a:p>
            <a:pPr indent="0" lvl="0" marL="685800" rtl="0" algn="l">
              <a:lnSpc>
                <a:spcPct val="115000"/>
              </a:lnSpc>
              <a:spcBef>
                <a:spcPts val="800"/>
              </a:spcBef>
              <a:spcAft>
                <a:spcPts val="0"/>
              </a:spcAft>
              <a:buNone/>
            </a:pPr>
            <a:r>
              <a:rPr lang="zh-TW">
                <a:solidFill>
                  <a:srgbClr val="FF0000"/>
                </a:solidFill>
              </a:rPr>
              <a:t>cp -r</a:t>
            </a:r>
            <a:r>
              <a:rPr lang="zh-TW">
                <a:solidFill>
                  <a:schemeClr val="accent1"/>
                </a:solidFill>
              </a:rPr>
              <a:t> </a:t>
            </a:r>
            <a:r>
              <a:rPr lang="zh-TW">
                <a:solidFill>
                  <a:schemeClr val="accent3"/>
                </a:solidFill>
              </a:rPr>
              <a:t>datasets/v2-5-rnn/</a:t>
            </a:r>
            <a:r>
              <a:rPr lang="zh-TW">
                <a:solidFill>
                  <a:schemeClr val="accent1"/>
                </a:solidFill>
              </a:rPr>
              <a:t> MyCourse/</a:t>
            </a:r>
            <a:r>
              <a:rPr lang="zh-TW">
                <a:solidFill>
                  <a:schemeClr val="accent1"/>
                </a:solidFill>
              </a:rPr>
              <a:t>v2-5-rnn</a:t>
            </a:r>
            <a:endParaRPr>
              <a:solidFill>
                <a:schemeClr val="accent1"/>
              </a:solidFill>
            </a:endParaRPr>
          </a:p>
          <a:p>
            <a:pPr indent="0" lvl="0" marL="685800" rtl="0" algn="l">
              <a:lnSpc>
                <a:spcPct val="115000"/>
              </a:lnSpc>
              <a:spcBef>
                <a:spcPts val="800"/>
              </a:spcBef>
              <a:spcAft>
                <a:spcPts val="0"/>
              </a:spcAft>
              <a:buNone/>
            </a:pPr>
            <a:r>
              <a:rPr lang="zh-TW">
                <a:solidFill>
                  <a:schemeClr val="accent1"/>
                </a:solidFill>
              </a:rPr>
              <a:t>                                            </a:t>
            </a:r>
            <a:endParaRPr>
              <a:solidFill>
                <a:schemeClr val="accent1"/>
              </a:solidFill>
            </a:endParaRPr>
          </a:p>
        </p:txBody>
      </p:sp>
      <p:cxnSp>
        <p:nvCxnSpPr>
          <p:cNvPr id="302" name="Google Shape;302;p46"/>
          <p:cNvCxnSpPr/>
          <p:nvPr/>
        </p:nvCxnSpPr>
        <p:spPr>
          <a:xfrm>
            <a:off x="4313750" y="4082194"/>
            <a:ext cx="0" cy="325200"/>
          </a:xfrm>
          <a:prstGeom prst="straightConnector1">
            <a:avLst/>
          </a:prstGeom>
          <a:noFill/>
          <a:ln cap="flat" cmpd="sng" w="38100">
            <a:solidFill>
              <a:schemeClr val="accent3"/>
            </a:solidFill>
            <a:prstDash val="solid"/>
            <a:round/>
            <a:headEnd len="med" w="med" type="stealth"/>
            <a:tailEnd len="med" w="med" type="none"/>
          </a:ln>
        </p:spPr>
      </p:cxnSp>
      <p:sp>
        <p:nvSpPr>
          <p:cNvPr id="303" name="Google Shape;303;p46"/>
          <p:cNvSpPr txBox="1"/>
          <p:nvPr/>
        </p:nvSpPr>
        <p:spPr>
          <a:xfrm>
            <a:off x="3479288" y="4407394"/>
            <a:ext cx="1668900" cy="325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zh-TW" sz="1400">
                <a:solidFill>
                  <a:schemeClr val="accent3"/>
                </a:solidFill>
                <a:latin typeface="Microsoft JhengHei"/>
                <a:ea typeface="Microsoft JhengHei"/>
                <a:cs typeface="Microsoft JhengHei"/>
                <a:sym typeface="Microsoft JhengHei"/>
              </a:rPr>
              <a:t>一定要有這個斜線</a:t>
            </a:r>
            <a:endParaRPr sz="14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ph type="title"/>
          </p:nvPr>
        </p:nvSpPr>
        <p:spPr>
          <a:xfrm>
            <a:off x="471488" y="126638"/>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solidFill>
                  <a:srgbClr val="000000"/>
                </a:solidFill>
              </a:rPr>
              <a:t>RNN in</a:t>
            </a:r>
            <a:r>
              <a:rPr b="0" i="0" lang="zh-TW" sz="2600" u="none" cap="none" strike="noStrike">
                <a:solidFill>
                  <a:srgbClr val="000000"/>
                </a:solidFill>
                <a:latin typeface="Arial"/>
                <a:ea typeface="Arial"/>
                <a:cs typeface="Arial"/>
                <a:sym typeface="Arial"/>
              </a:rPr>
              <a:t> </a:t>
            </a:r>
            <a:r>
              <a:rPr lang="zh-TW">
                <a:solidFill>
                  <a:srgbClr val="000000"/>
                </a:solidFill>
              </a:rPr>
              <a:t>T</a:t>
            </a:r>
            <a:r>
              <a:rPr b="0" i="0" lang="zh-TW" sz="2600" u="none" cap="none" strike="noStrike">
                <a:solidFill>
                  <a:srgbClr val="000000"/>
                </a:solidFill>
                <a:latin typeface="Arial"/>
                <a:ea typeface="Arial"/>
                <a:cs typeface="Arial"/>
                <a:sym typeface="Arial"/>
              </a:rPr>
              <a:t>ensorflow</a:t>
            </a:r>
            <a:r>
              <a:rPr lang="zh-TW">
                <a:solidFill>
                  <a:srgbClr val="000000"/>
                </a:solidFill>
              </a:rPr>
              <a:t> </a:t>
            </a:r>
            <a:endParaRPr b="0" i="0" sz="2600" u="none" cap="none" strike="noStrike">
              <a:solidFill>
                <a:srgbClr val="000000"/>
              </a:solidFill>
              <a:latin typeface="Arial"/>
              <a:ea typeface="Arial"/>
              <a:cs typeface="Arial"/>
              <a:sym typeface="Arial"/>
            </a:endParaRPr>
          </a:p>
        </p:txBody>
      </p:sp>
      <p:pic>
        <p:nvPicPr>
          <p:cNvPr descr="new upload" id="547" name="Google Shape;547;p73" title="MNIST手寫辨識onRNN">
            <a:hlinkClick r:id="rId3"/>
          </p:cNvPr>
          <p:cNvPicPr preferRelativeResize="0"/>
          <p:nvPr/>
        </p:nvPicPr>
        <p:blipFill>
          <a:blip r:embed="rId4">
            <a:alphaModFix/>
          </a:blip>
          <a:stretch>
            <a:fillRect/>
          </a:stretch>
        </p:blipFill>
        <p:spPr>
          <a:xfrm>
            <a:off x="2286000" y="912688"/>
            <a:ext cx="4572000" cy="3429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手寫數字辨識</a:t>
            </a:r>
            <a:r>
              <a:rPr lang="zh-TW"/>
              <a:t>(28x28)</a:t>
            </a:r>
            <a:endParaRPr b="0" i="0" sz="2600" u="none" cap="none" strike="noStrike">
              <a:solidFill>
                <a:srgbClr val="1A1A1A"/>
              </a:solidFill>
              <a:latin typeface="Arial"/>
              <a:ea typeface="Arial"/>
              <a:cs typeface="Arial"/>
              <a:sym typeface="Arial"/>
            </a:endParaRPr>
          </a:p>
        </p:txBody>
      </p:sp>
      <p:sp>
        <p:nvSpPr>
          <p:cNvPr id="553" name="Google Shape;553;p74"/>
          <p:cNvSpPr txBox="1"/>
          <p:nvPr>
            <p:ph idx="1" type="body"/>
          </p:nvPr>
        </p:nvSpPr>
        <p:spPr>
          <a:xfrm>
            <a:off x="471500" y="923350"/>
            <a:ext cx="8013000" cy="2982000"/>
          </a:xfrm>
          <a:prstGeom prst="rect">
            <a:avLst/>
          </a:prstGeom>
          <a:noFill/>
          <a:ln>
            <a:noFill/>
          </a:ln>
        </p:spPr>
        <p:txBody>
          <a:bodyPr anchorCtr="0" anchor="t" bIns="26775" lIns="26775" spcFirstLastPara="1" rIns="26775" wrap="square" tIns="26775">
            <a:noAutofit/>
          </a:bodyPr>
          <a:lstStyle/>
          <a:p>
            <a:pPr indent="-342900" lvl="0" marL="457200" marR="0" rtl="0" algn="l">
              <a:lnSpc>
                <a:spcPct val="200000"/>
              </a:lnSpc>
              <a:spcBef>
                <a:spcPts val="220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同樣為手寫數字辨識的問題，我們可以把它轉化成：</a:t>
            </a:r>
            <a:endParaRPr b="0" i="0" sz="1800" u="none" cap="none" strike="noStrike">
              <a:solidFill>
                <a:srgbClr val="000000"/>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普通的DNN神經網路，784個pixel每一個都是獨立的feature</a:t>
            </a:r>
            <a:endParaRPr b="0" i="0" sz="1800" u="none" cap="none" strike="noStrike">
              <a:solidFill>
                <a:srgbClr val="000000"/>
              </a:solidFill>
              <a:latin typeface="Helvetica Neue"/>
              <a:ea typeface="Helvetica Neue"/>
              <a:cs typeface="Helvetica Neue"/>
              <a:sym typeface="Helvetica Neue"/>
            </a:endParaRPr>
          </a:p>
          <a:p>
            <a:pPr indent="-342900" lvl="1" marL="914400" marR="0" rtl="0" algn="l">
              <a:lnSpc>
                <a:spcPct val="115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圖像分析的CNN神經網路，用多個filter檢視固定大小的區域取得圖</a:t>
            </a:r>
            <a:endParaRPr sz="1800"/>
          </a:p>
          <a:p>
            <a:pPr indent="0" lvl="0" marL="914400" marR="0" rtl="0" algn="l">
              <a:lnSpc>
                <a:spcPct val="150000"/>
              </a:lnSpc>
              <a:spcBef>
                <a:spcPts val="0"/>
              </a:spcBef>
              <a:spcAft>
                <a:spcPts val="0"/>
              </a:spcAft>
              <a:buNone/>
            </a:pPr>
            <a:r>
              <a:rPr b="0" i="0" lang="zh-TW" sz="1800" u="none" cap="none" strike="noStrike">
                <a:solidFill>
                  <a:srgbClr val="000000"/>
                </a:solidFill>
                <a:latin typeface="Helvetica Neue"/>
                <a:ea typeface="Helvetica Neue"/>
                <a:cs typeface="Helvetica Neue"/>
                <a:sym typeface="Helvetica Neue"/>
              </a:rPr>
              <a:t>特有的紋路</a:t>
            </a:r>
            <a:endParaRPr b="0" i="0" sz="1800" u="none" cap="none" strike="noStrike">
              <a:solidFill>
                <a:srgbClr val="000000"/>
              </a:solidFill>
              <a:latin typeface="Helvetica Neue"/>
              <a:ea typeface="Helvetica Neue"/>
              <a:cs typeface="Helvetica Neue"/>
              <a:sym typeface="Helvetica Neue"/>
            </a:endParaRPr>
          </a:p>
          <a:p>
            <a:pPr indent="-342900" lvl="1" marL="914400" marR="0" rtl="0" algn="l">
              <a:lnSpc>
                <a:spcPct val="115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時序模型的RNN神經網路，28個row代表28個time step，</a:t>
            </a:r>
            <a:r>
              <a:rPr lang="zh-TW" sz="1800"/>
              <a:t>每一個time step輸入28個pixels，</a:t>
            </a:r>
            <a:r>
              <a:rPr b="0" i="0" lang="zh-TW" sz="1800" u="none" cap="none" strike="noStrike">
                <a:solidFill>
                  <a:srgbClr val="000000"/>
                </a:solidFill>
                <a:latin typeface="Helvetica Neue"/>
                <a:ea typeface="Helvetica Neue"/>
                <a:cs typeface="Helvetica Neue"/>
                <a:sym typeface="Helvetica Neue"/>
              </a:rPr>
              <a:t>模型會記憶不同時段的資料</a:t>
            </a:r>
            <a:r>
              <a:rPr lang="zh-TW" sz="1800"/>
              <a:t>，</a:t>
            </a:r>
            <a:r>
              <a:rPr b="0" i="0" lang="zh-TW" sz="1800" u="none" cap="none" strike="noStrike">
                <a:solidFill>
                  <a:srgbClr val="000000"/>
                </a:solidFill>
                <a:latin typeface="Helvetica Neue"/>
                <a:ea typeface="Helvetica Neue"/>
                <a:cs typeface="Helvetica Neue"/>
                <a:sym typeface="Helvetica Neue"/>
              </a:rPr>
              <a:t>預測出結果</a:t>
            </a:r>
            <a:endParaRPr b="0"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5"/>
          <p:cNvSpPr txBox="1"/>
          <p:nvPr>
            <p:ph type="title"/>
          </p:nvPr>
        </p:nvSpPr>
        <p:spPr>
          <a:xfrm>
            <a:off x="471488" y="214313"/>
            <a:ext cx="5853300" cy="5667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Clr>
                <a:srgbClr val="1A1A1A"/>
              </a:buClr>
              <a:buSzPts val="2600"/>
              <a:buFont typeface="Arial"/>
              <a:buNone/>
            </a:pPr>
            <a:r>
              <a:rPr lang="zh-TW"/>
              <a:t>For DNN</a:t>
            </a:r>
            <a:endParaRPr/>
          </a:p>
        </p:txBody>
      </p:sp>
      <p:sp>
        <p:nvSpPr>
          <p:cNvPr id="559" name="Google Shape;559;p75"/>
          <p:cNvSpPr txBox="1"/>
          <p:nvPr/>
        </p:nvSpPr>
        <p:spPr>
          <a:xfrm>
            <a:off x="2001550" y="4670000"/>
            <a:ext cx="57252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highlight>
                  <a:schemeClr val="lt1"/>
                </a:highlight>
              </a:rPr>
              <a:t>https://www.youtube.com/watch?v=Ilg3gGewQ5U</a:t>
            </a:r>
            <a:endParaRPr>
              <a:highlight>
                <a:schemeClr val="lt1"/>
              </a:highlight>
            </a:endParaRPr>
          </a:p>
        </p:txBody>
      </p:sp>
      <p:pic>
        <p:nvPicPr>
          <p:cNvPr id="560" name="Google Shape;560;p75"/>
          <p:cNvPicPr preferRelativeResize="0"/>
          <p:nvPr/>
        </p:nvPicPr>
        <p:blipFill>
          <a:blip r:embed="rId3">
            <a:alphaModFix/>
          </a:blip>
          <a:stretch>
            <a:fillRect/>
          </a:stretch>
        </p:blipFill>
        <p:spPr>
          <a:xfrm>
            <a:off x="1500725" y="1099950"/>
            <a:ext cx="6226026" cy="350564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For DNN</a:t>
            </a:r>
            <a:endParaRPr b="0" i="0" sz="2600" u="none" cap="none" strike="noStrike">
              <a:solidFill>
                <a:srgbClr val="1A1A1A"/>
              </a:solidFill>
              <a:latin typeface="Arial"/>
              <a:ea typeface="Arial"/>
              <a:cs typeface="Arial"/>
              <a:sym typeface="Arial"/>
            </a:endParaRPr>
          </a:p>
        </p:txBody>
      </p:sp>
      <p:pic>
        <p:nvPicPr>
          <p:cNvPr id="566" name="Google Shape;566;p76"/>
          <p:cNvPicPr preferRelativeResize="0"/>
          <p:nvPr/>
        </p:nvPicPr>
        <p:blipFill rotWithShape="1">
          <a:blip r:embed="rId3">
            <a:alphaModFix/>
          </a:blip>
          <a:srcRect b="0" l="0" r="0" t="0"/>
          <a:stretch/>
        </p:blipFill>
        <p:spPr>
          <a:xfrm>
            <a:off x="2175700" y="865863"/>
            <a:ext cx="4149109" cy="4057688"/>
          </a:xfrm>
          <a:prstGeom prst="rect">
            <a:avLst/>
          </a:prstGeom>
          <a:noFill/>
          <a:ln>
            <a:noFill/>
          </a:ln>
        </p:spPr>
      </p:pic>
      <p:sp>
        <p:nvSpPr>
          <p:cNvPr id="567" name="Google Shape;567;p76"/>
          <p:cNvSpPr/>
          <p:nvPr/>
        </p:nvSpPr>
        <p:spPr>
          <a:xfrm>
            <a:off x="4168850" y="1621225"/>
            <a:ext cx="135000" cy="135000"/>
          </a:xfrm>
          <a:prstGeom prst="rect">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6"/>
          <p:cNvSpPr/>
          <p:nvPr/>
        </p:nvSpPr>
        <p:spPr>
          <a:xfrm>
            <a:off x="3628425" y="2180925"/>
            <a:ext cx="135000" cy="1350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6"/>
          <p:cNvSpPr/>
          <p:nvPr/>
        </p:nvSpPr>
        <p:spPr>
          <a:xfrm>
            <a:off x="3358225" y="3406475"/>
            <a:ext cx="135000" cy="1350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6"/>
          <p:cNvSpPr txBox="1"/>
          <p:nvPr/>
        </p:nvSpPr>
        <p:spPr>
          <a:xfrm>
            <a:off x="6581375" y="2190313"/>
            <a:ext cx="2036100" cy="14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三個點各代表不同的三個feature。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For CNN</a:t>
            </a:r>
            <a:endParaRPr b="0" i="0" sz="2600" u="none" cap="none" strike="noStrike">
              <a:solidFill>
                <a:srgbClr val="1A1A1A"/>
              </a:solidFill>
              <a:latin typeface="Arial"/>
              <a:ea typeface="Arial"/>
              <a:cs typeface="Arial"/>
              <a:sym typeface="Arial"/>
            </a:endParaRPr>
          </a:p>
        </p:txBody>
      </p:sp>
      <p:pic>
        <p:nvPicPr>
          <p:cNvPr id="576" name="Google Shape;576;p77"/>
          <p:cNvPicPr preferRelativeResize="0"/>
          <p:nvPr/>
        </p:nvPicPr>
        <p:blipFill rotWithShape="1">
          <a:blip r:embed="rId3">
            <a:alphaModFix/>
          </a:blip>
          <a:srcRect b="0" l="0" r="0" t="0"/>
          <a:stretch/>
        </p:blipFill>
        <p:spPr>
          <a:xfrm>
            <a:off x="2175700" y="865863"/>
            <a:ext cx="4149109" cy="4057688"/>
          </a:xfrm>
          <a:prstGeom prst="rect">
            <a:avLst/>
          </a:prstGeom>
          <a:noFill/>
          <a:ln>
            <a:noFill/>
          </a:ln>
        </p:spPr>
      </p:pic>
      <p:sp>
        <p:nvSpPr>
          <p:cNvPr id="577" name="Google Shape;577;p77"/>
          <p:cNvSpPr txBox="1"/>
          <p:nvPr/>
        </p:nvSpPr>
        <p:spPr>
          <a:xfrm>
            <a:off x="6581375" y="2190313"/>
            <a:ext cx="2036100" cy="14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三種filter掃過整張圖，取出三個feature map。</a:t>
            </a:r>
            <a:endParaRPr b="0" i="0" sz="1400" u="none" cap="none" strike="noStrike">
              <a:solidFill>
                <a:srgbClr val="000000"/>
              </a:solidFill>
              <a:latin typeface="Arial"/>
              <a:ea typeface="Arial"/>
              <a:cs typeface="Arial"/>
              <a:sym typeface="Arial"/>
            </a:endParaRPr>
          </a:p>
        </p:txBody>
      </p:sp>
      <p:sp>
        <p:nvSpPr>
          <p:cNvPr id="578" name="Google Shape;578;p77"/>
          <p:cNvSpPr/>
          <p:nvPr/>
        </p:nvSpPr>
        <p:spPr>
          <a:xfrm>
            <a:off x="3638075" y="1910725"/>
            <a:ext cx="386100" cy="3858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7"/>
          <p:cNvSpPr/>
          <p:nvPr/>
        </p:nvSpPr>
        <p:spPr>
          <a:xfrm>
            <a:off x="4092625" y="1510425"/>
            <a:ext cx="386100" cy="3858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7"/>
          <p:cNvSpPr/>
          <p:nvPr/>
        </p:nvSpPr>
        <p:spPr>
          <a:xfrm>
            <a:off x="2865025" y="3554875"/>
            <a:ext cx="386100" cy="3858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7"/>
          <p:cNvSpPr/>
          <p:nvPr/>
        </p:nvSpPr>
        <p:spPr>
          <a:xfrm>
            <a:off x="3779425" y="2632850"/>
            <a:ext cx="386100" cy="3858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7"/>
          <p:cNvSpPr/>
          <p:nvPr/>
        </p:nvSpPr>
        <p:spPr>
          <a:xfrm>
            <a:off x="4861525" y="2470225"/>
            <a:ext cx="386100" cy="3858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7"/>
          <p:cNvSpPr/>
          <p:nvPr/>
        </p:nvSpPr>
        <p:spPr>
          <a:xfrm>
            <a:off x="4323875" y="3946550"/>
            <a:ext cx="386100" cy="3858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For RNN</a:t>
            </a:r>
            <a:endParaRPr b="0" i="0" sz="2600" u="none" cap="none" strike="noStrike">
              <a:solidFill>
                <a:srgbClr val="1A1A1A"/>
              </a:solidFill>
              <a:latin typeface="Arial"/>
              <a:ea typeface="Arial"/>
              <a:cs typeface="Arial"/>
              <a:sym typeface="Arial"/>
            </a:endParaRPr>
          </a:p>
        </p:txBody>
      </p:sp>
      <p:pic>
        <p:nvPicPr>
          <p:cNvPr id="589" name="Google Shape;589;p78"/>
          <p:cNvPicPr preferRelativeResize="0"/>
          <p:nvPr/>
        </p:nvPicPr>
        <p:blipFill rotWithShape="1">
          <a:blip r:embed="rId3">
            <a:alphaModFix/>
          </a:blip>
          <a:srcRect b="0" l="0" r="0" t="0"/>
          <a:stretch/>
        </p:blipFill>
        <p:spPr>
          <a:xfrm>
            <a:off x="2175700" y="865863"/>
            <a:ext cx="4149109" cy="4057688"/>
          </a:xfrm>
          <a:prstGeom prst="rect">
            <a:avLst/>
          </a:prstGeom>
          <a:noFill/>
          <a:ln>
            <a:noFill/>
          </a:ln>
        </p:spPr>
      </p:pic>
      <p:sp>
        <p:nvSpPr>
          <p:cNvPr id="590" name="Google Shape;590;p78"/>
          <p:cNvSpPr txBox="1"/>
          <p:nvPr/>
        </p:nvSpPr>
        <p:spPr>
          <a:xfrm>
            <a:off x="6581375" y="2190313"/>
            <a:ext cx="2036100" cy="14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RNN一次讀取一個row，feature數只有28個。（兩個黃色代表同樣對應的feature，只是不同時間輸進RNN）</a:t>
            </a:r>
            <a:endParaRPr b="0" i="0" sz="1400" u="none" cap="none" strike="noStrike">
              <a:solidFill>
                <a:srgbClr val="000000"/>
              </a:solidFill>
              <a:latin typeface="Arial"/>
              <a:ea typeface="Arial"/>
              <a:cs typeface="Arial"/>
              <a:sym typeface="Arial"/>
            </a:endParaRPr>
          </a:p>
        </p:txBody>
      </p:sp>
      <p:sp>
        <p:nvSpPr>
          <p:cNvPr id="591" name="Google Shape;591;p78"/>
          <p:cNvSpPr/>
          <p:nvPr/>
        </p:nvSpPr>
        <p:spPr>
          <a:xfrm>
            <a:off x="2412525" y="1881775"/>
            <a:ext cx="3802200" cy="154500"/>
          </a:xfrm>
          <a:prstGeom prst="rect">
            <a:avLst/>
          </a:prstGeom>
          <a:no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8"/>
          <p:cNvSpPr/>
          <p:nvPr/>
        </p:nvSpPr>
        <p:spPr>
          <a:xfrm>
            <a:off x="2412525" y="2186575"/>
            <a:ext cx="3802200" cy="154500"/>
          </a:xfrm>
          <a:prstGeom prst="rect">
            <a:avLst/>
          </a:prstGeom>
          <a:no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78"/>
          <p:cNvSpPr/>
          <p:nvPr/>
        </p:nvSpPr>
        <p:spPr>
          <a:xfrm>
            <a:off x="3763525" y="1905925"/>
            <a:ext cx="125400" cy="106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8"/>
          <p:cNvSpPr/>
          <p:nvPr/>
        </p:nvSpPr>
        <p:spPr>
          <a:xfrm>
            <a:off x="3763525" y="2210725"/>
            <a:ext cx="125400" cy="106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8"/>
          <p:cNvSpPr/>
          <p:nvPr/>
        </p:nvSpPr>
        <p:spPr>
          <a:xfrm>
            <a:off x="4449325" y="1905925"/>
            <a:ext cx="125400" cy="10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8"/>
          <p:cNvSpPr/>
          <p:nvPr/>
        </p:nvSpPr>
        <p:spPr>
          <a:xfrm>
            <a:off x="4449325" y="2210725"/>
            <a:ext cx="125400" cy="10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8"/>
          <p:cNvSpPr/>
          <p:nvPr/>
        </p:nvSpPr>
        <p:spPr>
          <a:xfrm>
            <a:off x="2412525" y="2034175"/>
            <a:ext cx="3802200" cy="154500"/>
          </a:xfrm>
          <a:prstGeom prst="rect">
            <a:avLst/>
          </a:prstGeom>
          <a:noFill/>
          <a:ln cap="flat" cmpd="sng" w="19050">
            <a:solidFill>
              <a:srgbClr val="43434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8"/>
          <p:cNvSpPr/>
          <p:nvPr/>
        </p:nvSpPr>
        <p:spPr>
          <a:xfrm>
            <a:off x="3763525" y="2058325"/>
            <a:ext cx="125400" cy="106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8"/>
          <p:cNvSpPr/>
          <p:nvPr/>
        </p:nvSpPr>
        <p:spPr>
          <a:xfrm>
            <a:off x="4449325" y="2058325"/>
            <a:ext cx="125400" cy="1062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3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3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3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xit" presetID="10" presetSubtype="0">
                                  <p:stCondLst>
                                    <p:cond delay="0"/>
                                  </p:stCondLst>
                                  <p:childTnLst>
                                    <p:animEffect filter="fade" transition="out">
                                      <p:cBhvr>
                                        <p:cTn dur="300"/>
                                        <p:tgtEl>
                                          <p:spTgt spid="591"/>
                                        </p:tgtEl>
                                      </p:cBhvr>
                                    </p:animEffect>
                                    <p:set>
                                      <p:cBhvr>
                                        <p:cTn dur="1" fill="hold">
                                          <p:stCondLst>
                                            <p:cond delay="300"/>
                                          </p:stCondLst>
                                        </p:cTn>
                                        <p:tgtEl>
                                          <p:spTgt spid="5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593"/>
                                        </p:tgtEl>
                                      </p:cBhvr>
                                    </p:animEffect>
                                    <p:set>
                                      <p:cBhvr>
                                        <p:cTn dur="1" fill="hold">
                                          <p:stCondLst>
                                            <p:cond delay="300"/>
                                          </p:stCondLst>
                                        </p:cTn>
                                        <p:tgtEl>
                                          <p:spTgt spid="5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595"/>
                                        </p:tgtEl>
                                      </p:cBhvr>
                                    </p:animEffect>
                                    <p:set>
                                      <p:cBhvr>
                                        <p:cTn dur="1" fill="hold">
                                          <p:stCondLst>
                                            <p:cond delay="300"/>
                                          </p:stCondLst>
                                        </p:cTn>
                                        <p:tgtEl>
                                          <p:spTgt spid="5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3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3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300"/>
                                        <p:tgtEl>
                                          <p:spTgt spid="596"/>
                                        </p:tgtEl>
                                      </p:cBhvr>
                                    </p:animEffect>
                                  </p:childTnLst>
                                </p:cTn>
                              </p:par>
                              <p:par>
                                <p:cTn fill="hold" nodeType="withEffect" presetClass="exit" presetID="10" presetSubtype="0">
                                  <p:stCondLst>
                                    <p:cond delay="0"/>
                                  </p:stCondLst>
                                  <p:childTnLst>
                                    <p:animEffect filter="fade" transition="out">
                                      <p:cBhvr>
                                        <p:cTn dur="300"/>
                                        <p:tgtEl>
                                          <p:spTgt spid="597"/>
                                        </p:tgtEl>
                                      </p:cBhvr>
                                    </p:animEffect>
                                    <p:set>
                                      <p:cBhvr>
                                        <p:cTn dur="1" fill="hold">
                                          <p:stCondLst>
                                            <p:cond delay="300"/>
                                          </p:stCondLst>
                                        </p:cTn>
                                        <p:tgtEl>
                                          <p:spTgt spid="5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598"/>
                                        </p:tgtEl>
                                      </p:cBhvr>
                                    </p:animEffect>
                                    <p:set>
                                      <p:cBhvr>
                                        <p:cTn dur="1" fill="hold">
                                          <p:stCondLst>
                                            <p:cond delay="300"/>
                                          </p:stCondLst>
                                        </p:cTn>
                                        <p:tgtEl>
                                          <p:spTgt spid="5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300"/>
                                        <p:tgtEl>
                                          <p:spTgt spid="599"/>
                                        </p:tgtEl>
                                      </p:cBhvr>
                                    </p:animEffect>
                                    <p:set>
                                      <p:cBhvr>
                                        <p:cTn dur="1" fill="hold">
                                          <p:stCondLst>
                                            <p:cond delay="300"/>
                                          </p:stCondLst>
                                        </p:cTn>
                                        <p:tgtEl>
                                          <p:spTgt spid="5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關於 RNN 的輸出</a:t>
            </a:r>
            <a:endParaRPr b="0" i="0" sz="2600" u="none" cap="none" strike="noStrike">
              <a:solidFill>
                <a:srgbClr val="1A1A1A"/>
              </a:solidFill>
              <a:latin typeface="Arial"/>
              <a:ea typeface="Arial"/>
              <a:cs typeface="Arial"/>
              <a:sym typeface="Arial"/>
            </a:endParaRPr>
          </a:p>
        </p:txBody>
      </p:sp>
      <p:sp>
        <p:nvSpPr>
          <p:cNvPr id="605" name="Google Shape;605;p79"/>
          <p:cNvSpPr txBox="1"/>
          <p:nvPr/>
        </p:nvSpPr>
        <p:spPr>
          <a:xfrm>
            <a:off x="524100" y="781025"/>
            <a:ext cx="8095800" cy="328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zh-TW" sz="1800">
                <a:solidFill>
                  <a:schemeClr val="dk1"/>
                </a:solidFill>
              </a:rPr>
              <a:t>在手寫數字辨識的例子中，假設我們 batch size = 128，輸入 RNN 的資料形狀 data的shape = (batch_size=128, time_step=28, feature=28)。</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zh-TW" sz="1800">
                <a:solidFill>
                  <a:schemeClr val="dk1"/>
                </a:solidFill>
              </a:rPr>
              <a:t>假設要將圖片轉換成32維，那輸出結果的形狀就會是</a:t>
            </a:r>
            <a:endParaRPr sz="1800">
              <a:solidFill>
                <a:schemeClr val="dk1"/>
              </a:solidFill>
            </a:endParaRPr>
          </a:p>
          <a:p>
            <a:pPr indent="0" lvl="0" marL="457200" rtl="0" algn="l">
              <a:lnSpc>
                <a:spcPct val="115000"/>
              </a:lnSpc>
              <a:spcBef>
                <a:spcPts val="0"/>
              </a:spcBef>
              <a:spcAft>
                <a:spcPts val="0"/>
              </a:spcAft>
              <a:buNone/>
            </a:pPr>
            <a:r>
              <a:rPr lang="zh-TW" sz="1800">
                <a:solidFill>
                  <a:schemeClr val="dk1"/>
                </a:solidFill>
              </a:rPr>
              <a:t>outputs的shape = (batch_size=128, time_step=28, newfeature=32)。</a:t>
            </a:r>
            <a:endParaRPr sz="1800">
              <a:solidFill>
                <a:schemeClr val="dk1"/>
              </a:solidFill>
            </a:endParaRPr>
          </a:p>
          <a:p>
            <a:pPr indent="0" lvl="0" marL="457200" rtl="0" algn="l">
              <a:lnSpc>
                <a:spcPct val="115000"/>
              </a:lnSpc>
              <a:spcBef>
                <a:spcPts val="0"/>
              </a:spcBef>
              <a:spcAft>
                <a:spcPts val="0"/>
              </a:spcAft>
              <a:buNone/>
            </a:pPr>
            <a:r>
              <a:t/>
            </a:r>
            <a:endParaRPr sz="600">
              <a:solidFill>
                <a:schemeClr val="dk1"/>
              </a:solidFill>
            </a:endParaRPr>
          </a:p>
          <a:p>
            <a:pPr indent="0" lvl="0" marL="457200" rtl="0" algn="l">
              <a:lnSpc>
                <a:spcPct val="115000"/>
              </a:lnSpc>
              <a:spcBef>
                <a:spcPts val="0"/>
              </a:spcBef>
              <a:spcAft>
                <a:spcPts val="0"/>
              </a:spcAft>
              <a:buNone/>
            </a:pPr>
            <a:r>
              <a:rPr lang="zh-TW" sz="1800">
                <a:solidFill>
                  <a:schemeClr val="dk1"/>
                </a:solidFill>
              </a:rPr>
              <a:t>其中 outputs[:, 0, :] 代表神經網路看過一個 row 所產生的新的32維，</a:t>
            </a:r>
            <a:endParaRPr sz="1800">
              <a:solidFill>
                <a:schemeClr val="dk1"/>
              </a:solidFill>
            </a:endParaRPr>
          </a:p>
          <a:p>
            <a:pPr indent="0" lvl="0" marL="457200" rtl="0" algn="l">
              <a:lnSpc>
                <a:spcPct val="115000"/>
              </a:lnSpc>
              <a:spcBef>
                <a:spcPts val="0"/>
              </a:spcBef>
              <a:spcAft>
                <a:spcPts val="0"/>
              </a:spcAft>
              <a:buNone/>
            </a:pPr>
            <a:r>
              <a:rPr lang="zh-TW" sz="1800">
                <a:solidFill>
                  <a:schemeClr val="dk1"/>
                </a:solidFill>
              </a:rPr>
              <a:t>而神經網路不可能只讀取一行 pixel 就能判斷圖片的種類，一定是看完整張圖片才能獲得最詳盡的資訊，因此我們通常會取最後一個 time step 的結果接到下一層。</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1100"/>
              <a:buFont typeface="Arial"/>
              <a:buNone/>
            </a:pPr>
            <a:r>
              <a:rPr lang="zh-TW" sz="3000">
                <a:solidFill>
                  <a:schemeClr val="dk1"/>
                </a:solidFill>
              </a:rPr>
              <a:t>練習時間</a:t>
            </a:r>
            <a:endParaRPr b="0" i="0" sz="2600" u="none" cap="none" strike="noStrike">
              <a:solidFill>
                <a:srgbClr val="1A1A1A"/>
              </a:solidFill>
              <a:latin typeface="Arial"/>
              <a:ea typeface="Arial"/>
              <a:cs typeface="Arial"/>
              <a:sym typeface="Arial"/>
            </a:endParaRPr>
          </a:p>
        </p:txBody>
      </p:sp>
      <p:sp>
        <p:nvSpPr>
          <p:cNvPr id="611" name="Google Shape;611;p80"/>
          <p:cNvSpPr txBox="1"/>
          <p:nvPr/>
        </p:nvSpPr>
        <p:spPr>
          <a:xfrm>
            <a:off x="515350" y="988275"/>
            <a:ext cx="7941900" cy="2677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zh-TW" sz="1800"/>
              <a:t>將普通的 RNN 改成 LSTM 或者 GRU，觀察訓練效果如何。</a:t>
            </a:r>
            <a:endParaRPr sz="1800"/>
          </a:p>
          <a:p>
            <a:pPr indent="0" lvl="0" marL="0" marR="0" rtl="0" algn="l">
              <a:lnSpc>
                <a:spcPct val="115000"/>
              </a:lnSpc>
              <a:spcBef>
                <a:spcPts val="0"/>
              </a:spcBef>
              <a:spcAft>
                <a:spcPts val="0"/>
              </a:spcAft>
              <a:buNone/>
            </a:pPr>
            <a:r>
              <a:t/>
            </a:r>
            <a:endParaRPr sz="1800"/>
          </a:p>
          <a:p>
            <a:pPr indent="0" lvl="0" marL="457200" marR="0" rtl="0" algn="l">
              <a:lnSpc>
                <a:spcPct val="115000"/>
              </a:lnSpc>
              <a:spcBef>
                <a:spcPts val="0"/>
              </a:spcBef>
              <a:spcAft>
                <a:spcPts val="0"/>
              </a:spcAft>
              <a:buNone/>
            </a:pPr>
            <a:r>
              <a:t/>
            </a:r>
            <a:endParaRPr sz="18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80"/>
          <p:cNvSpPr txBox="1"/>
          <p:nvPr/>
        </p:nvSpPr>
        <p:spPr>
          <a:xfrm>
            <a:off x="766900" y="3732125"/>
            <a:ext cx="73443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 </a:t>
            </a:r>
            <a:r>
              <a:rPr lang="zh-TW"/>
              <a:t>實際上 </a:t>
            </a:r>
            <a:r>
              <a:rPr lang="zh-TW"/>
              <a:t>RNN </a:t>
            </a:r>
            <a:r>
              <a:rPr lang="zh-TW"/>
              <a:t>不擅長識別圖像，這個章節主要是簡單介紹用 tensorflow 建立 RNN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309" name="Google Shape;309;p47"/>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0" name="Google Shape;310;p47"/>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311" name="Google Shape;311;p47"/>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AutoNum type="arabicPeriod"/>
            </a:pPr>
            <a:r>
              <a:rPr lang="zh-TW" sz="2400">
                <a:solidFill>
                  <a:schemeClr val="dk1"/>
                </a:solidFill>
              </a:rPr>
              <a:t>快速回顧遞迴神經網路 (RNN)</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lang="zh-TW" sz="2400">
                <a:solidFill>
                  <a:schemeClr val="dk1"/>
                </a:solidFill>
              </a:rPr>
              <a:t>Introduce LSTM</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b="1" lang="zh-TW" sz="2400">
                <a:solidFill>
                  <a:schemeClr val="dk1"/>
                </a:solidFill>
                <a:latin typeface="Microsoft JhengHei"/>
                <a:ea typeface="Microsoft JhengHei"/>
                <a:cs typeface="Microsoft JhengHei"/>
                <a:sym typeface="Microsoft JhengHei"/>
              </a:rPr>
              <a:t>[實作]</a:t>
            </a:r>
            <a:r>
              <a:rPr b="1" lang="zh-TW" sz="2400">
                <a:solidFill>
                  <a:schemeClr val="dk1"/>
                </a:solidFill>
              </a:rPr>
              <a:t> </a:t>
            </a:r>
            <a:r>
              <a:rPr lang="zh-TW" sz="2400">
                <a:solidFill>
                  <a:schemeClr val="dk1"/>
                </a:solidFill>
              </a:rPr>
              <a:t>Tensorflow 實作 RNN (MNIST)</a:t>
            </a:r>
            <a:endParaRPr sz="2400">
              <a:solidFill>
                <a:schemeClr val="dk1"/>
              </a:solidFill>
            </a:endParaRPr>
          </a:p>
        </p:txBody>
      </p:sp>
      <p:sp>
        <p:nvSpPr>
          <p:cNvPr id="312" name="Google Shape;312;p47"/>
          <p:cNvSpPr txBox="1"/>
          <p:nvPr>
            <p:ph idx="1" type="body"/>
          </p:nvPr>
        </p:nvSpPr>
        <p:spPr>
          <a:xfrm>
            <a:off x="557800" y="3852600"/>
            <a:ext cx="48114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lang="zh-TW" u="sng">
                <a:solidFill>
                  <a:schemeClr val="hlink"/>
                </a:solidFill>
              </a:rPr>
              <a:t>課程</a:t>
            </a: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b="0" i="0" lang="zh-TW" sz="3200" u="none" cap="none" strike="noStrike">
                <a:solidFill>
                  <a:schemeClr val="dk1"/>
                </a:solidFill>
                <a:latin typeface="Arial"/>
                <a:ea typeface="Arial"/>
                <a:cs typeface="Arial"/>
                <a:sym typeface="Arial"/>
              </a:rPr>
              <a:t>快速回顧遞迴神經網路 (RNN)</a:t>
            </a:r>
            <a:endParaRPr b="0" i="0" sz="4200" u="none" cap="none" strike="noStrike">
              <a:solidFill>
                <a:srgbClr val="56BAD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回顧RNN</a:t>
            </a:r>
            <a:endParaRPr b="0" i="0" sz="2600" u="none" cap="none" strike="noStrike">
              <a:solidFill>
                <a:srgbClr val="1A1A1A"/>
              </a:solidFill>
              <a:latin typeface="Arial"/>
              <a:ea typeface="Arial"/>
              <a:cs typeface="Arial"/>
              <a:sym typeface="Arial"/>
            </a:endParaRPr>
          </a:p>
        </p:txBody>
      </p:sp>
      <p:pic>
        <p:nvPicPr>
          <p:cNvPr id="323" name="Google Shape;323;p49" title="回顧複習RNN">
            <a:hlinkClick r:id="rId3"/>
          </p:cNvPr>
          <p:cNvPicPr preferRelativeResize="0"/>
          <p:nvPr/>
        </p:nvPicPr>
        <p:blipFill>
          <a:blip r:embed="rId4">
            <a:alphaModFix/>
          </a:blip>
          <a:stretch>
            <a:fillRect/>
          </a:stretch>
        </p:blipFill>
        <p:spPr>
          <a:xfrm>
            <a:off x="2286000" y="988138"/>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RNN</a:t>
            </a:r>
            <a:endParaRPr b="0" i="0" sz="2600" u="none" cap="none" strike="noStrike">
              <a:solidFill>
                <a:srgbClr val="1A1A1A"/>
              </a:solidFill>
              <a:latin typeface="Arial"/>
              <a:ea typeface="Arial"/>
              <a:cs typeface="Arial"/>
              <a:sym typeface="Arial"/>
            </a:endParaRPr>
          </a:p>
        </p:txBody>
      </p:sp>
      <p:sp>
        <p:nvSpPr>
          <p:cNvPr id="329" name="Google Shape;329;p50"/>
          <p:cNvSpPr txBox="1"/>
          <p:nvPr/>
        </p:nvSpPr>
        <p:spPr>
          <a:xfrm>
            <a:off x="471500" y="1202450"/>
            <a:ext cx="8131200" cy="271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Helvetica Neue"/>
              <a:buChar char="●"/>
            </a:pPr>
            <a:r>
              <a:rPr lang="zh-TW" sz="1800">
                <a:solidFill>
                  <a:srgbClr val="222222"/>
                </a:solidFill>
                <a:highlight>
                  <a:srgbClr val="FFFFFF"/>
                </a:highlight>
                <a:latin typeface="Helvetica Neue"/>
                <a:ea typeface="Helvetica Neue"/>
                <a:cs typeface="Helvetica Neue"/>
                <a:sym typeface="Helvetica Neue"/>
              </a:rPr>
              <a:t>recurrent neural network</a:t>
            </a:r>
            <a:endParaRPr sz="18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Microsoft JhengHei"/>
              <a:buChar char="●"/>
            </a:pPr>
            <a:r>
              <a:rPr lang="zh-TW" sz="1800">
                <a:solidFill>
                  <a:srgbClr val="333333"/>
                </a:solidFill>
                <a:highlight>
                  <a:srgbClr val="FFFFFF"/>
                </a:highlight>
                <a:latin typeface="Microsoft JhengHei"/>
                <a:ea typeface="Microsoft JhengHei"/>
                <a:cs typeface="Microsoft JhengHei"/>
                <a:sym typeface="Microsoft JhengHei"/>
              </a:rPr>
              <a:t>有記憶的神經網路</a:t>
            </a:r>
            <a:endParaRPr sz="1800">
              <a:solidFill>
                <a:srgbClr val="333333"/>
              </a:solidFill>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rgbClr val="333333"/>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SzPts val="1800"/>
              <a:buFont typeface="Microsoft JhengHei"/>
              <a:buChar char="●"/>
            </a:pPr>
            <a:r>
              <a:rPr lang="zh-TW" sz="1800">
                <a:highlight>
                  <a:srgbClr val="FFFFFF"/>
                </a:highlight>
                <a:latin typeface="Microsoft JhengHei"/>
                <a:ea typeface="Microsoft JhengHei"/>
                <a:cs typeface="Microsoft JhengHei"/>
                <a:sym typeface="Microsoft JhengHei"/>
              </a:rPr>
              <a:t>有隱藏狀態</a:t>
            </a:r>
            <a:r>
              <a:rPr lang="zh-TW" sz="1800">
                <a:highlight>
                  <a:srgbClr val="FFFFFF"/>
                </a:highlight>
                <a:latin typeface="Microsoft JhengHei"/>
                <a:ea typeface="Microsoft JhengHei"/>
                <a:cs typeface="Microsoft JhengHei"/>
                <a:sym typeface="Microsoft JhengHei"/>
              </a:rPr>
              <a:t>（hidden state）</a:t>
            </a:r>
            <a:r>
              <a:rPr lang="zh-TW" sz="1800">
                <a:highlight>
                  <a:srgbClr val="FFFFFF"/>
                </a:highlight>
                <a:latin typeface="Microsoft JhengHei"/>
                <a:ea typeface="Microsoft JhengHei"/>
                <a:cs typeface="Microsoft JhengHei"/>
                <a:sym typeface="Microsoft JhengHei"/>
              </a:rPr>
              <a:t>當作輸入，隨著時間序列依序傳進RNN</a:t>
            </a:r>
            <a:endParaRPr sz="1800">
              <a:highlight>
                <a:srgbClr val="FFFFFF"/>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SzPts val="1800"/>
              <a:buFont typeface="Microsoft JhengHei"/>
              <a:buChar char="●"/>
            </a:pPr>
            <a:r>
              <a:rPr lang="zh-TW" sz="1800">
                <a:highlight>
                  <a:srgbClr val="FFFFFF"/>
                </a:highlight>
                <a:latin typeface="Microsoft JhengHei"/>
                <a:ea typeface="Microsoft JhengHei"/>
                <a:cs typeface="Microsoft JhengHei"/>
                <a:sym typeface="Microsoft JhengHei"/>
              </a:rPr>
              <a:t>公式：</a:t>
            </a:r>
            <a:r>
              <a:rPr lang="zh-TW" sz="1800">
                <a:highlight>
                  <a:srgbClr val="FFFFFF"/>
                </a:highlight>
                <a:latin typeface="Ubuntu Mono"/>
                <a:ea typeface="Ubuntu Mono"/>
                <a:cs typeface="Ubuntu Mono"/>
                <a:sym typeface="Ubuntu Mono"/>
              </a:rPr>
              <a:t>h</a:t>
            </a:r>
            <a:r>
              <a:rPr lang="zh-TW" sz="1000">
                <a:highlight>
                  <a:srgbClr val="FFFFFF"/>
                </a:highlight>
                <a:latin typeface="Ubuntu Mono"/>
                <a:ea typeface="Ubuntu Mono"/>
                <a:cs typeface="Ubuntu Mono"/>
                <a:sym typeface="Ubuntu Mono"/>
              </a:rPr>
              <a:t>t</a:t>
            </a:r>
            <a:r>
              <a:rPr lang="zh-TW" sz="1800">
                <a:highlight>
                  <a:srgbClr val="FFFFFF"/>
                </a:highlight>
                <a:latin typeface="Ubuntu Mono"/>
                <a:ea typeface="Ubuntu Mono"/>
                <a:cs typeface="Ubuntu Mono"/>
                <a:sym typeface="Ubuntu Mono"/>
              </a:rPr>
              <a:t> = activation(W·concat(x</a:t>
            </a:r>
            <a:r>
              <a:rPr lang="zh-TW" sz="1000">
                <a:highlight>
                  <a:srgbClr val="FFFFFF"/>
                </a:highlight>
                <a:latin typeface="Ubuntu Mono"/>
                <a:ea typeface="Ubuntu Mono"/>
                <a:cs typeface="Ubuntu Mono"/>
                <a:sym typeface="Ubuntu Mono"/>
              </a:rPr>
              <a:t>t</a:t>
            </a:r>
            <a:r>
              <a:rPr lang="zh-TW" sz="1800">
                <a:highlight>
                  <a:srgbClr val="FFFFFF"/>
                </a:highlight>
                <a:latin typeface="Ubuntu Mono"/>
                <a:ea typeface="Ubuntu Mono"/>
                <a:cs typeface="Ubuntu Mono"/>
                <a:sym typeface="Ubuntu Mono"/>
              </a:rPr>
              <a:t>, </a:t>
            </a:r>
            <a:r>
              <a:rPr lang="zh-TW" sz="1800">
                <a:solidFill>
                  <a:schemeClr val="dk1"/>
                </a:solidFill>
                <a:highlight>
                  <a:schemeClr val="lt1"/>
                </a:highlight>
                <a:latin typeface="Ubuntu Mono"/>
                <a:ea typeface="Ubuntu Mono"/>
                <a:cs typeface="Ubuntu Mono"/>
                <a:sym typeface="Ubuntu Mono"/>
              </a:rPr>
              <a:t>h</a:t>
            </a:r>
            <a:r>
              <a:rPr lang="zh-TW" sz="1000">
                <a:solidFill>
                  <a:schemeClr val="dk1"/>
                </a:solidFill>
                <a:highlight>
                  <a:schemeClr val="lt1"/>
                </a:highlight>
                <a:latin typeface="Ubuntu Mono"/>
                <a:ea typeface="Ubuntu Mono"/>
                <a:cs typeface="Ubuntu Mono"/>
                <a:sym typeface="Ubuntu Mono"/>
              </a:rPr>
              <a:t>t-1</a:t>
            </a:r>
            <a:r>
              <a:rPr lang="zh-TW" sz="1800">
                <a:highlight>
                  <a:srgbClr val="FFFFFF"/>
                </a:highlight>
                <a:latin typeface="Ubuntu Mono"/>
                <a:ea typeface="Ubuntu Mono"/>
                <a:cs typeface="Ubuntu Mono"/>
                <a:sym typeface="Ubuntu Mono"/>
              </a:rPr>
              <a:t>) + b)</a:t>
            </a:r>
            <a:endParaRPr sz="1800">
              <a:highlight>
                <a:srgbClr val="FFFFFF"/>
              </a:highlight>
              <a:latin typeface="Ubuntu Mono"/>
              <a:ea typeface="Ubuntu Mono"/>
              <a:cs typeface="Ubuntu Mono"/>
              <a:sym typeface="Ubuntu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圖解</a:t>
            </a:r>
            <a:endParaRPr b="0" i="0" sz="2600" u="none" cap="none" strike="noStrike">
              <a:solidFill>
                <a:srgbClr val="1A1A1A"/>
              </a:solidFill>
              <a:latin typeface="Arial"/>
              <a:ea typeface="Arial"/>
              <a:cs typeface="Arial"/>
              <a:sym typeface="Arial"/>
            </a:endParaRPr>
          </a:p>
        </p:txBody>
      </p:sp>
      <p:sp>
        <p:nvSpPr>
          <p:cNvPr id="335" name="Google Shape;335;p51"/>
          <p:cNvSpPr txBox="1"/>
          <p:nvPr/>
        </p:nvSpPr>
        <p:spPr>
          <a:xfrm>
            <a:off x="471500" y="1202450"/>
            <a:ext cx="8160300" cy="2714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highlight>
                <a:srgbClr val="FFFFFF"/>
              </a:highlight>
              <a:latin typeface="Microsoft JhengHei"/>
              <a:ea typeface="Microsoft JhengHei"/>
              <a:cs typeface="Microsoft JhengHei"/>
              <a:sym typeface="Microsoft JhengHei"/>
            </a:endParaRPr>
          </a:p>
        </p:txBody>
      </p:sp>
      <p:pic>
        <p:nvPicPr>
          <p:cNvPr id="336" name="Google Shape;336;p51"/>
          <p:cNvPicPr preferRelativeResize="0"/>
          <p:nvPr/>
        </p:nvPicPr>
        <p:blipFill>
          <a:blip r:embed="rId3">
            <a:alphaModFix/>
          </a:blip>
          <a:stretch>
            <a:fillRect/>
          </a:stretch>
        </p:blipFill>
        <p:spPr>
          <a:xfrm>
            <a:off x="1049263" y="1647038"/>
            <a:ext cx="7045476" cy="1849425"/>
          </a:xfrm>
          <a:prstGeom prst="rect">
            <a:avLst/>
          </a:prstGeom>
          <a:noFill/>
          <a:ln>
            <a:noFill/>
          </a:ln>
        </p:spPr>
      </p:pic>
      <p:sp>
        <p:nvSpPr>
          <p:cNvPr id="337" name="Google Shape;337;p51"/>
          <p:cNvSpPr txBox="1"/>
          <p:nvPr/>
        </p:nvSpPr>
        <p:spPr>
          <a:xfrm>
            <a:off x="5920575" y="3916550"/>
            <a:ext cx="23682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Microsoft JhengHei"/>
                <a:ea typeface="Microsoft JhengHei"/>
                <a:cs typeface="Microsoft JhengHei"/>
                <a:sym typeface="Microsoft JhengHei"/>
              </a:rPr>
              <a:t>但有多少人看得懂...</a:t>
            </a:r>
            <a:endParaRPr sz="1200">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用簡單的矩陣運算操作一遍！</a:t>
            </a:r>
            <a:endParaRPr i="0" sz="2600" u="none" cap="none" strike="noStrike">
              <a:solidFill>
                <a:srgbClr val="1A1A1A"/>
              </a:solidFill>
            </a:endParaRPr>
          </a:p>
        </p:txBody>
      </p:sp>
      <p:sp>
        <p:nvSpPr>
          <p:cNvPr id="343" name="Google Shape;343;p52"/>
          <p:cNvSpPr txBox="1"/>
          <p:nvPr/>
        </p:nvSpPr>
        <p:spPr>
          <a:xfrm>
            <a:off x="471500" y="1166025"/>
            <a:ext cx="8160300" cy="10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icrosoft JhengHei"/>
              <a:buChar char="●"/>
            </a:pPr>
            <a:r>
              <a:rPr lang="zh-TW" sz="1800">
                <a:solidFill>
                  <a:srgbClr val="222222"/>
                </a:solidFill>
                <a:highlight>
                  <a:srgbClr val="FFFFFF"/>
                </a:highlight>
                <a:latin typeface="Microsoft JhengHei"/>
                <a:ea typeface="Microsoft JhengHei"/>
                <a:cs typeface="Microsoft JhengHei"/>
                <a:sym typeface="Microsoft JhengHei"/>
              </a:rPr>
              <a:t>假設現在有一筆時間序列的資料 </a:t>
            </a:r>
            <a:r>
              <a:rPr lang="zh-TW" sz="1800">
                <a:solidFill>
                  <a:srgbClr val="222222"/>
                </a:solidFill>
                <a:highlight>
                  <a:srgbClr val="FFFFFF"/>
                </a:highlight>
                <a:latin typeface="Helvetica Neue"/>
                <a:ea typeface="Helvetica Neue"/>
                <a:cs typeface="Helvetica Neue"/>
                <a:sym typeface="Helvetica Neue"/>
              </a:rPr>
              <a:t>shape = (3, 6)</a:t>
            </a:r>
            <a:endParaRPr sz="1800">
              <a:solidFill>
                <a:srgbClr val="222222"/>
              </a:solidFill>
              <a:highlight>
                <a:srgbClr val="FFFFFF"/>
              </a:highlight>
              <a:latin typeface="Helvetica Neue"/>
              <a:ea typeface="Helvetica Neue"/>
              <a:cs typeface="Helvetica Neue"/>
              <a:sym typeface="Helvetica Neue"/>
            </a:endParaRPr>
          </a:p>
          <a:p>
            <a:pPr indent="0" lvl="0" marL="914400" rtl="0" algn="l">
              <a:spcBef>
                <a:spcPts val="0"/>
              </a:spcBef>
              <a:spcAft>
                <a:spcPts val="0"/>
              </a:spcAft>
              <a:buNone/>
            </a:pPr>
            <a:r>
              <a:t/>
            </a:r>
            <a:endParaRPr sz="1800">
              <a:solidFill>
                <a:srgbClr val="222222"/>
              </a:solidFill>
              <a:highlight>
                <a:srgbClr val="FFFFFF"/>
              </a:highlight>
              <a:latin typeface="Microsoft JhengHei"/>
              <a:ea typeface="Microsoft JhengHei"/>
              <a:cs typeface="Microsoft JhengHei"/>
              <a:sym typeface="Microsoft JhengHei"/>
            </a:endParaRPr>
          </a:p>
          <a:p>
            <a:pPr indent="-342900" lvl="0" marL="457200" rtl="0" algn="l">
              <a:spcBef>
                <a:spcPts val="0"/>
              </a:spcBef>
              <a:spcAft>
                <a:spcPts val="0"/>
              </a:spcAft>
              <a:buClr>
                <a:srgbClr val="222222"/>
              </a:buClr>
              <a:buSzPts val="1800"/>
              <a:buFont typeface="Helvetica Neue"/>
              <a:buChar char="●"/>
            </a:pPr>
            <a:r>
              <a:rPr lang="zh-TW" sz="1800">
                <a:solidFill>
                  <a:srgbClr val="222222"/>
                </a:solidFill>
                <a:highlight>
                  <a:srgbClr val="FFFFFF"/>
                </a:highlight>
                <a:latin typeface="Microsoft JhengHei"/>
                <a:ea typeface="Microsoft JhengHei"/>
                <a:cs typeface="Microsoft JhengHei"/>
                <a:sym typeface="Microsoft JhengHei"/>
              </a:rPr>
              <a:t>有三個時段，每個時段有六個 </a:t>
            </a:r>
            <a:r>
              <a:rPr lang="zh-TW" sz="1800">
                <a:solidFill>
                  <a:srgbClr val="222222"/>
                </a:solidFill>
                <a:highlight>
                  <a:srgbClr val="FFFFFF"/>
                </a:highlight>
                <a:latin typeface="Helvetica Neue"/>
                <a:ea typeface="Helvetica Neue"/>
                <a:cs typeface="Helvetica Neue"/>
                <a:sym typeface="Helvetica Neue"/>
              </a:rPr>
              <a:t>feature</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rgbClr val="222222"/>
              </a:solidFill>
              <a:highlight>
                <a:srgbClr val="FFFFFF"/>
              </a:highlight>
              <a:latin typeface="Helvetica Neue"/>
              <a:ea typeface="Helvetica Neue"/>
              <a:cs typeface="Helvetica Neue"/>
              <a:sym typeface="Helvetica Neue"/>
            </a:endParaRPr>
          </a:p>
        </p:txBody>
      </p:sp>
      <p:sp>
        <p:nvSpPr>
          <p:cNvPr id="344" name="Google Shape;344;p52"/>
          <p:cNvSpPr txBox="1"/>
          <p:nvPr/>
        </p:nvSpPr>
        <p:spPr>
          <a:xfrm>
            <a:off x="4180875" y="2830375"/>
            <a:ext cx="17763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 </a:t>
            </a:r>
            <a:r>
              <a:rPr lang="zh-TW">
                <a:solidFill>
                  <a:srgbClr val="FF0000"/>
                </a:solidFill>
                <a:latin typeface="Ubuntu Mono"/>
                <a:ea typeface="Ubuntu Mono"/>
                <a:cs typeface="Ubuntu Mono"/>
                <a:sym typeface="Ubuntu Mono"/>
              </a:rPr>
              <a:t>0  1  0  1  0  1</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0  2  1  3  0  0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rPr lang="zh-TW">
                <a:solidFill>
                  <a:srgbClr val="FF0000"/>
                </a:solidFill>
                <a:latin typeface="Ubuntu Mono"/>
                <a:ea typeface="Ubuntu Mono"/>
                <a:cs typeface="Ubuntu Mono"/>
                <a:sym typeface="Ubuntu Mono"/>
              </a:rPr>
              <a:t> 1  1  2  1  0  0</a:t>
            </a:r>
            <a:endParaRPr>
              <a:solidFill>
                <a:srgbClr val="FF0000"/>
              </a:solidFill>
              <a:latin typeface="Ubuntu Mono"/>
              <a:ea typeface="Ubuntu Mono"/>
              <a:cs typeface="Ubuntu Mono"/>
              <a:sym typeface="Ubuntu Mono"/>
            </a:endParaRPr>
          </a:p>
          <a:p>
            <a:pPr indent="0" lvl="0" marL="0" rtl="0" algn="l">
              <a:spcBef>
                <a:spcPts val="0"/>
              </a:spcBef>
              <a:spcAft>
                <a:spcPts val="0"/>
              </a:spcAft>
              <a:buNone/>
            </a:pPr>
            <a:r>
              <a:t/>
            </a:r>
            <a:endParaRPr>
              <a:latin typeface="Ubuntu Mono"/>
              <a:ea typeface="Ubuntu Mono"/>
              <a:cs typeface="Ubuntu Mono"/>
              <a:sym typeface="Ubuntu Mono"/>
            </a:endParaRPr>
          </a:p>
        </p:txBody>
      </p:sp>
      <p:sp>
        <p:nvSpPr>
          <p:cNvPr id="345" name="Google Shape;345;p52"/>
          <p:cNvSpPr txBox="1"/>
          <p:nvPr/>
        </p:nvSpPr>
        <p:spPr>
          <a:xfrm>
            <a:off x="2911500" y="3034300"/>
            <a:ext cx="15081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Ubuntu Mono"/>
                <a:ea typeface="Ubuntu Mono"/>
                <a:cs typeface="Ubuntu Mono"/>
                <a:sym typeface="Ubuntu Mono"/>
              </a:rPr>
              <a:t>X_feature =</a:t>
            </a:r>
            <a:endParaRPr>
              <a:latin typeface="Ubuntu Mono"/>
              <a:ea typeface="Ubuntu Mono"/>
              <a:cs typeface="Ubuntu Mono"/>
              <a:sym typeface="Ubuntu Mono"/>
            </a:endParaRPr>
          </a:p>
        </p:txBody>
      </p:sp>
      <p:cxnSp>
        <p:nvCxnSpPr>
          <p:cNvPr id="346" name="Google Shape;346;p52"/>
          <p:cNvCxnSpPr/>
          <p:nvPr/>
        </p:nvCxnSpPr>
        <p:spPr>
          <a:xfrm>
            <a:off x="5898375" y="3056500"/>
            <a:ext cx="510600" cy="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52"/>
          <p:cNvCxnSpPr/>
          <p:nvPr/>
        </p:nvCxnSpPr>
        <p:spPr>
          <a:xfrm>
            <a:off x="5898375" y="3256300"/>
            <a:ext cx="510600" cy="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52"/>
          <p:cNvCxnSpPr/>
          <p:nvPr/>
        </p:nvCxnSpPr>
        <p:spPr>
          <a:xfrm>
            <a:off x="5898375" y="3442725"/>
            <a:ext cx="510600" cy="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52"/>
          <p:cNvSpPr txBox="1"/>
          <p:nvPr/>
        </p:nvSpPr>
        <p:spPr>
          <a:xfrm>
            <a:off x="6408975" y="2855375"/>
            <a:ext cx="4218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Ubuntu Mono"/>
                <a:ea typeface="Ubuntu Mono"/>
                <a:cs typeface="Ubuntu Mono"/>
                <a:sym typeface="Ubuntu Mono"/>
              </a:rPr>
              <a:t>t1</a:t>
            </a:r>
            <a:endParaRPr sz="1200">
              <a:latin typeface="Ubuntu Mono"/>
              <a:ea typeface="Ubuntu Mono"/>
              <a:cs typeface="Ubuntu Mono"/>
              <a:sym typeface="Ubuntu Mono"/>
            </a:endParaRPr>
          </a:p>
        </p:txBody>
      </p:sp>
      <p:sp>
        <p:nvSpPr>
          <p:cNvPr id="350" name="Google Shape;350;p52"/>
          <p:cNvSpPr txBox="1"/>
          <p:nvPr/>
        </p:nvSpPr>
        <p:spPr>
          <a:xfrm>
            <a:off x="6408975" y="3056500"/>
            <a:ext cx="4218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Ubuntu Mono"/>
                <a:ea typeface="Ubuntu Mono"/>
                <a:cs typeface="Ubuntu Mono"/>
                <a:sym typeface="Ubuntu Mono"/>
              </a:rPr>
              <a:t>t2</a:t>
            </a:r>
            <a:endParaRPr sz="1200">
              <a:latin typeface="Ubuntu Mono"/>
              <a:ea typeface="Ubuntu Mono"/>
              <a:cs typeface="Ubuntu Mono"/>
              <a:sym typeface="Ubuntu Mono"/>
            </a:endParaRPr>
          </a:p>
        </p:txBody>
      </p:sp>
      <p:sp>
        <p:nvSpPr>
          <p:cNvPr id="351" name="Google Shape;351;p52"/>
          <p:cNvSpPr txBox="1"/>
          <p:nvPr/>
        </p:nvSpPr>
        <p:spPr>
          <a:xfrm>
            <a:off x="6408975" y="3256300"/>
            <a:ext cx="4218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latin typeface="Ubuntu Mono"/>
                <a:ea typeface="Ubuntu Mono"/>
                <a:cs typeface="Ubuntu Mono"/>
                <a:sym typeface="Ubuntu Mono"/>
              </a:rPr>
              <a:t>t3</a:t>
            </a:r>
            <a:endParaRPr sz="1200">
              <a:latin typeface="Ubuntu Mono"/>
              <a:ea typeface="Ubuntu Mono"/>
              <a:cs typeface="Ubuntu Mono"/>
              <a:sym typeface="Ubuntu Mono"/>
            </a:endParaRPr>
          </a:p>
        </p:txBody>
      </p:sp>
      <p:sp>
        <p:nvSpPr>
          <p:cNvPr id="352" name="Google Shape;352;p52"/>
          <p:cNvSpPr/>
          <p:nvPr/>
        </p:nvSpPr>
        <p:spPr>
          <a:xfrm>
            <a:off x="4180875" y="2723075"/>
            <a:ext cx="1776300" cy="1099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