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Helvetica Neue"/>
      <p:regular r:id="rId48"/>
      <p:bold r:id="rId49"/>
      <p:italic r:id="rId50"/>
      <p:boldItalic r:id="rId51"/>
    </p:embeddedFont>
    <p:embeddedFont>
      <p:font typeface="Helvetica Neue Ligh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regular.fntdata"/><Relationship Id="rId47" Type="http://schemas.openxmlformats.org/officeDocument/2006/relationships/slide" Target="slides/slide41.xml"/><Relationship Id="rId49"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boldItalic.fntdata"/><Relationship Id="rId50" Type="http://schemas.openxmlformats.org/officeDocument/2006/relationships/font" Target="fonts/HelveticaNeue-italic.fntdata"/><Relationship Id="rId53" Type="http://schemas.openxmlformats.org/officeDocument/2006/relationships/font" Target="fonts/HelveticaNeueLight-bold.fntdata"/><Relationship Id="rId52" Type="http://schemas.openxmlformats.org/officeDocument/2006/relationships/font" Target="fonts/HelveticaNeueLight-regular.fntdata"/><Relationship Id="rId11" Type="http://schemas.openxmlformats.org/officeDocument/2006/relationships/slide" Target="slides/slide5.xml"/><Relationship Id="rId55" Type="http://schemas.openxmlformats.org/officeDocument/2006/relationships/font" Target="fonts/HelveticaNeueLight-boldItalic.fntdata"/><Relationship Id="rId10" Type="http://schemas.openxmlformats.org/officeDocument/2006/relationships/slide" Target="slides/slide4.xml"/><Relationship Id="rId54" Type="http://schemas.openxmlformats.org/officeDocument/2006/relationships/font" Target="fonts/HelveticaNeueLigh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b9ca384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7b9ca3848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b9ca3848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b9ca384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6cbf99b0c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cbf99b0c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1e37e34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51e37e34e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1e37e34e2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51e37e34e2_1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babbc85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babbc85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1e37e34e2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51e37e34e2_1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1e37e34e2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51e37e34e2_1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1e37e34e2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51e37e34e2_1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51e37e34e2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51e37e34e2_1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51e37e34e2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51e37e34e2_1_3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8" name="Google Shape;1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51e37e34e2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51e37e34e2_1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51e37e34e2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51e37e34e2_1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51e37e34e2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51e37e34e2_1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51e37e34e2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51e37e34e2_1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51e37e34e2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51e37e34e2_1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51e37e34e2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51e37e34e2_1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51e37e34e2_1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51e37e34e2_1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51e37e34e2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51e37e34e2_1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51e37e34e2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51e37e34e2_1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51e37e34e2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51e37e34e2_1_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b9bf664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b9bf664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51e37e34e2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51e37e34e2_1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51e37e34e2_1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51e37e34e2_1_4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TITLE_1">
    <p:spTree>
      <p:nvGrpSpPr>
        <p:cNvPr id="82" name="Shape 82"/>
        <p:cNvGrpSpPr/>
        <p:nvPr/>
      </p:nvGrpSpPr>
      <p:grpSpPr>
        <a:xfrm>
          <a:off x="0" y="0"/>
          <a:ext cx="0" cy="0"/>
          <a:chOff x="0" y="0"/>
          <a:chExt cx="0" cy="0"/>
        </a:xfrm>
      </p:grpSpPr>
      <p:sp>
        <p:nvSpPr>
          <p:cNvPr id="83" name="Google Shape;83;p14"/>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84" name="Google Shape;84;p14"/>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85" name="Google Shape;85;p14"/>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6" name="Google Shape;86;p14"/>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87" name="Google Shape;87;p14"/>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88" name="Google Shape;88;p14"/>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89" name="Google Shape;89;p14"/>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90" name="Google Shape;90;p14"/>
          <p:cNvGrpSpPr/>
          <p:nvPr/>
        </p:nvGrpSpPr>
        <p:grpSpPr>
          <a:xfrm>
            <a:off x="0" y="9"/>
            <a:ext cx="9144001" cy="60552"/>
            <a:chOff x="-1" y="-371330"/>
            <a:chExt cx="12192001" cy="325200"/>
          </a:xfrm>
        </p:grpSpPr>
        <p:sp>
          <p:nvSpPr>
            <p:cNvPr id="91" name="Google Shape;91;p1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2" name="Google Shape;92;p14"/>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93" name="Google Shape;93;p14"/>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96" name="Google Shape;96;p15"/>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97" name="Google Shape;97;p15"/>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04" name="Shape 104"/>
        <p:cNvGrpSpPr/>
        <p:nvPr/>
      </p:nvGrpSpPr>
      <p:grpSpPr>
        <a:xfrm>
          <a:off x="0" y="0"/>
          <a:ext cx="0" cy="0"/>
          <a:chOff x="0" y="0"/>
          <a:chExt cx="0" cy="0"/>
        </a:xfrm>
      </p:grpSpPr>
      <p:sp>
        <p:nvSpPr>
          <p:cNvPr id="105" name="Google Shape;105;p17"/>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06" name="Google Shape;106;p17"/>
          <p:cNvSpPr/>
          <p:nvPr/>
        </p:nvSpPr>
        <p:spPr>
          <a:xfrm>
            <a:off x="0" y="784412"/>
            <a:ext cx="9144000" cy="3688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07" name="Google Shape;107;p17"/>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lvl1pPr lvl="0" rtl="0" algn="ctr">
              <a:lnSpc>
                <a:spcPct val="100000"/>
              </a:lnSpc>
              <a:spcBef>
                <a:spcPts val="0"/>
              </a:spcBef>
              <a:spcAft>
                <a:spcPts val="0"/>
              </a:spcAft>
              <a:buClr>
                <a:schemeClr val="dk1"/>
              </a:buClr>
              <a:buSzPts val="4500"/>
              <a:buFont typeface="Microsoft JhengHe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17"/>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pic>
        <p:nvPicPr>
          <p:cNvPr id="109" name="Google Shape;109;p17"/>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110" name="Google Shape;110;p17"/>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pic>
        <p:nvPicPr>
          <p:cNvPr id="111" name="Google Shape;111;p17"/>
          <p:cNvPicPr preferRelativeResize="0"/>
          <p:nvPr/>
        </p:nvPicPr>
        <p:blipFill rotWithShape="1">
          <a:blip r:embed="rId4">
            <a:alphaModFix/>
          </a:blip>
          <a:srcRect b="0" l="0" r="0" t="0"/>
          <a:stretch/>
        </p:blipFill>
        <p:spPr>
          <a:xfrm>
            <a:off x="3013088" y="223283"/>
            <a:ext cx="3117823" cy="415102"/>
          </a:xfrm>
          <a:prstGeom prst="rect">
            <a:avLst/>
          </a:prstGeom>
          <a:noFill/>
          <a:ln>
            <a:noFill/>
          </a:ln>
        </p:spPr>
      </p:pic>
      <p:grpSp>
        <p:nvGrpSpPr>
          <p:cNvPr id="112" name="Google Shape;112;p17"/>
          <p:cNvGrpSpPr/>
          <p:nvPr/>
        </p:nvGrpSpPr>
        <p:grpSpPr>
          <a:xfrm>
            <a:off x="0" y="9"/>
            <a:ext cx="9144001" cy="60552"/>
            <a:chOff x="-1" y="-371330"/>
            <a:chExt cx="12192001" cy="325200"/>
          </a:xfrm>
        </p:grpSpPr>
        <p:sp>
          <p:nvSpPr>
            <p:cNvPr id="113" name="Google Shape;113;p17"/>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14" name="Google Shape;114;p17"/>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sp>
          <p:nvSpPr>
            <p:cNvPr id="115" name="Google Shape;115;p17"/>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116" name="Shape 116"/>
        <p:cNvGrpSpPr/>
        <p:nvPr/>
      </p:nvGrpSpPr>
      <p:grpSpPr>
        <a:xfrm>
          <a:off x="0" y="0"/>
          <a:ext cx="0" cy="0"/>
          <a:chOff x="0" y="0"/>
          <a:chExt cx="0" cy="0"/>
        </a:xfrm>
      </p:grpSpPr>
      <p:pic>
        <p:nvPicPr>
          <p:cNvPr id="117" name="Google Shape;117;p18"/>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118" name="Google Shape;118;p18"/>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119" name="Google Shape;119;p18"/>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sz="1400">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120" name="Shape 120"/>
        <p:cNvGrpSpPr/>
        <p:nvPr/>
      </p:nvGrpSpPr>
      <p:grpSpPr>
        <a:xfrm>
          <a:off x="0" y="0"/>
          <a:ext cx="0" cy="0"/>
          <a:chOff x="0" y="0"/>
          <a:chExt cx="0" cy="0"/>
        </a:xfrm>
      </p:grpSpPr>
      <p:sp>
        <p:nvSpPr>
          <p:cNvPr id="121" name="Google Shape;121;p19"/>
          <p:cNvSpPr txBox="1"/>
          <p:nvPr>
            <p:ph type="title"/>
          </p:nvPr>
        </p:nvSpPr>
        <p:spPr>
          <a:xfrm>
            <a:off x="623888" y="873196"/>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Microsoft JhengHei"/>
              <a:buNone/>
              <a:defRPr b="1"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2" name="Google Shape;122;p19"/>
          <p:cNvSpPr txBox="1"/>
          <p:nvPr>
            <p:ph idx="1" type="body"/>
          </p:nvPr>
        </p:nvSpPr>
        <p:spPr>
          <a:xfrm>
            <a:off x="623888" y="3131718"/>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123" name="Google Shape;123;p19"/>
          <p:cNvSpPr/>
          <p:nvPr/>
        </p:nvSpPr>
        <p:spPr>
          <a:xfrm>
            <a:off x="670500" y="3026195"/>
            <a:ext cx="7803000" cy="270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24" name="Google Shape;124;p19"/>
          <p:cNvSpPr/>
          <p:nvPr/>
        </p:nvSpPr>
        <p:spPr>
          <a:xfrm>
            <a:off x="2736000" y="3026195"/>
            <a:ext cx="3672000" cy="270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25" name="Google Shape;125;p19"/>
          <p:cNvSpPr/>
          <p:nvPr/>
        </p:nvSpPr>
        <p:spPr>
          <a:xfrm>
            <a:off x="6408000" y="3026195"/>
            <a:ext cx="2079000" cy="270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126" name="Google Shape;126;p19"/>
          <p:cNvPicPr preferRelativeResize="0"/>
          <p:nvPr/>
        </p:nvPicPr>
        <p:blipFill rotWithShape="1">
          <a:blip r:embed="rId2">
            <a:alphaModFix/>
          </a:blip>
          <a:srcRect b="0" l="0" r="0" t="0"/>
          <a:stretch/>
        </p:blipFill>
        <p:spPr>
          <a:xfrm>
            <a:off x="6828480" y="3697941"/>
            <a:ext cx="2618083" cy="14455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27" name="Shape 127"/>
        <p:cNvGrpSpPr/>
        <p:nvPr/>
      </p:nvGrpSpPr>
      <p:grpSpPr>
        <a:xfrm>
          <a:off x="0" y="0"/>
          <a:ext cx="0" cy="0"/>
          <a:chOff x="0" y="0"/>
          <a:chExt cx="0" cy="0"/>
        </a:xfrm>
      </p:grpSpPr>
      <p:sp>
        <p:nvSpPr>
          <p:cNvPr id="128" name="Google Shape;128;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2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130" name="Google Shape;130;p20"/>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31" name="Google Shape;131;p20"/>
          <p:cNvPicPr preferRelativeResize="0"/>
          <p:nvPr/>
        </p:nvPicPr>
        <p:blipFill rotWithShape="1">
          <a:blip r:embed="rId3">
            <a:alphaModFix/>
          </a:blip>
          <a:srcRect b="0" l="0" r="0" t="0"/>
          <a:stretch/>
        </p:blipFill>
        <p:spPr>
          <a:xfrm>
            <a:off x="0" y="4240305"/>
            <a:ext cx="1354792" cy="903194"/>
          </a:xfrm>
          <a:prstGeom prst="rect">
            <a:avLst/>
          </a:prstGeom>
          <a:noFill/>
          <a:ln>
            <a:noFill/>
          </a:ln>
        </p:spPr>
      </p:pic>
      <p:grpSp>
        <p:nvGrpSpPr>
          <p:cNvPr id="132" name="Google Shape;132;p20"/>
          <p:cNvGrpSpPr/>
          <p:nvPr/>
        </p:nvGrpSpPr>
        <p:grpSpPr>
          <a:xfrm>
            <a:off x="670500" y="1036031"/>
            <a:ext cx="7802880" cy="26992"/>
            <a:chOff x="-1" y="-371330"/>
            <a:chExt cx="12192000" cy="325200"/>
          </a:xfrm>
        </p:grpSpPr>
        <p:sp>
          <p:nvSpPr>
            <p:cNvPr id="133" name="Google Shape;133;p20"/>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34" name="Google Shape;134;p20"/>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35" name="Google Shape;135;p20"/>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p:cSld name="只有標題">
    <p:spTree>
      <p:nvGrpSpPr>
        <p:cNvPr id="136" name="Shape 136"/>
        <p:cNvGrpSpPr/>
        <p:nvPr/>
      </p:nvGrpSpPr>
      <p:grpSpPr>
        <a:xfrm>
          <a:off x="0" y="0"/>
          <a:ext cx="0" cy="0"/>
          <a:chOff x="0" y="0"/>
          <a:chExt cx="0" cy="0"/>
        </a:xfrm>
      </p:grpSpPr>
      <p:grpSp>
        <p:nvGrpSpPr>
          <p:cNvPr id="137" name="Google Shape;137;p21"/>
          <p:cNvGrpSpPr/>
          <p:nvPr/>
        </p:nvGrpSpPr>
        <p:grpSpPr>
          <a:xfrm>
            <a:off x="670500" y="1036031"/>
            <a:ext cx="7802880" cy="26992"/>
            <a:chOff x="-1" y="-371330"/>
            <a:chExt cx="12192000" cy="325200"/>
          </a:xfrm>
        </p:grpSpPr>
        <p:sp>
          <p:nvSpPr>
            <p:cNvPr id="138" name="Google Shape;138;p21"/>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39" name="Google Shape;139;p21"/>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40" name="Google Shape;140;p21"/>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41" name="Google Shape;141;p21"/>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
        <p:nvSpPr>
          <p:cNvPr id="142" name="Google Shape;142;p21"/>
          <p:cNvSpPr txBox="1"/>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Microsoft JhengHei"/>
              <a:buNone/>
            </a:pPr>
            <a:r>
              <a:rPr b="1" lang="zh-TW" sz="3300">
                <a:solidFill>
                  <a:schemeClr val="dk1"/>
                </a:solidFill>
                <a:latin typeface="Microsoft JhengHei"/>
                <a:ea typeface="Microsoft JhengHei"/>
                <a:cs typeface="Microsoft JhengHei"/>
                <a:sym typeface="Microsoft JhengHei"/>
              </a:rPr>
              <a:t>按一下以編輯母片標題樣式</a:t>
            </a:r>
            <a:endParaRPr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143" name="Shape 143"/>
        <p:cNvGrpSpPr/>
        <p:nvPr/>
      </p:nvGrpSpPr>
      <p:grpSpPr>
        <a:xfrm>
          <a:off x="0" y="0"/>
          <a:ext cx="0" cy="0"/>
          <a:chOff x="0" y="0"/>
          <a:chExt cx="0" cy="0"/>
        </a:xfrm>
      </p:grpSpPr>
      <p:pic>
        <p:nvPicPr>
          <p:cNvPr id="144" name="Google Shape;144;p22"/>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p:cSld name="兩個內容">
    <p:spTree>
      <p:nvGrpSpPr>
        <p:cNvPr id="145" name="Shape 145"/>
        <p:cNvGrpSpPr/>
        <p:nvPr/>
      </p:nvGrpSpPr>
      <p:grpSpPr>
        <a:xfrm>
          <a:off x="0" y="0"/>
          <a:ext cx="0" cy="0"/>
          <a:chOff x="0" y="0"/>
          <a:chExt cx="0" cy="0"/>
        </a:xfrm>
      </p:grpSpPr>
      <p:sp>
        <p:nvSpPr>
          <p:cNvPr id="146" name="Google Shape;146;p2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7" name="Google Shape;147;p2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8" name="Google Shape;148;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149" name="Google Shape;149;p23"/>
          <p:cNvGrpSpPr/>
          <p:nvPr/>
        </p:nvGrpSpPr>
        <p:grpSpPr>
          <a:xfrm>
            <a:off x="670500" y="1036031"/>
            <a:ext cx="7802880" cy="26992"/>
            <a:chOff x="-1" y="-371330"/>
            <a:chExt cx="12192000" cy="325200"/>
          </a:xfrm>
        </p:grpSpPr>
        <p:sp>
          <p:nvSpPr>
            <p:cNvPr id="150" name="Google Shape;150;p23"/>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51" name="Google Shape;151;p23"/>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52" name="Google Shape;152;p23"/>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53" name="Google Shape;153;p23"/>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54" name="Google Shape;154;p23"/>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p:cSld name="比較">
    <p:spTree>
      <p:nvGrpSpPr>
        <p:cNvPr id="155" name="Shape 155"/>
        <p:cNvGrpSpPr/>
        <p:nvPr/>
      </p:nvGrpSpPr>
      <p:grpSpPr>
        <a:xfrm>
          <a:off x="0" y="0"/>
          <a:ext cx="0" cy="0"/>
          <a:chOff x="0" y="0"/>
          <a:chExt cx="0" cy="0"/>
        </a:xfrm>
      </p:grpSpPr>
      <p:sp>
        <p:nvSpPr>
          <p:cNvPr id="156" name="Google Shape;156;p2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57" name="Google Shape;157;p24"/>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8" name="Google Shape;158;p2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59" name="Google Shape;159;p2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0" name="Google Shape;16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Microsoft JhengHei"/>
              <a:buNone/>
              <a:defRPr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grpSp>
        <p:nvGrpSpPr>
          <p:cNvPr id="161" name="Google Shape;161;p24"/>
          <p:cNvGrpSpPr/>
          <p:nvPr/>
        </p:nvGrpSpPr>
        <p:grpSpPr>
          <a:xfrm>
            <a:off x="670500" y="1036031"/>
            <a:ext cx="7802880" cy="26992"/>
            <a:chOff x="-1" y="-371330"/>
            <a:chExt cx="12192000" cy="325200"/>
          </a:xfrm>
        </p:grpSpPr>
        <p:sp>
          <p:nvSpPr>
            <p:cNvPr id="162" name="Google Shape;162;p24"/>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63" name="Google Shape;163;p24"/>
            <p:cNvSpPr/>
            <p:nvPr/>
          </p:nvSpPr>
          <p:spPr>
            <a:xfrm>
              <a:off x="6359999" y="-371330"/>
              <a:ext cx="29160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64" name="Google Shape;164;p24"/>
            <p:cNvSpPr/>
            <p:nvPr/>
          </p:nvSpPr>
          <p:spPr>
            <a:xfrm>
              <a:off x="9275999" y="-371330"/>
              <a:ext cx="29160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pic>
        <p:nvPicPr>
          <p:cNvPr id="165" name="Google Shape;165;p24"/>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pic>
        <p:nvPicPr>
          <p:cNvPr id="166" name="Google Shape;166;p24"/>
          <p:cNvPicPr preferRelativeResize="0"/>
          <p:nvPr/>
        </p:nvPicPr>
        <p:blipFill rotWithShape="1">
          <a:blip r:embed="rId3">
            <a:alphaModFix/>
          </a:blip>
          <a:srcRect b="0" l="0" r="0" t="0"/>
          <a:stretch/>
        </p:blipFill>
        <p:spPr>
          <a:xfrm>
            <a:off x="0" y="4240305"/>
            <a:ext cx="1354792" cy="90319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67" name="Shape 167"/>
        <p:cNvGrpSpPr/>
        <p:nvPr/>
      </p:nvGrpSpPr>
      <p:grpSpPr>
        <a:xfrm>
          <a:off x="0" y="0"/>
          <a:ext cx="0" cy="0"/>
          <a:chOff x="0" y="0"/>
          <a:chExt cx="0" cy="0"/>
        </a:xfrm>
      </p:grpSpPr>
      <p:sp>
        <p:nvSpPr>
          <p:cNvPr id="168" name="Google Shape;168;p2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69" name="Google Shape;169;p2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70" name="Google Shape;170;p2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171" name="Google Shape;171;p25"/>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72" name="Shape 172"/>
        <p:cNvGrpSpPr/>
        <p:nvPr/>
      </p:nvGrpSpPr>
      <p:grpSpPr>
        <a:xfrm>
          <a:off x="0" y="0"/>
          <a:ext cx="0" cy="0"/>
          <a:chOff x="0" y="0"/>
          <a:chExt cx="0" cy="0"/>
        </a:xfrm>
      </p:grpSpPr>
      <p:sp>
        <p:nvSpPr>
          <p:cNvPr id="173" name="Google Shape;173;p2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Microsoft JhengHei"/>
              <a:buNone/>
              <a:defRPr b="1"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74" name="Google Shape;174;p26"/>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Microsoft JhengHei"/>
                <a:ea typeface="Microsoft JhengHei"/>
                <a:cs typeface="Microsoft JhengHei"/>
                <a:sym typeface="Microsoft JhengHe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Microsoft JhengHei"/>
                <a:ea typeface="Microsoft JhengHei"/>
                <a:cs typeface="Microsoft JhengHei"/>
                <a:sym typeface="Microsoft JhengHe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Microsoft JhengHei"/>
                <a:ea typeface="Microsoft JhengHei"/>
                <a:cs typeface="Microsoft JhengHei"/>
                <a:sym typeface="Microsoft JhengHe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JhengHei"/>
                <a:ea typeface="Microsoft JhengHei"/>
                <a:cs typeface="Microsoft JhengHei"/>
                <a:sym typeface="Microsoft JhengHei"/>
              </a:defRPr>
            </a:lvl9pPr>
          </a:lstStyle>
          <a:p/>
        </p:txBody>
      </p:sp>
      <p:sp>
        <p:nvSpPr>
          <p:cNvPr id="175" name="Google Shape;175;p2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pic>
        <p:nvPicPr>
          <p:cNvPr id="176" name="Google Shape;176;p26"/>
          <p:cNvPicPr preferRelativeResize="0"/>
          <p:nvPr/>
        </p:nvPicPr>
        <p:blipFill rotWithShape="1">
          <a:blip r:embed="rId2">
            <a:alphaModFix/>
          </a:blip>
          <a:srcRect b="0" l="0" r="0" t="0"/>
          <a:stretch/>
        </p:blipFill>
        <p:spPr>
          <a:xfrm>
            <a:off x="6925784" y="4809682"/>
            <a:ext cx="2167539" cy="28858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訂版面配置">
  <p:cSld name="1_自訂版面配置">
    <p:spTree>
      <p:nvGrpSpPr>
        <p:cNvPr id="177" name="Shape 177"/>
        <p:cNvGrpSpPr/>
        <p:nvPr/>
      </p:nvGrpSpPr>
      <p:grpSpPr>
        <a:xfrm>
          <a:off x="0" y="0"/>
          <a:ext cx="0" cy="0"/>
          <a:chOff x="0" y="0"/>
          <a:chExt cx="0" cy="0"/>
        </a:xfrm>
      </p:grpSpPr>
      <p:sp>
        <p:nvSpPr>
          <p:cNvPr id="178" name="Google Shape;178;p27"/>
          <p:cNvSpPr/>
          <p:nvPr/>
        </p:nvSpPr>
        <p:spPr>
          <a:xfrm>
            <a:off x="0" y="0"/>
            <a:ext cx="9144000" cy="5143500"/>
          </a:xfrm>
          <a:prstGeom prst="rect">
            <a:avLst/>
          </a:prstGeom>
          <a:solidFill>
            <a:srgbClr val="50BAD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pic>
        <p:nvPicPr>
          <p:cNvPr id="179" name="Google Shape;179;p27"/>
          <p:cNvPicPr preferRelativeResize="0"/>
          <p:nvPr/>
        </p:nvPicPr>
        <p:blipFill rotWithShape="1">
          <a:blip r:embed="rId2">
            <a:alphaModFix/>
          </a:blip>
          <a:srcRect b="0" l="0" r="0" t="0"/>
          <a:stretch/>
        </p:blipFill>
        <p:spPr>
          <a:xfrm>
            <a:off x="6450898" y="3489461"/>
            <a:ext cx="2995666" cy="1654039"/>
          </a:xfrm>
          <a:prstGeom prst="rect">
            <a:avLst/>
          </a:prstGeom>
          <a:noFill/>
          <a:ln>
            <a:noFill/>
          </a:ln>
        </p:spPr>
      </p:pic>
      <p:pic>
        <p:nvPicPr>
          <p:cNvPr id="180" name="Google Shape;180;p27"/>
          <p:cNvPicPr preferRelativeResize="0"/>
          <p:nvPr/>
        </p:nvPicPr>
        <p:blipFill rotWithShape="1">
          <a:blip r:embed="rId3">
            <a:alphaModFix/>
          </a:blip>
          <a:srcRect b="0" l="0" r="0" t="0"/>
          <a:stretch/>
        </p:blipFill>
        <p:spPr>
          <a:xfrm>
            <a:off x="0" y="3808378"/>
            <a:ext cx="2002682" cy="1335121"/>
          </a:xfrm>
          <a:prstGeom prst="rect">
            <a:avLst/>
          </a:prstGeom>
          <a:noFill/>
          <a:ln>
            <a:noFill/>
          </a:ln>
        </p:spPr>
      </p:pic>
      <p:grpSp>
        <p:nvGrpSpPr>
          <p:cNvPr id="181" name="Google Shape;181;p27"/>
          <p:cNvGrpSpPr/>
          <p:nvPr/>
        </p:nvGrpSpPr>
        <p:grpSpPr>
          <a:xfrm>
            <a:off x="0" y="9"/>
            <a:ext cx="9144001" cy="60552"/>
            <a:chOff x="-1" y="-371330"/>
            <a:chExt cx="12192001" cy="325200"/>
          </a:xfrm>
        </p:grpSpPr>
        <p:sp>
          <p:nvSpPr>
            <p:cNvPr id="182" name="Google Shape;182;p27"/>
            <p:cNvSpPr/>
            <p:nvPr/>
          </p:nvSpPr>
          <p:spPr>
            <a:xfrm>
              <a:off x="-1" y="-371330"/>
              <a:ext cx="12192000" cy="325200"/>
            </a:xfrm>
            <a:prstGeom prst="rect">
              <a:avLst/>
            </a:prstGeom>
            <a:solidFill>
              <a:srgbClr val="E7615D"/>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83" name="Google Shape;183;p27"/>
            <p:cNvSpPr/>
            <p:nvPr/>
          </p:nvSpPr>
          <p:spPr>
            <a:xfrm>
              <a:off x="4063800" y="-371330"/>
              <a:ext cx="4064400" cy="325200"/>
            </a:xfrm>
            <a:prstGeom prst="rect">
              <a:avLst/>
            </a:prstGeom>
            <a:solidFill>
              <a:srgbClr val="FDCA5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sp>
          <p:nvSpPr>
            <p:cNvPr id="184" name="Google Shape;184;p27"/>
            <p:cNvSpPr/>
            <p:nvPr/>
          </p:nvSpPr>
          <p:spPr>
            <a:xfrm>
              <a:off x="8127600" y="-371330"/>
              <a:ext cx="4064400" cy="325200"/>
            </a:xfrm>
            <a:prstGeom prst="rect">
              <a:avLst/>
            </a:prstGeom>
            <a:solidFill>
              <a:srgbClr val="0A69A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JhengHei"/>
                <a:ea typeface="Microsoft JhengHei"/>
                <a:cs typeface="Microsoft JhengHei"/>
                <a:sym typeface="Microsoft JhengHei"/>
              </a:endParaRPr>
            </a:p>
          </p:txBody>
        </p:sp>
      </p:grpSp>
      <p:sp>
        <p:nvSpPr>
          <p:cNvPr id="185" name="Google Shape;185;p27"/>
          <p:cNvSpPr txBox="1"/>
          <p:nvPr>
            <p:ph type="title"/>
          </p:nvPr>
        </p:nvSpPr>
        <p:spPr>
          <a:xfrm>
            <a:off x="1044262" y="1562983"/>
            <a:ext cx="7055700" cy="9012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4500"/>
              <a:buFont typeface="Microsoft JhengHei"/>
              <a:buNone/>
              <a:defRPr b="1"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中央" showMasterSp="0">
  <p:cSld name="大標題 - 中央">
    <p:spTree>
      <p:nvGrpSpPr>
        <p:cNvPr id="34" name="Shape 34"/>
        <p:cNvGrpSpPr/>
        <p:nvPr/>
      </p:nvGrpSpPr>
      <p:grpSpPr>
        <a:xfrm>
          <a:off x="0" y="0"/>
          <a:ext cx="0" cy="0"/>
          <a:chOff x="0" y="0"/>
          <a:chExt cx="0" cy="0"/>
        </a:xfrm>
      </p:grpSpPr>
      <p:sp>
        <p:nvSpPr>
          <p:cNvPr id="35" name="Google Shape;35;p5"/>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36" name="Google Shape;36;p5"/>
          <p:cNvGrpSpPr/>
          <p:nvPr/>
        </p:nvGrpSpPr>
        <p:grpSpPr>
          <a:xfrm>
            <a:off x="1075372" y="2889512"/>
            <a:ext cx="6521694" cy="17335"/>
            <a:chOff x="0" y="0"/>
            <a:chExt cx="17391183" cy="46227"/>
          </a:xfrm>
        </p:grpSpPr>
        <p:sp>
          <p:nvSpPr>
            <p:cNvPr id="37" name="Google Shape;37;p5"/>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8" name="Google Shape;38;p5"/>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40" name="Google Shape;40;p5"/>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41" name="Google Shape;41;p5"/>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42" name="Google Shape;42;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 - 上方">
  <p:cSld name="大標題 - 上方">
    <p:spTree>
      <p:nvGrpSpPr>
        <p:cNvPr id="43" name="Shape 43"/>
        <p:cNvGrpSpPr/>
        <p:nvPr/>
      </p:nvGrpSpPr>
      <p:grpSpPr>
        <a:xfrm>
          <a:off x="0" y="0"/>
          <a:ext cx="0" cy="0"/>
          <a:chOff x="0" y="0"/>
          <a:chExt cx="0" cy="0"/>
        </a:xfrm>
      </p:grpSpPr>
      <p:sp>
        <p:nvSpPr>
          <p:cNvPr id="44" name="Google Shape;44;p6"/>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5" name="Google Shape;45;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項目符號" showMasterSp="0">
  <p:cSld name="大標題與項目符號">
    <p:spTree>
      <p:nvGrpSpPr>
        <p:cNvPr id="46" name="Shape 46"/>
        <p:cNvGrpSpPr/>
        <p:nvPr/>
      </p:nvGrpSpPr>
      <p:grpSpPr>
        <a:xfrm>
          <a:off x="0" y="0"/>
          <a:ext cx="0" cy="0"/>
          <a:chOff x="0" y="0"/>
          <a:chExt cx="0" cy="0"/>
        </a:xfrm>
      </p:grpSpPr>
      <p:sp>
        <p:nvSpPr>
          <p:cNvPr id="47" name="Google Shape;47;p7"/>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8" name="Google Shape;48;p7"/>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49" name="Google Shape;49;p7"/>
          <p:cNvGrpSpPr/>
          <p:nvPr/>
        </p:nvGrpSpPr>
        <p:grpSpPr>
          <a:xfrm>
            <a:off x="-17450" y="5084396"/>
            <a:ext cx="9178902" cy="59104"/>
            <a:chOff x="0" y="0"/>
            <a:chExt cx="24477068" cy="157609"/>
          </a:xfrm>
        </p:grpSpPr>
        <p:sp>
          <p:nvSpPr>
            <p:cNvPr id="50" name="Google Shape;50;p7"/>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7"/>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2" name="Google Shape;52;p7"/>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53" name="Google Shape;53;p7"/>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54" name="Google Shape;54;p7"/>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5" name="Google Shape;55;p7"/>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3.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icrosoft JhengHei"/>
              <a:buNone/>
              <a:defRPr b="0" i="0" sz="3300" u="none" cap="none" strike="noStrike">
                <a:solidFill>
                  <a:schemeClr val="dk1"/>
                </a:solidFill>
                <a:latin typeface="Microsoft JhengHei"/>
                <a:ea typeface="Microsoft JhengHei"/>
                <a:cs typeface="Microsoft JhengHei"/>
                <a:sym typeface="Microsoft JhengHe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JhengHei"/>
                <a:ea typeface="Microsoft JhengHei"/>
                <a:cs typeface="Microsoft JhengHei"/>
                <a:sym typeface="Microsoft JhengHe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JhengHei"/>
                <a:ea typeface="Microsoft JhengHei"/>
                <a:cs typeface="Microsoft JhengHei"/>
                <a:sym typeface="Microsoft JhengHe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JhengHei"/>
                <a:ea typeface="Microsoft JhengHei"/>
                <a:cs typeface="Microsoft JhengHei"/>
                <a:sym typeface="Microsoft JhengHe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01" name="Google Shape;10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02" name="Google Shape;10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Microsoft JhengHei"/>
                <a:ea typeface="Microsoft JhengHei"/>
                <a:cs typeface="Microsoft JhengHei"/>
                <a:sym typeface="Microsoft JhengHei"/>
              </a:defRPr>
            </a:lvl1pPr>
            <a:lvl2pPr lvl="1"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2pPr>
            <a:lvl3pPr lvl="2"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3pPr>
            <a:lvl4pPr lvl="3"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4pPr>
            <a:lvl5pPr lvl="4"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5pPr>
            <a:lvl6pPr lvl="5"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6pPr>
            <a:lvl7pPr lvl="6"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7pPr>
            <a:lvl8pPr lvl="7"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8pPr>
            <a:lvl9pPr lvl="8" marR="0" rtl="0" algn="l">
              <a:spcBef>
                <a:spcPts val="0"/>
              </a:spcBef>
              <a:spcAft>
                <a:spcPts val="0"/>
              </a:spcAft>
              <a:buSzPts val="1100"/>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03" name="Google Shape;10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1pPr>
            <a:lvl2pPr indent="0" lvl="1"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2pPr>
            <a:lvl3pPr indent="0" lvl="2"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3pPr>
            <a:lvl4pPr indent="0" lvl="3"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4pPr>
            <a:lvl5pPr indent="0" lvl="4"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5pPr>
            <a:lvl6pPr indent="0" lvl="5"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6pPr>
            <a:lvl7pPr indent="0" lvl="6"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7pPr>
            <a:lvl8pPr indent="0" lvl="7"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8pPr>
            <a:lvl9pPr indent="0" lvl="8" marL="0" marR="0" rtl="0" algn="r">
              <a:spcBef>
                <a:spcPts val="0"/>
              </a:spcBef>
              <a:buNone/>
              <a:defRPr b="0" i="0" sz="900" u="none" cap="none" strike="noStrike">
                <a:solidFill>
                  <a:srgbClr val="888888"/>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www.youtube.com/watch?v=5n4yr0addao" TargetMode="External"/><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www.youtube.com/watch?v=wEXZ_Ap7LEo" TargetMode="Externa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www.youtube.com/watch?v=Mhkqg9bmNlY" TargetMode="External"/><Relationship Id="rId4" Type="http://schemas.openxmlformats.org/officeDocument/2006/relationships/image" Target="../media/image2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www.youtube.com/watch?v=flP7SJKieqs" TargetMode="External"/><Relationship Id="rId4" Type="http://schemas.openxmlformats.org/officeDocument/2006/relationships/image" Target="../media/image3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www.youtube.com/watch?v=mEkQvLuTGe4" TargetMode="External"/><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www.youtube.com/watch?v=7uwl-hgSeuk" TargetMode="External"/><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tBUn-uCBX7Q1p6yEgGLsRIVnIfn9kJPN/view?usp=sharing" TargetMode="External"/><Relationship Id="rId4" Type="http://schemas.openxmlformats.org/officeDocument/2006/relationships/hyperlink" Target="https://drive.google.com/file/d/1d2SOBLkAGzwmhhqGxVW7hRnMrNx2qAXh/view?usp=sharing" TargetMode="External"/><Relationship Id="rId5" Type="http://schemas.openxmlformats.org/officeDocument/2006/relationships/hyperlink" Target="https://www.youtube.com/playlist?list=PLLe9nHbbx_jOqCIdwOigSXCldiV3oA5r_"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2.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arxiv.org/pdf/1408.5882.pdf" TargetMode="External"/><Relationship Id="rId4" Type="http://schemas.openxmlformats.org/officeDocument/2006/relationships/hyperlink" Target="https://arxiv.org/pdf/1408.5882.pdf" TargetMode="External"/><Relationship Id="rId5" Type="http://schemas.openxmlformats.org/officeDocument/2006/relationships/hyperlink" Target="https://machinelearningmastery.com/best-practices-document-classification-deep-learning/" TargetMode="External"/><Relationship Id="rId6" Type="http://schemas.openxmlformats.org/officeDocument/2006/relationships/hyperlink" Target="https://machinelearningmastery.com/best-practices-document-classification-deep-learning/" TargetMode="External"/><Relationship Id="rId7" Type="http://schemas.openxmlformats.org/officeDocument/2006/relationships/hyperlink" Target="https://arxiv.org/pdf/1611.06455.pdf" TargetMode="External"/><Relationship Id="rId8" Type="http://schemas.openxmlformats.org/officeDocument/2006/relationships/hyperlink" Target="https://arxiv.org/pdf/1611.06455.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www.youtube.com/watch?v=QOm1w1ZNnpg" TargetMode="External"/><Relationship Id="rId4"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1143000" y="1077790"/>
            <a:ext cx="6858000" cy="1790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1A1A1A"/>
              </a:buClr>
              <a:buSzPts val="4200"/>
              <a:buFont typeface="Arial"/>
              <a:buNone/>
            </a:pPr>
            <a:r>
              <a:rPr lang="zh-TW" sz="4200">
                <a:latin typeface="Microsoft JhengHei"/>
                <a:ea typeface="Microsoft JhengHei"/>
                <a:cs typeface="Microsoft JhengHei"/>
                <a:sym typeface="Microsoft JhengHei"/>
              </a:rPr>
              <a:t>遞迴神經網路與序列模型</a:t>
            </a:r>
            <a:endParaRPr>
              <a:latin typeface="Microsoft JhengHei"/>
              <a:ea typeface="Microsoft JhengHei"/>
              <a:cs typeface="Microsoft JhengHei"/>
              <a:sym typeface="Microsoft JhengHei"/>
            </a:endParaRPr>
          </a:p>
        </p:txBody>
      </p:sp>
      <p:sp>
        <p:nvSpPr>
          <p:cNvPr id="191" name="Google Shape;191;p28"/>
          <p:cNvSpPr txBox="1"/>
          <p:nvPr>
            <p:ph idx="1" type="subTitle"/>
          </p:nvPr>
        </p:nvSpPr>
        <p:spPr>
          <a:xfrm>
            <a:off x="1143000" y="2937546"/>
            <a:ext cx="6858000" cy="7758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Clr>
                <a:schemeClr val="dk1"/>
              </a:buClr>
              <a:buSzPts val="1800"/>
              <a:buNone/>
            </a:pPr>
            <a:r>
              <a:rPr lang="zh-TW">
                <a:latin typeface="Microsoft JhengHei"/>
                <a:ea typeface="Microsoft JhengHei"/>
                <a:cs typeface="Microsoft JhengHei"/>
                <a:sym typeface="Microsoft JhengHei"/>
              </a:rPr>
              <a:t>蔡炎龍＆技術處</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a:p>
            <a:pPr indent="0" lvl="0" marL="0" rtl="0" algn="ctr">
              <a:lnSpc>
                <a:spcPct val="90000"/>
              </a:lnSpc>
              <a:spcBef>
                <a:spcPts val="0"/>
              </a:spcBef>
              <a:spcAft>
                <a:spcPts val="0"/>
              </a:spcAft>
              <a:buClr>
                <a:schemeClr val="dk1"/>
              </a:buClr>
              <a:buSzPts val="1800"/>
              <a:buNone/>
            </a:pPr>
            <a:r>
              <a:t/>
            </a:r>
            <a:endParaRPr>
              <a:latin typeface="Microsoft JhengHei"/>
              <a:ea typeface="Microsoft JhengHei"/>
              <a:cs typeface="Microsoft JhengHei"/>
              <a:sym typeface="Microsoft Jheng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Gradient Clipping</a:t>
            </a:r>
            <a:endParaRPr b="0" i="0" sz="2600" u="none" cap="none" strike="noStrike">
              <a:solidFill>
                <a:srgbClr val="1A1A1A"/>
              </a:solidFill>
              <a:latin typeface="Arial"/>
              <a:ea typeface="Arial"/>
              <a:cs typeface="Arial"/>
              <a:sym typeface="Arial"/>
            </a:endParaRPr>
          </a:p>
        </p:txBody>
      </p:sp>
      <p:sp>
        <p:nvSpPr>
          <p:cNvPr id="253" name="Google Shape;253;p37"/>
          <p:cNvSpPr txBox="1"/>
          <p:nvPr/>
        </p:nvSpPr>
        <p:spPr>
          <a:xfrm>
            <a:off x="471500" y="1584875"/>
            <a:ext cx="7670700" cy="6852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RNN是個有記憶的神經網路，可以看做很深的神經網路。為了避免在很深的神經網路遇到梯度爆炸，因此需要gradient clipping</a:t>
            </a:r>
            <a:endParaRPr b="0" i="0" sz="1400" u="none" cap="none" strike="noStrike">
              <a:solidFill>
                <a:srgbClr val="000000"/>
              </a:solidFill>
              <a:latin typeface="Arial"/>
              <a:ea typeface="Arial"/>
              <a:cs typeface="Arial"/>
              <a:sym typeface="Arial"/>
            </a:endParaRPr>
          </a:p>
        </p:txBody>
      </p:sp>
      <p:pic>
        <p:nvPicPr>
          <p:cNvPr id="254" name="Google Shape;254;p37"/>
          <p:cNvPicPr preferRelativeResize="0"/>
          <p:nvPr/>
        </p:nvPicPr>
        <p:blipFill>
          <a:blip r:embed="rId3">
            <a:alphaModFix/>
          </a:blip>
          <a:stretch>
            <a:fillRect/>
          </a:stretch>
        </p:blipFill>
        <p:spPr>
          <a:xfrm>
            <a:off x="471489" y="933425"/>
            <a:ext cx="8419188" cy="56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lang="zh-TW"/>
              <a:t>預測結果</a:t>
            </a:r>
            <a:endParaRPr b="0" i="0" sz="2600" u="none" cap="none" strike="noStrike">
              <a:solidFill>
                <a:srgbClr val="1A1A1A"/>
              </a:solidFill>
              <a:latin typeface="Arial"/>
              <a:ea typeface="Arial"/>
              <a:cs typeface="Arial"/>
              <a:sym typeface="Arial"/>
            </a:endParaRPr>
          </a:p>
        </p:txBody>
      </p:sp>
      <p:pic>
        <p:nvPicPr>
          <p:cNvPr id="260" name="Google Shape;260;p38"/>
          <p:cNvPicPr preferRelativeResize="0"/>
          <p:nvPr/>
        </p:nvPicPr>
        <p:blipFill rotWithShape="1">
          <a:blip r:embed="rId3">
            <a:alphaModFix/>
          </a:blip>
          <a:srcRect b="0" l="0" r="0" t="0"/>
          <a:stretch/>
        </p:blipFill>
        <p:spPr>
          <a:xfrm>
            <a:off x="152400" y="933413"/>
            <a:ext cx="8839202" cy="39527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程式練習 Tesla stock price predict</a:t>
            </a:r>
            <a:endParaRPr b="0" i="0" sz="3000" u="none" cap="none" strike="noStrike">
              <a:solidFill>
                <a:schemeClr val="dk1"/>
              </a:solidFill>
              <a:latin typeface="Arial"/>
              <a:ea typeface="Arial"/>
              <a:cs typeface="Arial"/>
              <a:sym typeface="Arial"/>
            </a:endParaRPr>
          </a:p>
        </p:txBody>
      </p:sp>
      <p:sp>
        <p:nvSpPr>
          <p:cNvPr id="266" name="Google Shape;266;p39"/>
          <p:cNvSpPr txBox="1"/>
          <p:nvPr/>
        </p:nvSpPr>
        <p:spPr>
          <a:xfrm>
            <a:off x="515350" y="988275"/>
            <a:ext cx="6912000" cy="2677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lang="zh-TW" sz="2400">
                <a:solidFill>
                  <a:srgbClr val="595959"/>
                </a:solidFill>
              </a:rPr>
              <a:t>LSTM_stock_prediction</a:t>
            </a:r>
            <a:r>
              <a:rPr b="0" i="0" lang="zh-TW" sz="2400" u="none" cap="none" strike="noStrike">
                <a:solidFill>
                  <a:srgbClr val="595959"/>
                </a:solidFill>
                <a:latin typeface="Arial"/>
                <a:ea typeface="Arial"/>
                <a:cs typeface="Arial"/>
                <a:sym typeface="Arial"/>
              </a:rPr>
              <a:t>.ipynb</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練習如何把 data 轉換成 LSTM 可運算的格式</a:t>
            </a:r>
            <a:endParaRPr b="0" i="0" sz="20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練習建構 LSTM network</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1063852" y="2938200"/>
            <a:ext cx="64344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rgbClr val="000000"/>
                </a:solidFill>
              </a:rPr>
              <a:t>IMDB情意分析(</a:t>
            </a:r>
            <a:r>
              <a:rPr lang="zh-TW" sz="3200">
                <a:solidFill>
                  <a:schemeClr val="dk1"/>
                </a:solidFill>
              </a:rPr>
              <a:t>Tensorflow</a:t>
            </a:r>
            <a:r>
              <a:rPr lang="zh-TW" sz="3200">
                <a:solidFill>
                  <a:schemeClr val="dk1"/>
                </a:solidFill>
              </a:rPr>
              <a:t> 實作)</a:t>
            </a:r>
            <a:endParaRPr sz="3200">
              <a:solidFill>
                <a:srgbClr val="000000"/>
              </a:solidFill>
            </a:endParaRPr>
          </a:p>
          <a:p>
            <a:pPr indent="0" lvl="0" marL="0" marR="0" rtl="0" algn="l">
              <a:lnSpc>
                <a:spcPct val="100000"/>
              </a:lnSpc>
              <a:spcBef>
                <a:spcPts val="0"/>
              </a:spcBef>
              <a:spcAft>
                <a:spcPts val="0"/>
              </a:spcAft>
              <a:buClr>
                <a:srgbClr val="56BADC"/>
              </a:buClr>
              <a:buSzPts val="4200"/>
              <a:buFont typeface="Arial"/>
              <a:buNone/>
            </a:pPr>
            <a:r>
              <a:t/>
            </a:r>
            <a:endParaRPr sz="3000">
              <a:solidFill>
                <a:srgbClr val="000000"/>
              </a:solidFill>
            </a:endParaRPr>
          </a:p>
        </p:txBody>
      </p:sp>
      <p:sp>
        <p:nvSpPr>
          <p:cNvPr id="272" name="Google Shape;272;p40"/>
          <p:cNvSpPr txBox="1"/>
          <p:nvPr>
            <p:ph idx="1" type="body"/>
          </p:nvPr>
        </p:nvSpPr>
        <p:spPr>
          <a:xfrm>
            <a:off x="1120575" y="2518350"/>
            <a:ext cx="5518500" cy="3399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1000" u="none" cap="none" strike="noStrike">
              <a:solidFill>
                <a:srgbClr val="A6AAA9"/>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0601讀入IMDB數據庫</a:t>
            </a:r>
            <a:endParaRPr b="0" i="0" sz="2600" u="none" cap="none" strike="noStrike">
              <a:solidFill>
                <a:srgbClr val="1A1A1A"/>
              </a:solidFill>
              <a:latin typeface="Arial"/>
              <a:ea typeface="Arial"/>
              <a:cs typeface="Arial"/>
              <a:sym typeface="Arial"/>
            </a:endParaRPr>
          </a:p>
        </p:txBody>
      </p:sp>
      <p:pic>
        <p:nvPicPr>
          <p:cNvPr id="278" name="Google Shape;278;p41" title="0601讀入IMDB數據庫.mp4">
            <a:hlinkClick r:id="rId3"/>
          </p:cNvPr>
          <p:cNvPicPr preferRelativeResize="0"/>
          <p:nvPr/>
        </p:nvPicPr>
        <p:blipFill rotWithShape="1">
          <a:blip r:embed="rId4">
            <a:alphaModFix/>
          </a:blip>
          <a:srcRect b="0" l="0" r="0" t="0"/>
          <a:stretch/>
        </p:blipFill>
        <p:spPr>
          <a:xfrm>
            <a:off x="1732863" y="784175"/>
            <a:ext cx="5678275" cy="425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0602數據的前處理</a:t>
            </a:r>
            <a:endParaRPr b="0" i="0" sz="2600" u="none" cap="none" strike="noStrike">
              <a:solidFill>
                <a:srgbClr val="1A1A1A"/>
              </a:solidFill>
              <a:latin typeface="Arial"/>
              <a:ea typeface="Arial"/>
              <a:cs typeface="Arial"/>
              <a:sym typeface="Arial"/>
            </a:endParaRPr>
          </a:p>
        </p:txBody>
      </p:sp>
      <p:pic>
        <p:nvPicPr>
          <p:cNvPr id="284" name="Google Shape;284;p42" title="0602數據的前處理.mp4">
            <a:hlinkClick r:id="rId3"/>
          </p:cNvPr>
          <p:cNvPicPr preferRelativeResize="0"/>
          <p:nvPr/>
        </p:nvPicPr>
        <p:blipFill rotWithShape="1">
          <a:blip r:embed="rId4">
            <a:alphaModFix/>
          </a:blip>
          <a:srcRect b="0" l="0" r="0" t="0"/>
          <a:stretch/>
        </p:blipFill>
        <p:spPr>
          <a:xfrm>
            <a:off x="1777763" y="837050"/>
            <a:ext cx="5588476" cy="4191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0603建置RNN和評估</a:t>
            </a:r>
            <a:endParaRPr b="0" i="0" sz="2600" u="none" cap="none" strike="noStrike">
              <a:solidFill>
                <a:srgbClr val="1A1A1A"/>
              </a:solidFill>
              <a:latin typeface="Arial"/>
              <a:ea typeface="Arial"/>
              <a:cs typeface="Arial"/>
              <a:sym typeface="Arial"/>
            </a:endParaRPr>
          </a:p>
        </p:txBody>
      </p:sp>
      <p:pic>
        <p:nvPicPr>
          <p:cNvPr id="290" name="Google Shape;290;p43" title="0603建置RNN和評估.mp4">
            <a:hlinkClick r:id="rId3"/>
          </p:cNvPr>
          <p:cNvPicPr preferRelativeResize="0"/>
          <p:nvPr/>
        </p:nvPicPr>
        <p:blipFill rotWithShape="1">
          <a:blip r:embed="rId4">
            <a:alphaModFix/>
          </a:blip>
          <a:srcRect b="0" l="0" r="0" t="0"/>
          <a:stretch/>
        </p:blipFill>
        <p:spPr>
          <a:xfrm>
            <a:off x="1466050" y="857250"/>
            <a:ext cx="5597425" cy="419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概要</a:t>
            </a:r>
            <a:endParaRPr/>
          </a:p>
        </p:txBody>
      </p:sp>
      <p:sp>
        <p:nvSpPr>
          <p:cNvPr id="296" name="Google Shape;296;p44"/>
          <p:cNvSpPr txBox="1"/>
          <p:nvPr/>
        </p:nvSpPr>
        <p:spPr>
          <a:xfrm>
            <a:off x="531700" y="1150225"/>
            <a:ext cx="8077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前面炎龍老師的所講解關於IMDB的概念，我想沒聽過的同學們，應該有稍稍了解到了，這次我們的實作練習，嘗試以Tensorflow.keras的API來進行實作，</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先將每筆不定數的詞庫資料固定大小後，並且進行One Hot Encode後，</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為了避免輸入資料維度過為龐大，我們必須先進行Embedding的動作後，再送入LSTM進行訓練。</a:t>
            </a:r>
            <a:br>
              <a:rPr b="0" i="0" lang="zh-TW"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數據取得與前處理</a:t>
            </a:r>
            <a:endParaRPr/>
          </a:p>
        </p:txBody>
      </p:sp>
      <p:sp>
        <p:nvSpPr>
          <p:cNvPr id="302" name="Google Shape;302;p45"/>
          <p:cNvSpPr txBox="1"/>
          <p:nvPr/>
        </p:nvSpPr>
        <p:spPr>
          <a:xfrm>
            <a:off x="531700" y="1150225"/>
            <a:ext cx="80778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from keras.datasets import imdb</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(x_train, y_train), (x_test, y_test) = imdb.load_data(num_words = 10000)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透過Keras取得IMDB的資料集。</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zh-TW" sz="1800" u="none" cap="none" strike="noStrike">
                <a:solidFill>
                  <a:schemeClr val="dk1"/>
                </a:solidFill>
                <a:latin typeface="Arial"/>
                <a:ea typeface="Arial"/>
                <a:cs typeface="Arial"/>
                <a:sym typeface="Arial"/>
              </a:rPr>
              <a:t>x_train = sequence.pad_sequences(x_train, maxlen=100)</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zh-TW" sz="1800" u="none" cap="none" strike="noStrike">
                <a:solidFill>
                  <a:schemeClr val="dk1"/>
                </a:solidFill>
                <a:latin typeface="Arial"/>
                <a:ea typeface="Arial"/>
                <a:cs typeface="Arial"/>
                <a:sym typeface="Arial"/>
              </a:rPr>
              <a:t>x_test = sequence.pad_sequences(x_test, maxlen=100)</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由於RNN的輸入限制，也因為評論的資料數不固定，所以我們要固定輸入資料長度後，才能進行訓練以及辨識的使用。</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SzPts val="2600"/>
              <a:buNone/>
            </a:pPr>
            <a:r>
              <a:rPr lang="zh-TW"/>
              <a:t>一圖了解架構程式架構</a:t>
            </a:r>
            <a:endParaRPr/>
          </a:p>
        </p:txBody>
      </p:sp>
      <p:sp>
        <p:nvSpPr>
          <p:cNvPr id="308" name="Google Shape;308;p46"/>
          <p:cNvSpPr txBox="1"/>
          <p:nvPr/>
        </p:nvSpPr>
        <p:spPr>
          <a:xfrm>
            <a:off x="470550" y="601175"/>
            <a:ext cx="6622800" cy="2322300"/>
          </a:xfrm>
          <a:prstGeom prst="rect">
            <a:avLst/>
          </a:prstGeom>
          <a:noFill/>
          <a:ln>
            <a:noFill/>
          </a:ln>
        </p:spPr>
        <p:txBody>
          <a:bodyPr anchorCtr="0" anchor="t" bIns="91425" lIns="91425" spcFirstLastPara="1" rIns="91425" wrap="square" tIns="91425">
            <a:noAutofit/>
          </a:bodyPr>
          <a:lstStyle/>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zh-TW" sz="1800" u="none" cap="none" strike="noStrike">
                <a:solidFill>
                  <a:schemeClr val="dk1"/>
                </a:solidFill>
                <a:latin typeface="Arial"/>
                <a:ea typeface="Arial"/>
                <a:cs typeface="Arial"/>
                <a:sym typeface="Arial"/>
              </a:rPr>
              <a:t>首先我們需要將輸入的資料，由於文字進行One hot encode處理後維度太大，所以我們先進行Embedding的動作，將輸入的維度壓縮，再來進入我們的LSTM的Model中，由於在IMDB中只需要分辨好與壞的評論結果，所以我們的Dense(Fully connected Layer)只需要輸出一個Neuron。</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6"/>
          <p:cNvSpPr txBox="1"/>
          <p:nvPr/>
        </p:nvSpPr>
        <p:spPr>
          <a:xfrm>
            <a:off x="2015200" y="3513150"/>
            <a:ext cx="4980000" cy="1898700"/>
          </a:xfrm>
          <a:prstGeom prst="rect">
            <a:avLst/>
          </a:prstGeom>
          <a:noFill/>
          <a:ln>
            <a:noFill/>
          </a:ln>
        </p:spPr>
        <p:txBody>
          <a:bodyPr anchorCtr="0" anchor="t" bIns="91425" lIns="91425" spcFirstLastPara="1" rIns="91425" wrap="square" tIns="91425">
            <a:noAutofit/>
          </a:bodyPr>
          <a:lstStyle/>
          <a:p>
            <a:pPr indent="0" lvl="0" marL="137160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model = Sequential()</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model.add(Embedding(10000, 128))</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model.add(LSTM(150))</a:t>
            </a:r>
            <a:endParaRPr b="0" i="0" sz="1400" u="none" cap="none" strike="noStrike">
              <a:solidFill>
                <a:schemeClr val="dk1"/>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model.add(Dense(1, activation = 'sigmoid'))</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zh-TW" sz="1400" u="none" cap="none" strike="noStrike">
                <a:solidFill>
                  <a:srgbClr val="FF0000"/>
                </a:solidFill>
                <a:latin typeface="Arial"/>
                <a:ea typeface="Arial"/>
                <a:cs typeface="Arial"/>
                <a:sym typeface="Arial"/>
              </a:rPr>
              <a:t>(小提示：Embedding的概念會在下一頁有簡單的說明）</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pic>
        <p:nvPicPr>
          <p:cNvPr id="310" name="Google Shape;310;p46"/>
          <p:cNvPicPr preferRelativeResize="0"/>
          <p:nvPr/>
        </p:nvPicPr>
        <p:blipFill rotWithShape="1">
          <a:blip r:embed="rId3">
            <a:alphaModFix/>
          </a:blip>
          <a:srcRect b="0" l="0" r="0" t="0"/>
          <a:stretch/>
        </p:blipFill>
        <p:spPr>
          <a:xfrm>
            <a:off x="7457500" y="1153075"/>
            <a:ext cx="1416675" cy="3515801"/>
          </a:xfrm>
          <a:prstGeom prst="rect">
            <a:avLst/>
          </a:prstGeom>
          <a:noFill/>
          <a:ln>
            <a:noFill/>
          </a:ln>
        </p:spPr>
      </p:pic>
      <p:sp>
        <p:nvSpPr>
          <p:cNvPr id="311" name="Google Shape;311;p46"/>
          <p:cNvSpPr/>
          <p:nvPr/>
        </p:nvSpPr>
        <p:spPr>
          <a:xfrm>
            <a:off x="6894925" y="1515525"/>
            <a:ext cx="692700" cy="3021600"/>
          </a:xfrm>
          <a:prstGeom prst="leftBrace">
            <a:avLst>
              <a:gd fmla="val 30674" name="adj1"/>
              <a:gd fmla="val 8593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rtl="0" algn="l">
              <a:lnSpc>
                <a:spcPct val="100000"/>
              </a:lnSpc>
              <a:spcBef>
                <a:spcPts val="0"/>
              </a:spcBef>
              <a:spcAft>
                <a:spcPts val="0"/>
              </a:spcAft>
              <a:buClr>
                <a:srgbClr val="1A1A1A"/>
              </a:buClr>
              <a:buSzPts val="2600"/>
              <a:buFont typeface="Arial"/>
              <a:buNone/>
            </a:pPr>
            <a:r>
              <a:rPr lang="zh-TW"/>
              <a:t>圖解 Embedding</a:t>
            </a:r>
            <a:endParaRPr/>
          </a:p>
        </p:txBody>
      </p:sp>
      <p:sp>
        <p:nvSpPr>
          <p:cNvPr id="317" name="Google Shape;317;p47"/>
          <p:cNvSpPr txBox="1"/>
          <p:nvPr/>
        </p:nvSpPr>
        <p:spPr>
          <a:xfrm>
            <a:off x="6064100" y="4329650"/>
            <a:ext cx="3000000" cy="56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rgbClr val="FF0000"/>
                </a:solidFill>
                <a:latin typeface="Arial"/>
                <a:ea typeface="Arial"/>
                <a:cs typeface="Arial"/>
                <a:sym typeface="Arial"/>
              </a:rPr>
              <a:t>https://keras.io/layers/embeddings/</a:t>
            </a:r>
            <a:endParaRPr b="0" i="0" sz="1400" u="none" cap="none" strike="noStrike">
              <a:solidFill>
                <a:srgbClr val="000000"/>
              </a:solidFill>
              <a:latin typeface="Arial"/>
              <a:ea typeface="Arial"/>
              <a:cs typeface="Arial"/>
              <a:sym typeface="Arial"/>
            </a:endParaRPr>
          </a:p>
        </p:txBody>
      </p:sp>
      <p:pic>
        <p:nvPicPr>
          <p:cNvPr id="318" name="Google Shape;318;p47"/>
          <p:cNvPicPr preferRelativeResize="0"/>
          <p:nvPr/>
        </p:nvPicPr>
        <p:blipFill rotWithShape="1">
          <a:blip r:embed="rId3">
            <a:alphaModFix/>
          </a:blip>
          <a:srcRect b="0" l="0" r="0" t="0"/>
          <a:stretch/>
        </p:blipFill>
        <p:spPr>
          <a:xfrm>
            <a:off x="-68450" y="983925"/>
            <a:ext cx="7205228" cy="4301173"/>
          </a:xfrm>
          <a:prstGeom prst="rect">
            <a:avLst/>
          </a:prstGeom>
          <a:noFill/>
          <a:ln>
            <a:noFill/>
          </a:ln>
        </p:spPr>
      </p:pic>
      <p:sp>
        <p:nvSpPr>
          <p:cNvPr id="319" name="Google Shape;319;p47"/>
          <p:cNvSpPr txBox="1"/>
          <p:nvPr/>
        </p:nvSpPr>
        <p:spPr>
          <a:xfrm>
            <a:off x="5560100" y="1238575"/>
            <a:ext cx="3583800" cy="2249700"/>
          </a:xfrm>
          <a:prstGeom prst="rect">
            <a:avLst/>
          </a:prstGeom>
          <a:noFill/>
          <a:ln>
            <a:noFill/>
          </a:ln>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Clr>
                <a:srgbClr val="000000"/>
              </a:buClr>
              <a:buSzPts val="1800"/>
              <a:buFont typeface="Arial"/>
              <a:buNone/>
            </a:pPr>
            <a:r>
              <a:rPr b="0" i="0" lang="zh-TW" sz="1800" u="none" cap="none" strike="noStrike">
                <a:solidFill>
                  <a:schemeClr val="dk1"/>
                </a:solidFill>
                <a:latin typeface="Arial"/>
                <a:ea typeface="Arial"/>
                <a:cs typeface="Arial"/>
                <a:sym typeface="Arial"/>
              </a:rPr>
              <a:t>以文字輸入來舉例，利用類神經網路訓練，使其所對應文字Target達至最大值，最後每個文字的One Hot Encode輸入與權重矩陣運算後後得出向量則就是我們要的。</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363402" y="3265050"/>
            <a:ext cx="8442900" cy="5682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lang="zh-TW"/>
              <a:t>程式碼的位置在: RNN_part3/RNN_IMDB.ipynb</a:t>
            </a:r>
            <a:endParaRPr/>
          </a:p>
        </p:txBody>
      </p:sp>
      <p:sp>
        <p:nvSpPr>
          <p:cNvPr id="325" name="Google Shape;325;p48"/>
          <p:cNvSpPr txBox="1"/>
          <p:nvPr>
            <p:ph type="title"/>
          </p:nvPr>
        </p:nvSpPr>
        <p:spPr>
          <a:xfrm>
            <a:off x="350552" y="173525"/>
            <a:ext cx="8442900" cy="5682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lang="zh-TW"/>
              <a:t>IMDB_Tensorflow</a:t>
            </a:r>
            <a:r>
              <a:rPr lang="zh-TW"/>
              <a:t>實作</a:t>
            </a:r>
            <a:endParaRPr/>
          </a:p>
        </p:txBody>
      </p:sp>
      <p:pic>
        <p:nvPicPr>
          <p:cNvPr id="326" name="Google Shape;326;p48"/>
          <p:cNvPicPr preferRelativeResize="0"/>
          <p:nvPr/>
        </p:nvPicPr>
        <p:blipFill>
          <a:blip r:embed="rId3">
            <a:alphaModFix/>
          </a:blip>
          <a:stretch>
            <a:fillRect/>
          </a:stretch>
        </p:blipFill>
        <p:spPr>
          <a:xfrm>
            <a:off x="363400" y="962325"/>
            <a:ext cx="4295775" cy="42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type="title"/>
          </p:nvPr>
        </p:nvSpPr>
        <p:spPr>
          <a:xfrm>
            <a:off x="1063852" y="2938200"/>
            <a:ext cx="6330000" cy="1741200"/>
          </a:xfrm>
          <a:prstGeom prst="rect">
            <a:avLst/>
          </a:prstGeom>
          <a:noFill/>
          <a:ln>
            <a:noFill/>
          </a:ln>
        </p:spPr>
        <p:txBody>
          <a:bodyPr anchorCtr="0" anchor="t" bIns="26775" lIns="26775" spcFirstLastPara="1" rIns="26775" wrap="square" tIns="26775">
            <a:noAutofit/>
          </a:bodyPr>
          <a:lstStyle/>
          <a:p>
            <a:pPr indent="0" lvl="0" marL="0" rtl="0" algn="l">
              <a:lnSpc>
                <a:spcPct val="100000"/>
              </a:lnSpc>
              <a:spcBef>
                <a:spcPts val="0"/>
              </a:spcBef>
              <a:spcAft>
                <a:spcPts val="0"/>
              </a:spcAft>
              <a:buClr>
                <a:srgbClr val="56BADC"/>
              </a:buClr>
              <a:buSzPts val="4200"/>
              <a:buFont typeface="Arial"/>
              <a:buNone/>
            </a:pPr>
            <a:r>
              <a:rPr lang="zh-TW" sz="3200">
                <a:solidFill>
                  <a:srgbClr val="000000"/>
                </a:solidFill>
              </a:rPr>
              <a:t>Stock prediction base on  </a:t>
            </a:r>
            <a:endParaRPr sz="3200">
              <a:solidFill>
                <a:srgbClr val="000000"/>
              </a:solidFill>
            </a:endParaRPr>
          </a:p>
          <a:p>
            <a:pPr indent="0" lvl="0" marL="0" rtl="0" algn="l">
              <a:lnSpc>
                <a:spcPct val="100000"/>
              </a:lnSpc>
              <a:spcBef>
                <a:spcPts val="0"/>
              </a:spcBef>
              <a:spcAft>
                <a:spcPts val="0"/>
              </a:spcAft>
              <a:buClr>
                <a:srgbClr val="56BADC"/>
              </a:buClr>
              <a:buSzPts val="4200"/>
              <a:buFont typeface="Arial"/>
              <a:buNone/>
            </a:pPr>
            <a:r>
              <a:rPr lang="zh-TW" sz="3200">
                <a:solidFill>
                  <a:srgbClr val="000000"/>
                </a:solidFill>
              </a:rPr>
              <a:t>1D-CNN(Tensorflow 實作)</a:t>
            </a:r>
            <a:endParaRPr sz="3200">
              <a:solidFill>
                <a:srgbClr val="000000"/>
              </a:solidFill>
            </a:endParaRPr>
          </a:p>
          <a:p>
            <a:pPr indent="0" lvl="0" marL="0" rtl="0" algn="l">
              <a:lnSpc>
                <a:spcPct val="100000"/>
              </a:lnSpc>
              <a:spcBef>
                <a:spcPts val="0"/>
              </a:spcBef>
              <a:spcAft>
                <a:spcPts val="0"/>
              </a:spcAft>
              <a:buClr>
                <a:srgbClr val="56BADC"/>
              </a:buClr>
              <a:buSzPts val="4200"/>
              <a:buFont typeface="Arial"/>
              <a:buNone/>
            </a:pPr>
            <a:r>
              <a:t/>
            </a:r>
            <a:endParaRPr sz="3200">
              <a:solidFill>
                <a:srgbClr val="000000"/>
              </a:solidFill>
            </a:endParaRPr>
          </a:p>
        </p:txBody>
      </p:sp>
      <p:sp>
        <p:nvSpPr>
          <p:cNvPr id="332" name="Google Shape;332;p49"/>
          <p:cNvSpPr txBox="1"/>
          <p:nvPr>
            <p:ph idx="1" type="body"/>
          </p:nvPr>
        </p:nvSpPr>
        <p:spPr>
          <a:xfrm>
            <a:off x="1120575" y="2518350"/>
            <a:ext cx="5518500" cy="3399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1000" u="none" cap="none" strike="noStrike">
              <a:solidFill>
                <a:srgbClr val="A6AAA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0701用CNN處理時間序列問題</a:t>
            </a:r>
            <a:endParaRPr b="0" i="0" sz="2600" u="none" cap="none" strike="noStrike">
              <a:solidFill>
                <a:srgbClr val="1A1A1A"/>
              </a:solidFill>
              <a:latin typeface="Arial"/>
              <a:ea typeface="Arial"/>
              <a:cs typeface="Arial"/>
              <a:sym typeface="Arial"/>
            </a:endParaRPr>
          </a:p>
        </p:txBody>
      </p:sp>
      <p:pic>
        <p:nvPicPr>
          <p:cNvPr id="338" name="Google Shape;338;p50" title="0701用CNN處理時間序列問題.mp4">
            <a:hlinkClick r:id="rId3"/>
          </p:cNvPr>
          <p:cNvPicPr preferRelativeResize="0"/>
          <p:nvPr/>
        </p:nvPicPr>
        <p:blipFill rotWithShape="1">
          <a:blip r:embed="rId4">
            <a:alphaModFix/>
          </a:blip>
          <a:srcRect b="0" l="0" r="0" t="0"/>
          <a:stretch/>
        </p:blipFill>
        <p:spPr>
          <a:xfrm>
            <a:off x="1732875" y="784175"/>
            <a:ext cx="5678250" cy="4258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470545" y="215974"/>
            <a:ext cx="5853300" cy="568200"/>
          </a:xfrm>
          <a:prstGeom prst="rect">
            <a:avLst/>
          </a:prstGeom>
        </p:spPr>
        <p:txBody>
          <a:bodyPr anchorCtr="0" anchor="ctr" bIns="26775" lIns="26775" spcFirstLastPara="1" rIns="26775" wrap="square" tIns="26775">
            <a:noAutofit/>
          </a:bodyPr>
          <a:lstStyle/>
          <a:p>
            <a:pPr indent="0" lvl="0" marL="0" rtl="0" algn="l">
              <a:spcBef>
                <a:spcPts val="0"/>
              </a:spcBef>
              <a:spcAft>
                <a:spcPts val="0"/>
              </a:spcAft>
              <a:buNone/>
            </a:pPr>
            <a:r>
              <a:rPr lang="zh-TW"/>
              <a:t>0702Attention的概念</a:t>
            </a:r>
            <a:endParaRPr/>
          </a:p>
        </p:txBody>
      </p:sp>
      <p:pic>
        <p:nvPicPr>
          <p:cNvPr descr="RNN v2_5" id="344" name="Google Shape;344;p51" title="0702Attention的概念">
            <a:hlinkClick r:id="rId3"/>
          </p:cNvPr>
          <p:cNvPicPr preferRelativeResize="0"/>
          <p:nvPr/>
        </p:nvPicPr>
        <p:blipFill>
          <a:blip r:embed="rId4">
            <a:alphaModFix/>
          </a:blip>
          <a:stretch>
            <a:fillRect/>
          </a:stretch>
        </p:blipFill>
        <p:spPr>
          <a:xfrm>
            <a:off x="1764613" y="784175"/>
            <a:ext cx="5614775" cy="4211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rnn 05 conv1d</a:t>
            </a:r>
            <a:endParaRPr b="0" i="0" sz="2600" u="none" cap="none" strike="noStrike">
              <a:solidFill>
                <a:srgbClr val="1A1A1A"/>
              </a:solidFill>
              <a:latin typeface="Arial"/>
              <a:ea typeface="Arial"/>
              <a:cs typeface="Arial"/>
              <a:sym typeface="Arial"/>
            </a:endParaRPr>
          </a:p>
        </p:txBody>
      </p:sp>
      <p:pic>
        <p:nvPicPr>
          <p:cNvPr id="350" name="Google Shape;350;p52" title="rnn 05 conv1d.mp4">
            <a:hlinkClick r:id="rId3"/>
          </p:cNvPr>
          <p:cNvPicPr preferRelativeResize="0"/>
          <p:nvPr/>
        </p:nvPicPr>
        <p:blipFill rotWithShape="1">
          <a:blip r:embed="rId4">
            <a:alphaModFix/>
          </a:blip>
          <a:srcRect b="0" l="0" r="0" t="0"/>
          <a:stretch/>
        </p:blipFill>
        <p:spPr>
          <a:xfrm>
            <a:off x="1727825" y="784175"/>
            <a:ext cx="5688350" cy="4266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操盤手的日常</a:t>
            </a:r>
            <a:endParaRPr b="0" i="0" sz="2600" u="none" cap="none" strike="noStrike">
              <a:solidFill>
                <a:srgbClr val="1A1A1A"/>
              </a:solidFill>
              <a:latin typeface="Arial"/>
              <a:ea typeface="Arial"/>
              <a:cs typeface="Arial"/>
              <a:sym typeface="Arial"/>
            </a:endParaRPr>
          </a:p>
        </p:txBody>
      </p:sp>
      <p:pic>
        <p:nvPicPr>
          <p:cNvPr id="356" name="Google Shape;356;p53"/>
          <p:cNvPicPr preferRelativeResize="0"/>
          <p:nvPr/>
        </p:nvPicPr>
        <p:blipFill rotWithShape="1">
          <a:blip r:embed="rId3">
            <a:alphaModFix/>
          </a:blip>
          <a:srcRect b="0" l="0" r="0" t="0"/>
          <a:stretch/>
        </p:blipFill>
        <p:spPr>
          <a:xfrm>
            <a:off x="1865900" y="875949"/>
            <a:ext cx="5412192" cy="40545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學習如何看圖 : CNN !!</a:t>
            </a:r>
            <a:endParaRPr b="0" i="0" sz="2600" u="none" cap="none" strike="noStrike">
              <a:solidFill>
                <a:srgbClr val="1A1A1A"/>
              </a:solidFill>
              <a:latin typeface="Arial"/>
              <a:ea typeface="Arial"/>
              <a:cs typeface="Arial"/>
              <a:sym typeface="Arial"/>
            </a:endParaRPr>
          </a:p>
        </p:txBody>
      </p:sp>
      <p:pic>
        <p:nvPicPr>
          <p:cNvPr id="362" name="Google Shape;362;p54"/>
          <p:cNvPicPr preferRelativeResize="0"/>
          <p:nvPr/>
        </p:nvPicPr>
        <p:blipFill rotWithShape="1">
          <a:blip r:embed="rId3">
            <a:alphaModFix/>
          </a:blip>
          <a:srcRect b="0" l="0" r="0" t="0"/>
          <a:stretch/>
        </p:blipFill>
        <p:spPr>
          <a:xfrm>
            <a:off x="1020800" y="926474"/>
            <a:ext cx="7102411" cy="4054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Recap. 圖像的性質 (1)</a:t>
            </a:r>
            <a:endParaRPr b="0" i="0" sz="2600" u="none" cap="none" strike="noStrike">
              <a:solidFill>
                <a:srgbClr val="1A1A1A"/>
              </a:solidFill>
              <a:latin typeface="Arial"/>
              <a:ea typeface="Arial"/>
              <a:cs typeface="Arial"/>
              <a:sym typeface="Arial"/>
            </a:endParaRPr>
          </a:p>
        </p:txBody>
      </p:sp>
      <p:sp>
        <p:nvSpPr>
          <p:cNvPr id="368" name="Google Shape;368;p55"/>
          <p:cNvSpPr txBox="1"/>
          <p:nvPr/>
        </p:nvSpPr>
        <p:spPr>
          <a:xfrm>
            <a:off x="470550" y="907450"/>
            <a:ext cx="7265700" cy="1738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20000"/>
              </a:lnSpc>
              <a:spcBef>
                <a:spcPts val="0"/>
              </a:spcBef>
              <a:spcAft>
                <a:spcPts val="0"/>
              </a:spcAft>
              <a:buClr>
                <a:schemeClr val="dk1"/>
              </a:buClr>
              <a:buSzPts val="2800"/>
              <a:buFont typeface="Arial"/>
              <a:buChar char="●"/>
            </a:pPr>
            <a:r>
              <a:rPr b="0" i="0" lang="zh-TW" sz="2800" u="none" cap="none" strike="noStrike">
                <a:solidFill>
                  <a:schemeClr val="dk1"/>
                </a:solidFill>
                <a:latin typeface="Arial"/>
                <a:ea typeface="Arial"/>
                <a:cs typeface="Arial"/>
                <a:sym typeface="Arial"/>
              </a:rPr>
              <a:t>不需要看完所有 pixel 來定義 pattern</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9" name="Google Shape;369;p55"/>
          <p:cNvPicPr preferRelativeResize="0"/>
          <p:nvPr/>
        </p:nvPicPr>
        <p:blipFill rotWithShape="1">
          <a:blip r:embed="rId3">
            <a:alphaModFix/>
          </a:blip>
          <a:srcRect b="0" l="0" r="0" t="0"/>
          <a:stretch/>
        </p:blipFill>
        <p:spPr>
          <a:xfrm>
            <a:off x="671513" y="1807750"/>
            <a:ext cx="7800975" cy="1609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Recap. 圖像的性質 (2)</a:t>
            </a:r>
            <a:endParaRPr b="0" i="0" sz="2600" u="none" cap="none" strike="noStrike">
              <a:solidFill>
                <a:srgbClr val="1A1A1A"/>
              </a:solidFill>
              <a:latin typeface="Arial"/>
              <a:ea typeface="Arial"/>
              <a:cs typeface="Arial"/>
              <a:sym typeface="Arial"/>
            </a:endParaRPr>
          </a:p>
        </p:txBody>
      </p:sp>
      <p:pic>
        <p:nvPicPr>
          <p:cNvPr id="375" name="Google Shape;375;p56"/>
          <p:cNvPicPr preferRelativeResize="0"/>
          <p:nvPr/>
        </p:nvPicPr>
        <p:blipFill rotWithShape="1">
          <a:blip r:embed="rId3">
            <a:alphaModFix/>
          </a:blip>
          <a:srcRect b="0" l="0" r="0" t="0"/>
          <a:stretch/>
        </p:blipFill>
        <p:spPr>
          <a:xfrm>
            <a:off x="1657350" y="976974"/>
            <a:ext cx="5829300" cy="1781175"/>
          </a:xfrm>
          <a:prstGeom prst="rect">
            <a:avLst/>
          </a:prstGeom>
          <a:noFill/>
          <a:ln>
            <a:noFill/>
          </a:ln>
        </p:spPr>
      </p:pic>
      <p:sp>
        <p:nvSpPr>
          <p:cNvPr id="376" name="Google Shape;376;p56"/>
          <p:cNvSpPr txBox="1"/>
          <p:nvPr/>
        </p:nvSpPr>
        <p:spPr>
          <a:xfrm>
            <a:off x="212200" y="3706575"/>
            <a:ext cx="7932600" cy="66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Figure reference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https://www.youtube.com/watch?v=NN9LaU2NlLM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01" name="Google Shape;201;p30"/>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 name="Google Shape;202;p30"/>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03" name="Google Shape;203;p30"/>
          <p:cNvSpPr txBox="1"/>
          <p:nvPr/>
        </p:nvSpPr>
        <p:spPr>
          <a:xfrm>
            <a:off x="4222200" y="775025"/>
            <a:ext cx="4581300" cy="376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1.	</a:t>
            </a:r>
            <a:r>
              <a:rPr b="1" lang="zh-TW" sz="2400">
                <a:solidFill>
                  <a:schemeClr val="dk1"/>
                </a:solidFill>
                <a:latin typeface="Microsoft JhengHei"/>
                <a:ea typeface="Microsoft JhengHei"/>
                <a:cs typeface="Microsoft JhengHei"/>
                <a:sym typeface="Microsoft JhengHei"/>
              </a:rPr>
              <a:t>[實作] </a:t>
            </a:r>
            <a:r>
              <a:rPr b="0" i="0" lang="zh-TW" sz="2400" u="none" cap="none" strike="noStrike">
                <a:solidFill>
                  <a:schemeClr val="dk1"/>
                </a:solidFill>
                <a:latin typeface="Arial"/>
                <a:ea typeface="Arial"/>
                <a:cs typeface="Arial"/>
                <a:sym typeface="Arial"/>
              </a:rPr>
              <a:t>Stock prediction</a:t>
            </a:r>
            <a:r>
              <a:rPr lang="zh-TW" sz="2400">
                <a:solidFill>
                  <a:schemeClr val="dk1"/>
                </a:solidFill>
              </a:rPr>
              <a:t>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chemeClr val="dk1"/>
                </a:solidFill>
                <a:latin typeface="Arial"/>
                <a:ea typeface="Arial"/>
                <a:cs typeface="Arial"/>
                <a:sym typeface="Arial"/>
              </a:rPr>
              <a:t>	(Tensorflow實作)</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2.	</a:t>
            </a:r>
            <a:r>
              <a:rPr b="1" lang="zh-TW" sz="2400">
                <a:solidFill>
                  <a:schemeClr val="dk1"/>
                </a:solidFill>
                <a:latin typeface="Microsoft JhengHei"/>
                <a:ea typeface="Microsoft JhengHei"/>
                <a:cs typeface="Microsoft JhengHei"/>
                <a:sym typeface="Microsoft JhengHei"/>
              </a:rPr>
              <a:t>[實作] </a:t>
            </a:r>
            <a:r>
              <a:rPr b="0" i="0" lang="zh-TW" sz="2400" u="none" cap="none" strike="noStrike">
                <a:solidFill>
                  <a:schemeClr val="dk1"/>
                </a:solidFill>
                <a:latin typeface="Arial"/>
                <a:ea typeface="Arial"/>
                <a:cs typeface="Arial"/>
                <a:sym typeface="Arial"/>
              </a:rPr>
              <a:t>IMDB情意分析</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chemeClr val="dk1"/>
                </a:solidFill>
                <a:latin typeface="Arial"/>
                <a:ea typeface="Arial"/>
                <a:cs typeface="Arial"/>
                <a:sym typeface="Arial"/>
              </a:rPr>
              <a:t>	(</a:t>
            </a:r>
            <a:r>
              <a:rPr lang="zh-TW" sz="2400">
                <a:solidFill>
                  <a:schemeClr val="dk1"/>
                </a:solidFill>
              </a:rPr>
              <a:t>Tensorflow</a:t>
            </a:r>
            <a:r>
              <a:rPr b="0" i="0" lang="zh-TW" sz="2400" u="none" cap="none" strike="noStrike">
                <a:solidFill>
                  <a:schemeClr val="dk1"/>
                </a:solidFill>
                <a:latin typeface="Arial"/>
                <a:ea typeface="Arial"/>
                <a:cs typeface="Arial"/>
                <a:sym typeface="Arial"/>
              </a:rPr>
              <a:t>實作)</a:t>
            </a:r>
            <a:endParaRPr b="0" i="0" sz="2400" u="none" cap="none" strike="noStrike">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2400"/>
              <a:buFont typeface="Arial"/>
              <a:buNone/>
            </a:pPr>
            <a:r>
              <a:rPr lang="zh-TW" sz="2400">
                <a:solidFill>
                  <a:schemeClr val="dk1"/>
                </a:solidFill>
              </a:rPr>
              <a:t>3.	</a:t>
            </a:r>
            <a:r>
              <a:rPr b="1" lang="zh-TW" sz="2400">
                <a:solidFill>
                  <a:schemeClr val="dk1"/>
                </a:solidFill>
                <a:latin typeface="Microsoft JhengHei"/>
                <a:ea typeface="Microsoft JhengHei"/>
                <a:cs typeface="Microsoft JhengHei"/>
                <a:sym typeface="Microsoft JhengHei"/>
              </a:rPr>
              <a:t>[實作] </a:t>
            </a:r>
            <a:r>
              <a:rPr lang="zh-TW" sz="2400">
                <a:solidFill>
                  <a:schemeClr val="dk1"/>
                </a:solidFill>
              </a:rPr>
              <a:t>Stock prediction base on 1D-CNN(Tensorflow實作)</a:t>
            </a:r>
            <a:endParaRPr sz="2400">
              <a:solidFill>
                <a:schemeClr val="dk1"/>
              </a:solidFill>
            </a:endParaRPr>
          </a:p>
          <a:p>
            <a:pPr indent="0" lvl="0" marL="0" rtl="0" algn="l">
              <a:lnSpc>
                <a:spcPct val="115000"/>
              </a:lnSpc>
              <a:spcBef>
                <a:spcPts val="0"/>
              </a:spcBef>
              <a:spcAft>
                <a:spcPts val="0"/>
              </a:spcAft>
              <a:buClr>
                <a:schemeClr val="dk1"/>
              </a:buClr>
              <a:buSzPts val="2400"/>
              <a:buFont typeface="Arial"/>
              <a:buNone/>
            </a:pPr>
            <a:r>
              <a:t/>
            </a:r>
            <a:endParaRPr sz="2400">
              <a:solidFill>
                <a:schemeClr val="dk1"/>
              </a:solidFill>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400" u="none" cap="none" strike="noStrike">
              <a:solidFill>
                <a:srgbClr val="000000"/>
              </a:solidFill>
              <a:latin typeface="Arial"/>
              <a:ea typeface="Arial"/>
              <a:cs typeface="Arial"/>
              <a:sym typeface="Arial"/>
            </a:endParaRPr>
          </a:p>
        </p:txBody>
      </p:sp>
      <p:sp>
        <p:nvSpPr>
          <p:cNvPr id="204" name="Google Shape;204;p30"/>
          <p:cNvSpPr txBox="1"/>
          <p:nvPr>
            <p:ph idx="1" type="body"/>
          </p:nvPr>
        </p:nvSpPr>
        <p:spPr>
          <a:xfrm>
            <a:off x="557800" y="3852592"/>
            <a:ext cx="59430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lang="zh-TW" u="sng">
                <a:solidFill>
                  <a:schemeClr val="hlink"/>
                </a:solidFill>
              </a:rPr>
              <a:t>課程</a:t>
            </a:r>
            <a:r>
              <a:rPr b="0" i="0" lang="zh-TW" sz="1700" u="sng" cap="none" strike="noStrike">
                <a:solidFill>
                  <a:schemeClr val="hlink"/>
                </a:solidFill>
                <a:latin typeface="Helvetica Neue"/>
                <a:ea typeface="Helvetica Neue"/>
                <a:cs typeface="Helvetica Neue"/>
                <a:sym typeface="Helvetica Neue"/>
                <a:hlinkClick r:id="rId4"/>
              </a:rPr>
              <a:t>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b="0" i="0" sz="1700" u="none" cap="none" strike="noStrike">
              <a:solidFill>
                <a:srgbClr val="000000"/>
              </a:solidFill>
              <a:latin typeface="Helvetica Neue"/>
              <a:ea typeface="Helvetica Neue"/>
              <a:cs typeface="Helvetica Neue"/>
              <a:sym typeface="Helvetica Neue"/>
            </a:endParaRPr>
          </a:p>
          <a:p>
            <a:pPr indent="0" lvl="0" marL="152400" marR="0" rtl="0" algn="l">
              <a:lnSpc>
                <a:spcPct val="100000"/>
              </a:lnSpc>
              <a:spcBef>
                <a:spcPts val="0"/>
              </a:spcBef>
              <a:spcAft>
                <a:spcPts val="0"/>
              </a:spcAft>
              <a:buClr>
                <a:schemeClr val="dk1"/>
              </a:buClr>
              <a:buSzPts val="2400"/>
              <a:buFont typeface="Helvetica Neue"/>
              <a:buNone/>
            </a:pPr>
            <a:r>
              <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Recap. 圖像的性質 (3)</a:t>
            </a:r>
            <a:endParaRPr b="0" i="0" sz="2600" u="none" cap="none" strike="noStrike">
              <a:solidFill>
                <a:srgbClr val="1A1A1A"/>
              </a:solidFill>
              <a:latin typeface="Arial"/>
              <a:ea typeface="Arial"/>
              <a:cs typeface="Arial"/>
              <a:sym typeface="Arial"/>
            </a:endParaRPr>
          </a:p>
        </p:txBody>
      </p:sp>
      <p:sp>
        <p:nvSpPr>
          <p:cNvPr id="382" name="Google Shape;382;p57"/>
          <p:cNvSpPr txBox="1"/>
          <p:nvPr/>
        </p:nvSpPr>
        <p:spPr>
          <a:xfrm>
            <a:off x="282950" y="887225"/>
            <a:ext cx="7528200" cy="17481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20000"/>
              </a:lnSpc>
              <a:spcBef>
                <a:spcPts val="0"/>
              </a:spcBef>
              <a:spcAft>
                <a:spcPts val="0"/>
              </a:spcAft>
              <a:buClr>
                <a:schemeClr val="dk1"/>
              </a:buClr>
              <a:buSzPts val="2800"/>
              <a:buFont typeface="Arial"/>
              <a:buChar char="●"/>
            </a:pPr>
            <a:r>
              <a:rPr b="0" i="0" lang="zh-TW" sz="2800" u="none" cap="none" strike="noStrike">
                <a:solidFill>
                  <a:schemeClr val="dk1"/>
                </a:solidFill>
                <a:latin typeface="Arial"/>
                <a:ea typeface="Arial"/>
                <a:cs typeface="Arial"/>
                <a:sym typeface="Arial"/>
              </a:rPr>
              <a:t>圖片大小不改變 patterns</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3" name="Google Shape;383;p57"/>
          <p:cNvPicPr preferRelativeResize="0"/>
          <p:nvPr/>
        </p:nvPicPr>
        <p:blipFill rotWithShape="1">
          <a:blip r:embed="rId3">
            <a:alphaModFix/>
          </a:blip>
          <a:srcRect b="0" l="0" r="0" t="0"/>
          <a:stretch/>
        </p:blipFill>
        <p:spPr>
          <a:xfrm>
            <a:off x="934988" y="1534675"/>
            <a:ext cx="4924425" cy="1704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時間序列資料也具備圖像的性質 !</a:t>
            </a:r>
            <a:endParaRPr b="0" i="0" sz="2600" u="none" cap="none" strike="noStrike">
              <a:solidFill>
                <a:srgbClr val="1A1A1A"/>
              </a:solidFill>
              <a:latin typeface="Arial"/>
              <a:ea typeface="Arial"/>
              <a:cs typeface="Arial"/>
              <a:sym typeface="Arial"/>
            </a:endParaRPr>
          </a:p>
        </p:txBody>
      </p:sp>
      <p:pic>
        <p:nvPicPr>
          <p:cNvPr id="389" name="Google Shape;389;p58"/>
          <p:cNvPicPr preferRelativeResize="0"/>
          <p:nvPr/>
        </p:nvPicPr>
        <p:blipFill rotWithShape="1">
          <a:blip r:embed="rId3">
            <a:alphaModFix/>
          </a:blip>
          <a:srcRect b="0" l="0" r="0" t="0"/>
          <a:stretch/>
        </p:blipFill>
        <p:spPr>
          <a:xfrm>
            <a:off x="1020800" y="825399"/>
            <a:ext cx="7102411" cy="40545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CNN之於時間序列</a:t>
            </a:r>
            <a:endParaRPr b="0" i="0" sz="2600" u="none" cap="none" strike="noStrike">
              <a:solidFill>
                <a:srgbClr val="1A1A1A"/>
              </a:solidFill>
              <a:latin typeface="Arial"/>
              <a:ea typeface="Arial"/>
              <a:cs typeface="Arial"/>
              <a:sym typeface="Arial"/>
            </a:endParaRPr>
          </a:p>
        </p:txBody>
      </p:sp>
      <p:sp>
        <p:nvSpPr>
          <p:cNvPr id="395" name="Google Shape;395;p59"/>
          <p:cNvSpPr txBox="1"/>
          <p:nvPr/>
        </p:nvSpPr>
        <p:spPr>
          <a:xfrm>
            <a:off x="470550" y="961075"/>
            <a:ext cx="6870000" cy="1139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CNN解決問題的特色</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特徵pattern出現在局部</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同樣pattern	重複出現</a:t>
            </a:r>
            <a:endParaRPr b="0" i="0" sz="1400" u="none" cap="none" strike="noStrike">
              <a:solidFill>
                <a:schemeClr val="dk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pattern在壓縮(subsampling)下也不太會失真</a:t>
            </a:r>
            <a:endParaRPr b="0" i="0" sz="1400" u="none" cap="none" strike="noStrike">
              <a:solidFill>
                <a:schemeClr val="dk1"/>
              </a:solidFill>
              <a:latin typeface="Arial"/>
              <a:ea typeface="Arial"/>
              <a:cs typeface="Arial"/>
              <a:sym typeface="Arial"/>
            </a:endParaRPr>
          </a:p>
        </p:txBody>
      </p:sp>
      <p:sp>
        <p:nvSpPr>
          <p:cNvPr id="396" name="Google Shape;396;p59"/>
          <p:cNvSpPr txBox="1"/>
          <p:nvPr/>
        </p:nvSpPr>
        <p:spPr>
          <a:xfrm>
            <a:off x="470550" y="2616275"/>
            <a:ext cx="7653900" cy="1139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時間序列的特性</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通常與預測值最有相關性的資料是一兩天前的資料，而並非五十天前的資料(局部性)</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不少時間序列會有週期性的傾向(重複性)</a:t>
            </a:r>
            <a:endParaRPr b="0" i="0" sz="1400" u="none" cap="none" strike="noStrike">
              <a:solidFill>
                <a:schemeClr val="dk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把天資料化成週資料或月資料來看，大趨勢的線條不會失真(可壓縮性)</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CNN之於時間序列</a:t>
            </a:r>
            <a:endParaRPr b="0" i="0" sz="2600" u="none" cap="none" strike="noStrike">
              <a:solidFill>
                <a:srgbClr val="1A1A1A"/>
              </a:solidFill>
              <a:latin typeface="Arial"/>
              <a:ea typeface="Arial"/>
              <a:cs typeface="Arial"/>
              <a:sym typeface="Arial"/>
            </a:endParaRPr>
          </a:p>
        </p:txBody>
      </p:sp>
      <p:sp>
        <p:nvSpPr>
          <p:cNvPr id="402" name="Google Shape;402;p60"/>
          <p:cNvSpPr txBox="1"/>
          <p:nvPr/>
        </p:nvSpPr>
        <p:spPr>
          <a:xfrm>
            <a:off x="984750" y="1539500"/>
            <a:ext cx="7174500" cy="2785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b="0" i="0" lang="zh-TW" sz="3000" u="none" cap="none" strike="noStrike">
                <a:solidFill>
                  <a:schemeClr val="dk1"/>
                </a:solidFill>
                <a:latin typeface="Arial"/>
                <a:ea typeface="Arial"/>
                <a:cs typeface="Arial"/>
                <a:sym typeface="Arial"/>
              </a:rPr>
              <a:t>也就是說 !</a:t>
            </a:r>
            <a:endParaRPr b="0" i="0" sz="30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000"/>
              <a:buFont typeface="Arial"/>
              <a:buNone/>
            </a:pPr>
            <a:r>
              <a:rPr b="0" i="0" lang="zh-TW" sz="3000" u="none" cap="none" strike="noStrike">
                <a:solidFill>
                  <a:schemeClr val="dk1"/>
                </a:solidFill>
                <a:latin typeface="Arial"/>
                <a:ea typeface="Arial"/>
                <a:cs typeface="Arial"/>
                <a:sym typeface="Arial"/>
              </a:rPr>
              <a:t>我們可以把時間序列當作一維的圖像看待</a:t>
            </a:r>
            <a:endParaRPr b="0" i="0" sz="3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r">
              <a:lnSpc>
                <a:spcPct val="115000"/>
              </a:lnSpc>
              <a:spcBef>
                <a:spcPts val="0"/>
              </a:spcBef>
              <a:spcAft>
                <a:spcPts val="0"/>
              </a:spcAft>
              <a:buClr>
                <a:srgbClr val="000000"/>
              </a:buClr>
              <a:buSzPts val="1200"/>
              <a:buFont typeface="Arial"/>
              <a:buNone/>
            </a:pPr>
            <a:r>
              <a:rPr b="0" i="0" lang="zh-TW" sz="1200" u="none" cap="none" strike="noStrike">
                <a:solidFill>
                  <a:srgbClr val="A6AAA9"/>
                </a:solidFill>
                <a:latin typeface="Arial"/>
                <a:ea typeface="Arial"/>
                <a:cs typeface="Arial"/>
                <a:sym typeface="Arial"/>
              </a:rPr>
              <a:t>可以利用CNN來解決時間序列問題</a:t>
            </a:r>
            <a:endParaRPr b="0" i="0" sz="1200" u="none" cap="none" strike="noStrike">
              <a:solidFill>
                <a:srgbClr val="A6AAA9"/>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Convolution1D 示意圖</a:t>
            </a:r>
            <a:endParaRPr b="0" i="0" sz="2600" u="none" cap="none" strike="noStrike">
              <a:solidFill>
                <a:srgbClr val="1A1A1A"/>
              </a:solidFill>
              <a:latin typeface="Arial"/>
              <a:ea typeface="Arial"/>
              <a:cs typeface="Arial"/>
              <a:sym typeface="Arial"/>
            </a:endParaRPr>
          </a:p>
        </p:txBody>
      </p:sp>
      <p:pic>
        <p:nvPicPr>
          <p:cNvPr id="408" name="Google Shape;408;p61"/>
          <p:cNvPicPr preferRelativeResize="0"/>
          <p:nvPr/>
        </p:nvPicPr>
        <p:blipFill rotWithShape="1">
          <a:blip r:embed="rId3">
            <a:alphaModFix/>
          </a:blip>
          <a:srcRect b="0" l="0" r="0" t="0"/>
          <a:stretch/>
        </p:blipFill>
        <p:spPr>
          <a:xfrm>
            <a:off x="1128713" y="916374"/>
            <a:ext cx="6886575" cy="3867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1D signal + multi channel</a:t>
            </a:r>
            <a:endParaRPr b="0" i="0" sz="2600" u="none" cap="none" strike="noStrike">
              <a:solidFill>
                <a:srgbClr val="1A1A1A"/>
              </a:solidFill>
              <a:latin typeface="Arial"/>
              <a:ea typeface="Arial"/>
              <a:cs typeface="Arial"/>
              <a:sym typeface="Arial"/>
            </a:endParaRPr>
          </a:p>
        </p:txBody>
      </p:sp>
      <p:pic>
        <p:nvPicPr>
          <p:cNvPr id="414" name="Google Shape;414;p62"/>
          <p:cNvPicPr preferRelativeResize="0"/>
          <p:nvPr/>
        </p:nvPicPr>
        <p:blipFill rotWithShape="1">
          <a:blip r:embed="rId3">
            <a:alphaModFix/>
          </a:blip>
          <a:srcRect b="0" l="0" r="0" t="0"/>
          <a:stretch/>
        </p:blipFill>
        <p:spPr>
          <a:xfrm>
            <a:off x="2074450" y="916349"/>
            <a:ext cx="4995103" cy="4054526"/>
          </a:xfrm>
          <a:prstGeom prst="rect">
            <a:avLst/>
          </a:prstGeom>
          <a:noFill/>
          <a:ln>
            <a:noFill/>
          </a:ln>
        </p:spPr>
      </p:pic>
      <p:pic>
        <p:nvPicPr>
          <p:cNvPr id="415" name="Google Shape;415;p62"/>
          <p:cNvPicPr preferRelativeResize="0"/>
          <p:nvPr/>
        </p:nvPicPr>
        <p:blipFill rotWithShape="1">
          <a:blip r:embed="rId4">
            <a:alphaModFix/>
          </a:blip>
          <a:srcRect b="0" l="0" r="0" t="0"/>
          <a:stretch/>
        </p:blipFill>
        <p:spPr>
          <a:xfrm>
            <a:off x="5544478" y="3989800"/>
            <a:ext cx="1762125" cy="981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Reference</a:t>
            </a:r>
            <a:endParaRPr b="0" i="0" sz="2600" u="none" cap="none" strike="noStrike">
              <a:solidFill>
                <a:srgbClr val="1A1A1A"/>
              </a:solidFill>
              <a:latin typeface="Arial"/>
              <a:ea typeface="Arial"/>
              <a:cs typeface="Arial"/>
              <a:sym typeface="Arial"/>
            </a:endParaRPr>
          </a:p>
        </p:txBody>
      </p:sp>
      <p:sp>
        <p:nvSpPr>
          <p:cNvPr id="421" name="Google Shape;421;p63"/>
          <p:cNvSpPr txBox="1"/>
          <p:nvPr/>
        </p:nvSpPr>
        <p:spPr>
          <a:xfrm>
            <a:off x="505250" y="1008500"/>
            <a:ext cx="7993200" cy="309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sng" cap="none" strike="noStrike">
                <a:solidFill>
                  <a:schemeClr val="hlink"/>
                </a:solidFill>
                <a:latin typeface="Arial"/>
                <a:ea typeface="Arial"/>
                <a:cs typeface="Arial"/>
                <a:sym typeface="Arial"/>
                <a:hlinkClick r:id="rId3"/>
              </a:rPr>
              <a:t>Convolutional Neural Network for Sentence Classification</a:t>
            </a:r>
            <a:endParaRPr b="0" i="0" sz="2400" u="sng" cap="none" strike="noStrike">
              <a:solidFill>
                <a:schemeClr val="hlink"/>
              </a:solidFill>
              <a:latin typeface="Arial"/>
              <a:ea typeface="Arial"/>
              <a:cs typeface="Arial"/>
              <a:sym typeface="Arial"/>
              <a:hlinkClick r:id="rId4"/>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sng" cap="none" strike="noStrike">
                <a:solidFill>
                  <a:schemeClr val="hlink"/>
                </a:solidFill>
                <a:latin typeface="Arial"/>
                <a:ea typeface="Arial"/>
                <a:cs typeface="Arial"/>
                <a:sym typeface="Arial"/>
                <a:hlinkClick r:id="rId5"/>
              </a:rPr>
              <a:t>Best Pratice for Document Classification with Deep learning</a:t>
            </a:r>
            <a:endParaRPr b="0" i="0" sz="2400" u="sng" cap="none" strike="noStrike">
              <a:solidFill>
                <a:schemeClr val="hlink"/>
              </a:solidFill>
              <a:latin typeface="Arial"/>
              <a:ea typeface="Arial"/>
              <a:cs typeface="Arial"/>
              <a:sym typeface="Arial"/>
              <a:hlinkClick r:id="rId6"/>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sng" cap="none" strike="noStrike">
                <a:solidFill>
                  <a:schemeClr val="hlink"/>
                </a:solidFill>
                <a:latin typeface="Arial"/>
                <a:ea typeface="Arial"/>
                <a:cs typeface="Arial"/>
                <a:sym typeface="Arial"/>
                <a:hlinkClick r:id="rId7"/>
              </a:rPr>
              <a:t>Time Series Classification from Scratch with Deep Neural Networks: A Strong Baseline</a:t>
            </a:r>
            <a:endParaRPr b="0" i="0" sz="2400" u="sng" cap="none" strike="noStrike">
              <a:solidFill>
                <a:schemeClr val="hlink"/>
              </a:solidFill>
              <a:latin typeface="Arial"/>
              <a:ea typeface="Arial"/>
              <a:cs typeface="Arial"/>
              <a:sym typeface="Arial"/>
              <a:hlinkClick r:id="rId8"/>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Conv1D in Tensorflow</a:t>
            </a:r>
            <a:endParaRPr b="0" i="0" sz="2600" u="none" cap="none" strike="noStrike">
              <a:solidFill>
                <a:srgbClr val="1A1A1A"/>
              </a:solidFill>
              <a:latin typeface="Arial"/>
              <a:ea typeface="Arial"/>
              <a:cs typeface="Arial"/>
              <a:sym typeface="Arial"/>
            </a:endParaRPr>
          </a:p>
        </p:txBody>
      </p:sp>
      <p:pic>
        <p:nvPicPr>
          <p:cNvPr id="427" name="Google Shape;427;p64"/>
          <p:cNvPicPr preferRelativeResize="0"/>
          <p:nvPr/>
        </p:nvPicPr>
        <p:blipFill>
          <a:blip r:embed="rId3">
            <a:alphaModFix/>
          </a:blip>
          <a:stretch>
            <a:fillRect/>
          </a:stretch>
        </p:blipFill>
        <p:spPr>
          <a:xfrm>
            <a:off x="152400" y="936574"/>
            <a:ext cx="8839199" cy="21799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Conv1D</a:t>
            </a:r>
            <a:endParaRPr b="0" i="0" sz="2600" u="none" cap="none" strike="noStrike">
              <a:solidFill>
                <a:srgbClr val="1A1A1A"/>
              </a:solidFill>
              <a:latin typeface="Arial"/>
              <a:ea typeface="Arial"/>
              <a:cs typeface="Arial"/>
              <a:sym typeface="Arial"/>
            </a:endParaRPr>
          </a:p>
        </p:txBody>
      </p:sp>
      <p:sp>
        <p:nvSpPr>
          <p:cNvPr id="433" name="Google Shape;433;p65"/>
          <p:cNvSpPr txBox="1"/>
          <p:nvPr/>
        </p:nvSpPr>
        <p:spPr>
          <a:xfrm>
            <a:off x="470550" y="1584538"/>
            <a:ext cx="6709800" cy="498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conv1D</a:t>
            </a:r>
            <a:r>
              <a:rPr b="0" i="0" lang="zh-TW" sz="1400" u="none" cap="none" strike="noStrike">
                <a:solidFill>
                  <a:srgbClr val="000000"/>
                </a:solidFill>
                <a:latin typeface="Arial"/>
                <a:ea typeface="Arial"/>
                <a:cs typeface="Arial"/>
                <a:sym typeface="Arial"/>
              </a:rPr>
              <a:t>與過去的conv2D大同小異，filter掃過的方向只會沿著一個軸</a:t>
            </a:r>
            <a:endParaRPr b="0" i="0" sz="1400" u="none" cap="none" strike="noStrike">
              <a:solidFill>
                <a:srgbClr val="000000"/>
              </a:solidFill>
              <a:latin typeface="Arial"/>
              <a:ea typeface="Arial"/>
              <a:cs typeface="Arial"/>
              <a:sym typeface="Arial"/>
            </a:endParaRPr>
          </a:p>
        </p:txBody>
      </p:sp>
      <p:pic>
        <p:nvPicPr>
          <p:cNvPr id="434" name="Google Shape;434;p65"/>
          <p:cNvPicPr preferRelativeResize="0"/>
          <p:nvPr/>
        </p:nvPicPr>
        <p:blipFill rotWithShape="1">
          <a:blip r:embed="rId3">
            <a:alphaModFix/>
          </a:blip>
          <a:srcRect b="0" l="0" r="0" t="0"/>
          <a:stretch/>
        </p:blipFill>
        <p:spPr>
          <a:xfrm>
            <a:off x="470550" y="2106788"/>
            <a:ext cx="2419350" cy="752475"/>
          </a:xfrm>
          <a:prstGeom prst="rect">
            <a:avLst/>
          </a:prstGeom>
          <a:noFill/>
          <a:ln>
            <a:noFill/>
          </a:ln>
        </p:spPr>
      </p:pic>
      <p:sp>
        <p:nvSpPr>
          <p:cNvPr id="435" name="Google Shape;435;p65"/>
          <p:cNvSpPr txBox="1"/>
          <p:nvPr/>
        </p:nvSpPr>
        <p:spPr>
          <a:xfrm>
            <a:off x="1984425" y="2883200"/>
            <a:ext cx="311400" cy="6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5"/>
          <p:cNvSpPr txBox="1"/>
          <p:nvPr/>
        </p:nvSpPr>
        <p:spPr>
          <a:xfrm>
            <a:off x="470550" y="2883225"/>
            <a:ext cx="7252500" cy="845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儘管</a:t>
            </a:r>
            <a:r>
              <a:rPr b="0" i="0" lang="zh-TW" sz="1400" u="none" cap="none" strike="noStrike">
                <a:solidFill>
                  <a:schemeClr val="dk1"/>
                </a:solidFill>
                <a:latin typeface="Arial"/>
                <a:ea typeface="Arial"/>
                <a:cs typeface="Arial"/>
                <a:sym typeface="Arial"/>
              </a:rPr>
              <a:t>conv1D中filter移動的軸只有一個方向，input_shape仍必須要是三維以上</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	(若X_train.shape = (700, 7)，tensorflow會報錯)</a:t>
            </a:r>
            <a:endParaRPr b="0" i="0" sz="1400" u="none" cap="none" strike="noStrike">
              <a:solidFill>
                <a:schemeClr val="dk1"/>
              </a:solidFill>
              <a:latin typeface="Arial"/>
              <a:ea typeface="Arial"/>
              <a:cs typeface="Arial"/>
              <a:sym typeface="Arial"/>
            </a:endParaRPr>
          </a:p>
        </p:txBody>
      </p:sp>
      <p:pic>
        <p:nvPicPr>
          <p:cNvPr id="437" name="Google Shape;437;p65"/>
          <p:cNvPicPr preferRelativeResize="0"/>
          <p:nvPr/>
        </p:nvPicPr>
        <p:blipFill>
          <a:blip r:embed="rId4">
            <a:alphaModFix/>
          </a:blip>
          <a:stretch>
            <a:fillRect/>
          </a:stretch>
        </p:blipFill>
        <p:spPr>
          <a:xfrm>
            <a:off x="152400" y="936574"/>
            <a:ext cx="8839197" cy="60245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Conv1D(圖解)</a:t>
            </a:r>
            <a:endParaRPr b="0" i="0" sz="2600" u="none" cap="none" strike="noStrike">
              <a:solidFill>
                <a:srgbClr val="1A1A1A"/>
              </a:solidFill>
              <a:latin typeface="Arial"/>
              <a:ea typeface="Arial"/>
              <a:cs typeface="Arial"/>
              <a:sym typeface="Arial"/>
            </a:endParaRPr>
          </a:p>
        </p:txBody>
      </p:sp>
      <p:sp>
        <p:nvSpPr>
          <p:cNvPr id="443" name="Google Shape;443;p66"/>
          <p:cNvSpPr/>
          <p:nvPr/>
        </p:nvSpPr>
        <p:spPr>
          <a:xfrm>
            <a:off x="2333200" y="12388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6"/>
          <p:cNvSpPr/>
          <p:nvPr/>
        </p:nvSpPr>
        <p:spPr>
          <a:xfrm>
            <a:off x="2333200" y="15949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6"/>
          <p:cNvSpPr/>
          <p:nvPr/>
        </p:nvSpPr>
        <p:spPr>
          <a:xfrm>
            <a:off x="2333200" y="19431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6"/>
          <p:cNvSpPr/>
          <p:nvPr/>
        </p:nvSpPr>
        <p:spPr>
          <a:xfrm>
            <a:off x="2333200" y="22992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6"/>
          <p:cNvSpPr/>
          <p:nvPr/>
        </p:nvSpPr>
        <p:spPr>
          <a:xfrm>
            <a:off x="2333200" y="26474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6"/>
          <p:cNvSpPr/>
          <p:nvPr/>
        </p:nvSpPr>
        <p:spPr>
          <a:xfrm>
            <a:off x="2333200" y="30035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6"/>
          <p:cNvSpPr/>
          <p:nvPr/>
        </p:nvSpPr>
        <p:spPr>
          <a:xfrm>
            <a:off x="2333200" y="33596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6"/>
          <p:cNvSpPr txBox="1"/>
          <p:nvPr/>
        </p:nvSpPr>
        <p:spPr>
          <a:xfrm>
            <a:off x="470550" y="1521650"/>
            <a:ext cx="1699500" cy="77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shape = (700, 7,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(只有一個feature)的情況下</a:t>
            </a:r>
            <a:endParaRPr b="0" i="0" sz="1400" u="none" cap="none" strike="noStrike">
              <a:solidFill>
                <a:srgbClr val="000000"/>
              </a:solidFill>
              <a:latin typeface="Arial"/>
              <a:ea typeface="Arial"/>
              <a:cs typeface="Arial"/>
              <a:sym typeface="Arial"/>
            </a:endParaRPr>
          </a:p>
        </p:txBody>
      </p:sp>
      <p:sp>
        <p:nvSpPr>
          <p:cNvPr id="451" name="Google Shape;451;p66"/>
          <p:cNvSpPr/>
          <p:nvPr/>
        </p:nvSpPr>
        <p:spPr>
          <a:xfrm>
            <a:off x="2333200" y="1238875"/>
            <a:ext cx="6408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6"/>
          <p:cNvSpPr/>
          <p:nvPr/>
        </p:nvSpPr>
        <p:spPr>
          <a:xfrm>
            <a:off x="2333200" y="1943150"/>
            <a:ext cx="640800" cy="3561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6"/>
          <p:cNvSpPr/>
          <p:nvPr/>
        </p:nvSpPr>
        <p:spPr>
          <a:xfrm>
            <a:off x="2333200" y="2655350"/>
            <a:ext cx="640800" cy="3561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4" name="Google Shape;454;p66"/>
          <p:cNvCxnSpPr/>
          <p:nvPr/>
        </p:nvCxnSpPr>
        <p:spPr>
          <a:xfrm>
            <a:off x="3303100" y="1732500"/>
            <a:ext cx="0" cy="1130100"/>
          </a:xfrm>
          <a:prstGeom prst="straightConnector1">
            <a:avLst/>
          </a:prstGeom>
          <a:noFill/>
          <a:ln cap="flat" cmpd="sng" w="38100">
            <a:solidFill>
              <a:schemeClr val="dk2"/>
            </a:solidFill>
            <a:prstDash val="solid"/>
            <a:round/>
            <a:headEnd len="sm" w="sm" type="none"/>
            <a:tailEnd len="med" w="med" type="triangle"/>
          </a:ln>
        </p:spPr>
      </p:cxnSp>
      <p:sp>
        <p:nvSpPr>
          <p:cNvPr id="455" name="Google Shape;455;p66"/>
          <p:cNvSpPr txBox="1"/>
          <p:nvPr/>
        </p:nvSpPr>
        <p:spPr>
          <a:xfrm>
            <a:off x="3035025" y="1332000"/>
            <a:ext cx="1147800" cy="40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filter的方向</a:t>
            </a:r>
            <a:endParaRPr b="0" i="0" sz="1400" u="none" cap="none" strike="noStrike">
              <a:solidFill>
                <a:srgbClr val="000000"/>
              </a:solidFill>
              <a:latin typeface="Arial"/>
              <a:ea typeface="Arial"/>
              <a:cs typeface="Arial"/>
              <a:sym typeface="Arial"/>
            </a:endParaRPr>
          </a:p>
        </p:txBody>
      </p:sp>
      <p:sp>
        <p:nvSpPr>
          <p:cNvPr id="456" name="Google Shape;456;p66"/>
          <p:cNvSpPr txBox="1"/>
          <p:nvPr/>
        </p:nvSpPr>
        <p:spPr>
          <a:xfrm>
            <a:off x="4456125" y="1521650"/>
            <a:ext cx="1699500" cy="77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shape = (700, 7,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(兩個feature)的情況下</a:t>
            </a:r>
            <a:endParaRPr b="0" i="0" sz="1400" u="none" cap="none" strike="noStrike">
              <a:solidFill>
                <a:srgbClr val="000000"/>
              </a:solidFill>
              <a:latin typeface="Arial"/>
              <a:ea typeface="Arial"/>
              <a:cs typeface="Arial"/>
              <a:sym typeface="Arial"/>
            </a:endParaRPr>
          </a:p>
        </p:txBody>
      </p:sp>
      <p:sp>
        <p:nvSpPr>
          <p:cNvPr id="457" name="Google Shape;457;p66"/>
          <p:cNvSpPr/>
          <p:nvPr/>
        </p:nvSpPr>
        <p:spPr>
          <a:xfrm>
            <a:off x="6200325" y="12388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6"/>
          <p:cNvSpPr/>
          <p:nvPr/>
        </p:nvSpPr>
        <p:spPr>
          <a:xfrm>
            <a:off x="6200325" y="15949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6"/>
          <p:cNvSpPr/>
          <p:nvPr/>
        </p:nvSpPr>
        <p:spPr>
          <a:xfrm>
            <a:off x="6200325" y="19431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6"/>
          <p:cNvSpPr/>
          <p:nvPr/>
        </p:nvSpPr>
        <p:spPr>
          <a:xfrm>
            <a:off x="6200325" y="22992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6"/>
          <p:cNvSpPr/>
          <p:nvPr/>
        </p:nvSpPr>
        <p:spPr>
          <a:xfrm>
            <a:off x="6200325" y="26474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6"/>
          <p:cNvSpPr/>
          <p:nvPr/>
        </p:nvSpPr>
        <p:spPr>
          <a:xfrm>
            <a:off x="6200325" y="30035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6"/>
          <p:cNvSpPr/>
          <p:nvPr/>
        </p:nvSpPr>
        <p:spPr>
          <a:xfrm>
            <a:off x="6200325" y="33596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6"/>
          <p:cNvSpPr/>
          <p:nvPr/>
        </p:nvSpPr>
        <p:spPr>
          <a:xfrm>
            <a:off x="6841125" y="12388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6"/>
          <p:cNvSpPr/>
          <p:nvPr/>
        </p:nvSpPr>
        <p:spPr>
          <a:xfrm>
            <a:off x="6841125" y="15949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6"/>
          <p:cNvSpPr/>
          <p:nvPr/>
        </p:nvSpPr>
        <p:spPr>
          <a:xfrm>
            <a:off x="6841125" y="19431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6"/>
          <p:cNvSpPr/>
          <p:nvPr/>
        </p:nvSpPr>
        <p:spPr>
          <a:xfrm>
            <a:off x="6841125" y="22992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6"/>
          <p:cNvSpPr/>
          <p:nvPr/>
        </p:nvSpPr>
        <p:spPr>
          <a:xfrm>
            <a:off x="6841125" y="26474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6"/>
          <p:cNvSpPr/>
          <p:nvPr/>
        </p:nvSpPr>
        <p:spPr>
          <a:xfrm>
            <a:off x="6841125" y="30035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6"/>
          <p:cNvSpPr/>
          <p:nvPr/>
        </p:nvSpPr>
        <p:spPr>
          <a:xfrm>
            <a:off x="6841125" y="33596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6"/>
          <p:cNvSpPr/>
          <p:nvPr/>
        </p:nvSpPr>
        <p:spPr>
          <a:xfrm>
            <a:off x="6202450" y="1245825"/>
            <a:ext cx="12795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6"/>
          <p:cNvSpPr/>
          <p:nvPr/>
        </p:nvSpPr>
        <p:spPr>
          <a:xfrm>
            <a:off x="6202450" y="1946625"/>
            <a:ext cx="1279500" cy="3561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6"/>
          <p:cNvSpPr/>
          <p:nvPr/>
        </p:nvSpPr>
        <p:spPr>
          <a:xfrm>
            <a:off x="6202450" y="2651388"/>
            <a:ext cx="1279500" cy="3561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4" name="Google Shape;474;p66"/>
          <p:cNvCxnSpPr/>
          <p:nvPr/>
        </p:nvCxnSpPr>
        <p:spPr>
          <a:xfrm>
            <a:off x="7869300" y="1732500"/>
            <a:ext cx="0" cy="11301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Code 放在 Hub 中的 course 內</a:t>
            </a:r>
            <a:endParaRPr/>
          </a:p>
        </p:txBody>
      </p:sp>
      <p:sp>
        <p:nvSpPr>
          <p:cNvPr id="210" name="Google Shape;210;p3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254000" lvl="0" marL="342900" rtl="0" algn="l">
              <a:lnSpc>
                <a:spcPct val="115000"/>
              </a:lnSpc>
              <a:spcBef>
                <a:spcPts val="800"/>
              </a:spcBef>
              <a:spcAft>
                <a:spcPts val="0"/>
              </a:spcAft>
              <a:buSzPts val="1400"/>
              <a:buChar char="•"/>
            </a:pPr>
            <a:r>
              <a:rPr lang="zh-TW"/>
              <a:t>為維護課程資料，courses 中的檔案皆為 read-only，如需修改請複製到自身環境中。</a:t>
            </a:r>
            <a:endParaRPr/>
          </a:p>
          <a:p>
            <a:pPr indent="-254000" lvl="0" marL="342900" rtl="0" algn="l">
              <a:lnSpc>
                <a:spcPct val="115000"/>
              </a:lnSpc>
              <a:spcBef>
                <a:spcPts val="800"/>
              </a:spcBef>
              <a:spcAft>
                <a:spcPts val="0"/>
              </a:spcAft>
              <a:buSzPts val="1400"/>
              <a:buChar char="•"/>
            </a:pPr>
            <a:r>
              <a:rPr lang="zh-TW"/>
              <a:t>打開 terminal，輸入</a:t>
            </a:r>
            <a:endParaRPr/>
          </a:p>
          <a:p>
            <a:pPr indent="0" lvl="0" marL="685800" rtl="0" algn="l">
              <a:lnSpc>
                <a:spcPct val="115000"/>
              </a:lnSpc>
              <a:spcBef>
                <a:spcPts val="800"/>
              </a:spcBef>
              <a:spcAft>
                <a:spcPts val="0"/>
              </a:spcAft>
              <a:buNone/>
            </a:pPr>
            <a:r>
              <a:rPr lang="zh-TW">
                <a:solidFill>
                  <a:srgbClr val="FF0000"/>
                </a:solidFill>
              </a:rPr>
              <a:t>cp -r</a:t>
            </a:r>
            <a:r>
              <a:rPr lang="zh-TW"/>
              <a:t> </a:t>
            </a:r>
            <a:r>
              <a:rPr lang="zh-TW">
                <a:solidFill>
                  <a:schemeClr val="accent3"/>
                </a:solidFill>
              </a:rPr>
              <a:t>datasets/[課程名稱]/</a:t>
            </a:r>
            <a:r>
              <a:rPr lang="zh-TW"/>
              <a:t> </a:t>
            </a:r>
            <a:r>
              <a:rPr lang="zh-TW">
                <a:solidFill>
                  <a:schemeClr val="accent1"/>
                </a:solidFill>
              </a:rPr>
              <a:t>[存放本機位置]</a:t>
            </a:r>
            <a:endParaRPr>
              <a:solidFill>
                <a:schemeClr val="accent1"/>
              </a:solidFill>
            </a:endParaRPr>
          </a:p>
          <a:p>
            <a:pPr indent="0" lvl="0" marL="685800" rtl="0" algn="l">
              <a:lnSpc>
                <a:spcPct val="115000"/>
              </a:lnSpc>
              <a:spcBef>
                <a:spcPts val="800"/>
              </a:spcBef>
              <a:spcAft>
                <a:spcPts val="0"/>
              </a:spcAft>
              <a:buNone/>
            </a:pPr>
            <a:r>
              <a:rPr lang="zh-TW"/>
              <a:t>ex :</a:t>
            </a:r>
            <a:endParaRPr/>
          </a:p>
          <a:p>
            <a:pPr indent="0" lvl="0" marL="685800" rtl="0" algn="l">
              <a:lnSpc>
                <a:spcPct val="115000"/>
              </a:lnSpc>
              <a:spcBef>
                <a:spcPts val="800"/>
              </a:spcBef>
              <a:spcAft>
                <a:spcPts val="0"/>
              </a:spcAft>
              <a:buNone/>
            </a:pPr>
            <a:r>
              <a:rPr lang="zh-TW">
                <a:solidFill>
                  <a:srgbClr val="FF0000"/>
                </a:solidFill>
              </a:rPr>
              <a:t>cp -r</a:t>
            </a:r>
            <a:r>
              <a:rPr lang="zh-TW">
                <a:solidFill>
                  <a:schemeClr val="accent1"/>
                </a:solidFill>
              </a:rPr>
              <a:t> </a:t>
            </a:r>
            <a:r>
              <a:rPr lang="zh-TW">
                <a:solidFill>
                  <a:schemeClr val="accent3"/>
                </a:solidFill>
              </a:rPr>
              <a:t>datasets/v2-5-rnn/</a:t>
            </a:r>
            <a:r>
              <a:rPr lang="zh-TW">
                <a:solidFill>
                  <a:schemeClr val="accent1"/>
                </a:solidFill>
              </a:rPr>
              <a:t> MyCourse/</a:t>
            </a:r>
            <a:r>
              <a:rPr lang="zh-TW">
                <a:solidFill>
                  <a:schemeClr val="accent1"/>
                </a:solidFill>
              </a:rPr>
              <a:t>v2-5-rnn</a:t>
            </a:r>
            <a:endParaRPr>
              <a:solidFill>
                <a:schemeClr val="accent1"/>
              </a:solidFill>
            </a:endParaRPr>
          </a:p>
          <a:p>
            <a:pPr indent="0" lvl="0" marL="685800" rtl="0" algn="l">
              <a:lnSpc>
                <a:spcPct val="115000"/>
              </a:lnSpc>
              <a:spcBef>
                <a:spcPts val="800"/>
              </a:spcBef>
              <a:spcAft>
                <a:spcPts val="0"/>
              </a:spcAft>
              <a:buNone/>
            </a:pPr>
            <a:r>
              <a:rPr lang="zh-TW">
                <a:solidFill>
                  <a:schemeClr val="accent1"/>
                </a:solidFill>
              </a:rPr>
              <a:t>                                            </a:t>
            </a:r>
            <a:endParaRPr>
              <a:solidFill>
                <a:schemeClr val="accent1"/>
              </a:solidFill>
            </a:endParaRPr>
          </a:p>
        </p:txBody>
      </p:sp>
      <p:cxnSp>
        <p:nvCxnSpPr>
          <p:cNvPr id="211" name="Google Shape;211;p31"/>
          <p:cNvCxnSpPr/>
          <p:nvPr/>
        </p:nvCxnSpPr>
        <p:spPr>
          <a:xfrm>
            <a:off x="4313750" y="4082194"/>
            <a:ext cx="0" cy="325200"/>
          </a:xfrm>
          <a:prstGeom prst="straightConnector1">
            <a:avLst/>
          </a:prstGeom>
          <a:noFill/>
          <a:ln cap="flat" cmpd="sng" w="38100">
            <a:solidFill>
              <a:schemeClr val="accent3"/>
            </a:solidFill>
            <a:prstDash val="solid"/>
            <a:round/>
            <a:headEnd len="med" w="med" type="stealth"/>
            <a:tailEnd len="med" w="med" type="none"/>
          </a:ln>
        </p:spPr>
      </p:cxnSp>
      <p:sp>
        <p:nvSpPr>
          <p:cNvPr id="212" name="Google Shape;212;p31"/>
          <p:cNvSpPr txBox="1"/>
          <p:nvPr/>
        </p:nvSpPr>
        <p:spPr>
          <a:xfrm>
            <a:off x="3479288" y="4407394"/>
            <a:ext cx="1668900" cy="3252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zh-TW" sz="1400">
                <a:solidFill>
                  <a:schemeClr val="accent3"/>
                </a:solidFill>
                <a:latin typeface="Microsoft JhengHei"/>
                <a:ea typeface="Microsoft JhengHei"/>
                <a:cs typeface="Microsoft JhengHei"/>
                <a:sym typeface="Microsoft JhengHei"/>
              </a:rPr>
              <a:t>一定要有這個斜線</a:t>
            </a:r>
            <a:endParaRPr sz="1400">
              <a:solidFill>
                <a:schemeClr val="accent3"/>
              </a:solidFill>
              <a:latin typeface="Microsoft JhengHei"/>
              <a:ea typeface="Microsoft JhengHei"/>
              <a:cs typeface="Microsoft JhengHei"/>
              <a:sym typeface="Microsoft JhengHe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Difference between CNN &amp; RNN</a:t>
            </a:r>
            <a:endParaRPr b="0" i="0" sz="2600" u="none" cap="none" strike="noStrike">
              <a:solidFill>
                <a:srgbClr val="1A1A1A"/>
              </a:solidFill>
              <a:latin typeface="Arial"/>
              <a:ea typeface="Arial"/>
              <a:cs typeface="Arial"/>
              <a:sym typeface="Arial"/>
            </a:endParaRPr>
          </a:p>
        </p:txBody>
      </p:sp>
      <p:sp>
        <p:nvSpPr>
          <p:cNvPr id="480" name="Google Shape;480;p67"/>
          <p:cNvSpPr txBox="1"/>
          <p:nvPr/>
        </p:nvSpPr>
        <p:spPr>
          <a:xfrm>
            <a:off x="434250" y="1137700"/>
            <a:ext cx="7826100" cy="2904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RNN屬於深層神經網路，較不容易訓練</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雖然時間序列問題中，兩種神經網路輸進去資料的shape是一樣的，但是RNN是會把一個一個time step的東西輸進記憶體，而CNN則是一次把所有的時序資料都放進記憶體。在時序資料很長的情況下，RNN會比CNN省記憶體</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CNN就是DNN的變體，因此時間序列也是可以用DNN架模型</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1100"/>
              <a:buFont typeface="Arial"/>
              <a:buNone/>
            </a:pPr>
            <a:r>
              <a:rPr b="0" i="0" lang="zh-TW" sz="3000" u="none" cap="none" strike="noStrike">
                <a:solidFill>
                  <a:schemeClr val="dk1"/>
                </a:solidFill>
                <a:latin typeface="Arial"/>
                <a:ea typeface="Arial"/>
                <a:cs typeface="Arial"/>
                <a:sym typeface="Arial"/>
              </a:rPr>
              <a:t>程式練習 Tesla stock price predict</a:t>
            </a:r>
            <a:endParaRPr b="0" i="0" sz="2600" u="none" cap="none" strike="noStrike">
              <a:solidFill>
                <a:srgbClr val="1A1A1A"/>
              </a:solidFill>
              <a:latin typeface="Arial"/>
              <a:ea typeface="Arial"/>
              <a:cs typeface="Arial"/>
              <a:sym typeface="Arial"/>
            </a:endParaRPr>
          </a:p>
        </p:txBody>
      </p:sp>
      <p:sp>
        <p:nvSpPr>
          <p:cNvPr id="486" name="Google Shape;486;p68"/>
          <p:cNvSpPr txBox="1"/>
          <p:nvPr/>
        </p:nvSpPr>
        <p:spPr>
          <a:xfrm>
            <a:off x="444625" y="907450"/>
            <a:ext cx="8276100" cy="3577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lang="zh-TW" sz="2400">
                <a:solidFill>
                  <a:srgbClr val="595959"/>
                </a:solidFill>
              </a:rPr>
              <a:t>conv1d_stock_prediction</a:t>
            </a:r>
            <a:r>
              <a:rPr b="0" i="0" lang="zh-TW" sz="2400" u="none" cap="none" strike="noStrike">
                <a:solidFill>
                  <a:srgbClr val="595959"/>
                </a:solidFill>
                <a:latin typeface="Arial"/>
                <a:ea typeface="Arial"/>
                <a:cs typeface="Arial"/>
                <a:sym typeface="Arial"/>
              </a:rPr>
              <a:t>.ipynb</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重復前一份的練習 , 把 LSTM 改成 Conv1D</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1063850" y="2938200"/>
            <a:ext cx="75567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b="0" i="0" lang="zh-TW" sz="3200" u="none" cap="none" strike="noStrike">
                <a:solidFill>
                  <a:srgbClr val="000000"/>
                </a:solidFill>
                <a:latin typeface="Arial"/>
                <a:ea typeface="Arial"/>
                <a:cs typeface="Arial"/>
                <a:sym typeface="Arial"/>
              </a:rPr>
              <a:t>Stock prediction</a:t>
            </a:r>
            <a:r>
              <a:rPr lang="zh-TW" sz="3200">
                <a:solidFill>
                  <a:srgbClr val="000000"/>
                </a:solidFill>
              </a:rPr>
              <a:t> (Tensorflow 實作)</a:t>
            </a:r>
            <a:endParaRPr sz="3200">
              <a:solidFill>
                <a:srgbClr val="000000"/>
              </a:solidFill>
            </a:endParaRPr>
          </a:p>
        </p:txBody>
      </p:sp>
      <p:sp>
        <p:nvSpPr>
          <p:cNvPr id="218" name="Google Shape;218;p32"/>
          <p:cNvSpPr txBox="1"/>
          <p:nvPr>
            <p:ph idx="1" type="body"/>
          </p:nvPr>
        </p:nvSpPr>
        <p:spPr>
          <a:xfrm>
            <a:off x="1120575" y="2518350"/>
            <a:ext cx="5518500" cy="3399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10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rgbClr val="000000"/>
                </a:solidFill>
                <a:latin typeface="Arial"/>
                <a:ea typeface="Arial"/>
                <a:cs typeface="Arial"/>
                <a:sym typeface="Arial"/>
              </a:rPr>
              <a:t>Tesla_stock_predict</a:t>
            </a:r>
            <a:endParaRPr b="0" i="0" u="none" cap="none" strike="noStrike">
              <a:solidFill>
                <a:srgbClr val="000000"/>
              </a:solidFill>
              <a:latin typeface="Arial"/>
              <a:ea typeface="Arial"/>
              <a:cs typeface="Arial"/>
              <a:sym typeface="Arial"/>
            </a:endParaRPr>
          </a:p>
        </p:txBody>
      </p:sp>
      <p:sp>
        <p:nvSpPr>
          <p:cNvPr id="224" name="Google Shape;224;p33"/>
          <p:cNvSpPr txBox="1"/>
          <p:nvPr/>
        </p:nvSpPr>
        <p:spPr>
          <a:xfrm>
            <a:off x="5205200" y="372475"/>
            <a:ext cx="4289700" cy="6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FF"/>
                </a:solidFill>
                <a:latin typeface="Arial"/>
                <a:ea typeface="Arial"/>
                <a:cs typeface="Arial"/>
                <a:sym typeface="Arial"/>
              </a:rPr>
              <a:t>部分程式碼有做修改，程式請以hub上的為主</a:t>
            </a:r>
            <a:endParaRPr b="0" i="0" sz="1400" u="none" cap="none" strike="noStrike">
              <a:solidFill>
                <a:srgbClr val="0000FF"/>
              </a:solidFill>
              <a:latin typeface="Arial"/>
              <a:ea typeface="Arial"/>
              <a:cs typeface="Arial"/>
              <a:sym typeface="Arial"/>
            </a:endParaRPr>
          </a:p>
        </p:txBody>
      </p:sp>
      <p:pic>
        <p:nvPicPr>
          <p:cNvPr descr="new upload" id="225" name="Google Shape;225;p33" title="Tesla Stock prediction 助教程式碼">
            <a:hlinkClick r:id="rId3"/>
          </p:cNvPr>
          <p:cNvPicPr preferRelativeResize="0"/>
          <p:nvPr/>
        </p:nvPicPr>
        <p:blipFill>
          <a:blip r:embed="rId4">
            <a:alphaModFix/>
          </a:blip>
          <a:stretch>
            <a:fillRect/>
          </a:stretch>
        </p:blipFill>
        <p:spPr>
          <a:xfrm>
            <a:off x="2286000" y="1128225"/>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u="none" cap="none" strike="noStrike">
                <a:solidFill>
                  <a:srgbClr val="1A1A1A"/>
                </a:solidFill>
                <a:latin typeface="Arial"/>
                <a:ea typeface="Arial"/>
                <a:cs typeface="Arial"/>
                <a:sym typeface="Arial"/>
              </a:rPr>
              <a:t>處理時間序列問題</a:t>
            </a:r>
            <a:endParaRPr b="0" i="0" u="none" cap="none" strike="noStrike">
              <a:solidFill>
                <a:srgbClr val="1A1A1A"/>
              </a:solidFill>
              <a:latin typeface="Arial"/>
              <a:ea typeface="Arial"/>
              <a:cs typeface="Arial"/>
              <a:sym typeface="Arial"/>
            </a:endParaRPr>
          </a:p>
        </p:txBody>
      </p:sp>
      <p:sp>
        <p:nvSpPr>
          <p:cNvPr id="231" name="Google Shape;231;p34"/>
          <p:cNvSpPr txBox="1"/>
          <p:nvPr>
            <p:ph idx="1" type="body"/>
          </p:nvPr>
        </p:nvSpPr>
        <p:spPr>
          <a:xfrm>
            <a:off x="471501" y="956900"/>
            <a:ext cx="7350600" cy="3315000"/>
          </a:xfrm>
          <a:prstGeom prst="rect">
            <a:avLst/>
          </a:prstGeom>
          <a:noFill/>
          <a:ln>
            <a:noFill/>
          </a:ln>
        </p:spPr>
        <p:txBody>
          <a:bodyPr anchorCtr="0" anchor="t" bIns="26775" lIns="26775" spcFirstLastPara="1" rIns="26775" wrap="square" tIns="26775">
            <a:noAutofit/>
          </a:bodyPr>
          <a:lstStyle/>
          <a:p>
            <a:pPr indent="-342900" lvl="0" marL="457200" marR="0" rtl="0" algn="l">
              <a:lnSpc>
                <a:spcPct val="115000"/>
              </a:lnSpc>
              <a:spcBef>
                <a:spcPts val="220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RNN可以看成是擁有記憶的神經網路，因此拿來做時間序列的問題也是一種選項</a:t>
            </a:r>
            <a:endParaRPr b="0" i="0" sz="1800" u="none" cap="none" strike="noStrike">
              <a:solidFill>
                <a:srgbClr val="000000"/>
              </a:solidFill>
              <a:latin typeface="Helvetica Neue"/>
              <a:ea typeface="Helvetica Neue"/>
              <a:cs typeface="Helvetica Neue"/>
              <a:sym typeface="Helvetica Neue"/>
            </a:endParaRPr>
          </a:p>
          <a:p>
            <a:pPr indent="-342900" lvl="0" marL="457200" marR="0" rtl="0" algn="l">
              <a:lnSpc>
                <a:spcPct val="115000"/>
              </a:lnSpc>
              <a:spcBef>
                <a:spcPts val="0"/>
              </a:spcBef>
              <a:spcAft>
                <a:spcPts val="0"/>
              </a:spcAft>
              <a:buClr>
                <a:srgbClr val="000000"/>
              </a:buClr>
              <a:buSzPts val="1800"/>
              <a:buFont typeface="Helvetica Neue"/>
              <a:buChar char="•"/>
            </a:pPr>
            <a:r>
              <a:rPr b="0" i="0" lang="zh-TW" sz="1800" u="none" cap="none" strike="noStrike">
                <a:solidFill>
                  <a:srgbClr val="000000"/>
                </a:solidFill>
                <a:latin typeface="Helvetica Neue"/>
                <a:ea typeface="Helvetica Neue"/>
                <a:cs typeface="Helvetica Neue"/>
                <a:sym typeface="Helvetica Neue"/>
              </a:rPr>
              <a:t>以預測股價為例，我們希望可以依序輸入過去的股價紀錄，讓神經網路有所學習，找到過去與未來股價的關聯</a:t>
            </a:r>
            <a:endParaRPr b="0" i="0" sz="1800" u="none" cap="none" strike="noStrike">
              <a:solidFill>
                <a:srgbClr val="000000"/>
              </a:solidFill>
              <a:latin typeface="Helvetica Neue"/>
              <a:ea typeface="Helvetica Neue"/>
              <a:cs typeface="Helvetica Neue"/>
              <a:sym typeface="Helvetica Neue"/>
            </a:endParaRPr>
          </a:p>
        </p:txBody>
      </p:sp>
      <p:pic>
        <p:nvPicPr>
          <p:cNvPr id="232" name="Google Shape;232;p34"/>
          <p:cNvPicPr preferRelativeResize="0"/>
          <p:nvPr/>
        </p:nvPicPr>
        <p:blipFill rotWithShape="1">
          <a:blip r:embed="rId3">
            <a:alphaModFix/>
          </a:blip>
          <a:srcRect b="0" l="0" r="0" t="0"/>
          <a:stretch/>
        </p:blipFill>
        <p:spPr>
          <a:xfrm>
            <a:off x="1584200" y="2568000"/>
            <a:ext cx="6851149" cy="220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i="0" lang="zh-TW" u="none" cap="none" strike="noStrike">
                <a:solidFill>
                  <a:srgbClr val="1A1A1A"/>
                </a:solidFill>
                <a:latin typeface="Microsoft JhengHei"/>
                <a:ea typeface="Microsoft JhengHei"/>
                <a:cs typeface="Microsoft JhengHei"/>
                <a:sym typeface="Microsoft JhengHei"/>
              </a:rPr>
              <a:t>切取資料(1)</a:t>
            </a:r>
            <a:endParaRPr i="0" u="none" cap="none" strike="noStrike">
              <a:solidFill>
                <a:srgbClr val="1A1A1A"/>
              </a:solidFill>
              <a:latin typeface="Microsoft JhengHei"/>
              <a:ea typeface="Microsoft JhengHei"/>
              <a:cs typeface="Microsoft JhengHei"/>
              <a:sym typeface="Microsoft JhengHei"/>
            </a:endParaRPr>
          </a:p>
        </p:txBody>
      </p:sp>
      <p:pic>
        <p:nvPicPr>
          <p:cNvPr id="238" name="Google Shape;238;p35"/>
          <p:cNvPicPr preferRelativeResize="0"/>
          <p:nvPr/>
        </p:nvPicPr>
        <p:blipFill rotWithShape="1">
          <a:blip r:embed="rId3">
            <a:alphaModFix/>
          </a:blip>
          <a:srcRect b="0" l="0" r="0" t="0"/>
          <a:stretch/>
        </p:blipFill>
        <p:spPr>
          <a:xfrm>
            <a:off x="2775025" y="2752625"/>
            <a:ext cx="3886725" cy="1888775"/>
          </a:xfrm>
          <a:prstGeom prst="rect">
            <a:avLst/>
          </a:prstGeom>
          <a:noFill/>
          <a:ln>
            <a:noFill/>
          </a:ln>
        </p:spPr>
      </p:pic>
      <p:sp>
        <p:nvSpPr>
          <p:cNvPr id="239" name="Google Shape;239;p35"/>
          <p:cNvSpPr txBox="1"/>
          <p:nvPr/>
        </p:nvSpPr>
        <p:spPr>
          <a:xfrm>
            <a:off x="192000" y="1487675"/>
            <a:ext cx="8181600" cy="863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Microsoft JhengHei"/>
              <a:buChar char="●"/>
            </a:pPr>
            <a:r>
              <a:rPr b="0" i="0" lang="zh-TW" sz="1400" u="none" cap="none" strike="noStrike">
                <a:solidFill>
                  <a:srgbClr val="000000"/>
                </a:solidFill>
                <a:latin typeface="Microsoft JhengHei"/>
                <a:ea typeface="Microsoft JhengHei"/>
                <a:cs typeface="Microsoft JhengHei"/>
                <a:sym typeface="Microsoft JhengHei"/>
              </a:rPr>
              <a:t>假設window_size = 7，把資料切成：</a:t>
            </a:r>
            <a:endParaRPr b="0" i="0" sz="1400" u="none" cap="none" strike="noStrike">
              <a:solidFill>
                <a:srgbClr val="000000"/>
              </a:solidFill>
              <a:latin typeface="Microsoft JhengHei"/>
              <a:ea typeface="Microsoft JhengHei"/>
              <a:cs typeface="Microsoft JhengHei"/>
              <a:sym typeface="Microsoft JhengHei"/>
            </a:endParaRPr>
          </a:p>
          <a:p>
            <a:pPr indent="45720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Microsoft JhengHei"/>
                <a:ea typeface="Microsoft JhengHei"/>
                <a:cs typeface="Microsoft JhengHei"/>
                <a:sym typeface="Microsoft JhengHei"/>
              </a:rPr>
              <a:t>X = [[第一天股價, </a:t>
            </a:r>
            <a:r>
              <a:rPr b="0" i="0" lang="zh-TW" sz="1400" u="none" cap="none" strike="noStrike">
                <a:solidFill>
                  <a:schemeClr val="dk1"/>
                </a:solidFill>
                <a:latin typeface="Microsoft JhengHei"/>
                <a:ea typeface="Microsoft JhengHei"/>
                <a:cs typeface="Microsoft JhengHei"/>
                <a:sym typeface="Microsoft JhengHei"/>
              </a:rPr>
              <a:t>第二天股價, ..., 第七天股價], </a:t>
            </a:r>
            <a:endParaRPr b="0" i="0" sz="1400" u="none" cap="none" strike="noStrike">
              <a:solidFill>
                <a:schemeClr val="dk1"/>
              </a:solidFill>
              <a:latin typeface="Microsoft JhengHei"/>
              <a:ea typeface="Microsoft JhengHei"/>
              <a:cs typeface="Microsoft JhengHei"/>
              <a:sym typeface="Microsoft JhengHei"/>
            </a:endParaRPr>
          </a:p>
          <a:p>
            <a:pPr indent="0" lvl="0" marL="457200" marR="0" rtl="0" algn="l">
              <a:lnSpc>
                <a:spcPct val="100000"/>
              </a:lnSpc>
              <a:spcBef>
                <a:spcPts val="0"/>
              </a:spcBef>
              <a:spcAft>
                <a:spcPts val="0"/>
              </a:spcAft>
              <a:buClr>
                <a:srgbClr val="000000"/>
              </a:buClr>
              <a:buSzPts val="1400"/>
              <a:buFont typeface="Arial"/>
              <a:buNone/>
            </a:pPr>
            <a:r>
              <a:rPr b="0" i="0" lang="zh-TW" sz="1400" u="none" cap="none" strike="noStrike">
                <a:solidFill>
                  <a:schemeClr val="dk1"/>
                </a:solidFill>
                <a:latin typeface="Microsoft JhengHei"/>
                <a:ea typeface="Microsoft JhengHei"/>
                <a:cs typeface="Microsoft JhengHei"/>
                <a:sym typeface="Microsoft JhengHei"/>
              </a:rPr>
              <a:t>        [第二天股價, 第三天股價,  ..., 第八天股價]...]</a:t>
            </a:r>
            <a:endParaRPr b="0" i="0" sz="1400" u="none" cap="none" strike="noStrike">
              <a:solidFill>
                <a:schemeClr val="dk1"/>
              </a:solidFill>
              <a:latin typeface="Microsoft JhengHei"/>
              <a:ea typeface="Microsoft JhengHei"/>
              <a:cs typeface="Microsoft JhengHei"/>
              <a:sym typeface="Microsoft JhengHei"/>
            </a:endParaRPr>
          </a:p>
          <a:p>
            <a:pPr indent="457200" lvl="0" marL="0" marR="0" rtl="0" algn="l">
              <a:lnSpc>
                <a:spcPct val="100000"/>
              </a:lnSpc>
              <a:spcBef>
                <a:spcPts val="0"/>
              </a:spcBef>
              <a:spcAft>
                <a:spcPts val="0"/>
              </a:spcAft>
              <a:buClr>
                <a:srgbClr val="000000"/>
              </a:buClr>
              <a:buSzPts val="1400"/>
              <a:buFont typeface="Arial"/>
              <a:buNone/>
            </a:pPr>
            <a:r>
              <a:rPr b="0" i="0" lang="zh-TW" sz="1400" u="none" cap="none" strike="noStrike">
                <a:solidFill>
                  <a:schemeClr val="dk1"/>
                </a:solidFill>
                <a:latin typeface="Microsoft JhengHei"/>
                <a:ea typeface="Microsoft JhengHei"/>
                <a:cs typeface="Microsoft JhengHei"/>
                <a:sym typeface="Microsoft JhengHei"/>
              </a:rPr>
              <a:t>Y = [[第八天股價], [第九天股價]...]</a:t>
            </a:r>
            <a:endParaRPr b="0" i="0" sz="1400" u="none" cap="none" strike="noStrike">
              <a:solidFill>
                <a:schemeClr val="dk1"/>
              </a:solidFill>
              <a:latin typeface="Microsoft JhengHei"/>
              <a:ea typeface="Microsoft JhengHei"/>
              <a:cs typeface="Microsoft JhengHei"/>
              <a:sym typeface="Microsoft JhengHei"/>
            </a:endParaRPr>
          </a:p>
        </p:txBody>
      </p:sp>
      <p:sp>
        <p:nvSpPr>
          <p:cNvPr id="240" name="Google Shape;240;p35"/>
          <p:cNvSpPr txBox="1"/>
          <p:nvPr/>
        </p:nvSpPr>
        <p:spPr>
          <a:xfrm>
            <a:off x="328800" y="925700"/>
            <a:ext cx="8181600" cy="86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2400" u="none" cap="none" strike="noStrike">
                <a:solidFill>
                  <a:srgbClr val="000000"/>
                </a:solidFill>
                <a:latin typeface="Microsoft JhengHei"/>
                <a:ea typeface="Microsoft JhengHei"/>
                <a:cs typeface="Microsoft JhengHei"/>
                <a:sym typeface="Microsoft JhengHei"/>
              </a:rPr>
              <a:t>把資料處理成適合放進RNN模型的型態</a:t>
            </a:r>
            <a:endParaRPr b="0" i="0" sz="24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切取資料</a:t>
            </a:r>
            <a:r>
              <a:rPr lang="zh-TW"/>
              <a:t>(2)</a:t>
            </a:r>
            <a:endParaRPr b="0" i="0" sz="2600" u="none" cap="none" strike="noStrike">
              <a:solidFill>
                <a:srgbClr val="1A1A1A"/>
              </a:solidFill>
              <a:latin typeface="Arial"/>
              <a:ea typeface="Arial"/>
              <a:cs typeface="Arial"/>
              <a:sym typeface="Arial"/>
            </a:endParaRPr>
          </a:p>
        </p:txBody>
      </p:sp>
      <p:pic>
        <p:nvPicPr>
          <p:cNvPr id="246" name="Google Shape;246;p36"/>
          <p:cNvPicPr preferRelativeResize="0"/>
          <p:nvPr/>
        </p:nvPicPr>
        <p:blipFill rotWithShape="1">
          <a:blip r:embed="rId3">
            <a:alphaModFix/>
          </a:blip>
          <a:srcRect b="0" l="0" r="0" t="0"/>
          <a:stretch/>
        </p:blipFill>
        <p:spPr>
          <a:xfrm>
            <a:off x="471500" y="1093602"/>
            <a:ext cx="2744450" cy="853575"/>
          </a:xfrm>
          <a:prstGeom prst="rect">
            <a:avLst/>
          </a:prstGeom>
          <a:noFill/>
          <a:ln>
            <a:noFill/>
          </a:ln>
        </p:spPr>
      </p:pic>
      <p:sp>
        <p:nvSpPr>
          <p:cNvPr id="247" name="Google Shape;247;p36"/>
          <p:cNvSpPr txBox="1"/>
          <p:nvPr/>
        </p:nvSpPr>
        <p:spPr>
          <a:xfrm>
            <a:off x="471500" y="2055625"/>
            <a:ext cx="6131400" cy="1868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丟進RNN的input shape應該是(batch_size, time_step, feature)，整理資料時要注意維度</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這裡的範例只有收盤價一個feature，因此X_train.shape = (700, 7, 1)，第三維的1不可以省略</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