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Helvetica Neue"/>
      <p:regular r:id="rId33"/>
      <p:bold r:id="rId34"/>
      <p:italic r:id="rId35"/>
      <p:boldItalic r:id="rId36"/>
    </p:embeddedFont>
    <p:embeddedFont>
      <p:font typeface="Helvetica Neue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37" Type="http://schemas.openxmlformats.org/officeDocument/2006/relationships/font" Target="fonts/HelveticaNeueLight-regular.fntdata"/><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39" Type="http://schemas.openxmlformats.org/officeDocument/2006/relationships/font" Target="fonts/HelveticaNeueLight-italic.fntdata"/><Relationship Id="rId16" Type="http://schemas.openxmlformats.org/officeDocument/2006/relationships/slide" Target="slides/slide10.xml"/><Relationship Id="rId38" Type="http://schemas.openxmlformats.org/officeDocument/2006/relationships/font" Target="fonts/HelveticaNeue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b9d55c4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7b9d55c47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25117cd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525117cde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c98d0850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6c98d08504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c98d085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6c98d085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6c98d0850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6c98d08504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c98d0850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6c98d08504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c98d0850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6c98d08504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c98d0850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6c98d08504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6c98d0850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6c98d08504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6c98d0850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6c98d08504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6c98d0850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6c98d08504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b9d55c47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b9d55c4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6c98d0850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6c98d08504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6c98d0850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6c98d08504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6c98d0850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6c98d08504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c98d0850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6c98d08504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6c98d0850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6c98d08504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c98d0850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6c98d08504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c98d0850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6c98d08504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8" name="Google Shape;1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c98d0860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c98d086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25117c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525117cde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25117cd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525117cde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525117cd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525117cde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25117cd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525117cde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525117cd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525117cde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1.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0.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TITLE_1">
    <p:spTree>
      <p:nvGrpSpPr>
        <p:cNvPr id="82" name="Shape 82"/>
        <p:cNvGrpSpPr/>
        <p:nvPr/>
      </p:nvGrpSpPr>
      <p:grpSpPr>
        <a:xfrm>
          <a:off x="0" y="0"/>
          <a:ext cx="0" cy="0"/>
          <a:chOff x="0" y="0"/>
          <a:chExt cx="0" cy="0"/>
        </a:xfrm>
      </p:grpSpPr>
      <p:sp>
        <p:nvSpPr>
          <p:cNvPr id="83" name="Google Shape;83;p14"/>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84" name="Google Shape;84;p14"/>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85" name="Google Shape;85;p14"/>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6" name="Google Shape;86;p14"/>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87" name="Google Shape;87;p14"/>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88" name="Google Shape;88;p14"/>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89" name="Google Shape;89;p14"/>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90" name="Google Shape;90;p14"/>
          <p:cNvGrpSpPr/>
          <p:nvPr/>
        </p:nvGrpSpPr>
        <p:grpSpPr>
          <a:xfrm>
            <a:off x="0" y="9"/>
            <a:ext cx="9144001" cy="60552"/>
            <a:chOff x="-1" y="-371330"/>
            <a:chExt cx="12192001" cy="325200"/>
          </a:xfrm>
        </p:grpSpPr>
        <p:sp>
          <p:nvSpPr>
            <p:cNvPr id="91" name="Google Shape;91;p1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2" name="Google Shape;92;p14"/>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3" name="Google Shape;93;p14"/>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96" name="Google Shape;96;p15"/>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97" name="Google Shape;97;p15"/>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04" name="Shape 104"/>
        <p:cNvGrpSpPr/>
        <p:nvPr/>
      </p:nvGrpSpPr>
      <p:grpSpPr>
        <a:xfrm>
          <a:off x="0" y="0"/>
          <a:ext cx="0" cy="0"/>
          <a:chOff x="0" y="0"/>
          <a:chExt cx="0" cy="0"/>
        </a:xfrm>
      </p:grpSpPr>
      <p:sp>
        <p:nvSpPr>
          <p:cNvPr id="105" name="Google Shape;105;p17"/>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06" name="Google Shape;106;p17"/>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07" name="Google Shape;107;p17"/>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17"/>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09" name="Google Shape;109;p17"/>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110" name="Google Shape;110;p17"/>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111" name="Google Shape;111;p17"/>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112" name="Google Shape;112;p17"/>
          <p:cNvGrpSpPr/>
          <p:nvPr/>
        </p:nvGrpSpPr>
        <p:grpSpPr>
          <a:xfrm>
            <a:off x="0" y="9"/>
            <a:ext cx="9144001" cy="60552"/>
            <a:chOff x="-1" y="-371330"/>
            <a:chExt cx="12192001" cy="325200"/>
          </a:xfrm>
        </p:grpSpPr>
        <p:sp>
          <p:nvSpPr>
            <p:cNvPr id="113" name="Google Shape;113;p17"/>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14" name="Google Shape;114;p17"/>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15" name="Google Shape;115;p17"/>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116" name="Shape 116"/>
        <p:cNvGrpSpPr/>
        <p:nvPr/>
      </p:nvGrpSpPr>
      <p:grpSpPr>
        <a:xfrm>
          <a:off x="0" y="0"/>
          <a:ext cx="0" cy="0"/>
          <a:chOff x="0" y="0"/>
          <a:chExt cx="0" cy="0"/>
        </a:xfrm>
      </p:grpSpPr>
      <p:pic>
        <p:nvPicPr>
          <p:cNvPr id="117" name="Google Shape;117;p18"/>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118" name="Google Shape;118;p18"/>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119" name="Google Shape;119;p18"/>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120" name="Shape 120"/>
        <p:cNvGrpSpPr/>
        <p:nvPr/>
      </p:nvGrpSpPr>
      <p:grpSpPr>
        <a:xfrm>
          <a:off x="0" y="0"/>
          <a:ext cx="0" cy="0"/>
          <a:chOff x="0" y="0"/>
          <a:chExt cx="0" cy="0"/>
        </a:xfrm>
      </p:grpSpPr>
      <p:sp>
        <p:nvSpPr>
          <p:cNvPr id="121" name="Google Shape;121;p19"/>
          <p:cNvSpPr txBox="1"/>
          <p:nvPr>
            <p:ph type="title"/>
          </p:nvPr>
        </p:nvSpPr>
        <p:spPr>
          <a:xfrm>
            <a:off x="623888" y="873196"/>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Microsoft JhengHei"/>
              <a:buNone/>
              <a:defRPr b="1"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2" name="Google Shape;122;p19"/>
          <p:cNvSpPr txBox="1"/>
          <p:nvPr>
            <p:ph idx="1" type="body"/>
          </p:nvPr>
        </p:nvSpPr>
        <p:spPr>
          <a:xfrm>
            <a:off x="623888" y="3131718"/>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23" name="Google Shape;123;p19"/>
          <p:cNvSpPr/>
          <p:nvPr/>
        </p:nvSpPr>
        <p:spPr>
          <a:xfrm>
            <a:off x="670500" y="3026195"/>
            <a:ext cx="7803000" cy="270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24" name="Google Shape;124;p19"/>
          <p:cNvSpPr/>
          <p:nvPr/>
        </p:nvSpPr>
        <p:spPr>
          <a:xfrm>
            <a:off x="2736000" y="3026195"/>
            <a:ext cx="3672000" cy="270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25" name="Google Shape;125;p19"/>
          <p:cNvSpPr/>
          <p:nvPr/>
        </p:nvSpPr>
        <p:spPr>
          <a:xfrm>
            <a:off x="6408000" y="3026195"/>
            <a:ext cx="2079000" cy="270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126" name="Google Shape;126;p19"/>
          <p:cNvPicPr preferRelativeResize="0"/>
          <p:nvPr/>
        </p:nvPicPr>
        <p:blipFill rotWithShape="1">
          <a:blip r:embed="rId2">
            <a:alphaModFix/>
          </a:blip>
          <a:srcRect b="0" l="0" r="0" t="0"/>
          <a:stretch/>
        </p:blipFill>
        <p:spPr>
          <a:xfrm>
            <a:off x="6828480" y="3697941"/>
            <a:ext cx="2618083" cy="14455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27" name="Shape 127"/>
        <p:cNvGrpSpPr/>
        <p:nvPr/>
      </p:nvGrpSpPr>
      <p:grpSpPr>
        <a:xfrm>
          <a:off x="0" y="0"/>
          <a:ext cx="0" cy="0"/>
          <a:chOff x="0" y="0"/>
          <a:chExt cx="0" cy="0"/>
        </a:xfrm>
      </p:grpSpPr>
      <p:sp>
        <p:nvSpPr>
          <p:cNvPr id="128" name="Google Shape;128;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2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30" name="Google Shape;130;p20"/>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31" name="Google Shape;131;p20"/>
          <p:cNvPicPr preferRelativeResize="0"/>
          <p:nvPr/>
        </p:nvPicPr>
        <p:blipFill rotWithShape="1">
          <a:blip r:embed="rId3">
            <a:alphaModFix/>
          </a:blip>
          <a:srcRect b="0" l="0" r="0" t="0"/>
          <a:stretch/>
        </p:blipFill>
        <p:spPr>
          <a:xfrm>
            <a:off x="0" y="4240305"/>
            <a:ext cx="1354792" cy="903194"/>
          </a:xfrm>
          <a:prstGeom prst="rect">
            <a:avLst/>
          </a:prstGeom>
          <a:noFill/>
          <a:ln>
            <a:noFill/>
          </a:ln>
        </p:spPr>
      </p:pic>
      <p:grpSp>
        <p:nvGrpSpPr>
          <p:cNvPr id="132" name="Google Shape;132;p20"/>
          <p:cNvGrpSpPr/>
          <p:nvPr/>
        </p:nvGrpSpPr>
        <p:grpSpPr>
          <a:xfrm>
            <a:off x="670500" y="1036031"/>
            <a:ext cx="7802880" cy="26992"/>
            <a:chOff x="-1" y="-371330"/>
            <a:chExt cx="12192000" cy="325200"/>
          </a:xfrm>
        </p:grpSpPr>
        <p:sp>
          <p:nvSpPr>
            <p:cNvPr id="133" name="Google Shape;133;p20"/>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34" name="Google Shape;134;p20"/>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35" name="Google Shape;135;p20"/>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p:cSld name="只有標題">
    <p:spTree>
      <p:nvGrpSpPr>
        <p:cNvPr id="136" name="Shape 136"/>
        <p:cNvGrpSpPr/>
        <p:nvPr/>
      </p:nvGrpSpPr>
      <p:grpSpPr>
        <a:xfrm>
          <a:off x="0" y="0"/>
          <a:ext cx="0" cy="0"/>
          <a:chOff x="0" y="0"/>
          <a:chExt cx="0" cy="0"/>
        </a:xfrm>
      </p:grpSpPr>
      <p:grpSp>
        <p:nvGrpSpPr>
          <p:cNvPr id="137" name="Google Shape;137;p21"/>
          <p:cNvGrpSpPr/>
          <p:nvPr/>
        </p:nvGrpSpPr>
        <p:grpSpPr>
          <a:xfrm>
            <a:off x="670500" y="1036031"/>
            <a:ext cx="7802880" cy="26992"/>
            <a:chOff x="-1" y="-371330"/>
            <a:chExt cx="12192000" cy="325200"/>
          </a:xfrm>
        </p:grpSpPr>
        <p:sp>
          <p:nvSpPr>
            <p:cNvPr id="138" name="Google Shape;138;p21"/>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39" name="Google Shape;139;p21"/>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40" name="Google Shape;140;p21"/>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41" name="Google Shape;141;p21"/>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
        <p:nvSpPr>
          <p:cNvPr id="142" name="Google Shape;142;p21"/>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Microsoft JhengHei"/>
              <a:buNone/>
            </a:pPr>
            <a:r>
              <a:rPr b="1" lang="zh-TW" sz="3300">
                <a:solidFill>
                  <a:schemeClr val="dk1"/>
                </a:solidFill>
                <a:latin typeface="Microsoft JhengHei"/>
                <a:ea typeface="Microsoft JhengHei"/>
                <a:cs typeface="Microsoft JhengHei"/>
                <a:sym typeface="Microsoft JhengHei"/>
              </a:rPr>
              <a:t>按一下以編輯母片標題樣式</a:t>
            </a:r>
            <a:endParaRPr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143" name="Shape 143"/>
        <p:cNvGrpSpPr/>
        <p:nvPr/>
      </p:nvGrpSpPr>
      <p:grpSpPr>
        <a:xfrm>
          <a:off x="0" y="0"/>
          <a:ext cx="0" cy="0"/>
          <a:chOff x="0" y="0"/>
          <a:chExt cx="0" cy="0"/>
        </a:xfrm>
      </p:grpSpPr>
      <p:pic>
        <p:nvPicPr>
          <p:cNvPr id="144" name="Google Shape;144;p22"/>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p:cSld name="兩個內容">
    <p:spTree>
      <p:nvGrpSpPr>
        <p:cNvPr id="145" name="Shape 145"/>
        <p:cNvGrpSpPr/>
        <p:nvPr/>
      </p:nvGrpSpPr>
      <p:grpSpPr>
        <a:xfrm>
          <a:off x="0" y="0"/>
          <a:ext cx="0" cy="0"/>
          <a:chOff x="0" y="0"/>
          <a:chExt cx="0" cy="0"/>
        </a:xfrm>
      </p:grpSpPr>
      <p:sp>
        <p:nvSpPr>
          <p:cNvPr id="146" name="Google Shape;146;p2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7" name="Google Shape;147;p2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8" name="Google Shape;148;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149" name="Google Shape;149;p23"/>
          <p:cNvGrpSpPr/>
          <p:nvPr/>
        </p:nvGrpSpPr>
        <p:grpSpPr>
          <a:xfrm>
            <a:off x="670500" y="1036031"/>
            <a:ext cx="7802880" cy="26992"/>
            <a:chOff x="-1" y="-371330"/>
            <a:chExt cx="12192000" cy="325200"/>
          </a:xfrm>
        </p:grpSpPr>
        <p:sp>
          <p:nvSpPr>
            <p:cNvPr id="150" name="Google Shape;150;p23"/>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51" name="Google Shape;151;p23"/>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52" name="Google Shape;152;p23"/>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53" name="Google Shape;153;p23"/>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54" name="Google Shape;154;p23"/>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p:cSld name="比較">
    <p:spTree>
      <p:nvGrpSpPr>
        <p:cNvPr id="155" name="Shape 155"/>
        <p:cNvGrpSpPr/>
        <p:nvPr/>
      </p:nvGrpSpPr>
      <p:grpSpPr>
        <a:xfrm>
          <a:off x="0" y="0"/>
          <a:ext cx="0" cy="0"/>
          <a:chOff x="0" y="0"/>
          <a:chExt cx="0" cy="0"/>
        </a:xfrm>
      </p:grpSpPr>
      <p:sp>
        <p:nvSpPr>
          <p:cNvPr id="156" name="Google Shape;156;p2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57" name="Google Shape;157;p24"/>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8" name="Google Shape;158;p2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59" name="Google Shape;159;p2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0" name="Google Shape;16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161" name="Google Shape;161;p24"/>
          <p:cNvGrpSpPr/>
          <p:nvPr/>
        </p:nvGrpSpPr>
        <p:grpSpPr>
          <a:xfrm>
            <a:off x="670500" y="1036031"/>
            <a:ext cx="7802880" cy="26992"/>
            <a:chOff x="-1" y="-371330"/>
            <a:chExt cx="12192000" cy="325200"/>
          </a:xfrm>
        </p:grpSpPr>
        <p:sp>
          <p:nvSpPr>
            <p:cNvPr id="162" name="Google Shape;162;p2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63" name="Google Shape;163;p24"/>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64" name="Google Shape;164;p24"/>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65" name="Google Shape;165;p24"/>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66" name="Google Shape;166;p24"/>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67" name="Shape 167"/>
        <p:cNvGrpSpPr/>
        <p:nvPr/>
      </p:nvGrpSpPr>
      <p:grpSpPr>
        <a:xfrm>
          <a:off x="0" y="0"/>
          <a:ext cx="0" cy="0"/>
          <a:chOff x="0" y="0"/>
          <a:chExt cx="0" cy="0"/>
        </a:xfrm>
      </p:grpSpPr>
      <p:sp>
        <p:nvSpPr>
          <p:cNvPr id="168" name="Google Shape;168;p2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9" name="Google Shape;169;p2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0" name="Google Shape;170;p2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171" name="Google Shape;171;p25"/>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72" name="Shape 172"/>
        <p:cNvGrpSpPr/>
        <p:nvPr/>
      </p:nvGrpSpPr>
      <p:grpSpPr>
        <a:xfrm>
          <a:off x="0" y="0"/>
          <a:ext cx="0" cy="0"/>
          <a:chOff x="0" y="0"/>
          <a:chExt cx="0" cy="0"/>
        </a:xfrm>
      </p:grpSpPr>
      <p:sp>
        <p:nvSpPr>
          <p:cNvPr id="173" name="Google Shape;173;p2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4" name="Google Shape;174;p26"/>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Microsoft JhengHei"/>
                <a:ea typeface="Microsoft JhengHei"/>
                <a:cs typeface="Microsoft JhengHei"/>
                <a:sym typeface="Microsoft JhengHe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Microsoft JhengHei"/>
                <a:ea typeface="Microsoft JhengHei"/>
                <a:cs typeface="Microsoft JhengHei"/>
                <a:sym typeface="Microsoft JhengHe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Microsoft JhengHei"/>
                <a:ea typeface="Microsoft JhengHei"/>
                <a:cs typeface="Microsoft JhengHei"/>
                <a:sym typeface="Microsoft JhengHe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9pPr>
          </a:lstStyle>
          <a:p/>
        </p:txBody>
      </p:sp>
      <p:sp>
        <p:nvSpPr>
          <p:cNvPr id="175" name="Google Shape;175;p2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176" name="Google Shape;176;p26"/>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訂版面配置">
  <p:cSld name="1_自訂版面配置">
    <p:spTree>
      <p:nvGrpSpPr>
        <p:cNvPr id="177" name="Shape 177"/>
        <p:cNvGrpSpPr/>
        <p:nvPr/>
      </p:nvGrpSpPr>
      <p:grpSpPr>
        <a:xfrm>
          <a:off x="0" y="0"/>
          <a:ext cx="0" cy="0"/>
          <a:chOff x="0" y="0"/>
          <a:chExt cx="0" cy="0"/>
        </a:xfrm>
      </p:grpSpPr>
      <p:sp>
        <p:nvSpPr>
          <p:cNvPr id="178" name="Google Shape;178;p27"/>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179" name="Google Shape;179;p27"/>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180" name="Google Shape;180;p27"/>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grpSp>
        <p:nvGrpSpPr>
          <p:cNvPr id="181" name="Google Shape;181;p27"/>
          <p:cNvGrpSpPr/>
          <p:nvPr/>
        </p:nvGrpSpPr>
        <p:grpSpPr>
          <a:xfrm>
            <a:off x="0" y="9"/>
            <a:ext cx="9144001" cy="60552"/>
            <a:chOff x="-1" y="-371330"/>
            <a:chExt cx="12192001" cy="325200"/>
          </a:xfrm>
        </p:grpSpPr>
        <p:sp>
          <p:nvSpPr>
            <p:cNvPr id="182" name="Google Shape;182;p27"/>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83" name="Google Shape;183;p27"/>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84" name="Google Shape;184;p27"/>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
        <p:nvSpPr>
          <p:cNvPr id="185" name="Google Shape;185;p27"/>
          <p:cNvSpPr txBox="1"/>
          <p:nvPr>
            <p:ph type="title"/>
          </p:nvPr>
        </p:nvSpPr>
        <p:spPr>
          <a:xfrm>
            <a:off x="1044262" y="1562983"/>
            <a:ext cx="7055700" cy="9012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4500"/>
              <a:buFont typeface="Microsoft JhengHei"/>
              <a:buNone/>
              <a:defRPr b="1"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中央" showMasterSp="0">
  <p:cSld name="大標題 - 中央">
    <p:spTree>
      <p:nvGrpSpPr>
        <p:cNvPr id="34" name="Shape 34"/>
        <p:cNvGrpSpPr/>
        <p:nvPr/>
      </p:nvGrpSpPr>
      <p:grpSpPr>
        <a:xfrm>
          <a:off x="0" y="0"/>
          <a:ext cx="0" cy="0"/>
          <a:chOff x="0" y="0"/>
          <a:chExt cx="0" cy="0"/>
        </a:xfrm>
      </p:grpSpPr>
      <p:sp>
        <p:nvSpPr>
          <p:cNvPr id="35" name="Google Shape;35;p5"/>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36" name="Google Shape;36;p5"/>
          <p:cNvGrpSpPr/>
          <p:nvPr/>
        </p:nvGrpSpPr>
        <p:grpSpPr>
          <a:xfrm>
            <a:off x="1075372" y="2889512"/>
            <a:ext cx="6521694" cy="17335"/>
            <a:chOff x="0" y="0"/>
            <a:chExt cx="17391183" cy="46227"/>
          </a:xfrm>
        </p:grpSpPr>
        <p:sp>
          <p:nvSpPr>
            <p:cNvPr id="37" name="Google Shape;37;p5"/>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8" name="Google Shape;38;p5"/>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40" name="Google Shape;40;p5"/>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41" name="Google Shape;41;p5"/>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42" name="Google Shape;42;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上方">
  <p:cSld name="大標題 - 上方">
    <p:spTree>
      <p:nvGrpSpPr>
        <p:cNvPr id="43" name="Shape 43"/>
        <p:cNvGrpSpPr/>
        <p:nvPr/>
      </p:nvGrpSpPr>
      <p:grpSpPr>
        <a:xfrm>
          <a:off x="0" y="0"/>
          <a:ext cx="0" cy="0"/>
          <a:chOff x="0" y="0"/>
          <a:chExt cx="0" cy="0"/>
        </a:xfrm>
      </p:grpSpPr>
      <p:sp>
        <p:nvSpPr>
          <p:cNvPr id="44" name="Google Shape;44;p6"/>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5" name="Google Shape;45;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項目符號" showMasterSp="0">
  <p:cSld name="大標題與項目符號">
    <p:spTree>
      <p:nvGrpSpPr>
        <p:cNvPr id="46" name="Shape 46"/>
        <p:cNvGrpSpPr/>
        <p:nvPr/>
      </p:nvGrpSpPr>
      <p:grpSpPr>
        <a:xfrm>
          <a:off x="0" y="0"/>
          <a:ext cx="0" cy="0"/>
          <a:chOff x="0" y="0"/>
          <a:chExt cx="0" cy="0"/>
        </a:xfrm>
      </p:grpSpPr>
      <p:sp>
        <p:nvSpPr>
          <p:cNvPr id="47" name="Google Shape;47;p7"/>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8" name="Google Shape;48;p7"/>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49" name="Google Shape;49;p7"/>
          <p:cNvGrpSpPr/>
          <p:nvPr/>
        </p:nvGrpSpPr>
        <p:grpSpPr>
          <a:xfrm>
            <a:off x="-17450" y="5084396"/>
            <a:ext cx="9178902" cy="59104"/>
            <a:chOff x="0" y="0"/>
            <a:chExt cx="24477068" cy="157609"/>
          </a:xfrm>
        </p:grpSpPr>
        <p:sp>
          <p:nvSpPr>
            <p:cNvPr id="50" name="Google Shape;50;p7"/>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7"/>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2" name="Google Shape;52;p7"/>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53" name="Google Shape;53;p7"/>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54" name="Google Shape;54;p7"/>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5" name="Google Shape;55;p7"/>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icrosoft JhengHei"/>
              <a:buNone/>
              <a:defRPr b="0" i="0" sz="3300" u="none" cap="none" strike="noStrike">
                <a:solidFill>
                  <a:schemeClr val="dk1"/>
                </a:solidFill>
                <a:latin typeface="Microsoft JhengHei"/>
                <a:ea typeface="Microsoft JhengHei"/>
                <a:cs typeface="Microsoft JhengHei"/>
                <a:sym typeface="Microsoft JhengHe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JhengHei"/>
                <a:ea typeface="Microsoft JhengHei"/>
                <a:cs typeface="Microsoft JhengHei"/>
                <a:sym typeface="Microsoft JhengHe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JhengHei"/>
                <a:ea typeface="Microsoft JhengHei"/>
                <a:cs typeface="Microsoft JhengHei"/>
                <a:sym typeface="Microsoft JhengHe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JhengHei"/>
                <a:ea typeface="Microsoft JhengHei"/>
                <a:cs typeface="Microsoft JhengHei"/>
                <a:sym typeface="Microsoft JhengHe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01" name="Google Shape;10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02" name="Google Shape;10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03" name="Google Shape;10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1pPr>
            <a:lvl2pPr indent="0" lvl="1"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2pPr>
            <a:lvl3pPr indent="0" lvl="2"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3pPr>
            <a:lvl4pPr indent="0" lvl="3"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4pPr>
            <a:lvl5pPr indent="0" lvl="4"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5pPr>
            <a:lvl6pPr indent="0" lvl="5"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6pPr>
            <a:lvl7pPr indent="0" lvl="6"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7pPr>
            <a:lvl8pPr indent="0" lvl="7"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8pPr>
            <a:lvl9pPr indent="0" lvl="8"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www.youtube.com/watch?v=CMvfyMd3UeU" TargetMode="External"/><Relationship Id="rId4" Type="http://schemas.openxmlformats.org/officeDocument/2006/relationships/image" Target="../media/image2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www.youtube.com/watch?v=hZRghKWcBt8" TargetMode="Externa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www.youtube.com/watch?v=WqyB5uexSYc" TargetMode="Externa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www.youtube.com/watch?v=FebC1taEMaY" TargetMode="Externa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www.youtube.com/watch?v=ZOT01MgoO1M" TargetMode="External"/><Relationship Id="rId4" Type="http://schemas.openxmlformats.org/officeDocument/2006/relationships/image" Target="../media/image3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tBUn-uCBX7Q1p6yEgGLsRIVnIfn9kJPN/view?usp=sharing" TargetMode="External"/><Relationship Id="rId4" Type="http://schemas.openxmlformats.org/officeDocument/2006/relationships/hyperlink" Target="https://drive.google.com/file/d/1qdOXPuVgvxCY6QV4-71QX_zFHyvx-BCd/view?usp=sharing" TargetMode="External"/><Relationship Id="rId5" Type="http://schemas.openxmlformats.org/officeDocument/2006/relationships/hyperlink" Target="https://www.youtube.com/playlist?list=PLLe9nHbbx_jPYFn1L2XsZepNGrL4qgZQ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www.youtube.com/watch?v=Yi7IPC3ZGa0" TargetMode="External"/><Relationship Id="rId4" Type="http://schemas.openxmlformats.org/officeDocument/2006/relationships/image" Target="../media/image2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www.youtube.com/watch?v=CvNItJeadsE" TargetMode="External"/><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youtube.com/watch?v=bO_saxi0Qtw" TargetMode="External"/><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www.youtube.com/watch?v=y4uzYKswKdU" TargetMode="External"/><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1A1A1A"/>
              </a:buClr>
              <a:buSzPts val="4200"/>
              <a:buFont typeface="Arial"/>
              <a:buNone/>
            </a:pPr>
            <a:r>
              <a:rPr lang="zh-TW" sz="4200">
                <a:latin typeface="Microsoft JhengHei"/>
                <a:ea typeface="Microsoft JhengHei"/>
                <a:cs typeface="Microsoft JhengHei"/>
                <a:sym typeface="Microsoft JhengHei"/>
              </a:rPr>
              <a:t>遞迴神經網路與序列模型</a:t>
            </a:r>
            <a:endParaRPr>
              <a:latin typeface="Microsoft JhengHei"/>
              <a:ea typeface="Microsoft JhengHei"/>
              <a:cs typeface="Microsoft JhengHei"/>
              <a:sym typeface="Microsoft JhengHei"/>
            </a:endParaRPr>
          </a:p>
        </p:txBody>
      </p:sp>
      <p:sp>
        <p:nvSpPr>
          <p:cNvPr id="191" name="Google Shape;191;p28"/>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Clr>
                <a:schemeClr val="dk1"/>
              </a:buClr>
              <a:buSzPts val="1800"/>
              <a:buNone/>
            </a:pPr>
            <a:r>
              <a:rPr lang="zh-TW">
                <a:latin typeface="Microsoft JhengHei"/>
                <a:ea typeface="Microsoft JhengHei"/>
                <a:cs typeface="Microsoft JhengHei"/>
                <a:sym typeface="Microsoft JhengHei"/>
              </a:rPr>
              <a:t>蔡炎龍＆技術處</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0903標準差和標準常態分布</a:t>
            </a:r>
            <a:endParaRPr b="0" i="0" sz="2600" u="none" cap="none" strike="noStrike">
              <a:solidFill>
                <a:srgbClr val="1A1A1A"/>
              </a:solidFill>
              <a:latin typeface="Arial"/>
              <a:ea typeface="Arial"/>
              <a:cs typeface="Arial"/>
              <a:sym typeface="Arial"/>
            </a:endParaRPr>
          </a:p>
        </p:txBody>
      </p:sp>
      <p:pic>
        <p:nvPicPr>
          <p:cNvPr id="248" name="Google Shape;248;p37" title="0903標準差和標準常態分布.mp4">
            <a:hlinkClick r:id="rId3"/>
          </p:cNvPr>
          <p:cNvPicPr preferRelativeResize="0"/>
          <p:nvPr/>
        </p:nvPicPr>
        <p:blipFill rotWithShape="1">
          <a:blip r:embed="rId4">
            <a:alphaModFix/>
          </a:blip>
          <a:srcRect b="0" l="0" r="0" t="0"/>
          <a:stretch/>
        </p:blipFill>
        <p:spPr>
          <a:xfrm>
            <a:off x="1496375" y="784175"/>
            <a:ext cx="5701975" cy="427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chemeClr val="dk1"/>
                </a:solidFill>
              </a:rPr>
              <a:t>為什麼 LSTM 好訓練?</a:t>
            </a:r>
            <a:endParaRPr sz="3200">
              <a:solidFill>
                <a:schemeClr val="dk1"/>
              </a:solidFill>
            </a:endParaRPr>
          </a:p>
          <a:p>
            <a:pPr indent="0" lvl="0" marL="0" marR="0" rtl="0" algn="l">
              <a:lnSpc>
                <a:spcPct val="100000"/>
              </a:lnSpc>
              <a:spcBef>
                <a:spcPts val="0"/>
              </a:spcBef>
              <a:spcAft>
                <a:spcPts val="0"/>
              </a:spcAft>
              <a:buClr>
                <a:srgbClr val="56BADC"/>
              </a:buClr>
              <a:buSzPts val="4200"/>
              <a:buFont typeface="Arial"/>
              <a:buNone/>
            </a:pPr>
            <a:r>
              <a:t/>
            </a:r>
            <a:endParaRPr sz="3200">
              <a:solidFill>
                <a:schemeClr val="dk1"/>
              </a:solidFill>
            </a:endParaRPr>
          </a:p>
        </p:txBody>
      </p:sp>
      <p:sp>
        <p:nvSpPr>
          <p:cNvPr id="254" name="Google Shape;254;p38"/>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為什麼 LSTM 好訓練?</a:t>
            </a:r>
            <a:endParaRPr b="0" i="0" sz="2600" u="none" cap="none" strike="noStrike">
              <a:solidFill>
                <a:srgbClr val="1A1A1A"/>
              </a:solidFill>
              <a:latin typeface="Arial"/>
              <a:ea typeface="Arial"/>
              <a:cs typeface="Arial"/>
              <a:sym typeface="Arial"/>
            </a:endParaRPr>
          </a:p>
        </p:txBody>
      </p:sp>
      <p:sp>
        <p:nvSpPr>
          <p:cNvPr id="260" name="Google Shape;260;p39"/>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descr="This video screencast was created with Doceri on an iPad. Doceri is free in the iTunes app store. Learn more at http://www.doceri.com" id="261" name="Google Shape;261;p39" title="[RNN 補充教材] 01 為什麼 LSTM 好訓練？">
            <a:hlinkClick r:id="rId3"/>
          </p:cNvPr>
          <p:cNvPicPr preferRelativeResize="0"/>
          <p:nvPr/>
        </p:nvPicPr>
        <p:blipFill>
          <a:blip r:embed="rId4">
            <a:alphaModFix/>
          </a:blip>
          <a:stretch>
            <a:fillRect/>
          </a:stretch>
        </p:blipFill>
        <p:spPr>
          <a:xfrm>
            <a:off x="1696638" y="823888"/>
            <a:ext cx="5750725" cy="431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b="0" i="0" lang="zh-TW" sz="3200" u="none" cap="none" strike="noStrike">
                <a:solidFill>
                  <a:schemeClr val="dk1"/>
                </a:solidFill>
                <a:latin typeface="Arial"/>
                <a:ea typeface="Arial"/>
                <a:cs typeface="Arial"/>
                <a:sym typeface="Arial"/>
              </a:rPr>
              <a:t>seq2seq 簡介</a:t>
            </a:r>
            <a:endParaRPr b="0" i="0" sz="4200" u="none" cap="none" strike="noStrike">
              <a:solidFill>
                <a:srgbClr val="56BADC"/>
              </a:solidFill>
              <a:latin typeface="Arial"/>
              <a:ea typeface="Arial"/>
              <a:cs typeface="Arial"/>
              <a:sym typeface="Arial"/>
            </a:endParaRPr>
          </a:p>
        </p:txBody>
      </p:sp>
      <p:sp>
        <p:nvSpPr>
          <p:cNvPr id="267" name="Google Shape;267;p40"/>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Encoder - Decoder</a:t>
            </a:r>
            <a:endParaRPr b="0" i="0" sz="26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273" name="Google Shape;273;p41" title="[RNN 補充教材] 02 Encoder-Decoder 架構">
            <a:hlinkClick r:id="rId3"/>
          </p:cNvPr>
          <p:cNvPicPr preferRelativeResize="0"/>
          <p:nvPr/>
        </p:nvPicPr>
        <p:blipFill>
          <a:blip r:embed="rId4">
            <a:alphaModFix/>
          </a:blip>
          <a:stretch>
            <a:fillRect/>
          </a:stretch>
        </p:blipFill>
        <p:spPr>
          <a:xfrm>
            <a:off x="1820475" y="784175"/>
            <a:ext cx="5812451" cy="435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RNN -</a:t>
            </a:r>
            <a:r>
              <a:rPr b="0" i="0" lang="zh-TW" sz="2600" u="none" cap="none" strike="noStrike">
                <a:solidFill>
                  <a:srgbClr val="1A1A1A"/>
                </a:solidFill>
                <a:latin typeface="Arial"/>
                <a:ea typeface="Arial"/>
                <a:cs typeface="Arial"/>
                <a:sym typeface="Arial"/>
              </a:rPr>
              <a:t> seq2seq</a:t>
            </a:r>
            <a:endParaRPr b="0" i="0" sz="2600" u="none" cap="none" strike="noStrike">
              <a:solidFill>
                <a:srgbClr val="1A1A1A"/>
              </a:solidFill>
              <a:latin typeface="Arial"/>
              <a:ea typeface="Arial"/>
              <a:cs typeface="Arial"/>
              <a:sym typeface="Arial"/>
            </a:endParaRPr>
          </a:p>
        </p:txBody>
      </p:sp>
      <p:pic>
        <p:nvPicPr>
          <p:cNvPr descr="new upload" id="279" name="Google Shape;279;p42" title="seq intro">
            <a:hlinkClick r:id="rId3"/>
          </p:cNvPr>
          <p:cNvPicPr preferRelativeResize="0"/>
          <p:nvPr/>
        </p:nvPicPr>
        <p:blipFill>
          <a:blip r:embed="rId4">
            <a:alphaModFix/>
          </a:blip>
          <a:stretch>
            <a:fillRect/>
          </a:stretch>
        </p:blipFill>
        <p:spPr>
          <a:xfrm>
            <a:off x="1993750" y="847525"/>
            <a:ext cx="5156500" cy="386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sequence to sequence 架構</a:t>
            </a:r>
            <a:endParaRPr b="0" i="0" sz="2600" u="none" cap="none" strike="noStrike">
              <a:solidFill>
                <a:srgbClr val="1A1A1A"/>
              </a:solidFill>
              <a:latin typeface="Arial"/>
              <a:ea typeface="Arial"/>
              <a:cs typeface="Arial"/>
              <a:sym typeface="Arial"/>
            </a:endParaRPr>
          </a:p>
        </p:txBody>
      </p:sp>
      <p:sp>
        <p:nvSpPr>
          <p:cNvPr id="285" name="Google Shape;285;p43"/>
          <p:cNvSpPr txBox="1"/>
          <p:nvPr/>
        </p:nvSpPr>
        <p:spPr>
          <a:xfrm>
            <a:off x="474950" y="897325"/>
            <a:ext cx="8084100" cy="3617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Structure learning</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通常爲兩個 RNN 組合</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Encoder: 對資訊進行編碼 , 產生編碼向量</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Decoder: 對編碼向量做解碼的動作</a:t>
            </a:r>
            <a:endParaRPr b="0" i="0" sz="2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6" name="Google Shape;286;p43"/>
          <p:cNvPicPr preferRelativeResize="0"/>
          <p:nvPr/>
        </p:nvPicPr>
        <p:blipFill rotWithShape="1">
          <a:blip r:embed="rId3">
            <a:alphaModFix/>
          </a:blip>
          <a:srcRect b="0" l="0" r="0" t="0"/>
          <a:stretch/>
        </p:blipFill>
        <p:spPr>
          <a:xfrm>
            <a:off x="3942075" y="2746588"/>
            <a:ext cx="4533900" cy="2257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Application of seq2seq</a:t>
            </a:r>
            <a:endParaRPr b="0" i="0" sz="2600" u="none" cap="none" strike="noStrike">
              <a:solidFill>
                <a:srgbClr val="1A1A1A"/>
              </a:solidFill>
              <a:latin typeface="Arial"/>
              <a:ea typeface="Arial"/>
              <a:cs typeface="Arial"/>
              <a:sym typeface="Arial"/>
            </a:endParaRPr>
          </a:p>
        </p:txBody>
      </p:sp>
      <p:sp>
        <p:nvSpPr>
          <p:cNvPr id="292" name="Google Shape;292;p44"/>
          <p:cNvSpPr txBox="1"/>
          <p:nvPr/>
        </p:nvSpPr>
        <p:spPr>
          <a:xfrm>
            <a:off x="458450" y="914650"/>
            <a:ext cx="9090600" cy="376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Machine translation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Text summarization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Chatbot (Conversation)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Reading Comprehension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Speech to natural language</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Video Caption</a:t>
            </a:r>
            <a:endParaRPr b="0" i="0" sz="2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一般的 seq2seq 架構</a:t>
            </a:r>
            <a:endParaRPr b="0" i="0" sz="2600" u="none" cap="none" strike="noStrike">
              <a:solidFill>
                <a:srgbClr val="1A1A1A"/>
              </a:solidFill>
              <a:latin typeface="Arial"/>
              <a:ea typeface="Arial"/>
              <a:cs typeface="Arial"/>
              <a:sym typeface="Arial"/>
            </a:endParaRPr>
          </a:p>
        </p:txBody>
      </p:sp>
      <p:pic>
        <p:nvPicPr>
          <p:cNvPr id="298" name="Google Shape;298;p45"/>
          <p:cNvPicPr preferRelativeResize="0"/>
          <p:nvPr/>
        </p:nvPicPr>
        <p:blipFill rotWithShape="1">
          <a:blip r:embed="rId3">
            <a:alphaModFix/>
          </a:blip>
          <a:srcRect b="0" l="0" r="0" t="0"/>
          <a:stretch/>
        </p:blipFill>
        <p:spPr>
          <a:xfrm>
            <a:off x="2524938" y="2371363"/>
            <a:ext cx="6467475" cy="2600325"/>
          </a:xfrm>
          <a:prstGeom prst="rect">
            <a:avLst/>
          </a:prstGeom>
          <a:noFill/>
          <a:ln>
            <a:noFill/>
          </a:ln>
        </p:spPr>
      </p:pic>
      <p:sp>
        <p:nvSpPr>
          <p:cNvPr id="299" name="Google Shape;299;p45"/>
          <p:cNvSpPr txBox="1"/>
          <p:nvPr/>
        </p:nvSpPr>
        <p:spPr>
          <a:xfrm>
            <a:off x="469625" y="970550"/>
            <a:ext cx="8799900" cy="3130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encoder 將輸入 x 做編碼 , 取出最後一個時間點 , 得到向量 c (state)</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向量 c 當作 decoder 的 initial state 做編碼</a:t>
            </a:r>
            <a:endParaRPr b="0" i="0" sz="2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一般 seq2seq 其他架構</a:t>
            </a:r>
            <a:endParaRPr b="0" i="0" sz="2600" u="none" cap="none" strike="noStrike">
              <a:solidFill>
                <a:srgbClr val="1A1A1A"/>
              </a:solidFill>
              <a:latin typeface="Arial"/>
              <a:ea typeface="Arial"/>
              <a:cs typeface="Arial"/>
              <a:sym typeface="Arial"/>
            </a:endParaRPr>
          </a:p>
        </p:txBody>
      </p:sp>
      <p:pic>
        <p:nvPicPr>
          <p:cNvPr id="305" name="Google Shape;305;p46"/>
          <p:cNvPicPr preferRelativeResize="0"/>
          <p:nvPr/>
        </p:nvPicPr>
        <p:blipFill rotWithShape="1">
          <a:blip r:embed="rId3">
            <a:alphaModFix/>
          </a:blip>
          <a:srcRect b="0" l="0" r="0" t="0"/>
          <a:stretch/>
        </p:blipFill>
        <p:spPr>
          <a:xfrm>
            <a:off x="2680300" y="1908113"/>
            <a:ext cx="6210300" cy="2905125"/>
          </a:xfrm>
          <a:prstGeom prst="rect">
            <a:avLst/>
          </a:prstGeom>
          <a:noFill/>
          <a:ln>
            <a:noFill/>
          </a:ln>
        </p:spPr>
      </p:pic>
      <p:sp>
        <p:nvSpPr>
          <p:cNvPr id="306" name="Google Shape;306;p46"/>
          <p:cNvSpPr txBox="1"/>
          <p:nvPr/>
        </p:nvSpPr>
        <p:spPr>
          <a:xfrm>
            <a:off x="480800" y="1037650"/>
            <a:ext cx="8307900" cy="2359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向量 c 當作 decoder 每個時間點的 input</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decoder 的 initial state 則爲 0 / random initialize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例如：</a:t>
            </a:r>
            <a:endParaRPr b="0" i="0" sz="2600" u="none" cap="none" strike="noStrike">
              <a:solidFill>
                <a:srgbClr val="1A1A1A"/>
              </a:solidFill>
              <a:latin typeface="Arial"/>
              <a:ea typeface="Arial"/>
              <a:cs typeface="Arial"/>
              <a:sym typeface="Arial"/>
            </a:endParaRPr>
          </a:p>
        </p:txBody>
      </p:sp>
      <p:sp>
        <p:nvSpPr>
          <p:cNvPr id="312" name="Google Shape;312;p47"/>
          <p:cNvSpPr txBox="1"/>
          <p:nvPr/>
        </p:nvSpPr>
        <p:spPr>
          <a:xfrm>
            <a:off x="469625" y="1046750"/>
            <a:ext cx="8315100" cy="1175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zh-TW" sz="1800" u="none" cap="none" strike="noStrike">
                <a:solidFill>
                  <a:srgbClr val="595959"/>
                </a:solidFill>
                <a:latin typeface="Arial"/>
                <a:ea typeface="Arial"/>
                <a:cs typeface="Arial"/>
                <a:sym typeface="Arial"/>
              </a:rPr>
              <a:t>encoder 將</a:t>
            </a:r>
            <a:r>
              <a:rPr lang="zh-TW" sz="1800">
                <a:solidFill>
                  <a:srgbClr val="595959"/>
                </a:solidFill>
              </a:rPr>
              <a:t>Incoming Email依序輸入</a:t>
            </a:r>
            <a:r>
              <a:rPr b="0" i="0" lang="zh-TW" sz="1800" u="none" cap="none" strike="noStrike">
                <a:solidFill>
                  <a:srgbClr val="595959"/>
                </a:solidFill>
                <a:latin typeface="Arial"/>
                <a:ea typeface="Arial"/>
                <a:cs typeface="Arial"/>
                <a:sym typeface="Arial"/>
              </a:rPr>
              <a:t>做編碼 , 取出最後一個時間點</a:t>
            </a:r>
            <a:r>
              <a:rPr lang="zh-TW" sz="1800">
                <a:solidFill>
                  <a:srgbClr val="595959"/>
                </a:solidFill>
              </a:rPr>
              <a:t>的</a:t>
            </a:r>
            <a:endParaRPr sz="1800">
              <a:solidFill>
                <a:srgbClr val="595959"/>
              </a:solidFill>
            </a:endParaRPr>
          </a:p>
          <a:p>
            <a:pPr indent="0" lvl="0" marL="457200" marR="0" rtl="0" algn="l">
              <a:lnSpc>
                <a:spcPct val="115000"/>
              </a:lnSpc>
              <a:spcBef>
                <a:spcPts val="0"/>
              </a:spcBef>
              <a:spcAft>
                <a:spcPts val="0"/>
              </a:spcAft>
              <a:buNone/>
            </a:pPr>
            <a:r>
              <a:rPr lang="zh-TW" sz="1800">
                <a:solidFill>
                  <a:srgbClr val="595959"/>
                </a:solidFill>
              </a:rPr>
              <a:t>輸出向量</a:t>
            </a:r>
            <a:r>
              <a:rPr b="0" i="0" lang="zh-TW" sz="1800" u="none" cap="none" strike="noStrike">
                <a:solidFill>
                  <a:srgbClr val="595959"/>
                </a:solidFill>
                <a:latin typeface="Arial"/>
                <a:ea typeface="Arial"/>
                <a:cs typeface="Arial"/>
                <a:sym typeface="Arial"/>
              </a:rPr>
              <a:t>得到</a:t>
            </a:r>
            <a:r>
              <a:rPr lang="zh-TW" sz="1800">
                <a:solidFill>
                  <a:srgbClr val="595959"/>
                </a:solidFill>
              </a:rPr>
              <a:t>thought vector。</a:t>
            </a:r>
            <a:endParaRPr b="0" i="0" sz="1800" u="none" cap="none" strike="noStrike">
              <a:solidFill>
                <a:srgbClr val="595959"/>
              </a:solidFill>
              <a:latin typeface="Arial"/>
              <a:ea typeface="Arial"/>
              <a:cs typeface="Arial"/>
              <a:sym typeface="Arial"/>
            </a:endParaRPr>
          </a:p>
          <a:p>
            <a:pPr indent="-342900" lvl="0" marL="457200" marR="0" rtl="0" algn="l">
              <a:lnSpc>
                <a:spcPct val="115000"/>
              </a:lnSpc>
              <a:spcBef>
                <a:spcPts val="0"/>
              </a:spcBef>
              <a:spcAft>
                <a:spcPts val="0"/>
              </a:spcAft>
              <a:buClr>
                <a:srgbClr val="595959"/>
              </a:buClr>
              <a:buSzPts val="1800"/>
              <a:buFont typeface="Arial"/>
              <a:buChar char="●"/>
            </a:pPr>
            <a:r>
              <a:rPr lang="zh-TW" sz="1800">
                <a:solidFill>
                  <a:srgbClr val="595959"/>
                </a:solidFill>
              </a:rPr>
              <a:t>以Thought vector</a:t>
            </a:r>
            <a:r>
              <a:rPr b="0" i="0" lang="zh-TW" sz="1800" u="none" cap="none" strike="noStrike">
                <a:solidFill>
                  <a:srgbClr val="595959"/>
                </a:solidFill>
                <a:latin typeface="Arial"/>
                <a:ea typeface="Arial"/>
                <a:cs typeface="Arial"/>
                <a:sym typeface="Arial"/>
              </a:rPr>
              <a:t>當作 decoder 的 initial state</a:t>
            </a:r>
            <a:r>
              <a:rPr lang="zh-TW" sz="1800">
                <a:solidFill>
                  <a:srgbClr val="595959"/>
                </a:solidFill>
              </a:rPr>
              <a:t>，依序</a:t>
            </a:r>
            <a:r>
              <a:rPr b="0" i="0" lang="zh-TW" sz="1800" u="none" cap="none" strike="noStrike">
                <a:solidFill>
                  <a:srgbClr val="595959"/>
                </a:solidFill>
                <a:latin typeface="Arial"/>
                <a:ea typeface="Arial"/>
                <a:cs typeface="Arial"/>
                <a:sym typeface="Arial"/>
              </a:rPr>
              <a:t>做</a:t>
            </a:r>
            <a:r>
              <a:rPr lang="zh-TW" sz="1800">
                <a:solidFill>
                  <a:srgbClr val="595959"/>
                </a:solidFill>
              </a:rPr>
              <a:t>解</a:t>
            </a:r>
            <a:r>
              <a:rPr b="0" i="0" lang="zh-TW" sz="1800" u="none" cap="none" strike="noStrike">
                <a:solidFill>
                  <a:srgbClr val="595959"/>
                </a:solidFill>
                <a:latin typeface="Arial"/>
                <a:ea typeface="Arial"/>
                <a:cs typeface="Arial"/>
                <a:sym typeface="Arial"/>
              </a:rPr>
              <a:t>碼</a:t>
            </a:r>
            <a:r>
              <a:rPr lang="zh-TW" sz="1800">
                <a:solidFill>
                  <a:srgbClr val="595959"/>
                </a:solidFill>
              </a:rPr>
              <a:t>得到Reply。</a:t>
            </a:r>
            <a:endParaRPr b="0" i="0" sz="1400" u="none" cap="none" strike="noStrike">
              <a:solidFill>
                <a:srgbClr val="000000"/>
              </a:solidFill>
              <a:latin typeface="Arial"/>
              <a:ea typeface="Arial"/>
              <a:cs typeface="Arial"/>
              <a:sym typeface="Arial"/>
            </a:endParaRPr>
          </a:p>
        </p:txBody>
      </p:sp>
      <p:pic>
        <p:nvPicPr>
          <p:cNvPr id="313" name="Google Shape;313;p47"/>
          <p:cNvPicPr preferRelativeResize="0"/>
          <p:nvPr/>
        </p:nvPicPr>
        <p:blipFill>
          <a:blip r:embed="rId3">
            <a:alphaModFix/>
          </a:blip>
          <a:stretch>
            <a:fillRect/>
          </a:stretch>
        </p:blipFill>
        <p:spPr>
          <a:xfrm>
            <a:off x="0" y="2345298"/>
            <a:ext cx="9144000" cy="27518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seq2seq training &amp; inference</a:t>
            </a:r>
            <a:endParaRPr b="0" i="0" sz="2600" u="none" cap="none" strike="noStrike">
              <a:solidFill>
                <a:srgbClr val="1A1A1A"/>
              </a:solidFill>
              <a:latin typeface="Arial"/>
              <a:ea typeface="Arial"/>
              <a:cs typeface="Arial"/>
              <a:sym typeface="Arial"/>
            </a:endParaRPr>
          </a:p>
        </p:txBody>
      </p:sp>
      <p:pic>
        <p:nvPicPr>
          <p:cNvPr id="319" name="Google Shape;319;p48"/>
          <p:cNvPicPr preferRelativeResize="0"/>
          <p:nvPr/>
        </p:nvPicPr>
        <p:blipFill rotWithShape="1">
          <a:blip r:embed="rId3">
            <a:alphaModFix/>
          </a:blip>
          <a:srcRect b="0" l="0" r="0" t="0"/>
          <a:stretch/>
        </p:blipFill>
        <p:spPr>
          <a:xfrm>
            <a:off x="708175" y="916349"/>
            <a:ext cx="7456600" cy="4054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seq2seq training</a:t>
            </a:r>
            <a:endParaRPr b="0" i="0" sz="2600" u="none" cap="none" strike="noStrike">
              <a:solidFill>
                <a:srgbClr val="1A1A1A"/>
              </a:solidFill>
              <a:latin typeface="Arial"/>
              <a:ea typeface="Arial"/>
              <a:cs typeface="Arial"/>
              <a:sym typeface="Arial"/>
            </a:endParaRPr>
          </a:p>
        </p:txBody>
      </p:sp>
      <p:pic>
        <p:nvPicPr>
          <p:cNvPr id="325" name="Google Shape;325;p49"/>
          <p:cNvPicPr preferRelativeResize="0"/>
          <p:nvPr/>
        </p:nvPicPr>
        <p:blipFill rotWithShape="1">
          <a:blip r:embed="rId3">
            <a:alphaModFix/>
          </a:blip>
          <a:srcRect b="0" l="0" r="0" t="0"/>
          <a:stretch/>
        </p:blipFill>
        <p:spPr>
          <a:xfrm>
            <a:off x="762000" y="1007324"/>
            <a:ext cx="7620000" cy="3714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seq2seq inference</a:t>
            </a:r>
            <a:endParaRPr b="0" i="0" sz="2600" u="none" cap="none" strike="noStrike">
              <a:solidFill>
                <a:srgbClr val="1A1A1A"/>
              </a:solidFill>
              <a:latin typeface="Arial"/>
              <a:ea typeface="Arial"/>
              <a:cs typeface="Arial"/>
              <a:sym typeface="Arial"/>
            </a:endParaRPr>
          </a:p>
        </p:txBody>
      </p:sp>
      <p:pic>
        <p:nvPicPr>
          <p:cNvPr id="331" name="Google Shape;331;p50"/>
          <p:cNvPicPr preferRelativeResize="0"/>
          <p:nvPr/>
        </p:nvPicPr>
        <p:blipFill rotWithShape="1">
          <a:blip r:embed="rId3">
            <a:alphaModFix/>
          </a:blip>
          <a:srcRect b="0" l="0" r="0" t="0"/>
          <a:stretch/>
        </p:blipFill>
        <p:spPr>
          <a:xfrm>
            <a:off x="762000" y="936574"/>
            <a:ext cx="7620000" cy="3876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Special character in NLP</a:t>
            </a:r>
            <a:endParaRPr b="0" i="0" sz="2600" u="none" cap="none" strike="noStrike">
              <a:solidFill>
                <a:srgbClr val="1A1A1A"/>
              </a:solidFill>
              <a:latin typeface="Arial"/>
              <a:ea typeface="Arial"/>
              <a:cs typeface="Arial"/>
              <a:sym typeface="Arial"/>
            </a:endParaRPr>
          </a:p>
        </p:txBody>
      </p:sp>
      <p:sp>
        <p:nvSpPr>
          <p:cNvPr id="337" name="Google Shape;337;p51"/>
          <p:cNvSpPr txBox="1"/>
          <p:nvPr/>
        </p:nvSpPr>
        <p:spPr>
          <a:xfrm>
            <a:off x="525525" y="1037650"/>
            <a:ext cx="8442000" cy="3276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&lt;BOS&gt; : 開始字符 , 在 decoder 的第一個 timestep 輸入</a:t>
            </a:r>
            <a:endParaRPr b="0" i="0" sz="2000" u="none" cap="none" strike="noStrike">
              <a:solidFill>
                <a:srgbClr val="595959"/>
              </a:solidFill>
              <a:latin typeface="Arial"/>
              <a:ea typeface="Arial"/>
              <a:cs typeface="Arial"/>
              <a:sym typeface="Arial"/>
            </a:endParaRPr>
          </a:p>
          <a:p>
            <a:pPr indent="-355600" lvl="0" marL="4572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&lt;EOS&gt; : 結束字符 , 輸出 &lt;EOS&gt; 後就不再產生字</a:t>
            </a:r>
            <a:endParaRPr b="0" i="0" sz="2000" u="none" cap="none" strike="noStrike">
              <a:solidFill>
                <a:srgbClr val="595959"/>
              </a:solidFill>
              <a:latin typeface="Arial"/>
              <a:ea typeface="Arial"/>
              <a:cs typeface="Arial"/>
              <a:sym typeface="Arial"/>
            </a:endParaRPr>
          </a:p>
          <a:p>
            <a:pPr indent="-355600" lvl="0" marL="4572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&lt;UNK&gt; : 未知字符 , word vector 沒有的字</a:t>
            </a:r>
            <a:endParaRPr b="0" i="0" sz="2000" u="none" cap="none" strike="noStrike">
              <a:solidFill>
                <a:srgbClr val="595959"/>
              </a:solidFill>
              <a:latin typeface="Arial"/>
              <a:ea typeface="Arial"/>
              <a:cs typeface="Arial"/>
              <a:sym typeface="Arial"/>
            </a:endParaRPr>
          </a:p>
          <a:p>
            <a:pPr indent="-355600" lvl="0" marL="4572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&lt;PAD&gt; : 補空字符 , 接在 &lt;EOS&gt; 後 (tensor shape 固定下)</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470551" y="215975"/>
            <a:ext cx="72057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seq2seq_英語法語轉換</a:t>
            </a:r>
            <a:r>
              <a:rPr b="0" i="0" lang="zh-TW" sz="3000" u="none" cap="none" strike="noStrike">
                <a:solidFill>
                  <a:schemeClr val="dk1"/>
                </a:solidFill>
                <a:latin typeface="Arial"/>
                <a:ea typeface="Arial"/>
                <a:cs typeface="Arial"/>
                <a:sym typeface="Arial"/>
              </a:rPr>
              <a:t> </a:t>
            </a:r>
            <a:r>
              <a:rPr b="0" i="0" lang="zh-TW" sz="3000" u="none" cap="none" strike="noStrike">
                <a:solidFill>
                  <a:schemeClr val="dk1"/>
                </a:solidFill>
                <a:latin typeface="Arial"/>
                <a:ea typeface="Arial"/>
                <a:cs typeface="Arial"/>
                <a:sym typeface="Arial"/>
              </a:rPr>
              <a:t>程式練習範例</a:t>
            </a:r>
            <a:endParaRPr b="0" i="0" sz="2600" u="none" cap="none" strike="noStrike">
              <a:solidFill>
                <a:srgbClr val="1A1A1A"/>
              </a:solidFill>
              <a:latin typeface="Arial"/>
              <a:ea typeface="Arial"/>
              <a:cs typeface="Arial"/>
              <a:sym typeface="Arial"/>
            </a:endParaRPr>
          </a:p>
        </p:txBody>
      </p:sp>
      <p:sp>
        <p:nvSpPr>
          <p:cNvPr id="343" name="Google Shape;343;p52"/>
          <p:cNvSpPr txBox="1"/>
          <p:nvPr/>
        </p:nvSpPr>
        <p:spPr>
          <a:xfrm>
            <a:off x="491975" y="970550"/>
            <a:ext cx="7704000" cy="305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lang="zh-TW" sz="1800">
                <a:solidFill>
                  <a:srgbClr val="595959"/>
                </a:solidFill>
              </a:rPr>
              <a:t>seq2seq_Eng2Fra</a:t>
            </a:r>
            <a:r>
              <a:rPr b="0" i="0" lang="zh-TW" sz="1800" u="none" cap="none" strike="noStrike">
                <a:solidFill>
                  <a:srgbClr val="595959"/>
                </a:solidFill>
                <a:latin typeface="Arial"/>
                <a:ea typeface="Arial"/>
                <a:cs typeface="Arial"/>
                <a:sym typeface="Arial"/>
              </a:rPr>
              <a:t>.ipynb</a:t>
            </a:r>
            <a:endParaRPr b="0" i="0" sz="1800" u="none" cap="none" strike="noStrike">
              <a:solidFill>
                <a:srgbClr val="595959"/>
              </a:solidFill>
              <a:latin typeface="Arial"/>
              <a:ea typeface="Arial"/>
              <a:cs typeface="Arial"/>
              <a:sym typeface="Arial"/>
            </a:endParaRPr>
          </a:p>
          <a:p>
            <a:pPr indent="-317500" lvl="1" marL="914400" marR="0" rtl="0" algn="l">
              <a:lnSpc>
                <a:spcPct val="115000"/>
              </a:lnSpc>
              <a:spcBef>
                <a:spcPts val="0"/>
              </a:spcBef>
              <a:spcAft>
                <a:spcPts val="0"/>
              </a:spcAft>
              <a:buClr>
                <a:srgbClr val="595959"/>
              </a:buClr>
              <a:buSzPts val="1400"/>
              <a:buFont typeface="Arial"/>
              <a:buChar char="○"/>
            </a:pPr>
            <a:r>
              <a:rPr b="0" i="0" lang="zh-TW" u="none" cap="none" strike="noStrike">
                <a:solidFill>
                  <a:srgbClr val="595959"/>
                </a:solidFill>
                <a:latin typeface="Arial"/>
                <a:ea typeface="Arial"/>
                <a:cs typeface="Arial"/>
                <a:sym typeface="Arial"/>
              </a:rPr>
              <a:t>實際跑一遍及理解程式</a:t>
            </a:r>
            <a:endParaRPr b="0" i="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rgbClr val="000000"/>
                </a:solidFill>
                <a:latin typeface="Arial"/>
                <a:ea typeface="Arial"/>
                <a:cs typeface="Arial"/>
                <a:sym typeface="Arial"/>
              </a:rPr>
              <a:t>程式範例解說 </a:t>
            </a:r>
            <a:r>
              <a:rPr b="0" i="0" lang="zh-TW" sz="1400" u="none" cap="none" strike="noStrike">
                <a:solidFill>
                  <a:srgbClr val="000000"/>
                </a:solidFill>
                <a:latin typeface="Arial"/>
                <a:ea typeface="Arial"/>
                <a:cs typeface="Arial"/>
                <a:sym typeface="Arial"/>
              </a:rPr>
              <a:t>(</a:t>
            </a:r>
            <a:r>
              <a:rPr lang="zh-TW" sz="1400">
                <a:solidFill>
                  <a:srgbClr val="000000"/>
                </a:solidFill>
              </a:rPr>
              <a:t>seq2seq_Eng2Fra</a:t>
            </a:r>
            <a:r>
              <a:rPr b="0" i="0" lang="zh-TW" sz="1400" u="none" cap="none" strike="noStrike">
                <a:solidFill>
                  <a:srgbClr val="000000"/>
                </a:solidFill>
                <a:latin typeface="Arial"/>
                <a:ea typeface="Arial"/>
                <a:cs typeface="Arial"/>
                <a:sym typeface="Arial"/>
              </a:rPr>
              <a:t>.ipy</a:t>
            </a:r>
            <a:r>
              <a:rPr lang="zh-TW" sz="1400">
                <a:solidFill>
                  <a:srgbClr val="000000"/>
                </a:solidFill>
              </a:rPr>
              <a:t>nb</a:t>
            </a:r>
            <a:r>
              <a:rPr b="0" i="0" lang="zh-TW"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49" name="Google Shape;349;p53"/>
          <p:cNvSpPr txBox="1"/>
          <p:nvPr/>
        </p:nvSpPr>
        <p:spPr>
          <a:xfrm>
            <a:off x="2035525" y="4651500"/>
            <a:ext cx="7341300" cy="56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zh-TW" sz="1600">
                <a:solidFill>
                  <a:srgbClr val="FF0000"/>
                </a:solidFill>
              </a:rPr>
              <a:t>注意</a:t>
            </a:r>
            <a:r>
              <a:rPr b="0" i="0" lang="zh-TW" sz="1600" u="none" cap="none" strike="noStrike">
                <a:solidFill>
                  <a:srgbClr val="FF0000"/>
                </a:solidFill>
                <a:latin typeface="Arial"/>
                <a:ea typeface="Arial"/>
                <a:cs typeface="Arial"/>
                <a:sym typeface="Arial"/>
              </a:rPr>
              <a:t>：</a:t>
            </a:r>
            <a:r>
              <a:rPr lang="zh-TW" sz="1600">
                <a:solidFill>
                  <a:srgbClr val="FF0000"/>
                </a:solidFill>
              </a:rPr>
              <a:t>程式碼需要複製到自己的路徑底下才能順利Run</a:t>
            </a:r>
            <a:endParaRPr b="0" i="0" sz="1600" u="none" cap="none" strike="noStrike">
              <a:solidFill>
                <a:srgbClr val="FF0000"/>
              </a:solidFill>
              <a:latin typeface="Arial"/>
              <a:ea typeface="Arial"/>
              <a:cs typeface="Arial"/>
              <a:sym typeface="Arial"/>
            </a:endParaRPr>
          </a:p>
        </p:txBody>
      </p:sp>
      <p:pic>
        <p:nvPicPr>
          <p:cNvPr descr="new upload" id="350" name="Google Shape;350;p53" title="Seq2Seq 助教程式碼">
            <a:hlinkClick r:id="rId3"/>
          </p:cNvPr>
          <p:cNvPicPr preferRelativeResize="0"/>
          <p:nvPr/>
        </p:nvPicPr>
        <p:blipFill>
          <a:blip r:embed="rId4">
            <a:alphaModFix/>
          </a:blip>
          <a:stretch>
            <a:fillRect/>
          </a:stretch>
        </p:blipFill>
        <p:spPr>
          <a:xfrm>
            <a:off x="2286000" y="1003338"/>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01" name="Google Shape;201;p30"/>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 name="Google Shape;202;p30"/>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03" name="Google Shape;203;p30"/>
          <p:cNvSpPr txBox="1"/>
          <p:nvPr/>
        </p:nvSpPr>
        <p:spPr>
          <a:xfrm>
            <a:off x="4222200" y="775025"/>
            <a:ext cx="4581300" cy="3762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1A1A1A"/>
              </a:buClr>
              <a:buSzPts val="2400"/>
              <a:buAutoNum type="arabicPeriod"/>
            </a:pPr>
            <a:r>
              <a:rPr lang="zh-TW" sz="2400">
                <a:solidFill>
                  <a:srgbClr val="1A1A1A"/>
                </a:solidFill>
              </a:rPr>
              <a:t>Gradient Descent與基礎統計回顧</a:t>
            </a:r>
            <a:endParaRPr sz="2400">
              <a:solidFill>
                <a:srgbClr val="1A1A1A"/>
              </a:solidFill>
            </a:endParaRPr>
          </a:p>
          <a:p>
            <a:pPr indent="-381000" lvl="0" marL="457200" marR="0" rtl="0" algn="l">
              <a:lnSpc>
                <a:spcPct val="115000"/>
              </a:lnSpc>
              <a:spcBef>
                <a:spcPts val="0"/>
              </a:spcBef>
              <a:spcAft>
                <a:spcPts val="0"/>
              </a:spcAft>
              <a:buClr>
                <a:srgbClr val="1A1A1A"/>
              </a:buClr>
              <a:buSzPts val="2400"/>
              <a:buAutoNum type="arabicPeriod"/>
            </a:pPr>
            <a:r>
              <a:rPr lang="zh-TW" sz="2400">
                <a:solidFill>
                  <a:srgbClr val="1A1A1A"/>
                </a:solidFill>
              </a:rPr>
              <a:t>為什麼 LSTM 好訓練?</a:t>
            </a:r>
            <a:endParaRPr sz="2400">
              <a:solidFill>
                <a:srgbClr val="1A1A1A"/>
              </a:solidFill>
            </a:endParaRPr>
          </a:p>
          <a:p>
            <a:pPr indent="-381000" lvl="0" marL="457200" marR="0" rtl="0" algn="l">
              <a:lnSpc>
                <a:spcPct val="115000"/>
              </a:lnSpc>
              <a:spcBef>
                <a:spcPts val="0"/>
              </a:spcBef>
              <a:spcAft>
                <a:spcPts val="0"/>
              </a:spcAft>
              <a:buClr>
                <a:srgbClr val="1A1A1A"/>
              </a:buClr>
              <a:buSzPts val="2400"/>
              <a:buAutoNum type="arabicPeriod"/>
            </a:pPr>
            <a:r>
              <a:rPr lang="zh-TW" sz="2400">
                <a:solidFill>
                  <a:srgbClr val="1A1A1A"/>
                </a:solidFill>
              </a:rPr>
              <a:t>seq2seq 簡介</a:t>
            </a:r>
            <a:endParaRPr sz="2400">
              <a:solidFill>
                <a:srgbClr val="1A1A1A"/>
              </a:solidFill>
            </a:endParaRPr>
          </a:p>
          <a:p>
            <a:pPr indent="-342900" lvl="0" marL="914400" rtl="0" algn="l">
              <a:spcBef>
                <a:spcPts val="0"/>
              </a:spcBef>
              <a:spcAft>
                <a:spcPts val="0"/>
              </a:spcAft>
              <a:buClr>
                <a:srgbClr val="1A1A1A"/>
              </a:buClr>
              <a:buSzPts val="1800"/>
              <a:buChar char="-"/>
            </a:pPr>
            <a:r>
              <a:rPr lang="zh-TW" sz="1800">
                <a:solidFill>
                  <a:srgbClr val="1A1A1A"/>
                </a:solidFill>
              </a:rPr>
              <a:t>RNN - seq2seq</a:t>
            </a:r>
            <a:endParaRPr sz="1800">
              <a:solidFill>
                <a:srgbClr val="1A1A1A"/>
              </a:solidFill>
            </a:endParaRPr>
          </a:p>
          <a:p>
            <a:pPr indent="-381000" lvl="0" marL="914400" rtl="0" algn="l">
              <a:lnSpc>
                <a:spcPct val="115000"/>
              </a:lnSpc>
              <a:spcBef>
                <a:spcPts val="0"/>
              </a:spcBef>
              <a:spcAft>
                <a:spcPts val="0"/>
              </a:spcAft>
              <a:buClr>
                <a:srgbClr val="1A1A1A"/>
              </a:buClr>
              <a:buSzPts val="2400"/>
              <a:buChar char="-"/>
            </a:pPr>
            <a:r>
              <a:rPr b="1" lang="zh-TW" sz="1800">
                <a:solidFill>
                  <a:schemeClr val="dk1"/>
                </a:solidFill>
                <a:latin typeface="Microsoft JhengHei"/>
                <a:ea typeface="Microsoft JhengHei"/>
                <a:cs typeface="Microsoft JhengHei"/>
                <a:sym typeface="Microsoft JhengHei"/>
              </a:rPr>
              <a:t>[實作] </a:t>
            </a:r>
            <a:r>
              <a:rPr lang="zh-TW" sz="1800">
                <a:solidFill>
                  <a:schemeClr val="dk1"/>
                </a:solidFill>
                <a:latin typeface="Microsoft JhengHei"/>
                <a:ea typeface="Microsoft JhengHei"/>
                <a:cs typeface="Microsoft JhengHei"/>
                <a:sym typeface="Microsoft JhengHei"/>
              </a:rPr>
              <a:t>seq2seq_英語法語轉換 程式練習範例</a:t>
            </a:r>
            <a:endParaRPr sz="2400">
              <a:solidFill>
                <a:srgbClr val="1A1A1A"/>
              </a:solidFill>
            </a:endParaRPr>
          </a:p>
          <a:p>
            <a:pPr indent="457200" lvl="0" marL="0" rtl="0" algn="l">
              <a:lnSpc>
                <a:spcPct val="115000"/>
              </a:lnSpc>
              <a:spcBef>
                <a:spcPts val="0"/>
              </a:spcBef>
              <a:spcAft>
                <a:spcPts val="0"/>
              </a:spcAft>
              <a:buNone/>
            </a:pPr>
            <a:r>
              <a:t/>
            </a:r>
            <a:endParaRPr sz="1800">
              <a:solidFill>
                <a:schemeClr val="dk1"/>
              </a:solidFill>
              <a:latin typeface="Microsoft JhengHei"/>
              <a:ea typeface="Microsoft JhengHei"/>
              <a:cs typeface="Microsoft JhengHei"/>
              <a:sym typeface="Microsoft JhengHei"/>
            </a:endParaRPr>
          </a:p>
          <a:p>
            <a:pPr indent="0" lvl="0" marL="0" rtl="0" algn="l">
              <a:lnSpc>
                <a:spcPct val="115000"/>
              </a:lnSpc>
              <a:spcBef>
                <a:spcPts val="0"/>
              </a:spcBef>
              <a:spcAft>
                <a:spcPts val="0"/>
              </a:spcAft>
              <a:buNone/>
            </a:pPr>
            <a:r>
              <a:t/>
            </a:r>
            <a:endParaRPr b="1" sz="2400">
              <a:solidFill>
                <a:schemeClr val="dk1"/>
              </a:solidFill>
              <a:latin typeface="Microsoft JhengHei"/>
              <a:ea typeface="Microsoft JhengHei"/>
              <a:cs typeface="Microsoft JhengHei"/>
              <a:sym typeface="Microsoft JhengHei"/>
            </a:endParaRPr>
          </a:p>
          <a:p>
            <a:pPr indent="0" lvl="0" marL="0" rtl="0" algn="l">
              <a:lnSpc>
                <a:spcPct val="115000"/>
              </a:lnSpc>
              <a:spcBef>
                <a:spcPts val="0"/>
              </a:spcBef>
              <a:spcAft>
                <a:spcPts val="0"/>
              </a:spcAft>
              <a:buClr>
                <a:schemeClr val="dk1"/>
              </a:buClr>
              <a:buSzPts val="2400"/>
              <a:buFont typeface="Arial"/>
              <a:buNone/>
            </a:pPr>
            <a:r>
              <a:t/>
            </a:r>
            <a:endParaRPr sz="2400">
              <a:solidFill>
                <a:srgbClr val="1A1A1A"/>
              </a:solidFill>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400" u="none" cap="none" strike="noStrike">
              <a:solidFill>
                <a:srgbClr val="000000"/>
              </a:solidFill>
              <a:latin typeface="Arial"/>
              <a:ea typeface="Arial"/>
              <a:cs typeface="Arial"/>
              <a:sym typeface="Arial"/>
            </a:endParaRPr>
          </a:p>
        </p:txBody>
      </p:sp>
      <p:sp>
        <p:nvSpPr>
          <p:cNvPr id="204" name="Google Shape;204;p30"/>
          <p:cNvSpPr txBox="1"/>
          <p:nvPr>
            <p:ph idx="1" type="body"/>
          </p:nvPr>
        </p:nvSpPr>
        <p:spPr>
          <a:xfrm>
            <a:off x="557800" y="3852592"/>
            <a:ext cx="59430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lang="zh-TW" u="sng">
                <a:solidFill>
                  <a:schemeClr val="hlink"/>
                </a:solidFill>
              </a:rPr>
              <a:t>課程</a:t>
            </a:r>
            <a:r>
              <a:rPr b="0" i="0" lang="zh-TW" sz="1700" u="sng" cap="none" strike="noStrike">
                <a:solidFill>
                  <a:schemeClr val="hlink"/>
                </a:solidFill>
                <a:latin typeface="Helvetica Neue"/>
                <a:ea typeface="Helvetica Neue"/>
                <a:cs typeface="Helvetica Neue"/>
                <a:sym typeface="Helvetica Neue"/>
                <a:hlinkClick r:id="rId4"/>
              </a:rPr>
              <a:t>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chemeClr val="dk1"/>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Code 放在 Hub 中的 course 內</a:t>
            </a:r>
            <a:endParaRPr/>
          </a:p>
        </p:txBody>
      </p:sp>
      <p:sp>
        <p:nvSpPr>
          <p:cNvPr id="210" name="Google Shape;210;p3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254000" lvl="0" marL="342900" rtl="0" algn="l">
              <a:lnSpc>
                <a:spcPct val="115000"/>
              </a:lnSpc>
              <a:spcBef>
                <a:spcPts val="800"/>
              </a:spcBef>
              <a:spcAft>
                <a:spcPts val="0"/>
              </a:spcAft>
              <a:buSzPts val="1400"/>
              <a:buChar char="•"/>
            </a:pPr>
            <a:r>
              <a:rPr lang="zh-TW"/>
              <a:t>為維護課程資料，courses 中的檔案皆為 read-only，如需修改請複製到自身環境中。</a:t>
            </a:r>
            <a:endParaRPr/>
          </a:p>
          <a:p>
            <a:pPr indent="-254000" lvl="0" marL="342900" rtl="0" algn="l">
              <a:lnSpc>
                <a:spcPct val="115000"/>
              </a:lnSpc>
              <a:spcBef>
                <a:spcPts val="800"/>
              </a:spcBef>
              <a:spcAft>
                <a:spcPts val="0"/>
              </a:spcAft>
              <a:buSzPts val="1400"/>
              <a:buChar char="•"/>
            </a:pPr>
            <a:r>
              <a:rPr lang="zh-TW"/>
              <a:t>打開 terminal，輸入</a:t>
            </a:r>
            <a:endParaRPr/>
          </a:p>
          <a:p>
            <a:pPr indent="0" lvl="0" marL="685800" rtl="0" algn="l">
              <a:lnSpc>
                <a:spcPct val="115000"/>
              </a:lnSpc>
              <a:spcBef>
                <a:spcPts val="800"/>
              </a:spcBef>
              <a:spcAft>
                <a:spcPts val="0"/>
              </a:spcAft>
              <a:buNone/>
            </a:pPr>
            <a:r>
              <a:rPr lang="zh-TW">
                <a:solidFill>
                  <a:srgbClr val="FF0000"/>
                </a:solidFill>
              </a:rPr>
              <a:t>cp -r</a:t>
            </a:r>
            <a:r>
              <a:rPr lang="zh-TW"/>
              <a:t> </a:t>
            </a:r>
            <a:r>
              <a:rPr lang="zh-TW">
                <a:solidFill>
                  <a:schemeClr val="accent3"/>
                </a:solidFill>
              </a:rPr>
              <a:t>datasets/[課程名稱]/</a:t>
            </a:r>
            <a:r>
              <a:rPr lang="zh-TW"/>
              <a:t> </a:t>
            </a:r>
            <a:r>
              <a:rPr lang="zh-TW">
                <a:solidFill>
                  <a:schemeClr val="accent1"/>
                </a:solidFill>
              </a:rPr>
              <a:t>[存放本機位置]</a:t>
            </a:r>
            <a:endParaRPr>
              <a:solidFill>
                <a:schemeClr val="accent1"/>
              </a:solidFill>
            </a:endParaRPr>
          </a:p>
          <a:p>
            <a:pPr indent="0" lvl="0" marL="685800" rtl="0" algn="l">
              <a:lnSpc>
                <a:spcPct val="115000"/>
              </a:lnSpc>
              <a:spcBef>
                <a:spcPts val="800"/>
              </a:spcBef>
              <a:spcAft>
                <a:spcPts val="0"/>
              </a:spcAft>
              <a:buNone/>
            </a:pPr>
            <a:r>
              <a:rPr lang="zh-TW"/>
              <a:t>ex :</a:t>
            </a:r>
            <a:endParaRPr/>
          </a:p>
          <a:p>
            <a:pPr indent="0" lvl="0" marL="685800" rtl="0" algn="l">
              <a:lnSpc>
                <a:spcPct val="115000"/>
              </a:lnSpc>
              <a:spcBef>
                <a:spcPts val="800"/>
              </a:spcBef>
              <a:spcAft>
                <a:spcPts val="0"/>
              </a:spcAft>
              <a:buNone/>
            </a:pPr>
            <a:r>
              <a:rPr lang="zh-TW">
                <a:solidFill>
                  <a:srgbClr val="FF0000"/>
                </a:solidFill>
              </a:rPr>
              <a:t>cp -r</a:t>
            </a:r>
            <a:r>
              <a:rPr lang="zh-TW">
                <a:solidFill>
                  <a:schemeClr val="accent1"/>
                </a:solidFill>
              </a:rPr>
              <a:t> </a:t>
            </a:r>
            <a:r>
              <a:rPr lang="zh-TW">
                <a:solidFill>
                  <a:schemeClr val="accent3"/>
                </a:solidFill>
              </a:rPr>
              <a:t>datasets/v2-5-rnn/</a:t>
            </a:r>
            <a:r>
              <a:rPr lang="zh-TW">
                <a:solidFill>
                  <a:schemeClr val="accent1"/>
                </a:solidFill>
              </a:rPr>
              <a:t> MyCourse/</a:t>
            </a:r>
            <a:r>
              <a:rPr lang="zh-TW">
                <a:solidFill>
                  <a:schemeClr val="accent1"/>
                </a:solidFill>
              </a:rPr>
              <a:t>v2-5-rnn</a:t>
            </a:r>
            <a:endParaRPr>
              <a:solidFill>
                <a:schemeClr val="accent1"/>
              </a:solidFill>
            </a:endParaRPr>
          </a:p>
          <a:p>
            <a:pPr indent="0" lvl="0" marL="685800" rtl="0" algn="l">
              <a:lnSpc>
                <a:spcPct val="115000"/>
              </a:lnSpc>
              <a:spcBef>
                <a:spcPts val="800"/>
              </a:spcBef>
              <a:spcAft>
                <a:spcPts val="0"/>
              </a:spcAft>
              <a:buNone/>
            </a:pPr>
            <a:r>
              <a:rPr lang="zh-TW">
                <a:solidFill>
                  <a:schemeClr val="accent1"/>
                </a:solidFill>
              </a:rPr>
              <a:t>                                            </a:t>
            </a:r>
            <a:endParaRPr>
              <a:solidFill>
                <a:schemeClr val="accent1"/>
              </a:solidFill>
            </a:endParaRPr>
          </a:p>
        </p:txBody>
      </p:sp>
      <p:cxnSp>
        <p:nvCxnSpPr>
          <p:cNvPr id="211" name="Google Shape;211;p31"/>
          <p:cNvCxnSpPr/>
          <p:nvPr/>
        </p:nvCxnSpPr>
        <p:spPr>
          <a:xfrm>
            <a:off x="4313750" y="4082194"/>
            <a:ext cx="0" cy="325200"/>
          </a:xfrm>
          <a:prstGeom prst="straightConnector1">
            <a:avLst/>
          </a:prstGeom>
          <a:noFill/>
          <a:ln cap="flat" cmpd="sng" w="38100">
            <a:solidFill>
              <a:schemeClr val="accent3"/>
            </a:solidFill>
            <a:prstDash val="solid"/>
            <a:round/>
            <a:headEnd len="med" w="med" type="stealth"/>
            <a:tailEnd len="med" w="med" type="none"/>
          </a:ln>
        </p:spPr>
      </p:cxnSp>
      <p:sp>
        <p:nvSpPr>
          <p:cNvPr id="212" name="Google Shape;212;p31"/>
          <p:cNvSpPr txBox="1"/>
          <p:nvPr/>
        </p:nvSpPr>
        <p:spPr>
          <a:xfrm>
            <a:off x="3479288" y="4407394"/>
            <a:ext cx="1668900" cy="3252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zh-TW" sz="1400">
                <a:solidFill>
                  <a:schemeClr val="accent3"/>
                </a:solidFill>
                <a:latin typeface="Microsoft JhengHei"/>
                <a:ea typeface="Microsoft JhengHei"/>
                <a:cs typeface="Microsoft JhengHei"/>
                <a:sym typeface="Microsoft JhengHei"/>
              </a:rPr>
              <a:t>一定要有這個斜線</a:t>
            </a:r>
            <a:endParaRPr sz="1400">
              <a:solidFill>
                <a:schemeClr val="accent3"/>
              </a:solidFill>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1063852" y="2938200"/>
            <a:ext cx="64344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rgbClr val="1A1A1A"/>
                </a:solidFill>
              </a:rPr>
              <a:t>Gradient Descent與基礎統計回顧</a:t>
            </a:r>
            <a:endParaRPr sz="3200">
              <a:solidFill>
                <a:srgbClr val="000000"/>
              </a:solidFill>
            </a:endParaRPr>
          </a:p>
          <a:p>
            <a:pPr indent="0" lvl="0" marL="0" marR="0" rtl="0" algn="l">
              <a:lnSpc>
                <a:spcPct val="100000"/>
              </a:lnSpc>
              <a:spcBef>
                <a:spcPts val="0"/>
              </a:spcBef>
              <a:spcAft>
                <a:spcPts val="0"/>
              </a:spcAft>
              <a:buClr>
                <a:srgbClr val="56BADC"/>
              </a:buClr>
              <a:buSzPts val="4200"/>
              <a:buFont typeface="Arial"/>
              <a:buNone/>
            </a:pPr>
            <a:r>
              <a:t/>
            </a:r>
            <a:endParaRPr sz="3000">
              <a:solidFill>
                <a:srgbClr val="000000"/>
              </a:solidFill>
            </a:endParaRPr>
          </a:p>
        </p:txBody>
      </p:sp>
      <p:sp>
        <p:nvSpPr>
          <p:cNvPr id="218" name="Google Shape;218;p32"/>
          <p:cNvSpPr txBox="1"/>
          <p:nvPr>
            <p:ph idx="1" type="body"/>
          </p:nvPr>
        </p:nvSpPr>
        <p:spPr>
          <a:xfrm>
            <a:off x="1120575" y="2518350"/>
            <a:ext cx="5518500" cy="3399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10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0801Gradient Descent學習法原理</a:t>
            </a:r>
            <a:endParaRPr b="0" i="0" sz="2600" u="none" cap="none" strike="noStrike">
              <a:solidFill>
                <a:srgbClr val="1A1A1A"/>
              </a:solidFill>
              <a:latin typeface="Arial"/>
              <a:ea typeface="Arial"/>
              <a:cs typeface="Arial"/>
              <a:sym typeface="Arial"/>
            </a:endParaRPr>
          </a:p>
        </p:txBody>
      </p:sp>
      <p:pic>
        <p:nvPicPr>
          <p:cNvPr id="224" name="Google Shape;224;p33" title="0801Gradient Descent學習法原理.mp4">
            <a:hlinkClick r:id="rId3"/>
          </p:cNvPr>
          <p:cNvPicPr preferRelativeResize="0"/>
          <p:nvPr/>
        </p:nvPicPr>
        <p:blipFill rotWithShape="1">
          <a:blip r:embed="rId4">
            <a:alphaModFix/>
          </a:blip>
          <a:srcRect b="0" l="0" r="0" t="0"/>
          <a:stretch/>
        </p:blipFill>
        <p:spPr>
          <a:xfrm>
            <a:off x="1737925" y="784175"/>
            <a:ext cx="5668150" cy="425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0802多變數其實是一樣的</a:t>
            </a:r>
            <a:endParaRPr b="0" i="0" sz="2600" u="none" cap="none" strike="noStrike">
              <a:solidFill>
                <a:srgbClr val="1A1A1A"/>
              </a:solidFill>
              <a:latin typeface="Arial"/>
              <a:ea typeface="Arial"/>
              <a:cs typeface="Arial"/>
              <a:sym typeface="Arial"/>
            </a:endParaRPr>
          </a:p>
        </p:txBody>
      </p:sp>
      <p:pic>
        <p:nvPicPr>
          <p:cNvPr id="230" name="Google Shape;230;p34" title="0802多變數其實是一樣的.mp4">
            <a:hlinkClick r:id="rId3"/>
          </p:cNvPr>
          <p:cNvPicPr preferRelativeResize="0"/>
          <p:nvPr/>
        </p:nvPicPr>
        <p:blipFill rotWithShape="1">
          <a:blip r:embed="rId4">
            <a:alphaModFix/>
          </a:blip>
          <a:srcRect b="0" l="0" r="0" t="0"/>
          <a:stretch/>
        </p:blipFill>
        <p:spPr>
          <a:xfrm>
            <a:off x="1727825" y="784175"/>
            <a:ext cx="5688350" cy="426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0901平均值和期望值</a:t>
            </a:r>
            <a:endParaRPr b="0" i="0" sz="2600" u="none" cap="none" strike="noStrike">
              <a:solidFill>
                <a:srgbClr val="1A1A1A"/>
              </a:solidFill>
              <a:latin typeface="Arial"/>
              <a:ea typeface="Arial"/>
              <a:cs typeface="Arial"/>
              <a:sym typeface="Arial"/>
            </a:endParaRPr>
          </a:p>
        </p:txBody>
      </p:sp>
      <p:pic>
        <p:nvPicPr>
          <p:cNvPr id="236" name="Google Shape;236;p35" title="0901平均值和期望值.mp4">
            <a:hlinkClick r:id="rId3"/>
          </p:cNvPr>
          <p:cNvPicPr preferRelativeResize="0"/>
          <p:nvPr/>
        </p:nvPicPr>
        <p:blipFill rotWithShape="1">
          <a:blip r:embed="rId4">
            <a:alphaModFix/>
          </a:blip>
          <a:srcRect b="0" l="0" r="0" t="0"/>
          <a:stretch/>
        </p:blipFill>
        <p:spPr>
          <a:xfrm>
            <a:off x="1739976" y="826625"/>
            <a:ext cx="5664025" cy="424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0902變異數</a:t>
            </a:r>
            <a:endParaRPr b="0" i="0" sz="2600" u="none" cap="none" strike="noStrike">
              <a:solidFill>
                <a:srgbClr val="1A1A1A"/>
              </a:solidFill>
              <a:latin typeface="Arial"/>
              <a:ea typeface="Arial"/>
              <a:cs typeface="Arial"/>
              <a:sym typeface="Arial"/>
            </a:endParaRPr>
          </a:p>
        </p:txBody>
      </p:sp>
      <p:pic>
        <p:nvPicPr>
          <p:cNvPr id="242" name="Google Shape;242;p36" title="0902變異數.mp4">
            <a:hlinkClick r:id="rId3"/>
          </p:cNvPr>
          <p:cNvPicPr preferRelativeResize="0"/>
          <p:nvPr/>
        </p:nvPicPr>
        <p:blipFill rotWithShape="1">
          <a:blip r:embed="rId4">
            <a:alphaModFix/>
          </a:blip>
          <a:srcRect b="0" l="0" r="0" t="0"/>
          <a:stretch/>
        </p:blipFill>
        <p:spPr>
          <a:xfrm>
            <a:off x="1506475" y="784175"/>
            <a:ext cx="5658050" cy="424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