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Helvetica Neue"/>
      <p:regular r:id="rId33"/>
      <p:bold r:id="rId34"/>
      <p:italic r:id="rId35"/>
      <p:boldItalic r:id="rId36"/>
    </p:embeddedFont>
    <p:embeddedFont>
      <p:font typeface="Helvetica Neue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37" Type="http://schemas.openxmlformats.org/officeDocument/2006/relationships/font" Target="fonts/HelveticaNeueLight-regular.fntdata"/><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39" Type="http://schemas.openxmlformats.org/officeDocument/2006/relationships/font" Target="fonts/HelveticaNeueLight-italic.fntdata"/><Relationship Id="rId16" Type="http://schemas.openxmlformats.org/officeDocument/2006/relationships/slide" Target="slides/slide10.xml"/><Relationship Id="rId38" Type="http://schemas.openxmlformats.org/officeDocument/2006/relationships/font" Target="fonts/HelveticaNeue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b9c46c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7b9c46ce7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4cecfae9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4cecfae965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b9c46ce7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b9c46ce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f7783c1d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4f7783c1d4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4cecfae965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4cecfae965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4f7783c1d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4f7783c1d4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4f7783c1d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4f7783c1d4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4f7783c1d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4f7783c1d4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4f7783c1d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4f7783c1d4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4f7783c1d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4f7783c1d4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6" name="Google Shape;2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c99210159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c9921015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b9c46ce7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7b9c46ce71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f7783c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4f7783c1d4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2.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82" name="Shape 82"/>
        <p:cNvGrpSpPr/>
        <p:nvPr/>
      </p:nvGrpSpPr>
      <p:grpSpPr>
        <a:xfrm>
          <a:off x="0" y="0"/>
          <a:ext cx="0" cy="0"/>
          <a:chOff x="0" y="0"/>
          <a:chExt cx="0" cy="0"/>
        </a:xfrm>
      </p:grpSpPr>
      <p:sp>
        <p:nvSpPr>
          <p:cNvPr id="83" name="Google Shape;83;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4" name="Google Shape;84;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85" name="Google Shape;85;p14"/>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86" name="Google Shape;86;p14"/>
          <p:cNvPicPr preferRelativeResize="0"/>
          <p:nvPr/>
        </p:nvPicPr>
        <p:blipFill rotWithShape="1">
          <a:blip r:embed="rId3">
            <a:alphaModFix/>
          </a:blip>
          <a:srcRect b="0" l="0" r="0" t="0"/>
          <a:stretch/>
        </p:blipFill>
        <p:spPr>
          <a:xfrm>
            <a:off x="0" y="4240305"/>
            <a:ext cx="1354792" cy="903194"/>
          </a:xfrm>
          <a:prstGeom prst="rect">
            <a:avLst/>
          </a:prstGeom>
          <a:noFill/>
          <a:ln>
            <a:noFill/>
          </a:ln>
        </p:spPr>
      </p:pic>
      <p:grpSp>
        <p:nvGrpSpPr>
          <p:cNvPr id="87" name="Google Shape;87;p14"/>
          <p:cNvGrpSpPr/>
          <p:nvPr/>
        </p:nvGrpSpPr>
        <p:grpSpPr>
          <a:xfrm>
            <a:off x="670500" y="1036031"/>
            <a:ext cx="7802880" cy="26992"/>
            <a:chOff x="-1" y="-371330"/>
            <a:chExt cx="12192000" cy="325200"/>
          </a:xfrm>
        </p:grpSpPr>
        <p:sp>
          <p:nvSpPr>
            <p:cNvPr id="88" name="Google Shape;88;p1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89" name="Google Shape;89;p14"/>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90" name="Google Shape;90;p14"/>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TITLE_1">
    <p:spTree>
      <p:nvGrpSpPr>
        <p:cNvPr id="91" name="Shape 91"/>
        <p:cNvGrpSpPr/>
        <p:nvPr/>
      </p:nvGrpSpPr>
      <p:grpSpPr>
        <a:xfrm>
          <a:off x="0" y="0"/>
          <a:ext cx="0" cy="0"/>
          <a:chOff x="0" y="0"/>
          <a:chExt cx="0" cy="0"/>
        </a:xfrm>
      </p:grpSpPr>
      <p:sp>
        <p:nvSpPr>
          <p:cNvPr id="92" name="Google Shape;92;p15"/>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3" name="Google Shape;93;p15"/>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4" name="Google Shape;94;p15"/>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95" name="Google Shape;95;p15"/>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96" name="Google Shape;96;p15"/>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97" name="Google Shape;97;p15"/>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98" name="Google Shape;98;p15"/>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99" name="Google Shape;99;p15"/>
          <p:cNvGrpSpPr/>
          <p:nvPr/>
        </p:nvGrpSpPr>
        <p:grpSpPr>
          <a:xfrm>
            <a:off x="0" y="9"/>
            <a:ext cx="9144001" cy="60552"/>
            <a:chOff x="-1" y="-371330"/>
            <a:chExt cx="12192001" cy="325200"/>
          </a:xfrm>
        </p:grpSpPr>
        <p:sp>
          <p:nvSpPr>
            <p:cNvPr id="100" name="Google Shape;100;p15"/>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01" name="Google Shape;101;p15"/>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02" name="Google Shape;102;p15"/>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103" name="Shape 103"/>
        <p:cNvGrpSpPr/>
        <p:nvPr/>
      </p:nvGrpSpPr>
      <p:grpSpPr>
        <a:xfrm>
          <a:off x="0" y="0"/>
          <a:ext cx="0" cy="0"/>
          <a:chOff x="0" y="0"/>
          <a:chExt cx="0" cy="0"/>
        </a:xfrm>
      </p:grpSpPr>
      <p:pic>
        <p:nvPicPr>
          <p:cNvPr id="104" name="Google Shape;104;p16"/>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105" name="Google Shape;105;p16"/>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106" name="Google Shape;106;p16"/>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3" name="Shape 113"/>
        <p:cNvGrpSpPr/>
        <p:nvPr/>
      </p:nvGrpSpPr>
      <p:grpSpPr>
        <a:xfrm>
          <a:off x="0" y="0"/>
          <a:ext cx="0" cy="0"/>
          <a:chOff x="0" y="0"/>
          <a:chExt cx="0" cy="0"/>
        </a:xfrm>
      </p:grpSpPr>
      <p:sp>
        <p:nvSpPr>
          <p:cNvPr id="114" name="Google Shape;114;p18"/>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15" name="Google Shape;115;p18"/>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16" name="Google Shape;116;p18"/>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18"/>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18" name="Google Shape;118;p18"/>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119" name="Google Shape;119;p18"/>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120" name="Google Shape;120;p18"/>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121" name="Google Shape;121;p18"/>
          <p:cNvGrpSpPr/>
          <p:nvPr/>
        </p:nvGrpSpPr>
        <p:grpSpPr>
          <a:xfrm>
            <a:off x="0" y="9"/>
            <a:ext cx="9144001" cy="60552"/>
            <a:chOff x="-1" y="-371330"/>
            <a:chExt cx="12192001" cy="325200"/>
          </a:xfrm>
        </p:grpSpPr>
        <p:sp>
          <p:nvSpPr>
            <p:cNvPr id="122" name="Google Shape;122;p18"/>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23" name="Google Shape;123;p18"/>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24" name="Google Shape;124;p18"/>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125" name="Shape 125"/>
        <p:cNvGrpSpPr/>
        <p:nvPr/>
      </p:nvGrpSpPr>
      <p:grpSpPr>
        <a:xfrm>
          <a:off x="0" y="0"/>
          <a:ext cx="0" cy="0"/>
          <a:chOff x="0" y="0"/>
          <a:chExt cx="0" cy="0"/>
        </a:xfrm>
      </p:grpSpPr>
      <p:pic>
        <p:nvPicPr>
          <p:cNvPr id="126" name="Google Shape;126;p19"/>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127" name="Google Shape;127;p19"/>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128" name="Google Shape;128;p19"/>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29" name="Shape 129"/>
        <p:cNvGrpSpPr/>
        <p:nvPr/>
      </p:nvGrpSpPr>
      <p:grpSpPr>
        <a:xfrm>
          <a:off x="0" y="0"/>
          <a:ext cx="0" cy="0"/>
          <a:chOff x="0" y="0"/>
          <a:chExt cx="0" cy="0"/>
        </a:xfrm>
      </p:grpSpPr>
      <p:sp>
        <p:nvSpPr>
          <p:cNvPr id="130" name="Google Shape;130;p20"/>
          <p:cNvSpPr txBox="1"/>
          <p:nvPr>
            <p:ph type="title"/>
          </p:nvPr>
        </p:nvSpPr>
        <p:spPr>
          <a:xfrm>
            <a:off x="623888" y="873196"/>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Microsoft JhengHei"/>
              <a:buNone/>
              <a:defRPr b="1"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0"/>
          <p:cNvSpPr txBox="1"/>
          <p:nvPr>
            <p:ph idx="1" type="body"/>
          </p:nvPr>
        </p:nvSpPr>
        <p:spPr>
          <a:xfrm>
            <a:off x="623888" y="3131718"/>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32" name="Google Shape;132;p20"/>
          <p:cNvSpPr/>
          <p:nvPr/>
        </p:nvSpPr>
        <p:spPr>
          <a:xfrm>
            <a:off x="670500" y="3026195"/>
            <a:ext cx="7803000" cy="270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33" name="Google Shape;133;p20"/>
          <p:cNvSpPr/>
          <p:nvPr/>
        </p:nvSpPr>
        <p:spPr>
          <a:xfrm>
            <a:off x="2736000" y="3026195"/>
            <a:ext cx="3672000" cy="270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34" name="Google Shape;134;p20"/>
          <p:cNvSpPr/>
          <p:nvPr/>
        </p:nvSpPr>
        <p:spPr>
          <a:xfrm>
            <a:off x="6408000" y="3026195"/>
            <a:ext cx="2079000" cy="270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135" name="Google Shape;135;p20"/>
          <p:cNvPicPr preferRelativeResize="0"/>
          <p:nvPr/>
        </p:nvPicPr>
        <p:blipFill rotWithShape="1">
          <a:blip r:embed="rId2">
            <a:alphaModFix/>
          </a:blip>
          <a:srcRect b="0" l="0" r="0" t="0"/>
          <a:stretch/>
        </p:blipFill>
        <p:spPr>
          <a:xfrm>
            <a:off x="6828480" y="3697941"/>
            <a:ext cx="2618083" cy="144556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36" name="Shape 136"/>
        <p:cNvGrpSpPr/>
        <p:nvPr/>
      </p:nvGrpSpPr>
      <p:grpSpPr>
        <a:xfrm>
          <a:off x="0" y="0"/>
          <a:ext cx="0" cy="0"/>
          <a:chOff x="0" y="0"/>
          <a:chExt cx="0" cy="0"/>
        </a:xfrm>
      </p:grpSpPr>
      <p:sp>
        <p:nvSpPr>
          <p:cNvPr id="137" name="Google Shape;137;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8" name="Google Shape;138;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39" name="Google Shape;139;p21"/>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40" name="Google Shape;140;p21"/>
          <p:cNvPicPr preferRelativeResize="0"/>
          <p:nvPr/>
        </p:nvPicPr>
        <p:blipFill rotWithShape="1">
          <a:blip r:embed="rId3">
            <a:alphaModFix/>
          </a:blip>
          <a:srcRect b="0" l="0" r="0" t="0"/>
          <a:stretch/>
        </p:blipFill>
        <p:spPr>
          <a:xfrm>
            <a:off x="0" y="4240305"/>
            <a:ext cx="1354792" cy="903194"/>
          </a:xfrm>
          <a:prstGeom prst="rect">
            <a:avLst/>
          </a:prstGeom>
          <a:noFill/>
          <a:ln>
            <a:noFill/>
          </a:ln>
        </p:spPr>
      </p:pic>
      <p:grpSp>
        <p:nvGrpSpPr>
          <p:cNvPr id="141" name="Google Shape;141;p21"/>
          <p:cNvGrpSpPr/>
          <p:nvPr/>
        </p:nvGrpSpPr>
        <p:grpSpPr>
          <a:xfrm>
            <a:off x="670500" y="1036031"/>
            <a:ext cx="7802880" cy="26992"/>
            <a:chOff x="-1" y="-371330"/>
            <a:chExt cx="12192000" cy="325200"/>
          </a:xfrm>
        </p:grpSpPr>
        <p:sp>
          <p:nvSpPr>
            <p:cNvPr id="142" name="Google Shape;142;p21"/>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43" name="Google Shape;143;p21"/>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44" name="Google Shape;144;p21"/>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145" name="Shape 145"/>
        <p:cNvGrpSpPr/>
        <p:nvPr/>
      </p:nvGrpSpPr>
      <p:grpSpPr>
        <a:xfrm>
          <a:off x="0" y="0"/>
          <a:ext cx="0" cy="0"/>
          <a:chOff x="0" y="0"/>
          <a:chExt cx="0" cy="0"/>
        </a:xfrm>
      </p:grpSpPr>
      <p:grpSp>
        <p:nvGrpSpPr>
          <p:cNvPr id="146" name="Google Shape;146;p22"/>
          <p:cNvGrpSpPr/>
          <p:nvPr/>
        </p:nvGrpSpPr>
        <p:grpSpPr>
          <a:xfrm>
            <a:off x="670500" y="1036031"/>
            <a:ext cx="7802880" cy="26992"/>
            <a:chOff x="-1" y="-371330"/>
            <a:chExt cx="12192000" cy="325200"/>
          </a:xfrm>
        </p:grpSpPr>
        <p:sp>
          <p:nvSpPr>
            <p:cNvPr id="147" name="Google Shape;147;p22"/>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48" name="Google Shape;148;p22"/>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49" name="Google Shape;149;p22"/>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50" name="Google Shape;150;p22"/>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
        <p:nvSpPr>
          <p:cNvPr id="151" name="Google Shape;151;p22"/>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Microsoft JhengHei"/>
              <a:buNone/>
            </a:pPr>
            <a:r>
              <a:rPr b="1" lang="zh-TW" sz="3300">
                <a:solidFill>
                  <a:schemeClr val="dk1"/>
                </a:solidFill>
                <a:latin typeface="Microsoft JhengHei"/>
                <a:ea typeface="Microsoft JhengHei"/>
                <a:cs typeface="Microsoft JhengHei"/>
                <a:sym typeface="Microsoft JhengHei"/>
              </a:rPr>
              <a:t>按一下以編輯母片標題樣式</a:t>
            </a:r>
            <a:endParaRPr sz="11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152" name="Shape 152"/>
        <p:cNvGrpSpPr/>
        <p:nvPr/>
      </p:nvGrpSpPr>
      <p:grpSpPr>
        <a:xfrm>
          <a:off x="0" y="0"/>
          <a:ext cx="0" cy="0"/>
          <a:chOff x="0" y="0"/>
          <a:chExt cx="0" cy="0"/>
        </a:xfrm>
      </p:grpSpPr>
      <p:pic>
        <p:nvPicPr>
          <p:cNvPr id="153" name="Google Shape;153;p23"/>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p:cSld name="兩個內容">
    <p:spTree>
      <p:nvGrpSpPr>
        <p:cNvPr id="154" name="Shape 154"/>
        <p:cNvGrpSpPr/>
        <p:nvPr/>
      </p:nvGrpSpPr>
      <p:grpSpPr>
        <a:xfrm>
          <a:off x="0" y="0"/>
          <a:ext cx="0" cy="0"/>
          <a:chOff x="0" y="0"/>
          <a:chExt cx="0" cy="0"/>
        </a:xfrm>
      </p:grpSpPr>
      <p:sp>
        <p:nvSpPr>
          <p:cNvPr id="155" name="Google Shape;155;p24"/>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6" name="Google Shape;156;p2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7" name="Google Shape;157;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158" name="Google Shape;158;p24"/>
          <p:cNvGrpSpPr/>
          <p:nvPr/>
        </p:nvGrpSpPr>
        <p:grpSpPr>
          <a:xfrm>
            <a:off x="670500" y="1036031"/>
            <a:ext cx="7802880" cy="26992"/>
            <a:chOff x="-1" y="-371330"/>
            <a:chExt cx="12192000" cy="325200"/>
          </a:xfrm>
        </p:grpSpPr>
        <p:sp>
          <p:nvSpPr>
            <p:cNvPr id="159" name="Google Shape;159;p2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60" name="Google Shape;160;p24"/>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61" name="Google Shape;161;p24"/>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62" name="Google Shape;162;p24"/>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63" name="Google Shape;163;p24"/>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p:cSld name="比較">
    <p:spTree>
      <p:nvGrpSpPr>
        <p:cNvPr id="164" name="Shape 164"/>
        <p:cNvGrpSpPr/>
        <p:nvPr/>
      </p:nvGrpSpPr>
      <p:grpSpPr>
        <a:xfrm>
          <a:off x="0" y="0"/>
          <a:ext cx="0" cy="0"/>
          <a:chOff x="0" y="0"/>
          <a:chExt cx="0" cy="0"/>
        </a:xfrm>
      </p:grpSpPr>
      <p:sp>
        <p:nvSpPr>
          <p:cNvPr id="165" name="Google Shape;165;p25"/>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6" name="Google Shape;166;p25"/>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25"/>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8" name="Google Shape;168;p25"/>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9" name="Google Shape;169;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170" name="Google Shape;170;p25"/>
          <p:cNvGrpSpPr/>
          <p:nvPr/>
        </p:nvGrpSpPr>
        <p:grpSpPr>
          <a:xfrm>
            <a:off x="670500" y="1036031"/>
            <a:ext cx="7802880" cy="26992"/>
            <a:chOff x="-1" y="-371330"/>
            <a:chExt cx="12192000" cy="325200"/>
          </a:xfrm>
        </p:grpSpPr>
        <p:sp>
          <p:nvSpPr>
            <p:cNvPr id="171" name="Google Shape;171;p25"/>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72" name="Google Shape;172;p25"/>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73" name="Google Shape;173;p25"/>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74" name="Google Shape;174;p25"/>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75" name="Google Shape;175;p25"/>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76" name="Shape 176"/>
        <p:cNvGrpSpPr/>
        <p:nvPr/>
      </p:nvGrpSpPr>
      <p:grpSpPr>
        <a:xfrm>
          <a:off x="0" y="0"/>
          <a:ext cx="0" cy="0"/>
          <a:chOff x="0" y="0"/>
          <a:chExt cx="0" cy="0"/>
        </a:xfrm>
      </p:grpSpPr>
      <p:sp>
        <p:nvSpPr>
          <p:cNvPr id="177" name="Google Shape;177;p2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8" name="Google Shape;178;p2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9" name="Google Shape;179;p2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80" name="Google Shape;180;p26"/>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81" name="Shape 181"/>
        <p:cNvGrpSpPr/>
        <p:nvPr/>
      </p:nvGrpSpPr>
      <p:grpSpPr>
        <a:xfrm>
          <a:off x="0" y="0"/>
          <a:ext cx="0" cy="0"/>
          <a:chOff x="0" y="0"/>
          <a:chExt cx="0" cy="0"/>
        </a:xfrm>
      </p:grpSpPr>
      <p:sp>
        <p:nvSpPr>
          <p:cNvPr id="182" name="Google Shape;182;p2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3" name="Google Shape;183;p2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icrosoft JhengHei"/>
                <a:ea typeface="Microsoft JhengHei"/>
                <a:cs typeface="Microsoft JhengHei"/>
                <a:sym typeface="Microsoft JhengHe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icrosoft JhengHei"/>
                <a:ea typeface="Microsoft JhengHei"/>
                <a:cs typeface="Microsoft JhengHei"/>
                <a:sym typeface="Microsoft JhengHe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9pPr>
          </a:lstStyle>
          <a:p/>
        </p:txBody>
      </p:sp>
      <p:sp>
        <p:nvSpPr>
          <p:cNvPr id="184" name="Google Shape;184;p2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85" name="Google Shape;185;p27"/>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訂版面配置">
  <p:cSld name="1_自訂版面配置">
    <p:spTree>
      <p:nvGrpSpPr>
        <p:cNvPr id="186" name="Shape 186"/>
        <p:cNvGrpSpPr/>
        <p:nvPr/>
      </p:nvGrpSpPr>
      <p:grpSpPr>
        <a:xfrm>
          <a:off x="0" y="0"/>
          <a:ext cx="0" cy="0"/>
          <a:chOff x="0" y="0"/>
          <a:chExt cx="0" cy="0"/>
        </a:xfrm>
      </p:grpSpPr>
      <p:sp>
        <p:nvSpPr>
          <p:cNvPr id="187" name="Google Shape;187;p28"/>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188" name="Google Shape;188;p28"/>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189" name="Google Shape;189;p28"/>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grpSp>
        <p:nvGrpSpPr>
          <p:cNvPr id="190" name="Google Shape;190;p28"/>
          <p:cNvGrpSpPr/>
          <p:nvPr/>
        </p:nvGrpSpPr>
        <p:grpSpPr>
          <a:xfrm>
            <a:off x="0" y="9"/>
            <a:ext cx="9144001" cy="60552"/>
            <a:chOff x="-1" y="-371330"/>
            <a:chExt cx="12192001" cy="325200"/>
          </a:xfrm>
        </p:grpSpPr>
        <p:sp>
          <p:nvSpPr>
            <p:cNvPr id="191" name="Google Shape;191;p28"/>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92" name="Google Shape;192;p28"/>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93" name="Google Shape;193;p28"/>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
        <p:nvSpPr>
          <p:cNvPr id="194" name="Google Shape;194;p28"/>
          <p:cNvSpPr txBox="1"/>
          <p:nvPr>
            <p:ph type="title"/>
          </p:nvPr>
        </p:nvSpPr>
        <p:spPr>
          <a:xfrm>
            <a:off x="1044262" y="1562983"/>
            <a:ext cx="7055700" cy="9012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4500"/>
              <a:buFont typeface="Microsoft JhengHei"/>
              <a:buNone/>
              <a:defRPr b="1"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中央" showMasterSp="0">
  <p:cSld name="大標題 - 中央">
    <p:spTree>
      <p:nvGrpSpPr>
        <p:cNvPr id="195" name="Shape 195"/>
        <p:cNvGrpSpPr/>
        <p:nvPr/>
      </p:nvGrpSpPr>
      <p:grpSpPr>
        <a:xfrm>
          <a:off x="0" y="0"/>
          <a:ext cx="0" cy="0"/>
          <a:chOff x="0" y="0"/>
          <a:chExt cx="0" cy="0"/>
        </a:xfrm>
      </p:grpSpPr>
      <p:sp>
        <p:nvSpPr>
          <p:cNvPr id="196" name="Google Shape;196;p2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97" name="Google Shape;197;p29"/>
          <p:cNvGrpSpPr/>
          <p:nvPr/>
        </p:nvGrpSpPr>
        <p:grpSpPr>
          <a:xfrm>
            <a:off x="1075372" y="2889512"/>
            <a:ext cx="6521640" cy="17325"/>
            <a:chOff x="0" y="0"/>
            <a:chExt cx="17391040" cy="46200"/>
          </a:xfrm>
        </p:grpSpPr>
        <p:sp>
          <p:nvSpPr>
            <p:cNvPr id="198" name="Google Shape;198;p2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9" name="Google Shape;199;p2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0" name="Google Shape;200;p2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1" name="Google Shape;201;p2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02" name="Google Shape;202;p29"/>
          <p:cNvPicPr preferRelativeResize="0"/>
          <p:nvPr/>
        </p:nvPicPr>
        <p:blipFill rotWithShape="1">
          <a:blip r:embed="rId2">
            <a:alphaModFix amt="18340"/>
          </a:blip>
          <a:srcRect b="0" l="0" r="0" t="0"/>
          <a:stretch/>
        </p:blipFill>
        <p:spPr>
          <a:xfrm>
            <a:off x="7631260" y="4869421"/>
            <a:ext cx="1461636" cy="193074"/>
          </a:xfrm>
          <a:prstGeom prst="rect">
            <a:avLst/>
          </a:prstGeom>
          <a:noFill/>
          <a:ln>
            <a:noFill/>
          </a:ln>
        </p:spPr>
      </p:pic>
      <p:sp>
        <p:nvSpPr>
          <p:cNvPr id="203" name="Google Shape;203;p2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17450" y="5084396"/>
            <a:ext cx="9178902" cy="59104"/>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42" name="Google Shape;42;p5"/>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44" name="Google Shape;44;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1075372" y="2889512"/>
            <a:ext cx="6521694" cy="17335"/>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3" name="Google Shape;53;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3.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2.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icrosoft JhengHei"/>
              <a:buNone/>
              <a:defRPr b="0" i="0" sz="3300" u="none" cap="none" strike="noStrike">
                <a:solidFill>
                  <a:schemeClr val="dk1"/>
                </a:solidFill>
                <a:latin typeface="Microsoft JhengHei"/>
                <a:ea typeface="Microsoft JhengHei"/>
                <a:cs typeface="Microsoft JhengHei"/>
                <a:sym typeface="Microsoft JhengHe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9" name="Google Shape;109;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JhengHei"/>
                <a:ea typeface="Microsoft JhengHei"/>
                <a:cs typeface="Microsoft JhengHei"/>
                <a:sym typeface="Microsoft JhengHe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JhengHei"/>
                <a:ea typeface="Microsoft JhengHei"/>
                <a:cs typeface="Microsoft JhengHei"/>
                <a:sym typeface="Microsoft JhengHe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JhengHei"/>
                <a:ea typeface="Microsoft JhengHei"/>
                <a:cs typeface="Microsoft JhengHei"/>
                <a:sym typeface="Microsoft JhengHe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10" name="Google Shape;110;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11" name="Google Shape;111;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12" name="Google Shape;112;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1pPr>
            <a:lvl2pPr indent="0" lvl="1"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2pPr>
            <a:lvl3pPr indent="0" lvl="2"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3pPr>
            <a:lvl4pPr indent="0" lvl="3"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4pPr>
            <a:lvl5pPr indent="0" lvl="4"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5pPr>
            <a:lvl6pPr indent="0" lvl="5"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6pPr>
            <a:lvl7pPr indent="0" lvl="6"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7pPr>
            <a:lvl8pPr indent="0" lvl="7"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8pPr>
            <a:lvl9pPr indent="0" lvl="8"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tOG4egz_oq8" TargetMode="Externa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www.youtube.com/watch?v=laKl3cXO6Sw" TargetMode="Externa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youtube.com/watch?v=WCl5UfH41BI" TargetMode="Externa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www.youtube.com/watch?v=ngOc5hxuGSw" TargetMode="Externa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youtube.com/watch?v=uQpvevYm6oQ" TargetMode="External"/><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youtube.com/watch?v=zvYxz5DTO70" TargetMode="External"/><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youtube.com/watch?v=FjZeODji_9E" TargetMode="External"/><Relationship Id="rId4" Type="http://schemas.openxmlformats.org/officeDocument/2006/relationships/image" Target="../media/image2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UTBKeF6INuA" TargetMode="Externa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youtube.com/watch?v=BTUkZHAmdFE" TargetMode="External"/><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www.youtube.com/watch?v=4MmpDA-kGs0" TargetMode="Externa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www.youtube.com/watch?v=FBezDxJrUnE" TargetMode="External"/><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www.youtube.com/watch?v=bbjeAnsP17A" TargetMode="Externa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www.youtube.com/watch?v=YngeV9YPeMo" TargetMode="Externa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www.youtube.com/watch?v=0g2zEWq1cp4" TargetMode="External"/><Relationship Id="rId4" Type="http://schemas.openxmlformats.org/officeDocument/2006/relationships/image" Target="../media/image3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www.youtube.com/watch?v=8KblhpdZbTc" TargetMode="External"/><Relationship Id="rId4" Type="http://schemas.openxmlformats.org/officeDocument/2006/relationships/image" Target="../media/image3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www.youtube.com/watch?v=4PwCkoW4M_k" TargetMode="External"/><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tBUn-uCBX7Q1p6yEgGLsRIVnIfn9kJPN/view?usp=sharing" TargetMode="External"/><Relationship Id="rId4" Type="http://schemas.openxmlformats.org/officeDocument/2006/relationships/hyperlink" Target="https://drive.google.com/file/d/1uOAAeUMn3rvMyLJUbLU6gMDgTxqVq6H9/view?usp=sharing" TargetMode="External"/><Relationship Id="rId5" Type="http://schemas.openxmlformats.org/officeDocument/2006/relationships/hyperlink" Target="https://drive.google.com/file/d/1uOAAeUMn3rvMyLJUbLU6gMDgTxqVq6H9/view?usp=sharing" TargetMode="External"/><Relationship Id="rId6" Type="http://schemas.openxmlformats.org/officeDocument/2006/relationships/hyperlink" Target="https://www.youtube.com/playlist?list=PLLe9nHbbx_jMCNPeHfEea-X1vw07X4XSz"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qLDXiCzpwYs" TargetMode="External"/><Relationship Id="rId4" Type="http://schemas.openxmlformats.org/officeDocument/2006/relationships/image" Target="../media/image3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pGxy3gCeWk0" TargetMode="External"/><Relationship Id="rId4" Type="http://schemas.openxmlformats.org/officeDocument/2006/relationships/image" Target="../media/image2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youtube.com/watch?v=iZct5loVqPQ" TargetMode="External"/><Relationship Id="rId4" Type="http://schemas.openxmlformats.org/officeDocument/2006/relationships/image" Target="../media/image3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youtube.com/watch?v=ay8Uq_iuiAI" TargetMode="External"/><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1A1A1A"/>
              </a:buClr>
              <a:buSzPts val="4200"/>
              <a:buFont typeface="Arial"/>
              <a:buNone/>
            </a:pPr>
            <a:r>
              <a:rPr lang="zh-TW" sz="4200">
                <a:latin typeface="Microsoft JhengHei"/>
                <a:ea typeface="Microsoft JhengHei"/>
                <a:cs typeface="Microsoft JhengHei"/>
                <a:sym typeface="Microsoft JhengHei"/>
              </a:rPr>
              <a:t>遞迴神經網路與序列模型</a:t>
            </a:r>
            <a:endParaRPr>
              <a:latin typeface="Microsoft JhengHei"/>
              <a:ea typeface="Microsoft JhengHei"/>
              <a:cs typeface="Microsoft JhengHei"/>
              <a:sym typeface="Microsoft JhengHei"/>
            </a:endParaRPr>
          </a:p>
        </p:txBody>
      </p:sp>
      <p:sp>
        <p:nvSpPr>
          <p:cNvPr id="209" name="Google Shape;209;p30"/>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chemeClr val="dk1"/>
              </a:buClr>
              <a:buSzPts val="1800"/>
              <a:buNone/>
            </a:pPr>
            <a:r>
              <a:rPr lang="zh-TW">
                <a:latin typeface="Microsoft JhengHei"/>
                <a:ea typeface="Microsoft JhengHei"/>
                <a:cs typeface="Microsoft JhengHei"/>
                <a:sym typeface="Microsoft JhengHei"/>
              </a:rPr>
              <a:t>蔡炎龍＆技術處</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Regularization之Dropout</a:t>
            </a:r>
            <a:endParaRPr b="0" i="0" sz="2600" u="none" cap="none" strike="noStrike">
              <a:solidFill>
                <a:srgbClr val="1A1A1A"/>
              </a:solidFill>
              <a:latin typeface="Arial"/>
              <a:ea typeface="Arial"/>
              <a:cs typeface="Arial"/>
              <a:sym typeface="Arial"/>
            </a:endParaRPr>
          </a:p>
        </p:txBody>
      </p:sp>
      <p:sp>
        <p:nvSpPr>
          <p:cNvPr id="270" name="Google Shape;270;p39"/>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71" name="Google Shape;271;p39" title="1101Regularization之Dropout.mp4">
            <a:hlinkClick r:id="rId3"/>
          </p:cNvPr>
          <p:cNvPicPr preferRelativeResize="0"/>
          <p:nvPr/>
        </p:nvPicPr>
        <p:blipFill rotWithShape="1">
          <a:blip r:embed="rId4">
            <a:alphaModFix/>
          </a:blip>
          <a:srcRect b="0" l="0" r="0" t="0"/>
          <a:stretch/>
        </p:blipFill>
        <p:spPr>
          <a:xfrm>
            <a:off x="1752800" y="781025"/>
            <a:ext cx="5652275" cy="42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L2 Regularization</a:t>
            </a:r>
            <a:endParaRPr b="0" i="0" sz="2600" u="none" cap="none" strike="noStrike">
              <a:solidFill>
                <a:srgbClr val="1A1A1A"/>
              </a:solidFill>
              <a:latin typeface="Arial"/>
              <a:ea typeface="Arial"/>
              <a:cs typeface="Arial"/>
              <a:sym typeface="Arial"/>
            </a:endParaRPr>
          </a:p>
        </p:txBody>
      </p:sp>
      <p:sp>
        <p:nvSpPr>
          <p:cNvPr id="277" name="Google Shape;277;p40"/>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78" name="Google Shape;278;p40" title="1102L2 Regularization.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學習法改良的兩個方向</a:t>
            </a:r>
            <a:endParaRPr b="0" i="0" sz="2600" u="none" cap="none" strike="noStrike">
              <a:solidFill>
                <a:srgbClr val="1A1A1A"/>
              </a:solidFill>
              <a:latin typeface="Arial"/>
              <a:ea typeface="Arial"/>
              <a:cs typeface="Arial"/>
              <a:sym typeface="Arial"/>
            </a:endParaRPr>
          </a:p>
        </p:txBody>
      </p:sp>
      <p:sp>
        <p:nvSpPr>
          <p:cNvPr id="284" name="Google Shape;284;p41"/>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85" name="Google Shape;285;p41" title="1201學習法改良的兩個方向.mp4">
            <a:hlinkClick r:id="rId3"/>
          </p:cNvPr>
          <p:cNvPicPr preferRelativeResize="0"/>
          <p:nvPr/>
        </p:nvPicPr>
        <p:blipFill rotWithShape="1">
          <a:blip r:embed="rId4">
            <a:alphaModFix/>
          </a:blip>
          <a:srcRect b="0" l="0" r="0" t="0"/>
          <a:stretch/>
        </p:blipFill>
        <p:spPr>
          <a:xfrm>
            <a:off x="1710025" y="781025"/>
            <a:ext cx="5697025" cy="427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Momentum</a:t>
            </a:r>
            <a:endParaRPr b="0" i="0" sz="2600" u="none" cap="none" strike="noStrike">
              <a:solidFill>
                <a:srgbClr val="1A1A1A"/>
              </a:solidFill>
              <a:latin typeface="Arial"/>
              <a:ea typeface="Arial"/>
              <a:cs typeface="Arial"/>
              <a:sym typeface="Arial"/>
            </a:endParaRPr>
          </a:p>
        </p:txBody>
      </p:sp>
      <p:sp>
        <p:nvSpPr>
          <p:cNvPr id="291" name="Google Shape;291;p4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92" name="Google Shape;292;p42" title="1202Momentum.mp4">
            <a:hlinkClick r:id="rId3"/>
          </p:cNvPr>
          <p:cNvPicPr preferRelativeResize="0"/>
          <p:nvPr/>
        </p:nvPicPr>
        <p:blipFill rotWithShape="1">
          <a:blip r:embed="rId4">
            <a:alphaModFix/>
          </a:blip>
          <a:srcRect b="0" l="0" r="0" t="0"/>
          <a:stretch/>
        </p:blipFill>
        <p:spPr>
          <a:xfrm>
            <a:off x="1699900" y="781025"/>
            <a:ext cx="5697050" cy="427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471503" y="214325"/>
            <a:ext cx="7221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Learning Rate變速器和Adam學習法</a:t>
            </a:r>
            <a:endParaRPr b="0" i="0" sz="2600" u="none" cap="none" strike="noStrike">
              <a:solidFill>
                <a:srgbClr val="1A1A1A"/>
              </a:solidFill>
              <a:latin typeface="Arial"/>
              <a:ea typeface="Arial"/>
              <a:cs typeface="Arial"/>
              <a:sym typeface="Arial"/>
            </a:endParaRPr>
          </a:p>
        </p:txBody>
      </p:sp>
      <p:sp>
        <p:nvSpPr>
          <p:cNvPr id="298" name="Google Shape;298;p43"/>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99" name="Google Shape;299;p43" title="1203Learning Rate變速器和Adam學習法.mp4">
            <a:hlinkClick r:id="rId3"/>
          </p:cNvPr>
          <p:cNvPicPr preferRelativeResize="0"/>
          <p:nvPr/>
        </p:nvPicPr>
        <p:blipFill rotWithShape="1">
          <a:blip r:embed="rId4">
            <a:alphaModFix/>
          </a:blip>
          <a:srcRect b="0" l="0" r="0" t="0"/>
          <a:stretch/>
        </p:blipFill>
        <p:spPr>
          <a:xfrm>
            <a:off x="1720125" y="781025"/>
            <a:ext cx="5717225" cy="428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BatchNormalization</a:t>
            </a:r>
            <a:endParaRPr b="0" i="0" sz="2600" u="none" cap="none" strike="noStrike">
              <a:solidFill>
                <a:srgbClr val="1A1A1A"/>
              </a:solidFill>
              <a:latin typeface="Arial"/>
              <a:ea typeface="Arial"/>
              <a:cs typeface="Arial"/>
              <a:sym typeface="Arial"/>
            </a:endParaRPr>
          </a:p>
        </p:txBody>
      </p:sp>
      <p:sp>
        <p:nvSpPr>
          <p:cNvPr id="305" name="Google Shape;305;p4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06" name="Google Shape;306;p44" title="1301BatchNormalization.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ResNet</a:t>
            </a:r>
            <a:endParaRPr b="0" i="0" sz="2600" u="none" cap="none" strike="noStrike">
              <a:solidFill>
                <a:srgbClr val="1A1A1A"/>
              </a:solidFill>
              <a:latin typeface="Arial"/>
              <a:ea typeface="Arial"/>
              <a:cs typeface="Arial"/>
              <a:sym typeface="Arial"/>
            </a:endParaRPr>
          </a:p>
        </p:txBody>
      </p:sp>
      <p:sp>
        <p:nvSpPr>
          <p:cNvPr id="312" name="Google Shape;312;p45"/>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13" name="Google Shape;313;p45" title="1302ResNet.mp4">
            <a:hlinkClick r:id="rId3"/>
          </p:cNvPr>
          <p:cNvPicPr preferRelativeResize="0"/>
          <p:nvPr/>
        </p:nvPicPr>
        <p:blipFill rotWithShape="1">
          <a:blip r:embed="rId4">
            <a:alphaModFix/>
          </a:blip>
          <a:srcRect b="0" l="0" r="0" t="0"/>
          <a:stretch/>
        </p:blipFill>
        <p:spPr>
          <a:xfrm>
            <a:off x="1752800" y="781025"/>
            <a:ext cx="5704775" cy="427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RNN可用ResNet嗎</a:t>
            </a:r>
            <a:endParaRPr b="0" i="0" sz="2600" u="none" cap="none" strike="noStrike">
              <a:solidFill>
                <a:srgbClr val="1A1A1A"/>
              </a:solidFill>
              <a:latin typeface="Arial"/>
              <a:ea typeface="Arial"/>
              <a:cs typeface="Arial"/>
              <a:sym typeface="Arial"/>
            </a:endParaRPr>
          </a:p>
        </p:txBody>
      </p:sp>
      <p:sp>
        <p:nvSpPr>
          <p:cNvPr id="319" name="Google Shape;319;p46"/>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20" name="Google Shape;320;p46" title="1303RNN可用ResNet嗎.mp4">
            <a:hlinkClick r:id="rId3"/>
          </p:cNvPr>
          <p:cNvPicPr preferRelativeResize="0"/>
          <p:nvPr/>
        </p:nvPicPr>
        <p:blipFill rotWithShape="1">
          <a:blip r:embed="rId4">
            <a:alphaModFix/>
          </a:blip>
          <a:srcRect b="0" l="0" r="0" t="0"/>
          <a:stretch/>
        </p:blipFill>
        <p:spPr>
          <a:xfrm>
            <a:off x="1699900" y="781025"/>
            <a:ext cx="5692675" cy="426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SELU</a:t>
            </a:r>
            <a:endParaRPr b="0" i="0" sz="2600" u="none" cap="none" strike="noStrike">
              <a:solidFill>
                <a:srgbClr val="1A1A1A"/>
              </a:solidFill>
              <a:latin typeface="Arial"/>
              <a:ea typeface="Arial"/>
              <a:cs typeface="Arial"/>
              <a:sym typeface="Arial"/>
            </a:endParaRPr>
          </a:p>
        </p:txBody>
      </p:sp>
      <p:sp>
        <p:nvSpPr>
          <p:cNvPr id="326" name="Google Shape;326;p4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327" name="Google Shape;327;p47" title="1304SELU.mp4">
            <a:hlinkClick r:id="rId3"/>
          </p:cNvPr>
          <p:cNvPicPr preferRelativeResize="0"/>
          <p:nvPr/>
        </p:nvPicPr>
        <p:blipFill rotWithShape="1">
          <a:blip r:embed="rId4">
            <a:alphaModFix/>
          </a:blip>
          <a:srcRect b="0" l="0" r="0" t="0"/>
          <a:stretch/>
        </p:blipFill>
        <p:spPr>
          <a:xfrm>
            <a:off x="1710000" y="781025"/>
            <a:ext cx="5707150" cy="428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chemeClr val="dk1"/>
                </a:solidFill>
              </a:rPr>
              <a:t>Attention</a:t>
            </a:r>
            <a:r>
              <a:rPr b="0" i="0" lang="zh-TW" sz="3200" u="none" cap="none" strike="noStrike">
                <a:solidFill>
                  <a:schemeClr val="dk1"/>
                </a:solidFill>
                <a:latin typeface="Arial"/>
                <a:ea typeface="Arial"/>
                <a:cs typeface="Arial"/>
                <a:sym typeface="Arial"/>
              </a:rPr>
              <a:t> </a:t>
            </a:r>
            <a:r>
              <a:rPr lang="zh-TW" sz="3200">
                <a:solidFill>
                  <a:schemeClr val="dk1"/>
                </a:solidFill>
              </a:rPr>
              <a:t>Model</a:t>
            </a:r>
            <a:endParaRPr b="0" i="0" sz="4200" u="none" cap="none" strike="noStrike">
              <a:solidFill>
                <a:srgbClr val="56BADC"/>
              </a:solidFill>
              <a:latin typeface="Arial"/>
              <a:ea typeface="Arial"/>
              <a:cs typeface="Arial"/>
              <a:sym typeface="Arial"/>
            </a:endParaRPr>
          </a:p>
        </p:txBody>
      </p:sp>
      <p:sp>
        <p:nvSpPr>
          <p:cNvPr id="333" name="Google Shape;333;p48"/>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Attention的概念</a:t>
            </a:r>
            <a:endParaRPr b="0" i="0" sz="1400" u="none" cap="none" strike="noStrike">
              <a:solidFill>
                <a:srgbClr val="1A1A1A"/>
              </a:solidFill>
              <a:latin typeface="Arial"/>
              <a:ea typeface="Arial"/>
              <a:cs typeface="Arial"/>
              <a:sym typeface="Arial"/>
            </a:endParaRPr>
          </a:p>
        </p:txBody>
      </p:sp>
      <p:pic>
        <p:nvPicPr>
          <p:cNvPr id="339" name="Google Shape;339;p49" title="0702Attention的概念.mp4">
            <a:hlinkClick r:id="rId3"/>
          </p:cNvPr>
          <p:cNvPicPr preferRelativeResize="0"/>
          <p:nvPr/>
        </p:nvPicPr>
        <p:blipFill>
          <a:blip r:embed="rId4">
            <a:alphaModFix/>
          </a:blip>
          <a:stretch>
            <a:fillRect/>
          </a:stretch>
        </p:blipFill>
        <p:spPr>
          <a:xfrm>
            <a:off x="1618450" y="784175"/>
            <a:ext cx="5812426" cy="4359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a:t>
            </a:r>
            <a:r>
              <a:rPr lang="zh-TW" sz="3000">
                <a:solidFill>
                  <a:schemeClr val="dk1"/>
                </a:solidFill>
              </a:rPr>
              <a:t>的概念</a:t>
            </a:r>
            <a:endParaRPr sz="3000">
              <a:solidFill>
                <a:schemeClr val="dk1"/>
              </a:solidFill>
            </a:endParaRPr>
          </a:p>
        </p:txBody>
      </p:sp>
      <p:pic>
        <p:nvPicPr>
          <p:cNvPr descr="This video screencast was created with Doceri on an iPad. Doceri is free in the iTunes app store. Learn more at http://www.doceri.com" id="345" name="Google Shape;345;p50" title="[RNN 補充教材] 03 Attention">
            <a:hlinkClick r:id="rId3"/>
          </p:cNvPr>
          <p:cNvPicPr preferRelativeResize="0"/>
          <p:nvPr/>
        </p:nvPicPr>
        <p:blipFill>
          <a:blip r:embed="rId4">
            <a:alphaModFix/>
          </a:blip>
          <a:stretch>
            <a:fillRect/>
          </a:stretch>
        </p:blipFill>
        <p:spPr>
          <a:xfrm>
            <a:off x="1608500" y="882400"/>
            <a:ext cx="5812433" cy="4359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Bidirectional RNN</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351" name="Google Shape;351;p51" title="[RNN 補充教材] 04 Bidirectional RNN">
            <a:hlinkClick r:id="rId3"/>
          </p:cNvPr>
          <p:cNvPicPr preferRelativeResize="0"/>
          <p:nvPr/>
        </p:nvPicPr>
        <p:blipFill>
          <a:blip r:embed="rId4">
            <a:alphaModFix/>
          </a:blip>
          <a:stretch>
            <a:fillRect/>
          </a:stretch>
        </p:blipFill>
        <p:spPr>
          <a:xfrm>
            <a:off x="1438275" y="773459"/>
            <a:ext cx="5812433" cy="4359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 is all you need - Part1</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357" name="Google Shape;357;p52" title="[RNN 補充教材] 0501 Attention is All You Need 之一">
            <a:hlinkClick r:id="rId3"/>
          </p:cNvPr>
          <p:cNvPicPr preferRelativeResize="0"/>
          <p:nvPr/>
        </p:nvPicPr>
        <p:blipFill>
          <a:blip r:embed="rId4">
            <a:alphaModFix/>
          </a:blip>
          <a:stretch>
            <a:fillRect/>
          </a:stretch>
        </p:blipFill>
        <p:spPr>
          <a:xfrm>
            <a:off x="1753775" y="784175"/>
            <a:ext cx="5812433" cy="4359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 is all you need - Part2</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363" name="Google Shape;363;p53" title="[RNN 補充教材] 0502 Attention is All You Need 02">
            <a:hlinkClick r:id="rId3"/>
          </p:cNvPr>
          <p:cNvPicPr preferRelativeResize="0"/>
          <p:nvPr/>
        </p:nvPicPr>
        <p:blipFill>
          <a:blip r:embed="rId4">
            <a:alphaModFix/>
          </a:blip>
          <a:stretch>
            <a:fillRect/>
          </a:stretch>
        </p:blipFill>
        <p:spPr>
          <a:xfrm>
            <a:off x="1716175" y="784175"/>
            <a:ext cx="5812433" cy="4359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 is all you need - Part3</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369" name="Google Shape;369;p54" title="[RNN 補充教材] 0503 Attention is All You Need 03">
            <a:hlinkClick r:id="rId3"/>
          </p:cNvPr>
          <p:cNvPicPr preferRelativeResize="0"/>
          <p:nvPr/>
        </p:nvPicPr>
        <p:blipFill>
          <a:blip r:embed="rId4">
            <a:alphaModFix/>
          </a:blip>
          <a:stretch>
            <a:fillRect/>
          </a:stretch>
        </p:blipFill>
        <p:spPr>
          <a:xfrm>
            <a:off x="1657350" y="784175"/>
            <a:ext cx="5812433" cy="4359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470551" y="215975"/>
            <a:ext cx="7524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sz="3000">
                <a:solidFill>
                  <a:schemeClr val="dk1"/>
                </a:solidFill>
              </a:rPr>
              <a:t>Attention is all you need - Part4</a:t>
            </a:r>
            <a:endParaRPr b="0" i="0" sz="1400" u="none" cap="none" strike="noStrike">
              <a:solidFill>
                <a:srgbClr val="1A1A1A"/>
              </a:solidFill>
              <a:latin typeface="Arial"/>
              <a:ea typeface="Arial"/>
              <a:cs typeface="Arial"/>
              <a:sym typeface="Arial"/>
            </a:endParaRPr>
          </a:p>
        </p:txBody>
      </p:sp>
      <p:pic>
        <p:nvPicPr>
          <p:cNvPr descr="This video screencast was created with Doceri on an iPad. Doceri is free in the iTunes app store. Learn more at http://www.doceri.com" id="375" name="Google Shape;375;p55" title="[RNN 補充教材] 0504 Attention is All You Need 04">
            <a:hlinkClick r:id="rId3"/>
          </p:cNvPr>
          <p:cNvPicPr preferRelativeResize="0"/>
          <p:nvPr/>
        </p:nvPicPr>
        <p:blipFill>
          <a:blip r:embed="rId4">
            <a:alphaModFix/>
          </a:blip>
          <a:stretch>
            <a:fillRect/>
          </a:stretch>
        </p:blipFill>
        <p:spPr>
          <a:xfrm>
            <a:off x="1670450" y="777044"/>
            <a:ext cx="5816200" cy="4362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19" name="Google Shape;219;p32"/>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32"/>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21" name="Google Shape;221;p32"/>
          <p:cNvSpPr txBox="1"/>
          <p:nvPr/>
        </p:nvSpPr>
        <p:spPr>
          <a:xfrm>
            <a:off x="4122425" y="183150"/>
            <a:ext cx="4680900" cy="467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zh-TW" sz="3000">
                <a:solidFill>
                  <a:schemeClr val="dk1"/>
                </a:solidFill>
              </a:rPr>
              <a:t>1.神經網絡的技巧</a:t>
            </a:r>
            <a:endParaRPr sz="3000">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Initialize</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Regularization</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Optimizer</a:t>
            </a:r>
            <a:endParaRPr>
              <a:solidFill>
                <a:schemeClr val="dk1"/>
              </a:solidFill>
            </a:endParaRPr>
          </a:p>
          <a:p>
            <a:pPr indent="-317500" lvl="0" marL="457200" rtl="0" algn="l">
              <a:spcBef>
                <a:spcPts val="0"/>
              </a:spcBef>
              <a:spcAft>
                <a:spcPts val="0"/>
              </a:spcAft>
              <a:buClr>
                <a:schemeClr val="dk1"/>
              </a:buClr>
              <a:buSzPts val="1400"/>
              <a:buChar char="●"/>
            </a:pPr>
            <a:r>
              <a:rPr lang="zh-TW">
                <a:solidFill>
                  <a:schemeClr val="dk1"/>
                </a:solidFill>
              </a:rPr>
              <a:t>Batch Normalization</a:t>
            </a:r>
            <a:endParaRPr sz="3000">
              <a:solidFill>
                <a:schemeClr val="dk1"/>
              </a:solidFill>
            </a:endParaRPr>
          </a:p>
          <a:p>
            <a:pPr indent="0" lvl="0" marL="0" rtl="0" algn="l">
              <a:spcBef>
                <a:spcPts val="0"/>
              </a:spcBef>
              <a:spcAft>
                <a:spcPts val="0"/>
              </a:spcAft>
              <a:buClr>
                <a:schemeClr val="dk1"/>
              </a:buClr>
              <a:buSzPts val="3000"/>
              <a:buFont typeface="Arial"/>
              <a:buNone/>
            </a:pPr>
            <a:r>
              <a:rPr lang="zh-TW" sz="3000">
                <a:solidFill>
                  <a:schemeClr val="dk1"/>
                </a:solidFill>
              </a:rPr>
              <a:t>2.Attention model</a:t>
            </a:r>
            <a:endParaRPr sz="3000">
              <a:solidFill>
                <a:schemeClr val="dk1"/>
              </a:solidFill>
            </a:endParaRPr>
          </a:p>
        </p:txBody>
      </p:sp>
      <p:sp>
        <p:nvSpPr>
          <p:cNvPr id="222" name="Google Shape;222;p32"/>
          <p:cNvSpPr txBox="1"/>
          <p:nvPr>
            <p:ph idx="1" type="body"/>
          </p:nvPr>
        </p:nvSpPr>
        <p:spPr>
          <a:xfrm>
            <a:off x="557789" y="3374948"/>
            <a:ext cx="59430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r>
              <a:rPr lang="zh-TW"/>
              <a:t>        </a:t>
            </a:r>
            <a:endParaRPr/>
          </a:p>
          <a:p>
            <a:pPr indent="-76200" lvl="0" marL="228600" marR="0" rtl="0" algn="l">
              <a:lnSpc>
                <a:spcPct val="100000"/>
              </a:lnSpc>
              <a:spcBef>
                <a:spcPts val="0"/>
              </a:spcBef>
              <a:spcAft>
                <a:spcPts val="0"/>
              </a:spcAft>
              <a:buClr>
                <a:srgbClr val="000000"/>
              </a:buClr>
              <a:buSzPts val="2400"/>
              <a:buFont typeface="Helvetica Neue"/>
              <a:buNone/>
            </a:pPr>
            <a:r>
              <a:rPr lang="zh-TW" u="sng">
                <a:solidFill>
                  <a:schemeClr val="hlink"/>
                </a:solidFill>
                <a:hlinkClick r:id="rId4"/>
              </a:rPr>
              <a:t>課程</a:t>
            </a:r>
            <a:r>
              <a:rPr b="0" i="0" lang="zh-TW" sz="1700" u="sng" cap="none" strike="noStrike">
                <a:solidFill>
                  <a:schemeClr val="hlink"/>
                </a:solidFill>
                <a:latin typeface="Helvetica Neue"/>
                <a:ea typeface="Helvetica Neue"/>
                <a:cs typeface="Helvetica Neue"/>
                <a:sym typeface="Helvetica Neue"/>
                <a:hlinkClick r:id="rId5"/>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6"/>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chemeClr val="dk1"/>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Code 放在 Hub 中的 course 內</a:t>
            </a:r>
            <a:endParaRPr/>
          </a:p>
        </p:txBody>
      </p:sp>
      <p:sp>
        <p:nvSpPr>
          <p:cNvPr id="228" name="Google Shape;228;p3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254000" lvl="0" marL="342900" rtl="0" algn="l">
              <a:lnSpc>
                <a:spcPct val="115000"/>
              </a:lnSpc>
              <a:spcBef>
                <a:spcPts val="800"/>
              </a:spcBef>
              <a:spcAft>
                <a:spcPts val="0"/>
              </a:spcAft>
              <a:buSzPts val="1400"/>
              <a:buChar char="•"/>
            </a:pPr>
            <a:r>
              <a:rPr lang="zh-TW"/>
              <a:t>為維護課程資料，courses 中的檔案皆為 read-only，如需修改請複製到自身環境中。</a:t>
            </a:r>
            <a:endParaRPr/>
          </a:p>
          <a:p>
            <a:pPr indent="-254000" lvl="0" marL="342900" rtl="0" algn="l">
              <a:lnSpc>
                <a:spcPct val="115000"/>
              </a:lnSpc>
              <a:spcBef>
                <a:spcPts val="800"/>
              </a:spcBef>
              <a:spcAft>
                <a:spcPts val="0"/>
              </a:spcAft>
              <a:buSzPts val="1400"/>
              <a:buChar char="•"/>
            </a:pPr>
            <a:r>
              <a:rPr lang="zh-TW"/>
              <a:t>打開 terminal，輸入</a:t>
            </a:r>
            <a:endParaRPr/>
          </a:p>
          <a:p>
            <a:pPr indent="0" lvl="0" marL="685800" rtl="0" algn="l">
              <a:lnSpc>
                <a:spcPct val="115000"/>
              </a:lnSpc>
              <a:spcBef>
                <a:spcPts val="800"/>
              </a:spcBef>
              <a:spcAft>
                <a:spcPts val="0"/>
              </a:spcAft>
              <a:buNone/>
            </a:pPr>
            <a:r>
              <a:rPr lang="zh-TW">
                <a:solidFill>
                  <a:srgbClr val="FF0000"/>
                </a:solidFill>
              </a:rPr>
              <a:t>cp -r</a:t>
            </a:r>
            <a:r>
              <a:rPr lang="zh-TW"/>
              <a:t> </a:t>
            </a:r>
            <a:r>
              <a:rPr lang="zh-TW">
                <a:solidFill>
                  <a:schemeClr val="accent3"/>
                </a:solidFill>
              </a:rPr>
              <a:t>datasets/[課程名稱]/</a:t>
            </a:r>
            <a:r>
              <a:rPr lang="zh-TW"/>
              <a:t> </a:t>
            </a:r>
            <a:r>
              <a:rPr lang="zh-TW">
                <a:solidFill>
                  <a:schemeClr val="accent1"/>
                </a:solidFill>
              </a:rPr>
              <a:t>[存放本機位置]</a:t>
            </a:r>
            <a:endParaRPr>
              <a:solidFill>
                <a:schemeClr val="accent1"/>
              </a:solidFill>
            </a:endParaRPr>
          </a:p>
          <a:p>
            <a:pPr indent="0" lvl="0" marL="685800" rtl="0" algn="l">
              <a:lnSpc>
                <a:spcPct val="115000"/>
              </a:lnSpc>
              <a:spcBef>
                <a:spcPts val="800"/>
              </a:spcBef>
              <a:spcAft>
                <a:spcPts val="0"/>
              </a:spcAft>
              <a:buNone/>
            </a:pPr>
            <a:r>
              <a:rPr lang="zh-TW"/>
              <a:t>ex :</a:t>
            </a:r>
            <a:endParaRPr/>
          </a:p>
          <a:p>
            <a:pPr indent="0" lvl="0" marL="685800" rtl="0" algn="l">
              <a:lnSpc>
                <a:spcPct val="115000"/>
              </a:lnSpc>
              <a:spcBef>
                <a:spcPts val="800"/>
              </a:spcBef>
              <a:spcAft>
                <a:spcPts val="0"/>
              </a:spcAft>
              <a:buNone/>
            </a:pPr>
            <a:r>
              <a:rPr lang="zh-TW">
                <a:solidFill>
                  <a:srgbClr val="FF0000"/>
                </a:solidFill>
              </a:rPr>
              <a:t>cp -r</a:t>
            </a:r>
            <a:r>
              <a:rPr lang="zh-TW">
                <a:solidFill>
                  <a:schemeClr val="accent1"/>
                </a:solidFill>
              </a:rPr>
              <a:t> </a:t>
            </a:r>
            <a:r>
              <a:rPr lang="zh-TW">
                <a:solidFill>
                  <a:schemeClr val="accent3"/>
                </a:solidFill>
              </a:rPr>
              <a:t>datasets/v2-5-rnn/</a:t>
            </a:r>
            <a:r>
              <a:rPr lang="zh-TW">
                <a:solidFill>
                  <a:schemeClr val="accent1"/>
                </a:solidFill>
              </a:rPr>
              <a:t> MyCourse/</a:t>
            </a:r>
            <a:r>
              <a:rPr lang="zh-TW">
                <a:solidFill>
                  <a:schemeClr val="accent1"/>
                </a:solidFill>
              </a:rPr>
              <a:t>v2-5-rnn</a:t>
            </a:r>
            <a:endParaRPr>
              <a:solidFill>
                <a:schemeClr val="accent1"/>
              </a:solidFill>
            </a:endParaRPr>
          </a:p>
          <a:p>
            <a:pPr indent="0" lvl="0" marL="685800" rtl="0" algn="l">
              <a:lnSpc>
                <a:spcPct val="115000"/>
              </a:lnSpc>
              <a:spcBef>
                <a:spcPts val="800"/>
              </a:spcBef>
              <a:spcAft>
                <a:spcPts val="0"/>
              </a:spcAft>
              <a:buNone/>
            </a:pPr>
            <a:r>
              <a:rPr lang="zh-TW">
                <a:solidFill>
                  <a:schemeClr val="accent1"/>
                </a:solidFill>
              </a:rPr>
              <a:t>                                            </a:t>
            </a:r>
            <a:endParaRPr>
              <a:solidFill>
                <a:schemeClr val="accent1"/>
              </a:solidFill>
            </a:endParaRPr>
          </a:p>
        </p:txBody>
      </p:sp>
      <p:cxnSp>
        <p:nvCxnSpPr>
          <p:cNvPr id="229" name="Google Shape;229;p33"/>
          <p:cNvCxnSpPr/>
          <p:nvPr/>
        </p:nvCxnSpPr>
        <p:spPr>
          <a:xfrm>
            <a:off x="4313750" y="4082194"/>
            <a:ext cx="0" cy="325200"/>
          </a:xfrm>
          <a:prstGeom prst="straightConnector1">
            <a:avLst/>
          </a:prstGeom>
          <a:noFill/>
          <a:ln cap="flat" cmpd="sng" w="38100">
            <a:solidFill>
              <a:schemeClr val="accent3"/>
            </a:solidFill>
            <a:prstDash val="solid"/>
            <a:round/>
            <a:headEnd len="med" w="med" type="stealth"/>
            <a:tailEnd len="med" w="med" type="none"/>
          </a:ln>
        </p:spPr>
      </p:cxnSp>
      <p:sp>
        <p:nvSpPr>
          <p:cNvPr id="230" name="Google Shape;230;p33"/>
          <p:cNvSpPr txBox="1"/>
          <p:nvPr/>
        </p:nvSpPr>
        <p:spPr>
          <a:xfrm>
            <a:off x="3479288" y="4407394"/>
            <a:ext cx="1668900" cy="3252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zh-TW" sz="1400">
                <a:solidFill>
                  <a:schemeClr val="accent3"/>
                </a:solidFill>
                <a:latin typeface="Microsoft JhengHei"/>
                <a:ea typeface="Microsoft JhengHei"/>
                <a:cs typeface="Microsoft JhengHei"/>
                <a:sym typeface="Microsoft JhengHei"/>
              </a:rPr>
              <a:t>一定要有這個斜線</a:t>
            </a:r>
            <a:endParaRPr sz="1400">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1063852" y="2938200"/>
            <a:ext cx="64344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rgbClr val="1A1A1A"/>
                </a:solidFill>
                <a:latin typeface="Microsoft JhengHei"/>
                <a:ea typeface="Microsoft JhengHei"/>
                <a:cs typeface="Microsoft JhengHei"/>
                <a:sym typeface="Microsoft JhengHei"/>
              </a:rPr>
              <a:t>神經網絡的技巧</a:t>
            </a:r>
            <a:endParaRPr sz="3000">
              <a:solidFill>
                <a:srgbClr val="000000"/>
              </a:solidFill>
              <a:latin typeface="Microsoft JhengHei"/>
              <a:ea typeface="Microsoft JhengHei"/>
              <a:cs typeface="Microsoft JhengHei"/>
              <a:sym typeface="Microsoft JhengHei"/>
            </a:endParaRPr>
          </a:p>
        </p:txBody>
      </p:sp>
      <p:sp>
        <p:nvSpPr>
          <p:cNvPr id="236" name="Google Shape;236;p34"/>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神經網路</a:t>
            </a:r>
            <a:r>
              <a:rPr b="0" i="0" lang="zh-TW" sz="2600" u="none" cap="none" strike="noStrike">
                <a:solidFill>
                  <a:srgbClr val="1A1A1A"/>
                </a:solidFill>
                <a:latin typeface="Arial"/>
                <a:ea typeface="Arial"/>
                <a:cs typeface="Arial"/>
                <a:sym typeface="Arial"/>
              </a:rPr>
              <a:t>調校之前的提醒</a:t>
            </a:r>
            <a:endParaRPr b="0" i="0" sz="2600" u="none" cap="none" strike="noStrike">
              <a:solidFill>
                <a:srgbClr val="1A1A1A"/>
              </a:solidFill>
              <a:latin typeface="Arial"/>
              <a:ea typeface="Arial"/>
              <a:cs typeface="Arial"/>
              <a:sym typeface="Arial"/>
            </a:endParaRPr>
          </a:p>
        </p:txBody>
      </p:sp>
      <p:sp>
        <p:nvSpPr>
          <p:cNvPr id="242" name="Google Shape;242;p35"/>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43" name="Google Shape;243;p35" title="1001調校之前的提醒.mp4">
            <a:hlinkClick r:id="rId3"/>
          </p:cNvPr>
          <p:cNvPicPr preferRelativeResize="0"/>
          <p:nvPr/>
        </p:nvPicPr>
        <p:blipFill rotWithShape="1">
          <a:blip r:embed="rId4">
            <a:alphaModFix/>
          </a:blip>
          <a:srcRect b="0" l="0" r="0" t="0"/>
          <a:stretch/>
        </p:blipFill>
        <p:spPr>
          <a:xfrm>
            <a:off x="1713375" y="781025"/>
            <a:ext cx="5717250" cy="428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初始化方法的選擇</a:t>
            </a:r>
            <a:endParaRPr b="0" i="0" sz="2600" u="none" cap="none" strike="noStrike">
              <a:solidFill>
                <a:srgbClr val="1A1A1A"/>
              </a:solidFill>
              <a:latin typeface="Arial"/>
              <a:ea typeface="Arial"/>
              <a:cs typeface="Arial"/>
              <a:sym typeface="Arial"/>
            </a:endParaRPr>
          </a:p>
        </p:txBody>
      </p:sp>
      <p:sp>
        <p:nvSpPr>
          <p:cNvPr id="249" name="Google Shape;249;p36"/>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50" name="Google Shape;250;p36" title="1002初始化方法的選擇.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初始化的理論</a:t>
            </a:r>
            <a:endParaRPr b="0" i="0" sz="2600" u="none" cap="none" strike="noStrike">
              <a:solidFill>
                <a:srgbClr val="1A1A1A"/>
              </a:solidFill>
              <a:latin typeface="Arial"/>
              <a:ea typeface="Arial"/>
              <a:cs typeface="Arial"/>
              <a:sym typeface="Arial"/>
            </a:endParaRPr>
          </a:p>
        </p:txBody>
      </p:sp>
      <p:sp>
        <p:nvSpPr>
          <p:cNvPr id="256" name="Google Shape;256;p3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57" name="Google Shape;257;p37" title="1003初始化的理論.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不同參數初始化的方法</a:t>
            </a:r>
            <a:endParaRPr b="0" i="0" sz="2600" u="none" cap="none" strike="noStrike">
              <a:solidFill>
                <a:srgbClr val="1A1A1A"/>
              </a:solidFill>
              <a:latin typeface="Arial"/>
              <a:ea typeface="Arial"/>
              <a:cs typeface="Arial"/>
              <a:sym typeface="Arial"/>
            </a:endParaRPr>
          </a:p>
        </p:txBody>
      </p:sp>
      <p:sp>
        <p:nvSpPr>
          <p:cNvPr id="263" name="Google Shape;263;p38"/>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220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264" name="Google Shape;264;p38" title="1004不同參數初始化的方法.mp4">
            <a:hlinkClick r:id="rId3"/>
          </p:cNvPr>
          <p:cNvPicPr preferRelativeResize="0"/>
          <p:nvPr/>
        </p:nvPicPr>
        <p:blipFill rotWithShape="1">
          <a:blip r:embed="rId4">
            <a:alphaModFix/>
          </a:blip>
          <a:srcRect b="0" l="0" r="0" t="0"/>
          <a:stretch/>
        </p:blipFill>
        <p:spPr>
          <a:xfrm>
            <a:off x="1752800" y="781025"/>
            <a:ext cx="5665724" cy="424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