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Maven Pro" panose="02020500000000000000" charset="0"/>
      <p:regular r:id="rId20"/>
      <p:bold r:id="rId21"/>
    </p:embeddedFont>
    <p:embeddedFont>
      <p:font typeface="Nunito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71" autoAdjust="0"/>
  </p:normalViewPr>
  <p:slideViewPr>
    <p:cSldViewPr snapToGrid="0">
      <p:cViewPr varScale="1">
        <p:scale>
          <a:sx n="157" d="100"/>
          <a:sy n="157" d="100"/>
        </p:scale>
        <p:origin x="1224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dirty="0"/>
              <a:t>Hi everyone, so today I am going to show you some basic concepts about ggplot2 and I will pick up some section to demonstrate the plots as well.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dirty="0"/>
              <a:t>I also made a markdown which I uploaded yesterday in the discussion. If you are interested in the packages, I highly recommend you to go through the codes and even make some changes to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So let’s get started.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61870f783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61870f783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use colors to highlight specific items.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 did here is to create a new data frame of the highlight group and produce a new box plot over the old 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think it’s pretty useful when you have to mark the </a:t>
            </a:r>
            <a:r>
              <a:rPr lang="en-US" dirty="0" err="1"/>
              <a:t>oos</a:t>
            </a:r>
            <a:r>
              <a:rPr lang="en-US" dirty="0"/>
              <a:t> items.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61870f783_0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261870f783_0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Beside the methods we mentioned, we can also use scale function to alter the color and the legend as well.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scale function is usually used to add a new scale for the chart, no matter it’s color or x-y location, like you can convert your x axis into a exponential scale.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 usually use this function to adjust the color in this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many scale functions to change the color, But I</a:t>
            </a:r>
            <a:r>
              <a:rPr lang="zh-TW" altLang="en-US" dirty="0"/>
              <a:t> </a:t>
            </a:r>
            <a:r>
              <a:rPr lang="en-US" altLang="zh-TW" dirty="0"/>
              <a:t>will</a:t>
            </a:r>
            <a:r>
              <a:rPr lang="zh-TW" altLang="en-US" dirty="0"/>
              <a:t> </a:t>
            </a:r>
            <a:r>
              <a:rPr lang="en-US" altLang="zh-TW" dirty="0"/>
              <a:t>only</a:t>
            </a:r>
            <a:r>
              <a:rPr lang="zh-TW" altLang="en-US" dirty="0"/>
              <a:t> </a:t>
            </a:r>
            <a:r>
              <a:rPr lang="en-US" altLang="zh-TW" dirty="0"/>
              <a:t>introduce</a:t>
            </a:r>
            <a:r>
              <a:rPr lang="zh-TW" altLang="en-US" dirty="0"/>
              <a:t> </a:t>
            </a:r>
            <a:r>
              <a:rPr lang="en-US" altLang="zh-TW" dirty="0"/>
              <a:t>two</a:t>
            </a:r>
            <a:r>
              <a:rPr lang="zh-TW" altLang="en-US" dirty="0"/>
              <a:t> </a:t>
            </a:r>
            <a:r>
              <a:rPr lang="en-US" altLang="zh-TW" dirty="0"/>
              <a:t>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The first is </a:t>
            </a:r>
            <a:r>
              <a:rPr lang="en-US" altLang="zh-TW" dirty="0" err="1"/>
              <a:t>scale_fill_brewer</a:t>
            </a:r>
            <a:r>
              <a:rPr lang="en-US" altLang="zh-TW" dirty="0"/>
              <a:t> which you can use the </a:t>
            </a:r>
            <a:r>
              <a:rPr lang="en-US" altLang="zh-TW" dirty="0" err="1"/>
              <a:t>patlette</a:t>
            </a:r>
            <a:r>
              <a:rPr lang="en-US" altLang="zh-TW" dirty="0"/>
              <a:t> that </a:t>
            </a:r>
            <a:r>
              <a:rPr lang="en-US" altLang="zh-TW" dirty="0" err="1"/>
              <a:t>inlcuded</a:t>
            </a:r>
            <a:r>
              <a:rPr lang="en-US" altLang="zh-TW" dirty="0"/>
              <a:t> in ggplor2,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And another is </a:t>
            </a:r>
            <a:r>
              <a:rPr lang="en-US" altLang="zh-TW" dirty="0" err="1"/>
              <a:t>scale_fill_manual</a:t>
            </a:r>
            <a:r>
              <a:rPr lang="en-US" altLang="zh-TW" dirty="0"/>
              <a:t>, which you can alter the color to whatever you like, and you can also modify the name of the legend.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61870f783_0_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261870f783_0_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I used the manual function,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the color is exactly what I put in the function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name of legend and labels also changed too.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61870f783_0_1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61870f783_0_1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we have faceting, which would divide the plot into subplots on the values of variables.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 is from jellybeans, I filter the first 12 trays and create two plots according.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is the histogram that has color mapping with the Tray,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in the second one, I used the faceting to make the histogram into 12 subplots.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</a:t>
            </a:r>
            <a:r>
              <a:rPr lang="en-US" dirty="0" err="1"/>
              <a:t>imo</a:t>
            </a:r>
            <a:r>
              <a:rPr lang="en-US" dirty="0"/>
              <a:t>, I would say that the second one would be better if u want to compare the distribution between groups.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61870f783_0_1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261870f783_0_1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last part here for ggplot2 is some customization you can make.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Labs() function can alter the name of the axis ,and add title, </a:t>
            </a:r>
            <a:r>
              <a:rPr lang="en-US" dirty="0" err="1"/>
              <a:t>subtile</a:t>
            </a:r>
            <a:r>
              <a:rPr lang="en-US" dirty="0"/>
              <a:t>, and caption.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theme function can change the background of the chart, as well as some basic setting such as the font size and type, and here I rotate the x-axis labels by 45 degrees.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61870f783_0_1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61870f783_0_1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61870f783_0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261870f783_0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the last one, it’s called patchwork, which allow you to do plots compositions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61870f783_0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261870f783_0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61870f783_0_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61870f783_0_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Ggplot</a:t>
            </a:r>
            <a:r>
              <a:rPr lang="en-US" dirty="0"/>
              <a:t> 2 is actually an </a:t>
            </a:r>
            <a:r>
              <a:rPr lang="en-US" dirty="0" err="1"/>
              <a:t>inplemetation</a:t>
            </a:r>
            <a:r>
              <a:rPr lang="en-US" dirty="0"/>
              <a:t> of a book called grammar of graphics which divides a graph into several elements such as data, scale, coordinate 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that being said, the coding would be like stacking different layers together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Just like code I paste here. You can add the elements you want piece by piece.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Ggplot2 is also the foundation of tableau and </a:t>
            </a:r>
            <a:r>
              <a:rPr lang="en-US" dirty="0" err="1"/>
              <a:t>vega</a:t>
            </a:r>
            <a:r>
              <a:rPr lang="en-US" dirty="0"/>
              <a:t>-lite which are both powerful tools when it comes to data visualization.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61870f783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61870f783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create a chart, the essential elements include data frame, mapping variables and geometry.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is the DF you’re going to use,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mapping, also called aesthetic,  usually indicates the x and y axis, it can also used to control the color, shape and the size. We will talk about it later.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for the geometry it’s about the type of graphics you are going to visualize. Like scatter plot or histogram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elements below are not required to produce a basic chart, but with those functions, you can make your chart more elegant and easier to analyze.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61870f783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61870f783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Before we really make our hands dirty, I would like to introduce the </a:t>
            </a:r>
            <a:r>
              <a:rPr lang="en-US" dirty="0" err="1"/>
              <a:t>cheatsheet</a:t>
            </a:r>
            <a:r>
              <a:rPr lang="en-US" dirty="0"/>
              <a:t> to you, which you can find it on this website.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contains most common used function in the package, and it also shows the type of geometries as well.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 would usually do is to first define the type of the variable, and come back to sheet to find the most proper graphic to use.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61870f783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61870f783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following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will start with some basic geometries with the data set we used in the previous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Like I said, you only need to provide 3 elements to get a chart. So you can  see that the code give me a boxplot after I put the argument in there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btw you will always have to start with this </a:t>
            </a:r>
            <a:r>
              <a:rPr lang="en-US" dirty="0" err="1"/>
              <a:t>ggplot</a:t>
            </a:r>
            <a:r>
              <a:rPr lang="en-US" dirty="0"/>
              <a:t>() function which will initialize the package first.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put the argument in </a:t>
            </a:r>
            <a:r>
              <a:rPr lang="en-US" dirty="0" err="1"/>
              <a:t>gglot</a:t>
            </a:r>
            <a:r>
              <a:rPr lang="en-US" dirty="0"/>
              <a:t>(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or the geometry function.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But the parameter will be global if you put it in the </a:t>
            </a:r>
            <a:r>
              <a:rPr lang="en-US" altLang="zh-TW" dirty="0" err="1"/>
              <a:t>ggplot</a:t>
            </a:r>
            <a:r>
              <a:rPr lang="en-US" altLang="zh-TW" dirty="0"/>
              <a:t>(), you won’t need to provide arguments again in the following layers.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61870f783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61870f783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this one is the example of making histogram, the default is dark grey, and I adjust the color to make it look prettier on the right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61870f783_0_10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61870f783_0_10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Pretty much the same for this one, the point and the jitter plot.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actually like the jitter plot more when I am dealing with distribution problems., since the overlayed point would not hide, and you can see the distribution clearly.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61870f783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61870f783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we get these simple charts, we can add some extra stuff to make the chart contains more information, just like we would add the UPL and LPL before.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you can see, I stack two different geometries first and then add the limit line and annotation on the field as well.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a few ways to add the extra lines or annotations, you can add them one by one, or you can create a data frame which have the value of the limits and produce them at the same time.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it’s the same with annotate function as well.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61870f783_0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61870f783_0_1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the next part, we will talk about the color and the scale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here is a website that provides lots of color sets.  You can choose the palette according to your data and export the color code array and input them into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you want to have color in the chart, there are two ways to do so,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one is to fill the color outside the aesthetic function, and another is that you can map a data within the aesthetic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Like these 2 examples I have here, if you input a fill outside the aesthetic function, the boxes would be all green,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if you map a variable to fill in aesthetic function,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ggplot2 will automatically choose the color for those data. Since they are discrete data, there would be 15 colors in this case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#type=sequential&amp;scheme=PuBuGn&amp;n=3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500"/>
              <a:t>ggplot2 Introduction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>
            <a:spLocks noGrp="1"/>
          </p:cNvSpPr>
          <p:nvPr>
            <p:ph type="title" idx="4294967295"/>
          </p:nvPr>
        </p:nvSpPr>
        <p:spPr>
          <a:xfrm>
            <a:off x="566500" y="189900"/>
            <a:ext cx="78009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Color &amp; Scale</a:t>
            </a:r>
            <a:endParaRPr sz="2900"/>
          </a:p>
        </p:txBody>
      </p:sp>
      <p:sp>
        <p:nvSpPr>
          <p:cNvPr id="354" name="Google Shape;354;p22"/>
          <p:cNvSpPr txBox="1">
            <a:spLocks noGrp="1"/>
          </p:cNvSpPr>
          <p:nvPr>
            <p:ph type="body" idx="4294967295"/>
          </p:nvPr>
        </p:nvSpPr>
        <p:spPr>
          <a:xfrm>
            <a:off x="328023" y="865875"/>
            <a:ext cx="6921900" cy="39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Highlight with colors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/>
          </a:p>
        </p:txBody>
      </p:sp>
      <p:pic>
        <p:nvPicPr>
          <p:cNvPr id="355" name="Google Shape;355;p22"/>
          <p:cNvPicPr preferRelativeResize="0"/>
          <p:nvPr/>
        </p:nvPicPr>
        <p:blipFill rotWithShape="1">
          <a:blip r:embed="rId3">
            <a:alphaModFix/>
          </a:blip>
          <a:srcRect r="9690"/>
          <a:stretch/>
        </p:blipFill>
        <p:spPr>
          <a:xfrm>
            <a:off x="102350" y="1985113"/>
            <a:ext cx="4418375" cy="153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26838"/>
            <a:ext cx="4418376" cy="315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>
            <a:spLocks noGrp="1"/>
          </p:cNvSpPr>
          <p:nvPr>
            <p:ph type="title" idx="4294967295"/>
          </p:nvPr>
        </p:nvSpPr>
        <p:spPr>
          <a:xfrm>
            <a:off x="566500" y="189900"/>
            <a:ext cx="78009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Color &amp; Scale</a:t>
            </a:r>
            <a:endParaRPr sz="2900"/>
          </a:p>
        </p:txBody>
      </p:sp>
      <p:sp>
        <p:nvSpPr>
          <p:cNvPr id="362" name="Google Shape;362;p23"/>
          <p:cNvSpPr txBox="1">
            <a:spLocks noGrp="1"/>
          </p:cNvSpPr>
          <p:nvPr>
            <p:ph type="body" idx="4294967295"/>
          </p:nvPr>
        </p:nvSpPr>
        <p:spPr>
          <a:xfrm>
            <a:off x="274600" y="682450"/>
            <a:ext cx="4542900" cy="39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 dirty="0">
                <a:latin typeface="Arial"/>
                <a:ea typeface="Arial"/>
                <a:cs typeface="Arial"/>
                <a:sym typeface="Arial"/>
              </a:rPr>
              <a:t>Use scale_fill_brewer (palette includes in ggplot2) / scale</a:t>
            </a:r>
            <a:r>
              <a:rPr lang="en-US" altLang="zh-TW" sz="1900" dirty="0">
                <a:latin typeface="Arial"/>
                <a:ea typeface="Arial"/>
                <a:cs typeface="Arial"/>
                <a:sym typeface="Arial"/>
              </a:rPr>
              <a:t>_fill</a:t>
            </a:r>
            <a:r>
              <a:rPr lang="zh-TW" sz="1900" dirty="0"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altLang="zh-TW" sz="1900" dirty="0">
                <a:latin typeface="Arial"/>
                <a:ea typeface="Arial"/>
                <a:cs typeface="Arial"/>
                <a:sym typeface="Arial"/>
              </a:rPr>
              <a:t>manual</a:t>
            </a:r>
            <a:r>
              <a:rPr lang="zh-TW" sz="1900" dirty="0">
                <a:latin typeface="Arial"/>
                <a:ea typeface="Arial"/>
                <a:cs typeface="Arial"/>
                <a:sym typeface="Arial"/>
              </a:rPr>
              <a:t> to change color scale.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 dirty="0"/>
          </a:p>
        </p:txBody>
      </p:sp>
      <p:pic>
        <p:nvPicPr>
          <p:cNvPr id="363" name="Google Shape;3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615" y="0"/>
            <a:ext cx="2206385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00" y="2116100"/>
            <a:ext cx="4483599" cy="1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00" y="3572825"/>
            <a:ext cx="4483600" cy="662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442288"/>
            <a:ext cx="2414600" cy="46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845" y="263100"/>
            <a:ext cx="4748274" cy="13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7862" y="1595161"/>
            <a:ext cx="4748275" cy="3391639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4"/>
          <p:cNvSpPr/>
          <p:nvPr/>
        </p:nvSpPr>
        <p:spPr>
          <a:xfrm>
            <a:off x="2466750" y="1295025"/>
            <a:ext cx="1785300" cy="293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4" name="Google Shape;374;p24"/>
          <p:cNvCxnSpPr>
            <a:stCxn id="373" idx="3"/>
          </p:cNvCxnSpPr>
          <p:nvPr/>
        </p:nvCxnSpPr>
        <p:spPr>
          <a:xfrm>
            <a:off x="4252050" y="1441575"/>
            <a:ext cx="2289300" cy="3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5" name="Google Shape;375;p24"/>
          <p:cNvSpPr/>
          <p:nvPr/>
        </p:nvSpPr>
        <p:spPr>
          <a:xfrm>
            <a:off x="6387150" y="1876700"/>
            <a:ext cx="528900" cy="265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>
            <a:spLocks noGrp="1"/>
          </p:cNvSpPr>
          <p:nvPr>
            <p:ph type="title" idx="4294967295"/>
          </p:nvPr>
        </p:nvSpPr>
        <p:spPr>
          <a:xfrm>
            <a:off x="566500" y="189900"/>
            <a:ext cx="78009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Faceting</a:t>
            </a:r>
            <a:endParaRPr sz="2900"/>
          </a:p>
        </p:txBody>
      </p:sp>
      <p:sp>
        <p:nvSpPr>
          <p:cNvPr id="381" name="Google Shape;381;p25"/>
          <p:cNvSpPr txBox="1">
            <a:spLocks noGrp="1"/>
          </p:cNvSpPr>
          <p:nvPr>
            <p:ph type="body" idx="4294967295"/>
          </p:nvPr>
        </p:nvSpPr>
        <p:spPr>
          <a:xfrm>
            <a:off x="274600" y="682450"/>
            <a:ext cx="81474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30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900">
                <a:latin typeface="Arial"/>
                <a:ea typeface="Arial"/>
                <a:cs typeface="Arial"/>
                <a:sym typeface="Arial"/>
              </a:rPr>
              <a:t>Facets divide a plot into subplots based on the values of one or more discrete variables.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/>
          </a:p>
        </p:txBody>
      </p:sp>
      <p:pic>
        <p:nvPicPr>
          <p:cNvPr id="382" name="Google Shape;3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00" y="1189199"/>
            <a:ext cx="3990376" cy="36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98" y="1656174"/>
            <a:ext cx="4161175" cy="29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1000" y="1088388"/>
            <a:ext cx="4465076" cy="5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1000" y="1627175"/>
            <a:ext cx="4367550" cy="31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"/>
          <p:cNvSpPr txBox="1">
            <a:spLocks noGrp="1"/>
          </p:cNvSpPr>
          <p:nvPr>
            <p:ph type="title" idx="4294967295"/>
          </p:nvPr>
        </p:nvSpPr>
        <p:spPr>
          <a:xfrm>
            <a:off x="566500" y="189900"/>
            <a:ext cx="78009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Title/Label/Theme</a:t>
            </a:r>
            <a:endParaRPr sz="2900"/>
          </a:p>
        </p:txBody>
      </p:sp>
      <p:pic>
        <p:nvPicPr>
          <p:cNvPr id="391" name="Google Shape;3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212" y="1324600"/>
            <a:ext cx="6141575" cy="37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775" y="284425"/>
            <a:ext cx="4421913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"/>
          <p:cNvSpPr txBox="1">
            <a:spLocks noGrp="1"/>
          </p:cNvSpPr>
          <p:nvPr>
            <p:ph type="title" idx="4294967295"/>
          </p:nvPr>
        </p:nvSpPr>
        <p:spPr>
          <a:xfrm>
            <a:off x="566500" y="189900"/>
            <a:ext cx="78009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Extension packages - plotly </a:t>
            </a:r>
            <a:endParaRPr sz="2900"/>
          </a:p>
        </p:txBody>
      </p:sp>
      <p:sp>
        <p:nvSpPr>
          <p:cNvPr id="398" name="Google Shape;398;p27"/>
          <p:cNvSpPr txBox="1">
            <a:spLocks noGrp="1"/>
          </p:cNvSpPr>
          <p:nvPr>
            <p:ph type="body" idx="4294967295"/>
          </p:nvPr>
        </p:nvSpPr>
        <p:spPr>
          <a:xfrm>
            <a:off x="492650" y="818725"/>
            <a:ext cx="6280500" cy="9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>
                <a:latin typeface="Arial"/>
                <a:ea typeface="Arial"/>
                <a:cs typeface="Arial"/>
                <a:sym typeface="Arial"/>
              </a:rPr>
              <a:t>Add some interaction features to the plot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/>
          </a:p>
        </p:txBody>
      </p:sp>
      <p:pic>
        <p:nvPicPr>
          <p:cNvPr id="399" name="Google Shape;3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938" y="1215500"/>
            <a:ext cx="6062023" cy="9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000" y="2147500"/>
            <a:ext cx="4044966" cy="292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"/>
          <p:cNvSpPr txBox="1">
            <a:spLocks noGrp="1"/>
          </p:cNvSpPr>
          <p:nvPr>
            <p:ph type="title" idx="4294967295"/>
          </p:nvPr>
        </p:nvSpPr>
        <p:spPr>
          <a:xfrm>
            <a:off x="566500" y="189900"/>
            <a:ext cx="78009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Extension packages - patchwork</a:t>
            </a:r>
            <a:endParaRPr sz="2900"/>
          </a:p>
        </p:txBody>
      </p:sp>
      <p:sp>
        <p:nvSpPr>
          <p:cNvPr id="406" name="Google Shape;406;p28"/>
          <p:cNvSpPr txBox="1">
            <a:spLocks noGrp="1"/>
          </p:cNvSpPr>
          <p:nvPr>
            <p:ph type="body" idx="4294967295"/>
          </p:nvPr>
        </p:nvSpPr>
        <p:spPr>
          <a:xfrm>
            <a:off x="479025" y="798275"/>
            <a:ext cx="62805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>
                <a:latin typeface="Arial"/>
                <a:ea typeface="Arial"/>
                <a:cs typeface="Arial"/>
                <a:sym typeface="Arial"/>
              </a:rPr>
              <a:t>Plots composition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zh-TW" sz="1900">
                <a:latin typeface="Arial"/>
                <a:ea typeface="Arial"/>
                <a:cs typeface="Arial"/>
                <a:sym typeface="Arial"/>
              </a:rPr>
              <a:t>Take visualization in Hw10 as example.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/>
          </a:p>
        </p:txBody>
      </p:sp>
      <p:pic>
        <p:nvPicPr>
          <p:cNvPr id="407" name="Google Shape;4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44300"/>
            <a:ext cx="3123574" cy="223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6575" y="2192513"/>
            <a:ext cx="3548550" cy="25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0350" y="2611887"/>
            <a:ext cx="2374351" cy="169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250" y="1709400"/>
            <a:ext cx="2715047" cy="4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5000" y="1709400"/>
            <a:ext cx="2899724" cy="4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8948" y="2207899"/>
            <a:ext cx="2765052" cy="2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9"/>
          <p:cNvSpPr txBox="1">
            <a:spLocks noGrp="1"/>
          </p:cNvSpPr>
          <p:nvPr>
            <p:ph type="title" idx="4294967295"/>
          </p:nvPr>
        </p:nvSpPr>
        <p:spPr>
          <a:xfrm>
            <a:off x="566500" y="189900"/>
            <a:ext cx="78009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Extension packages - patchwork</a:t>
            </a:r>
            <a:endParaRPr sz="2900"/>
          </a:p>
        </p:txBody>
      </p:sp>
      <p:pic>
        <p:nvPicPr>
          <p:cNvPr id="418" name="Google Shape;4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00" y="1189200"/>
            <a:ext cx="726750" cy="3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50" y="1631300"/>
            <a:ext cx="4165251" cy="297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8750" y="1600850"/>
            <a:ext cx="4755976" cy="339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3500" y="1225184"/>
            <a:ext cx="3583239" cy="3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78496" y="0"/>
            <a:ext cx="1108614" cy="129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3" name="Google Shape;423;p29"/>
          <p:cNvCxnSpPr>
            <a:endCxn id="422" idx="1"/>
          </p:cNvCxnSpPr>
          <p:nvPr/>
        </p:nvCxnSpPr>
        <p:spPr>
          <a:xfrm rot="10800000" flipH="1">
            <a:off x="7379396" y="648313"/>
            <a:ext cx="599100" cy="6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title" idx="4294967295"/>
          </p:nvPr>
        </p:nvSpPr>
        <p:spPr>
          <a:xfrm>
            <a:off x="564400" y="184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ggplot2 - Background</a:t>
            </a:r>
            <a:endParaRPr sz="2900"/>
          </a:p>
        </p:txBody>
      </p:sp>
      <p:sp>
        <p:nvSpPr>
          <p:cNvPr id="283" name="Google Shape;283;p14"/>
          <p:cNvSpPr txBox="1">
            <a:spLocks noGrp="1"/>
          </p:cNvSpPr>
          <p:nvPr>
            <p:ph type="body" idx="4294967295"/>
          </p:nvPr>
        </p:nvSpPr>
        <p:spPr>
          <a:xfrm>
            <a:off x="644550" y="807225"/>
            <a:ext cx="7854900" cy="30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an open-source data visualization package for 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an implementation of Leland Wilkinson’s Grammar of Graphics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which breaks up graphs into semantic components such as scales and layers.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It’s the foundation of Tableau and Vega-Lite.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Coding woulde be like:	</a:t>
            </a:r>
            <a:endParaRPr sz="2000"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75" y="3178650"/>
            <a:ext cx="8728300" cy="17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 idx="4294967295"/>
          </p:nvPr>
        </p:nvSpPr>
        <p:spPr>
          <a:xfrm>
            <a:off x="566500" y="1899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ggplot2 - Components</a:t>
            </a:r>
            <a:endParaRPr sz="290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4294967295"/>
          </p:nvPr>
        </p:nvSpPr>
        <p:spPr>
          <a:xfrm>
            <a:off x="715650" y="1002725"/>
            <a:ext cx="8243700" cy="39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 dirty="0"/>
              <a:t>Required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zh-TW" sz="1900" dirty="0"/>
              <a:t>Data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zh-TW" sz="1900" dirty="0"/>
              <a:t>Mapping</a:t>
            </a:r>
            <a:r>
              <a:rPr lang="en-US" altLang="zh-TW" sz="1900" dirty="0"/>
              <a:t>(Aesthetic)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zh-TW" sz="1900" dirty="0"/>
              <a:t>Geometries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 dirty="0"/>
              <a:t>Not required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zh-TW" sz="1900" dirty="0"/>
              <a:t>Statistic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zh-TW" sz="1900" dirty="0"/>
              <a:t>Scale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zh-TW" sz="1900" dirty="0"/>
              <a:t>Facets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zh-TW" sz="1900" dirty="0"/>
              <a:t>Coordinates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zh-TW" sz="1900" dirty="0"/>
              <a:t>Theme</a:t>
            </a:r>
            <a:endParaRPr sz="1900" dirty="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498" y="1606898"/>
            <a:ext cx="4787475" cy="23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 idx="4294967295"/>
          </p:nvPr>
        </p:nvSpPr>
        <p:spPr>
          <a:xfrm>
            <a:off x="566500" y="1899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ggplot2 - Cheatsheet</a:t>
            </a:r>
            <a:endParaRPr sz="2900"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4294967295"/>
          </p:nvPr>
        </p:nvSpPr>
        <p:spPr>
          <a:xfrm>
            <a:off x="355267" y="968650"/>
            <a:ext cx="2901900" cy="39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RStudio Cheatsheets - RStudio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 dirty="0"/>
              <a:t>Include some basic command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 dirty="0"/>
              <a:t>Choose geometry according to the data type.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 dirty="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2850" y="862500"/>
            <a:ext cx="5711877" cy="368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 idx="4294967295"/>
          </p:nvPr>
        </p:nvSpPr>
        <p:spPr>
          <a:xfrm>
            <a:off x="566500" y="189900"/>
            <a:ext cx="78009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Basic plot - Histogram/Boxplot/Point/Jitter</a:t>
            </a:r>
            <a:endParaRPr sz="2900"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4294967295"/>
          </p:nvPr>
        </p:nvSpPr>
        <p:spPr>
          <a:xfrm>
            <a:off x="423410" y="893325"/>
            <a:ext cx="6574500" cy="39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zh-TW" sz="1900" dirty="0">
                <a:latin typeface="Arial"/>
                <a:ea typeface="Arial"/>
                <a:cs typeface="Arial"/>
                <a:sym typeface="Arial"/>
              </a:rPr>
              <a:t>Data set: Jellybeans.dat, Earing.dat</a:t>
            </a:r>
            <a:endParaRPr lang="en-US" altLang="zh-TW" sz="1900" dirty="0">
              <a:latin typeface="Arial"/>
              <a:ea typeface="Arial"/>
              <a:cs typeface="Arial"/>
              <a:sym typeface="Arial"/>
            </a:endParaRPr>
          </a:p>
          <a:p>
            <a:pPr indent="-349250">
              <a:buSzPts val="1900"/>
              <a:buFont typeface="Arial"/>
              <a:buChar char="●"/>
            </a:pPr>
            <a:r>
              <a:rPr lang="en-US" altLang="zh-TW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Always start with </a:t>
            </a:r>
            <a:r>
              <a:rPr lang="en-US" altLang="zh-TW" sz="1800" b="0" i="0" u="none" strike="noStrike" dirty="0" err="1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ggplot</a:t>
            </a:r>
            <a:r>
              <a:rPr lang="en-US" altLang="zh-TW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() - It will initialize the package.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zh-TW" sz="1900" dirty="0">
                <a:latin typeface="Arial"/>
                <a:ea typeface="Arial"/>
                <a:cs typeface="Arial"/>
                <a:sym typeface="Arial"/>
              </a:rPr>
              <a:t>It will be global if you define df and mapping in ggplot()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 rotWithShape="1">
          <a:blip r:embed="rId3">
            <a:alphaModFix/>
          </a:blip>
          <a:srcRect r="19106" b="32523"/>
          <a:stretch/>
        </p:blipFill>
        <p:spPr>
          <a:xfrm>
            <a:off x="423400" y="2617225"/>
            <a:ext cx="4762775" cy="12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275" y="1969925"/>
            <a:ext cx="3731525" cy="26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title" idx="4294967295"/>
          </p:nvPr>
        </p:nvSpPr>
        <p:spPr>
          <a:xfrm>
            <a:off x="566500" y="189900"/>
            <a:ext cx="78009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Basic plot - Histogram/Boxplot/Point/Jitter</a:t>
            </a:r>
            <a:endParaRPr sz="2900"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50" y="872475"/>
            <a:ext cx="7714775" cy="6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89375"/>
            <a:ext cx="4351049" cy="310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7501" y="1717475"/>
            <a:ext cx="4311723" cy="30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>
            <a:spLocks noGrp="1"/>
          </p:cNvSpPr>
          <p:nvPr>
            <p:ph type="title" idx="4294967295"/>
          </p:nvPr>
        </p:nvSpPr>
        <p:spPr>
          <a:xfrm>
            <a:off x="566500" y="189900"/>
            <a:ext cx="78009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Basic plot - Histogram/Boxplot/Point/Jitter</a:t>
            </a:r>
            <a:endParaRPr sz="2900"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00" y="979950"/>
            <a:ext cx="6002100" cy="6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50" y="1955975"/>
            <a:ext cx="4142724" cy="28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430" y="1914400"/>
            <a:ext cx="3920596" cy="280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>
            <a:spLocks noGrp="1"/>
          </p:cNvSpPr>
          <p:nvPr>
            <p:ph type="title" idx="4294967295"/>
          </p:nvPr>
        </p:nvSpPr>
        <p:spPr>
          <a:xfrm>
            <a:off x="566500" y="189900"/>
            <a:ext cx="78009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Add one plot to another with some lines and annotations</a:t>
            </a:r>
            <a:endParaRPr sz="2900"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25" y="1189200"/>
            <a:ext cx="733365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738" y="2283875"/>
            <a:ext cx="3963275" cy="283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125" y="2426949"/>
            <a:ext cx="2204900" cy="5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20"/>
          <p:cNvCxnSpPr>
            <a:endCxn id="330" idx="0"/>
          </p:cNvCxnSpPr>
          <p:nvPr/>
        </p:nvCxnSpPr>
        <p:spPr>
          <a:xfrm flipH="1">
            <a:off x="1902575" y="1949049"/>
            <a:ext cx="523200" cy="47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>
            <a:spLocks noGrp="1"/>
          </p:cNvSpPr>
          <p:nvPr>
            <p:ph type="title" idx="4294967295"/>
          </p:nvPr>
        </p:nvSpPr>
        <p:spPr>
          <a:xfrm>
            <a:off x="566500" y="189900"/>
            <a:ext cx="78009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Color &amp; Scale</a:t>
            </a:r>
            <a:endParaRPr sz="2900"/>
          </a:p>
        </p:txBody>
      </p:sp>
      <p:sp>
        <p:nvSpPr>
          <p:cNvPr id="337" name="Google Shape;337;p21"/>
          <p:cNvSpPr txBox="1">
            <a:spLocks noGrp="1"/>
          </p:cNvSpPr>
          <p:nvPr>
            <p:ph type="body" idx="4294967295"/>
          </p:nvPr>
        </p:nvSpPr>
        <p:spPr>
          <a:xfrm>
            <a:off x="328023" y="770475"/>
            <a:ext cx="6921900" cy="39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zh-TW" sz="1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ColorBrewer: Color Advice for Maps (colorbrewer2.org)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>
                <a:latin typeface="Arial"/>
                <a:ea typeface="Arial"/>
                <a:cs typeface="Arial"/>
                <a:sym typeface="Arial"/>
              </a:rPr>
              <a:t>To Fill color:	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zh-TW" sz="1900">
                <a:latin typeface="Arial"/>
                <a:ea typeface="Arial"/>
                <a:cs typeface="Arial"/>
                <a:sym typeface="Arial"/>
              </a:rPr>
              <a:t>Input argument in geom_func(aes(), fill = “red”)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zh-TW" sz="1900">
                <a:latin typeface="Arial"/>
                <a:ea typeface="Arial"/>
                <a:cs typeface="Arial"/>
                <a:sym typeface="Arial"/>
              </a:rPr>
              <a:t>Mapping data in aes(fill = &lt;Variable&gt;)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/>
          </a:p>
        </p:txBody>
      </p:sp>
      <p:grpSp>
        <p:nvGrpSpPr>
          <p:cNvPr id="338" name="Google Shape;338;p21"/>
          <p:cNvGrpSpPr/>
          <p:nvPr/>
        </p:nvGrpSpPr>
        <p:grpSpPr>
          <a:xfrm>
            <a:off x="225025" y="2323725"/>
            <a:ext cx="4074400" cy="2513151"/>
            <a:chOff x="190975" y="2534950"/>
            <a:chExt cx="4074400" cy="2513151"/>
          </a:xfrm>
        </p:grpSpPr>
        <p:pic>
          <p:nvPicPr>
            <p:cNvPr id="339" name="Google Shape;33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975" y="2534950"/>
              <a:ext cx="3907065" cy="30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0982" y="2915125"/>
              <a:ext cx="2986166" cy="213297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1" name="Google Shape;341;p21"/>
            <p:cNvCxnSpPr/>
            <p:nvPr/>
          </p:nvCxnSpPr>
          <p:spPr>
            <a:xfrm>
              <a:off x="3441100" y="2814500"/>
              <a:ext cx="75000" cy="41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2" name="Google Shape;342;p21"/>
            <p:cNvSpPr txBox="1"/>
            <p:nvPr/>
          </p:nvSpPr>
          <p:spPr>
            <a:xfrm>
              <a:off x="3073175" y="3230000"/>
              <a:ext cx="1192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latin typeface="Nunito"/>
                  <a:ea typeface="Nunito"/>
                  <a:cs typeface="Nunito"/>
                  <a:sym typeface="Nunito"/>
                </a:rPr>
                <a:t>alpha controls opacity</a:t>
              </a:r>
              <a:endParaRPr sz="800"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343" name="Google Shape;343;p21"/>
            <p:cNvCxnSpPr/>
            <p:nvPr/>
          </p:nvCxnSpPr>
          <p:spPr>
            <a:xfrm flipH="1">
              <a:off x="2153250" y="2800850"/>
              <a:ext cx="408900" cy="34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4" name="Google Shape;344;p21"/>
            <p:cNvSpPr/>
            <p:nvPr/>
          </p:nvSpPr>
          <p:spPr>
            <a:xfrm>
              <a:off x="1921600" y="2657775"/>
              <a:ext cx="892800" cy="1851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21"/>
          <p:cNvGrpSpPr/>
          <p:nvPr/>
        </p:nvGrpSpPr>
        <p:grpSpPr>
          <a:xfrm>
            <a:off x="4497750" y="2323725"/>
            <a:ext cx="4009625" cy="2555175"/>
            <a:chOff x="4620400" y="2514175"/>
            <a:chExt cx="4009625" cy="2555175"/>
          </a:xfrm>
        </p:grpSpPr>
        <p:pic>
          <p:nvPicPr>
            <p:cNvPr id="346" name="Google Shape;34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20400" y="2514175"/>
              <a:ext cx="4009625" cy="34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21"/>
            <p:cNvSpPr/>
            <p:nvPr/>
          </p:nvSpPr>
          <p:spPr>
            <a:xfrm>
              <a:off x="5648750" y="2657775"/>
              <a:ext cx="1519500" cy="1851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48" name="Google Shape;348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949275" y="2893875"/>
              <a:ext cx="3370450" cy="2175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1608</Words>
  <Application>Microsoft Office PowerPoint</Application>
  <PresentationFormat>On-screen Show (16:9)</PresentationFormat>
  <Paragraphs>147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Maven Pro</vt:lpstr>
      <vt:lpstr>Nunito</vt:lpstr>
      <vt:lpstr>Momentum</vt:lpstr>
      <vt:lpstr>ggplot2 Introduction</vt:lpstr>
      <vt:lpstr>ggplot2 - Background</vt:lpstr>
      <vt:lpstr>ggplot2 - Components</vt:lpstr>
      <vt:lpstr>ggplot2 - Cheatsheet</vt:lpstr>
      <vt:lpstr>Basic plot - Histogram/Boxplot/Point/Jitter</vt:lpstr>
      <vt:lpstr>Basic plot - Histogram/Boxplot/Point/Jitter</vt:lpstr>
      <vt:lpstr>Basic plot - Histogram/Boxplot/Point/Jitter</vt:lpstr>
      <vt:lpstr>Add one plot to another with some lines and annotations</vt:lpstr>
      <vt:lpstr>Color &amp; Scale</vt:lpstr>
      <vt:lpstr>Color &amp; Scale</vt:lpstr>
      <vt:lpstr>Color &amp; Scale</vt:lpstr>
      <vt:lpstr>PowerPoint Presentation</vt:lpstr>
      <vt:lpstr>Faceting</vt:lpstr>
      <vt:lpstr>Title/Label/Theme</vt:lpstr>
      <vt:lpstr>Extension packages - plotly </vt:lpstr>
      <vt:lpstr>Extension packages - patchwork</vt:lpstr>
      <vt:lpstr>Extension packages - patchwork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ggplot2 Introduction</dc:title>
  <cp:lastModifiedBy>Cheng Chu</cp:lastModifiedBy>
  <cp:revision>9</cp:revision>
  <cp:lastPrinted>2022-04-26T21:17:14Z</cp:lastPrinted>
  <dcterms:modified xsi:type="dcterms:W3CDTF">2022-08-15T21:52:22Z</dcterms:modified>
</cp:coreProperties>
</file>