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61" r:id="rId3"/>
    <p:sldId id="260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88"/>
    <p:restoredTop sz="96327"/>
  </p:normalViewPr>
  <p:slideViewPr>
    <p:cSldViewPr snapToGrid="0" snapToObjects="1">
      <p:cViewPr varScale="1">
        <p:scale>
          <a:sx n="157" d="100"/>
          <a:sy n="157" d="100"/>
        </p:scale>
        <p:origin x="115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E9689-2385-6D43-8FA1-145CADE835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25539A-B79C-414D-9EA0-BC98763355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0911E8-E060-2F46-B885-B80302739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523E2-5D0D-1B46-8B78-D22549DBD23D}" type="datetimeFigureOut">
              <a:rPr lang="en-US" smtClean="0"/>
              <a:t>6/1/22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F591F2-5A3C-CB42-ADC4-758457F51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7CAB90-6213-C44B-A251-718F1A617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4B8EF-28DB-BA43-BEA8-CBD47DE2E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736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59153-4F6F-524E-AB28-1CA9AE1E8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733175-D8E4-0641-9FF1-8256AC9792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AA0E38-2C5D-6D4D-ADBE-AAB7B6FAE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523E2-5D0D-1B46-8B78-D22549DBD23D}" type="datetimeFigureOut">
              <a:rPr lang="en-US" smtClean="0"/>
              <a:t>6/1/22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2709C4-AA5E-0B46-A2BD-7ECFF2110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7CCF9B-DDFA-1F43-B182-CF4A24132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4B8EF-28DB-BA43-BEA8-CBD47DE2E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930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2DA824-CEA2-F748-A2C1-C25518B629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9C1B75-46DD-404B-9436-B8A2C6FEE6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3FEAAF-D116-4D49-BE89-E44624664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523E2-5D0D-1B46-8B78-D22549DBD23D}" type="datetimeFigureOut">
              <a:rPr lang="en-US" smtClean="0"/>
              <a:t>6/1/22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C631EC-0C08-CE4A-B2CF-6FD069851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4B55FF-4159-6342-88D0-EFEB7F907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4B8EF-28DB-BA43-BEA8-CBD47DE2E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975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8DE30-2053-D74C-8698-C600D6BED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B11FC1-BF29-3949-8B96-F7893A4971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4AEB6D-F7D4-5541-B13F-E526CA28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523E2-5D0D-1B46-8B78-D22549DBD23D}" type="datetimeFigureOut">
              <a:rPr lang="en-US" smtClean="0"/>
              <a:t>6/1/22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3737E-C739-164F-B7C9-D6E385B25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200159-4969-1B40-B6C3-D4C0A1985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4B8EF-28DB-BA43-BEA8-CBD47DE2E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347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69755-32DB-F04D-88DA-FE1DDB5F7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F7BA30-D9AD-244B-9363-799E31ECE6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DA1341-6142-B94A-9A1E-3D78D2F65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523E2-5D0D-1B46-8B78-D22549DBD23D}" type="datetimeFigureOut">
              <a:rPr lang="en-US" smtClean="0"/>
              <a:t>6/1/22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D6E539-AA5F-9147-B1F8-795FFC823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9DA063-6504-FD4B-8820-43C77EB26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4B8EF-28DB-BA43-BEA8-CBD47DE2E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358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9D143-182A-A643-9F1A-63977E2C8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345CD0-E6E7-6647-A572-988D116986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B44930-C2BA-D645-89DC-DFF6968FB5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F764BD-A784-CA41-85F7-B41EE23AF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523E2-5D0D-1B46-8B78-D22549DBD23D}" type="datetimeFigureOut">
              <a:rPr lang="en-US" smtClean="0"/>
              <a:t>6/1/22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76F1BE-E194-A944-97FA-9B79A13E1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2E11FB-2654-BF46-BB40-3EEC715CA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4B8EF-28DB-BA43-BEA8-CBD47DE2E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736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0E141-4917-8745-BA68-87278364A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8812B0-F6C2-E642-B07A-7907596D69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A0CB3A-394F-8446-B90F-AED65D8E7B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17DF8E-8DB7-8A4A-8CD6-EF63113279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7ADF2D-C7F1-A245-9CA6-3ADB7C2620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F17E4A-44D9-F548-AA12-009953C82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523E2-5D0D-1B46-8B78-D22549DBD23D}" type="datetimeFigureOut">
              <a:rPr lang="en-US" smtClean="0"/>
              <a:t>6/1/22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D9BDCC-6881-074A-A385-FED3FAE1A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7FF763-DCA6-8648-9073-F6291E2BC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4B8EF-28DB-BA43-BEA8-CBD47DE2E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785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E437D-F84F-E148-A9DD-664305807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850B2D-EEA1-0649-B717-D0599233C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523E2-5D0D-1B46-8B78-D22549DBD23D}" type="datetimeFigureOut">
              <a:rPr lang="en-US" smtClean="0"/>
              <a:t>6/1/22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1AFD2A-34A4-BE49-B4FE-92C39A00D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5B40DF-F8A4-8246-B986-57E1C2365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4B8EF-28DB-BA43-BEA8-CBD47DE2E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081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ED76F9-7813-7243-B5EB-8117D7CAC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523E2-5D0D-1B46-8B78-D22549DBD23D}" type="datetimeFigureOut">
              <a:rPr lang="en-US" smtClean="0"/>
              <a:t>6/1/22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BEA7BE-1D50-B845-A6E1-5E6FCB8DB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B7E6D1-2D35-EA4A-A2F7-720A2145C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4B8EF-28DB-BA43-BEA8-CBD47DE2E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627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E26DE-CEDF-5C4E-B952-58B236666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205777-B484-CA4F-9D6C-B9269C53C9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11EEBC-EC8C-B841-B409-8BE7D5F602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C280A1-B3D8-524E-A212-C8E89FB5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523E2-5D0D-1B46-8B78-D22549DBD23D}" type="datetimeFigureOut">
              <a:rPr lang="en-US" smtClean="0"/>
              <a:t>6/1/22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AC18E4-2DAD-044A-B690-44CB80BE0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6173AB-7EC2-E340-AA38-B3099D794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4B8EF-28DB-BA43-BEA8-CBD47DE2E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733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F4EC6-34D5-8642-9125-53B1E2D31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BF3B88-5966-BB4E-9E14-08037DE1EA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338DBD-6AD0-724B-A360-03CA378BFF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93474F-05B0-FD41-9216-C51D56D5E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523E2-5D0D-1B46-8B78-D22549DBD23D}" type="datetimeFigureOut">
              <a:rPr lang="en-US" smtClean="0"/>
              <a:t>6/1/22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E617D2-F8B0-F241-88E5-0700F5A32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2FD284-934E-E34A-8541-ECC623FAF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4B8EF-28DB-BA43-BEA8-CBD47DE2E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359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46CE47-D012-F445-95AD-90FD0DC7D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07159F-9224-C946-800C-7E6C29FCE1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3A96AC-7086-464C-95D9-EB84DECB48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5523E2-5D0D-1B46-8B78-D22549DBD23D}" type="datetimeFigureOut">
              <a:rPr lang="en-US" smtClean="0"/>
              <a:t>6/1/22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562919-E447-3747-B792-4996E2115E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054F7D-8C7F-514C-8774-0840A3DF59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54B8EF-28DB-BA43-BEA8-CBD47DE2E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596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D62E2-1400-AB41-B2D0-60B98AFFC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 Estate Contract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23C479-D3F6-7D40-84EE-2A31DE4562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Problem – the operations of real estate transactions currently is inefficient due to complex nature of having many parties involved. We believe that a decentralized application can help reduce the time for completion and increase transparency in the process.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Number of parties involved: </a:t>
            </a:r>
          </a:p>
          <a:p>
            <a:r>
              <a:rPr lang="en-US" dirty="0"/>
              <a:t>Buyer</a:t>
            </a:r>
          </a:p>
          <a:p>
            <a:r>
              <a:rPr lang="en-US" dirty="0"/>
              <a:t>Seller</a:t>
            </a:r>
          </a:p>
          <a:p>
            <a:r>
              <a:rPr lang="en-US" dirty="0"/>
              <a:t>Lender</a:t>
            </a:r>
          </a:p>
          <a:p>
            <a:r>
              <a:rPr lang="en-US" dirty="0"/>
              <a:t>Inspector</a:t>
            </a:r>
          </a:p>
        </p:txBody>
      </p:sp>
    </p:spTree>
    <p:extLst>
      <p:ext uri="{BB962C8B-B14F-4D97-AF65-F5344CB8AC3E}">
        <p14:creationId xmlns:p14="http://schemas.microsoft.com/office/powerpoint/2010/main" val="4015119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BD0C1-4DB8-684E-8501-DD1A5BCAB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of Using Blockchain for Real Estate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B6A3A-0ED0-0940-828A-AE49B3FED4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Transparency</a:t>
            </a:r>
          </a:p>
          <a:p>
            <a:pPr lvl="1"/>
            <a:r>
              <a:rPr lang="en-US" dirty="0"/>
              <a:t>All transactions are recorded such as buyers can view other offers, inspection records, history of ownership, etc. </a:t>
            </a:r>
          </a:p>
          <a:p>
            <a:r>
              <a:rPr lang="en-US" dirty="0"/>
              <a:t>All parties can view status</a:t>
            </a:r>
          </a:p>
          <a:p>
            <a:r>
              <a:rPr lang="en-US" dirty="0"/>
              <a:t>Ownership and funds exchange hands when the process is complete</a:t>
            </a:r>
          </a:p>
        </p:txBody>
      </p:sp>
    </p:spTree>
    <p:extLst>
      <p:ext uri="{BB962C8B-B14F-4D97-AF65-F5344CB8AC3E}">
        <p14:creationId xmlns:p14="http://schemas.microsoft.com/office/powerpoint/2010/main" val="2220401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E4AFE0A-8914-864C-8ADF-7FDDB0963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Process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B19CBB1-3695-7747-93FD-BC3AACF3F811}"/>
              </a:ext>
            </a:extLst>
          </p:cNvPr>
          <p:cNvSpPr/>
          <p:nvPr/>
        </p:nvSpPr>
        <p:spPr>
          <a:xfrm>
            <a:off x="1063487" y="3396416"/>
            <a:ext cx="1938130" cy="13219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Seller lists property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846C43-7741-5646-9477-ABA05200CBBD}"/>
              </a:ext>
            </a:extLst>
          </p:cNvPr>
          <p:cNvSpPr/>
          <p:nvPr/>
        </p:nvSpPr>
        <p:spPr>
          <a:xfrm>
            <a:off x="3425508" y="2580549"/>
            <a:ext cx="1938130" cy="13219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Inspector inspects property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7ED684D-CC25-5441-B37E-9BC36969D5E9}"/>
              </a:ext>
            </a:extLst>
          </p:cNvPr>
          <p:cNvSpPr/>
          <p:nvPr/>
        </p:nvSpPr>
        <p:spPr>
          <a:xfrm>
            <a:off x="3425508" y="4216394"/>
            <a:ext cx="1938130" cy="13219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Buyer applies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E81E2E-BA60-F749-A4F0-F6AF58A03C30}"/>
              </a:ext>
            </a:extLst>
          </p:cNvPr>
          <p:cNvSpPr/>
          <p:nvPr/>
        </p:nvSpPr>
        <p:spPr>
          <a:xfrm>
            <a:off x="5787529" y="4221363"/>
            <a:ext cx="1938130" cy="13219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Lender approves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E3CB440-57E3-914B-99D0-8B49DAD8E89B}"/>
              </a:ext>
            </a:extLst>
          </p:cNvPr>
          <p:cNvSpPr/>
          <p:nvPr/>
        </p:nvSpPr>
        <p:spPr>
          <a:xfrm>
            <a:off x="8149550" y="3396415"/>
            <a:ext cx="1938130" cy="13219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Funds go to seller and property title transfers to buyer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C6498F7-22BE-5A4D-9B56-C6E314302F11}"/>
              </a:ext>
            </a:extLst>
          </p:cNvPr>
          <p:cNvCxnSpPr>
            <a:stCxn id="2" idx="3"/>
            <a:endCxn id="8" idx="1"/>
          </p:cNvCxnSpPr>
          <p:nvPr/>
        </p:nvCxnSpPr>
        <p:spPr>
          <a:xfrm>
            <a:off x="3001617" y="4057369"/>
            <a:ext cx="423891" cy="819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F146DE4-471A-CC43-8C6A-1E533AE512A3}"/>
              </a:ext>
            </a:extLst>
          </p:cNvPr>
          <p:cNvCxnSpPr>
            <a:cxnSpLocks/>
            <a:stCxn id="2" idx="3"/>
            <a:endCxn id="7" idx="1"/>
          </p:cNvCxnSpPr>
          <p:nvPr/>
        </p:nvCxnSpPr>
        <p:spPr>
          <a:xfrm flipV="1">
            <a:off x="3001617" y="3241502"/>
            <a:ext cx="423891" cy="8158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0B96537-ED02-B84E-BF90-43D34FAE6746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>
            <a:off x="5363638" y="3241502"/>
            <a:ext cx="2785912" cy="8158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BA4C43C-2793-8643-B73E-96425DB199E0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5363638" y="4877347"/>
            <a:ext cx="423891" cy="4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D1C7CF9-2ED1-B146-9618-8EF7BA091168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 flipV="1">
            <a:off x="7725659" y="4057368"/>
            <a:ext cx="423891" cy="824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0960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EBC9EF1-DA6F-BD4D-AD67-8B5392E13AFD}"/>
              </a:ext>
            </a:extLst>
          </p:cNvPr>
          <p:cNvSpPr/>
          <p:nvPr/>
        </p:nvSpPr>
        <p:spPr>
          <a:xfrm>
            <a:off x="3649361" y="1230081"/>
            <a:ext cx="5381283" cy="4263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Ethereum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8C0B3D-7CD8-AF48-955A-2325DC7EF7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5124" y="1612966"/>
            <a:ext cx="4661562" cy="3632067"/>
          </a:xfrm>
          <a:prstGeom prst="rect">
            <a:avLst/>
          </a:prstGeom>
        </p:spPr>
      </p:pic>
      <p:pic>
        <p:nvPicPr>
          <p:cNvPr id="6" name="Graphic 5" descr="Contract">
            <a:extLst>
              <a:ext uri="{FF2B5EF4-FFF2-40B4-BE49-F238E27FC236}">
                <a16:creationId xmlns:a16="http://schemas.microsoft.com/office/drawing/2014/main" id="{3F65F576-55D8-6743-AB79-024BF4494F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71885" y="2801627"/>
            <a:ext cx="296753" cy="296753"/>
          </a:xfrm>
          <a:prstGeom prst="rect">
            <a:avLst/>
          </a:prstGeom>
        </p:spPr>
      </p:pic>
      <p:pic>
        <p:nvPicPr>
          <p:cNvPr id="7" name="Graphic 6" descr="Contract">
            <a:extLst>
              <a:ext uri="{FF2B5EF4-FFF2-40B4-BE49-F238E27FC236}">
                <a16:creationId xmlns:a16="http://schemas.microsoft.com/office/drawing/2014/main" id="{6222F8A0-E8F1-5D4C-B5BE-B913AB9112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23364" y="3083266"/>
            <a:ext cx="296753" cy="296753"/>
          </a:xfrm>
          <a:prstGeom prst="rect">
            <a:avLst/>
          </a:prstGeom>
        </p:spPr>
      </p:pic>
      <p:pic>
        <p:nvPicPr>
          <p:cNvPr id="8" name="Graphic 7" descr="Contract">
            <a:extLst>
              <a:ext uri="{FF2B5EF4-FFF2-40B4-BE49-F238E27FC236}">
                <a16:creationId xmlns:a16="http://schemas.microsoft.com/office/drawing/2014/main" id="{341CB1EF-93E7-A543-A686-35CADF9D24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18965" y="3324234"/>
            <a:ext cx="296753" cy="296753"/>
          </a:xfrm>
          <a:prstGeom prst="rect">
            <a:avLst/>
          </a:prstGeom>
        </p:spPr>
      </p:pic>
      <p:pic>
        <p:nvPicPr>
          <p:cNvPr id="9" name="Graphic 8" descr="Contract">
            <a:extLst>
              <a:ext uri="{FF2B5EF4-FFF2-40B4-BE49-F238E27FC236}">
                <a16:creationId xmlns:a16="http://schemas.microsoft.com/office/drawing/2014/main" id="{619AC4E6-7A40-C747-BB25-3DCE7EECCE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20117" y="3380019"/>
            <a:ext cx="296753" cy="296753"/>
          </a:xfrm>
          <a:prstGeom prst="rect">
            <a:avLst/>
          </a:prstGeom>
        </p:spPr>
      </p:pic>
      <p:pic>
        <p:nvPicPr>
          <p:cNvPr id="10" name="Graphic 9" descr="Contract">
            <a:extLst>
              <a:ext uri="{FF2B5EF4-FFF2-40B4-BE49-F238E27FC236}">
                <a16:creationId xmlns:a16="http://schemas.microsoft.com/office/drawing/2014/main" id="{C73F1C26-1EBB-1E46-BC36-D8656118A4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868637" y="4003872"/>
            <a:ext cx="296753" cy="296753"/>
          </a:xfrm>
          <a:prstGeom prst="rect">
            <a:avLst/>
          </a:prstGeom>
        </p:spPr>
      </p:pic>
      <p:pic>
        <p:nvPicPr>
          <p:cNvPr id="11" name="Graphic 10" descr="Contract">
            <a:extLst>
              <a:ext uri="{FF2B5EF4-FFF2-40B4-BE49-F238E27FC236}">
                <a16:creationId xmlns:a16="http://schemas.microsoft.com/office/drawing/2014/main" id="{B538BF10-566F-3344-A373-8A661A9EAC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37503" y="3815132"/>
            <a:ext cx="296753" cy="296753"/>
          </a:xfrm>
          <a:prstGeom prst="rect">
            <a:avLst/>
          </a:prstGeom>
        </p:spPr>
      </p:pic>
      <p:pic>
        <p:nvPicPr>
          <p:cNvPr id="12" name="Graphic 11" descr="Contract">
            <a:extLst>
              <a:ext uri="{FF2B5EF4-FFF2-40B4-BE49-F238E27FC236}">
                <a16:creationId xmlns:a16="http://schemas.microsoft.com/office/drawing/2014/main" id="{A40AB010-208B-344B-B21F-91FCCF3C0E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45720" y="1915825"/>
            <a:ext cx="296753" cy="296753"/>
          </a:xfrm>
          <a:prstGeom prst="rect">
            <a:avLst/>
          </a:prstGeom>
        </p:spPr>
      </p:pic>
      <p:pic>
        <p:nvPicPr>
          <p:cNvPr id="13" name="Graphic 12" descr="User">
            <a:extLst>
              <a:ext uri="{FF2B5EF4-FFF2-40B4-BE49-F238E27FC236}">
                <a16:creationId xmlns:a16="http://schemas.microsoft.com/office/drawing/2014/main" id="{4ABD4231-B625-034E-9B65-43F7F60E9D3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229521" y="400373"/>
            <a:ext cx="914400" cy="914400"/>
          </a:xfrm>
          <a:prstGeom prst="rect">
            <a:avLst/>
          </a:prstGeom>
        </p:spPr>
      </p:pic>
      <p:pic>
        <p:nvPicPr>
          <p:cNvPr id="14" name="Graphic 13" descr="Wallet">
            <a:extLst>
              <a:ext uri="{FF2B5EF4-FFF2-40B4-BE49-F238E27FC236}">
                <a16:creationId xmlns:a16="http://schemas.microsoft.com/office/drawing/2014/main" id="{8804AD73-F519-554E-AE27-95F36E77678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686721" y="857573"/>
            <a:ext cx="686515" cy="686515"/>
          </a:xfrm>
          <a:prstGeom prst="rect">
            <a:avLst/>
          </a:prstGeom>
        </p:spPr>
      </p:pic>
      <p:pic>
        <p:nvPicPr>
          <p:cNvPr id="15" name="Graphic 14" descr="User">
            <a:extLst>
              <a:ext uri="{FF2B5EF4-FFF2-40B4-BE49-F238E27FC236}">
                <a16:creationId xmlns:a16="http://schemas.microsoft.com/office/drawing/2014/main" id="{1BDAC092-8AA5-CF44-B034-51F4DAC6DB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506692" y="2570499"/>
            <a:ext cx="914400" cy="914400"/>
          </a:xfrm>
          <a:prstGeom prst="rect">
            <a:avLst/>
          </a:prstGeom>
        </p:spPr>
      </p:pic>
      <p:pic>
        <p:nvPicPr>
          <p:cNvPr id="16" name="Graphic 15" descr="Wallet">
            <a:extLst>
              <a:ext uri="{FF2B5EF4-FFF2-40B4-BE49-F238E27FC236}">
                <a16:creationId xmlns:a16="http://schemas.microsoft.com/office/drawing/2014/main" id="{9F9E5816-FE45-A549-A456-9C224BBE042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963892" y="3027699"/>
            <a:ext cx="686515" cy="686515"/>
          </a:xfrm>
          <a:prstGeom prst="rect">
            <a:avLst/>
          </a:prstGeom>
        </p:spPr>
      </p:pic>
      <p:pic>
        <p:nvPicPr>
          <p:cNvPr id="17" name="Graphic 16" descr="User">
            <a:extLst>
              <a:ext uri="{FF2B5EF4-FFF2-40B4-BE49-F238E27FC236}">
                <a16:creationId xmlns:a16="http://schemas.microsoft.com/office/drawing/2014/main" id="{36A20064-1146-5D4D-9690-D8534CB190A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331320" y="-119803"/>
            <a:ext cx="914400" cy="914400"/>
          </a:xfrm>
          <a:prstGeom prst="rect">
            <a:avLst/>
          </a:prstGeom>
        </p:spPr>
      </p:pic>
      <p:pic>
        <p:nvPicPr>
          <p:cNvPr id="18" name="Graphic 17" descr="Wallet">
            <a:extLst>
              <a:ext uri="{FF2B5EF4-FFF2-40B4-BE49-F238E27FC236}">
                <a16:creationId xmlns:a16="http://schemas.microsoft.com/office/drawing/2014/main" id="{4D10C75C-E05D-F540-B8F1-C728620940D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788520" y="337397"/>
            <a:ext cx="686515" cy="686515"/>
          </a:xfrm>
          <a:prstGeom prst="rect">
            <a:avLst/>
          </a:prstGeom>
        </p:spPr>
      </p:pic>
      <p:pic>
        <p:nvPicPr>
          <p:cNvPr id="19" name="Graphic 18" descr="User">
            <a:extLst>
              <a:ext uri="{FF2B5EF4-FFF2-40B4-BE49-F238E27FC236}">
                <a16:creationId xmlns:a16="http://schemas.microsoft.com/office/drawing/2014/main" id="{2C82B11C-B527-8F43-A93B-56C3939CE2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763567" y="1458625"/>
            <a:ext cx="914400" cy="914400"/>
          </a:xfrm>
          <a:prstGeom prst="rect">
            <a:avLst/>
          </a:prstGeom>
        </p:spPr>
      </p:pic>
      <p:pic>
        <p:nvPicPr>
          <p:cNvPr id="20" name="Graphic 19" descr="Wallet">
            <a:extLst>
              <a:ext uri="{FF2B5EF4-FFF2-40B4-BE49-F238E27FC236}">
                <a16:creationId xmlns:a16="http://schemas.microsoft.com/office/drawing/2014/main" id="{DE1E31DE-449A-3542-9F33-EDBB0FF6D0A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220767" y="1915825"/>
            <a:ext cx="686515" cy="686515"/>
          </a:xfrm>
          <a:prstGeom prst="rect">
            <a:avLst/>
          </a:prstGeom>
        </p:spPr>
      </p:pic>
      <p:pic>
        <p:nvPicPr>
          <p:cNvPr id="21" name="Graphic 20" descr="User">
            <a:extLst>
              <a:ext uri="{FF2B5EF4-FFF2-40B4-BE49-F238E27FC236}">
                <a16:creationId xmlns:a16="http://schemas.microsoft.com/office/drawing/2014/main" id="{8D04054D-0739-0C4E-9167-1BC3AF50AB1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715597" y="3257014"/>
            <a:ext cx="914400" cy="914400"/>
          </a:xfrm>
          <a:prstGeom prst="rect">
            <a:avLst/>
          </a:prstGeom>
        </p:spPr>
      </p:pic>
      <p:pic>
        <p:nvPicPr>
          <p:cNvPr id="22" name="Graphic 21" descr="Wallet">
            <a:extLst>
              <a:ext uri="{FF2B5EF4-FFF2-40B4-BE49-F238E27FC236}">
                <a16:creationId xmlns:a16="http://schemas.microsoft.com/office/drawing/2014/main" id="{54DF2C11-6A60-4D46-B153-C1692845001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172797" y="3714214"/>
            <a:ext cx="686515" cy="686515"/>
          </a:xfrm>
          <a:prstGeom prst="rect">
            <a:avLst/>
          </a:prstGeom>
        </p:spPr>
      </p:pic>
      <p:pic>
        <p:nvPicPr>
          <p:cNvPr id="23" name="Graphic 22" descr="User">
            <a:extLst>
              <a:ext uri="{FF2B5EF4-FFF2-40B4-BE49-F238E27FC236}">
                <a16:creationId xmlns:a16="http://schemas.microsoft.com/office/drawing/2014/main" id="{2A0F8627-8E8D-5347-89D6-5E8C2FB9CC9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772003" y="5714285"/>
            <a:ext cx="914400" cy="914400"/>
          </a:xfrm>
          <a:prstGeom prst="rect">
            <a:avLst/>
          </a:prstGeom>
        </p:spPr>
      </p:pic>
      <p:pic>
        <p:nvPicPr>
          <p:cNvPr id="24" name="Graphic 23" descr="Wallet">
            <a:extLst>
              <a:ext uri="{FF2B5EF4-FFF2-40B4-BE49-F238E27FC236}">
                <a16:creationId xmlns:a16="http://schemas.microsoft.com/office/drawing/2014/main" id="{011406BF-35E1-9241-90CF-6C84778D725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229203" y="6171485"/>
            <a:ext cx="686515" cy="686515"/>
          </a:xfrm>
          <a:prstGeom prst="rect">
            <a:avLst/>
          </a:prstGeom>
        </p:spPr>
      </p:pic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4AF15AB-B669-9149-A9E0-C95343C1D1D4}"/>
              </a:ext>
            </a:extLst>
          </p:cNvPr>
          <p:cNvCxnSpPr>
            <a:stCxn id="14" idx="3"/>
          </p:cNvCxnSpPr>
          <p:nvPr/>
        </p:nvCxnSpPr>
        <p:spPr>
          <a:xfrm>
            <a:off x="2373236" y="1200831"/>
            <a:ext cx="1057653" cy="6563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41801E3-2EFB-8C4C-9ADD-775B8066FEB3}"/>
              </a:ext>
            </a:extLst>
          </p:cNvPr>
          <p:cNvCxnSpPr>
            <a:cxnSpLocks/>
          </p:cNvCxnSpPr>
          <p:nvPr/>
        </p:nvCxnSpPr>
        <p:spPr>
          <a:xfrm flipV="1">
            <a:off x="2738999" y="3324234"/>
            <a:ext cx="69867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14F4273-9B30-5E45-9F03-744FD6457D08}"/>
              </a:ext>
            </a:extLst>
          </p:cNvPr>
          <p:cNvCxnSpPr>
            <a:cxnSpLocks/>
          </p:cNvCxnSpPr>
          <p:nvPr/>
        </p:nvCxnSpPr>
        <p:spPr>
          <a:xfrm flipH="1" flipV="1">
            <a:off x="5745912" y="5627918"/>
            <a:ext cx="42609" cy="5435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899048C-FCD5-E54D-BE97-67E522D055EF}"/>
              </a:ext>
            </a:extLst>
          </p:cNvPr>
          <p:cNvCxnSpPr>
            <a:cxnSpLocks/>
          </p:cNvCxnSpPr>
          <p:nvPr/>
        </p:nvCxnSpPr>
        <p:spPr>
          <a:xfrm flipH="1" flipV="1">
            <a:off x="9128886" y="3484899"/>
            <a:ext cx="737923" cy="136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34656CF-655C-B844-8044-7C134ADAE43C}"/>
              </a:ext>
            </a:extLst>
          </p:cNvPr>
          <p:cNvCxnSpPr>
            <a:cxnSpLocks/>
            <a:stCxn id="19" idx="1"/>
          </p:cNvCxnSpPr>
          <p:nvPr/>
        </p:nvCxnSpPr>
        <p:spPr>
          <a:xfrm flipH="1">
            <a:off x="9128886" y="1915825"/>
            <a:ext cx="634681" cy="2218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F1866F1-F423-0441-B837-48DA8F134616}"/>
              </a:ext>
            </a:extLst>
          </p:cNvPr>
          <p:cNvCxnSpPr>
            <a:cxnSpLocks/>
          </p:cNvCxnSpPr>
          <p:nvPr/>
        </p:nvCxnSpPr>
        <p:spPr>
          <a:xfrm>
            <a:off x="5618965" y="794597"/>
            <a:ext cx="126947" cy="3828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Graphic 30" descr="Call center">
            <a:extLst>
              <a:ext uri="{FF2B5EF4-FFF2-40B4-BE49-F238E27FC236}">
                <a16:creationId xmlns:a16="http://schemas.microsoft.com/office/drawing/2014/main" id="{6AFCF67F-5953-8040-9F57-5BF5976A310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588152" y="1778996"/>
            <a:ext cx="273657" cy="273657"/>
          </a:xfrm>
          <a:prstGeom prst="rect">
            <a:avLst/>
          </a:prstGeom>
        </p:spPr>
      </p:pic>
      <p:pic>
        <p:nvPicPr>
          <p:cNvPr id="32" name="Graphic 31" descr="Call center">
            <a:extLst>
              <a:ext uri="{FF2B5EF4-FFF2-40B4-BE49-F238E27FC236}">
                <a16:creationId xmlns:a16="http://schemas.microsoft.com/office/drawing/2014/main" id="{B1317AA6-6A4D-3841-A2BC-8F9D76104D7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693492" y="3469748"/>
            <a:ext cx="273657" cy="273657"/>
          </a:xfrm>
          <a:prstGeom prst="rect">
            <a:avLst/>
          </a:prstGeom>
        </p:spPr>
      </p:pic>
      <p:pic>
        <p:nvPicPr>
          <p:cNvPr id="33" name="Graphic 32" descr="Call center">
            <a:extLst>
              <a:ext uri="{FF2B5EF4-FFF2-40B4-BE49-F238E27FC236}">
                <a16:creationId xmlns:a16="http://schemas.microsoft.com/office/drawing/2014/main" id="{F07D75A1-8327-4C46-92C1-7C49C3CDA08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651691" y="5967612"/>
            <a:ext cx="273657" cy="273657"/>
          </a:xfrm>
          <a:prstGeom prst="rect">
            <a:avLst/>
          </a:prstGeom>
        </p:spPr>
      </p:pic>
      <p:pic>
        <p:nvPicPr>
          <p:cNvPr id="34" name="Graphic 33" descr="Call center">
            <a:extLst>
              <a:ext uri="{FF2B5EF4-FFF2-40B4-BE49-F238E27FC236}">
                <a16:creationId xmlns:a16="http://schemas.microsoft.com/office/drawing/2014/main" id="{7ADEA59F-E721-5F4C-8334-83DE40BD159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472255" y="669855"/>
            <a:ext cx="273657" cy="273657"/>
          </a:xfrm>
          <a:prstGeom prst="rect">
            <a:avLst/>
          </a:prstGeom>
        </p:spPr>
      </p:pic>
      <p:pic>
        <p:nvPicPr>
          <p:cNvPr id="35" name="Graphic 34" descr="Call center">
            <a:extLst>
              <a:ext uri="{FF2B5EF4-FFF2-40B4-BE49-F238E27FC236}">
                <a16:creationId xmlns:a16="http://schemas.microsoft.com/office/drawing/2014/main" id="{E0A54D0F-8895-8746-B327-F7B6E8EC037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285529" y="1093252"/>
            <a:ext cx="273657" cy="273657"/>
          </a:xfrm>
          <a:prstGeom prst="rect">
            <a:avLst/>
          </a:prstGeom>
        </p:spPr>
      </p:pic>
      <p:pic>
        <p:nvPicPr>
          <p:cNvPr id="36" name="Graphic 35" descr="Call center">
            <a:extLst>
              <a:ext uri="{FF2B5EF4-FFF2-40B4-BE49-F238E27FC236}">
                <a16:creationId xmlns:a16="http://schemas.microsoft.com/office/drawing/2014/main" id="{9D5758F2-7A89-4F4E-A4EB-1AAA304E956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602170" y="3187405"/>
            <a:ext cx="273657" cy="273657"/>
          </a:xfrm>
          <a:prstGeom prst="rect">
            <a:avLst/>
          </a:prstGeom>
        </p:spPr>
      </p:pic>
      <p:pic>
        <p:nvPicPr>
          <p:cNvPr id="37" name="Graphic 36" descr="Single gear">
            <a:extLst>
              <a:ext uri="{FF2B5EF4-FFF2-40B4-BE49-F238E27FC236}">
                <a16:creationId xmlns:a16="http://schemas.microsoft.com/office/drawing/2014/main" id="{5BCEF0C8-4733-AF45-9A71-4456698D2E9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989161" y="2825783"/>
            <a:ext cx="334203" cy="334203"/>
          </a:xfrm>
          <a:prstGeom prst="rect">
            <a:avLst/>
          </a:prstGeom>
        </p:spPr>
      </p:pic>
      <p:pic>
        <p:nvPicPr>
          <p:cNvPr id="38" name="Graphic 37" descr="Single gear">
            <a:extLst>
              <a:ext uri="{FF2B5EF4-FFF2-40B4-BE49-F238E27FC236}">
                <a16:creationId xmlns:a16="http://schemas.microsoft.com/office/drawing/2014/main" id="{B8F10AA5-1CF2-5141-92BF-E9DA09AC651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375371" y="3571406"/>
            <a:ext cx="334203" cy="334203"/>
          </a:xfrm>
          <a:prstGeom prst="rect">
            <a:avLst/>
          </a:prstGeom>
        </p:spPr>
      </p:pic>
      <p:pic>
        <p:nvPicPr>
          <p:cNvPr id="39" name="Graphic 38" descr="Single gear">
            <a:extLst>
              <a:ext uri="{FF2B5EF4-FFF2-40B4-BE49-F238E27FC236}">
                <a16:creationId xmlns:a16="http://schemas.microsoft.com/office/drawing/2014/main" id="{2F5E5F29-C3BF-214F-AE93-76E83776D14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643966" y="3911085"/>
            <a:ext cx="334203" cy="334203"/>
          </a:xfrm>
          <a:prstGeom prst="rect">
            <a:avLst/>
          </a:prstGeom>
        </p:spPr>
      </p:pic>
      <p:pic>
        <p:nvPicPr>
          <p:cNvPr id="40" name="Graphic 39" descr="Single gear">
            <a:extLst>
              <a:ext uri="{FF2B5EF4-FFF2-40B4-BE49-F238E27FC236}">
                <a16:creationId xmlns:a16="http://schemas.microsoft.com/office/drawing/2014/main" id="{8BB8CFBB-B3BE-B441-8467-F39E21E8B96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465650" y="2072333"/>
            <a:ext cx="334203" cy="334203"/>
          </a:xfrm>
          <a:prstGeom prst="rect">
            <a:avLst/>
          </a:prstGeom>
        </p:spPr>
      </p:pic>
      <p:pic>
        <p:nvPicPr>
          <p:cNvPr id="41" name="Graphic 40" descr="Single gear">
            <a:extLst>
              <a:ext uri="{FF2B5EF4-FFF2-40B4-BE49-F238E27FC236}">
                <a16:creationId xmlns:a16="http://schemas.microsoft.com/office/drawing/2014/main" id="{6C3D3659-B08B-AB47-AA83-A41D2AD09D7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113549" y="3830281"/>
            <a:ext cx="334203" cy="334203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8710DEF6-CDD9-F240-8B88-98125028DBBA}"/>
              </a:ext>
            </a:extLst>
          </p:cNvPr>
          <p:cNvSpPr txBox="1"/>
          <p:nvPr/>
        </p:nvSpPr>
        <p:spPr>
          <a:xfrm>
            <a:off x="2143921" y="111211"/>
            <a:ext cx="1612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Seller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8BE473F-3312-9F43-A35C-574885B62FFB}"/>
              </a:ext>
            </a:extLst>
          </p:cNvPr>
          <p:cNvSpPr txBox="1"/>
          <p:nvPr/>
        </p:nvSpPr>
        <p:spPr>
          <a:xfrm>
            <a:off x="6453293" y="44705"/>
            <a:ext cx="1612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Buyer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4D1EFC1-E142-2040-A2BB-24ED8F3339F5}"/>
              </a:ext>
            </a:extLst>
          </p:cNvPr>
          <p:cNvSpPr txBox="1"/>
          <p:nvPr/>
        </p:nvSpPr>
        <p:spPr>
          <a:xfrm>
            <a:off x="10258913" y="1174756"/>
            <a:ext cx="1612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Inspector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4A35896-BD28-7D44-A499-49E954EC92F4}"/>
              </a:ext>
            </a:extLst>
          </p:cNvPr>
          <p:cNvSpPr txBox="1"/>
          <p:nvPr/>
        </p:nvSpPr>
        <p:spPr>
          <a:xfrm>
            <a:off x="10280527" y="2992884"/>
            <a:ext cx="1612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Lender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669A4EA-8154-954B-BE09-32E2AA37A302}"/>
              </a:ext>
            </a:extLst>
          </p:cNvPr>
          <p:cNvSpPr txBox="1"/>
          <p:nvPr/>
        </p:nvSpPr>
        <p:spPr>
          <a:xfrm>
            <a:off x="6110603" y="5752943"/>
            <a:ext cx="1612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Buyer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AE911BE-ACB2-D84B-AEC7-A0A08725EEE6}"/>
              </a:ext>
            </a:extLst>
          </p:cNvPr>
          <p:cNvSpPr txBox="1"/>
          <p:nvPr/>
        </p:nvSpPr>
        <p:spPr>
          <a:xfrm>
            <a:off x="1422693" y="2170438"/>
            <a:ext cx="1612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Buyer</a:t>
            </a:r>
          </a:p>
        </p:txBody>
      </p:sp>
    </p:spTree>
    <p:extLst>
      <p:ext uri="{BB962C8B-B14F-4D97-AF65-F5344CB8AC3E}">
        <p14:creationId xmlns:p14="http://schemas.microsoft.com/office/powerpoint/2010/main" val="20042747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125</Words>
  <Application>Microsoft Macintosh PowerPoint</Application>
  <PresentationFormat>Widescreen</PresentationFormat>
  <Paragraphs>26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Real Estate Contract</vt:lpstr>
      <vt:lpstr>Benefits of Using Blockchain for Real Estate</vt:lpstr>
      <vt:lpstr>Process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 Estate Contract</dc:title>
  <dc:creator>kevin lee</dc:creator>
  <cp:lastModifiedBy>kevin lee</cp:lastModifiedBy>
  <cp:revision>3</cp:revision>
  <dcterms:created xsi:type="dcterms:W3CDTF">2022-02-18T05:13:52Z</dcterms:created>
  <dcterms:modified xsi:type="dcterms:W3CDTF">2022-06-02T02:15:12Z</dcterms:modified>
</cp:coreProperties>
</file>