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61"/>
    <p:restoredTop sz="94694"/>
  </p:normalViewPr>
  <p:slideViewPr>
    <p:cSldViewPr snapToGrid="0" snapToObjects="1">
      <p:cViewPr varScale="1">
        <p:scale>
          <a:sx n="66" d="100"/>
          <a:sy n="66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7AE8-5357-914F-8A30-BACE7F002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B4245-3A4F-984F-8BB0-7A2310E6B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6F96-60BC-ED4F-BD31-0C8A942F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DD940-CCD9-CD43-9EFC-0DE83B87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F620-6B91-AA4B-A5CE-6DDEAADB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8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C708-ABB8-714F-B931-D02A9884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D67E8-6921-0F4A-8A58-B7AE8EBB9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91AF-EE9E-F34C-91C6-9BB98A14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3F90E-EB12-494C-8C88-4D3BC55D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40002-D03A-604E-8BF7-A19C225D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5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DB49B-966B-5348-A04A-3CD23E163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AD1B6-489B-EB4B-A568-507111C22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F016-FF68-AF46-B4F2-1B2F36A4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0D077-3979-BA4E-908F-F37D4ED5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9FC3A-3952-0B41-A454-AC95D277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2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B70F-BAE6-8B45-A0E4-19A4B7F4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95AD-13DA-1B40-BE25-03677BE3D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EBC43-0F61-B644-A016-C070B0EA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A5D21-5BCC-9148-A04C-39B64755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9AB9B-2D64-E94A-A72A-61C577DE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25D8-3870-C140-B12C-A04C8905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86C2A-6417-7045-9D02-AA446BD81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CDF95-C14B-5D4F-B0B6-80DC964F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D967C-F092-C148-8868-78D87FC5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B2A2F-BA7E-A345-837B-C548B81D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2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A693-A544-1E4F-A249-818B5CA4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F345-9A5C-9F42-A261-EA2934E36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6DF24-41FA-4243-A0ED-45F004290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BCB35-E2B9-7D48-B01D-F92DD8579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9E491-D9EB-204B-B283-1FB2C38B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FFE70-4276-AF44-8DFC-CBE8ADDB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5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3E07-B18B-CC4A-A6BE-93E56F76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625C8-215C-2A4C-B876-D76A3392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14B1-8B4B-4441-8B99-01ABA19C1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5F29A-F131-4447-B1A0-38D860127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9AB16-5A05-CE49-976C-88736B050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B591D-791D-A04D-B569-B325BC7B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7612D-B2B4-804C-96BC-37508B92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234C6-DC69-FB4B-9F66-5BFEB818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1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4C27-3968-8947-8100-6374CFF5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8A426-13BA-D04B-9659-E0F1660F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547B3-B4A7-674A-B62B-BB55AAF5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FBD47-7C88-F64F-BF61-B806F46B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2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22E0B-E6BE-C740-8811-4F653A46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411E4-94A7-0341-B5B9-3FE9E89D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9ECDD-3E8D-C646-BEC3-EEA852A4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8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0BA1-2861-CE40-9619-27DA756F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1C0F-111B-3746-AA5D-C17BFA8B3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B83AA-D3B0-2E4B-9E61-545E360A7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8DC4C-55B9-8C41-BF07-A7623CD0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1BF19-E954-B54A-B903-29BF71E7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3516A-9FC1-804D-916C-37DB0814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79F3-D186-D443-96BD-FC1ABC14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897C2-8EC6-E044-8068-82A64765F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FA6FE-8563-AC40-AE7C-C0EAFE7AA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58F50-97CE-CC46-9A36-84D17696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EB31-6A31-6042-A655-1E717211E79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6B828-6056-1242-87E5-4AAECE43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F69C4-E609-5743-8319-CE926409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2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9D4017-A275-1246-916D-8F505C48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56D88-5456-B74F-B6DC-48AA60824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7AF8-3833-8745-88D3-25268C701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EEB31-6A31-6042-A655-1E717211E79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A1EBF-3AC1-4442-B256-403070AC0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23DB2-4D1C-EB4E-B25A-CF05EC87F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BE176-11A8-044F-A7CC-5F6A42A5E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4792-771B-9E4E-BC5C-6B7A32D55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1BFF9-27CE-6E49-9EEB-7338E6F56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2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FD9B6C-A2D7-E342-8FB1-E8ED9FCE391A}"/>
              </a:ext>
            </a:extLst>
          </p:cNvPr>
          <p:cNvSpPr/>
          <p:nvPr/>
        </p:nvSpPr>
        <p:spPr>
          <a:xfrm>
            <a:off x="1681254" y="852407"/>
            <a:ext cx="1681031" cy="226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Identify</a:t>
            </a:r>
          </a:p>
          <a:p>
            <a:pPr algn="ctr"/>
            <a:r>
              <a:rPr lang="en-US" dirty="0"/>
              <a:t>potential misinformation using a variety of signals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227367-D5B3-8742-8CD1-E01B06A03592}"/>
              </a:ext>
            </a:extLst>
          </p:cNvPr>
          <p:cNvSpPr/>
          <p:nvPr/>
        </p:nvSpPr>
        <p:spPr>
          <a:xfrm>
            <a:off x="4248450" y="852407"/>
            <a:ext cx="1681031" cy="226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Review</a:t>
            </a:r>
          </a:p>
          <a:p>
            <a:pPr algn="ctr"/>
            <a:r>
              <a:rPr lang="en-US" dirty="0"/>
              <a:t>and rate the accuracy of the stories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237C96-18BB-9243-BAFD-62173AE082D1}"/>
              </a:ext>
            </a:extLst>
          </p:cNvPr>
          <p:cNvSpPr/>
          <p:nvPr/>
        </p:nvSpPr>
        <p:spPr>
          <a:xfrm>
            <a:off x="6815646" y="852407"/>
            <a:ext cx="1681031" cy="226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Lower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D304ED-2D77-D842-A136-B59E6AD9B4E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362285" y="1987256"/>
            <a:ext cx="886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3F0D9A-F8F8-2E46-983E-B00994F282A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929481" y="1987256"/>
            <a:ext cx="886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n 16">
            <a:extLst>
              <a:ext uri="{FF2B5EF4-FFF2-40B4-BE49-F238E27FC236}">
                <a16:creationId xmlns:a16="http://schemas.microsoft.com/office/drawing/2014/main" id="{14B83A34-91BE-6244-A99E-EC295E10E644}"/>
              </a:ext>
            </a:extLst>
          </p:cNvPr>
          <p:cNvSpPr/>
          <p:nvPr/>
        </p:nvSpPr>
        <p:spPr>
          <a:xfrm>
            <a:off x="4248450" y="3761297"/>
            <a:ext cx="1681031" cy="18279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Interviewing primary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Consulting public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Conducting analysis of media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950CC5-B09D-0543-8ADF-7B9446167807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5088966" y="3122104"/>
            <a:ext cx="0" cy="142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56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FD9B6C-A2D7-E342-8FB1-E8ED9FCE391A}"/>
              </a:ext>
            </a:extLst>
          </p:cNvPr>
          <p:cNvSpPr/>
          <p:nvPr/>
        </p:nvSpPr>
        <p:spPr>
          <a:xfrm>
            <a:off x="625277" y="3986496"/>
            <a:ext cx="1681031" cy="2269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User posts and/or shares content on social media, which triggers the Fact-Checking workflow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5227367-D5B3-8742-8CD1-E01B06A03592}"/>
              </a:ext>
            </a:extLst>
          </p:cNvPr>
          <p:cNvSpPr/>
          <p:nvPr/>
        </p:nvSpPr>
        <p:spPr>
          <a:xfrm>
            <a:off x="6128727" y="3986496"/>
            <a:ext cx="1681031" cy="227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Independent review of content by certified 3</a:t>
            </a:r>
            <a:r>
              <a:rPr lang="en-US" baseline="30000" dirty="0"/>
              <a:t>rd</a:t>
            </a:r>
            <a:r>
              <a:rPr lang="en-US" dirty="0"/>
              <a:t> party partners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D304ED-2D77-D842-A136-B59E6AD9B4EF}"/>
              </a:ext>
            </a:extLst>
          </p:cNvPr>
          <p:cNvCxnSpPr>
            <a:cxnSpLocks/>
            <a:stCxn id="2" idx="3"/>
            <a:endCxn id="135" idx="1"/>
          </p:cNvCxnSpPr>
          <p:nvPr/>
        </p:nvCxnSpPr>
        <p:spPr>
          <a:xfrm>
            <a:off x="2306308" y="5121345"/>
            <a:ext cx="408996" cy="121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Connections">
            <a:extLst>
              <a:ext uri="{FF2B5EF4-FFF2-40B4-BE49-F238E27FC236}">
                <a16:creationId xmlns:a16="http://schemas.microsoft.com/office/drawing/2014/main" id="{4DBE839F-6623-4F84-A8AC-74FC4D02B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598" y="855582"/>
            <a:ext cx="2404232" cy="2404232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7B9C239-1A9C-4802-9525-8CCAA31DDF6A}"/>
              </a:ext>
            </a:extLst>
          </p:cNvPr>
          <p:cNvGrpSpPr/>
          <p:nvPr/>
        </p:nvGrpSpPr>
        <p:grpSpPr>
          <a:xfrm>
            <a:off x="1608714" y="2746100"/>
            <a:ext cx="1010917" cy="820458"/>
            <a:chOff x="1884484" y="2823434"/>
            <a:chExt cx="1010917" cy="1010917"/>
          </a:xfrm>
        </p:grpSpPr>
        <p:pic>
          <p:nvPicPr>
            <p:cNvPr id="33" name="Graphic 32" descr="Smart Phone">
              <a:extLst>
                <a:ext uri="{FF2B5EF4-FFF2-40B4-BE49-F238E27FC236}">
                  <a16:creationId xmlns:a16="http://schemas.microsoft.com/office/drawing/2014/main" id="{A95FC95F-B350-4E10-9547-39FDB9C48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84484" y="2823434"/>
              <a:ext cx="1010917" cy="1010917"/>
            </a:xfrm>
            <a:prstGeom prst="rect">
              <a:avLst/>
            </a:prstGeom>
          </p:spPr>
        </p:pic>
        <p:pic>
          <p:nvPicPr>
            <p:cNvPr id="27" name="Graphic 26" descr="Newspaper">
              <a:extLst>
                <a:ext uri="{FF2B5EF4-FFF2-40B4-BE49-F238E27FC236}">
                  <a16:creationId xmlns:a16="http://schemas.microsoft.com/office/drawing/2014/main" id="{EE2FD1E3-7453-4576-B2E8-6C48D3FFB886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41188" y="2951672"/>
              <a:ext cx="491841" cy="731520"/>
            </a:xfrm>
            <a:prstGeom prst="rect">
              <a:avLst/>
            </a:prstGeom>
          </p:spPr>
        </p:pic>
      </p:grpSp>
      <p:sp>
        <p:nvSpPr>
          <p:cNvPr id="52" name="Speech Bubble: Rectangle with Corners Rounded 51">
            <a:extLst>
              <a:ext uri="{FF2B5EF4-FFF2-40B4-BE49-F238E27FC236}">
                <a16:creationId xmlns:a16="http://schemas.microsoft.com/office/drawing/2014/main" id="{6F1C1D39-8EB0-4207-9B7D-26D81E309051}"/>
              </a:ext>
            </a:extLst>
          </p:cNvPr>
          <p:cNvSpPr/>
          <p:nvPr/>
        </p:nvSpPr>
        <p:spPr>
          <a:xfrm>
            <a:off x="2444363" y="2729240"/>
            <a:ext cx="1533393" cy="427089"/>
          </a:xfrm>
          <a:prstGeom prst="wedgeRoundRectCallout">
            <a:avLst>
              <a:gd name="adj1" fmla="val -49842"/>
              <a:gd name="adj2" fmla="val 84767"/>
              <a:gd name="adj3" fmla="val 16667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this out!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260A149-B715-4C0E-88EB-0EA5045865D6}"/>
              </a:ext>
            </a:extLst>
          </p:cNvPr>
          <p:cNvCxnSpPr>
            <a:cxnSpLocks/>
          </p:cNvCxnSpPr>
          <p:nvPr/>
        </p:nvCxnSpPr>
        <p:spPr>
          <a:xfrm flipH="1" flipV="1">
            <a:off x="1046963" y="2057698"/>
            <a:ext cx="329628" cy="16797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597ADDA-BA5B-419A-989D-22F4BE8C53F7}"/>
              </a:ext>
            </a:extLst>
          </p:cNvPr>
          <p:cNvCxnSpPr>
            <a:cxnSpLocks/>
          </p:cNvCxnSpPr>
          <p:nvPr/>
        </p:nvCxnSpPr>
        <p:spPr>
          <a:xfrm flipH="1">
            <a:off x="1090841" y="2581450"/>
            <a:ext cx="285750" cy="15255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48F0A0E-0DFD-4C85-9896-6C36FDEF09ED}"/>
              </a:ext>
            </a:extLst>
          </p:cNvPr>
          <p:cNvCxnSpPr>
            <a:cxnSpLocks/>
          </p:cNvCxnSpPr>
          <p:nvPr/>
        </p:nvCxnSpPr>
        <p:spPr>
          <a:xfrm flipV="1">
            <a:off x="1870181" y="1591546"/>
            <a:ext cx="243993" cy="47091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CB5AB0B-98DC-4491-85A0-C0D512E8B62E}"/>
              </a:ext>
            </a:extLst>
          </p:cNvPr>
          <p:cNvCxnSpPr>
            <a:cxnSpLocks/>
          </p:cNvCxnSpPr>
          <p:nvPr/>
        </p:nvCxnSpPr>
        <p:spPr>
          <a:xfrm flipV="1">
            <a:off x="2031245" y="2084984"/>
            <a:ext cx="323549" cy="16767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DE659EFB-B6A2-44AD-8785-CF91A267A7A8}"/>
              </a:ext>
            </a:extLst>
          </p:cNvPr>
          <p:cNvCxnSpPr>
            <a:stCxn id="33" idx="2"/>
          </p:cNvCxnSpPr>
          <p:nvPr/>
        </p:nvCxnSpPr>
        <p:spPr>
          <a:xfrm rot="5400000">
            <a:off x="592332" y="3599503"/>
            <a:ext cx="1554787" cy="1488896"/>
          </a:xfrm>
          <a:prstGeom prst="bentConnector4">
            <a:avLst>
              <a:gd name="adj1" fmla="val 13505"/>
              <a:gd name="adj2" fmla="val 121203"/>
            </a:avLst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F2ADC700-5D64-4E85-9F75-0BB4F97959D6}"/>
              </a:ext>
            </a:extLst>
          </p:cNvPr>
          <p:cNvSpPr/>
          <p:nvPr/>
        </p:nvSpPr>
        <p:spPr>
          <a:xfrm>
            <a:off x="4038700" y="3990304"/>
            <a:ext cx="1681031" cy="2265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Identify</a:t>
            </a:r>
          </a:p>
          <a:p>
            <a:pPr algn="ctr"/>
            <a:r>
              <a:rPr lang="en-US" dirty="0"/>
              <a:t>potential misinformation using a variety of signals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E6FEC3F-CD8B-4B5B-8434-C0475E8C3784}"/>
              </a:ext>
            </a:extLst>
          </p:cNvPr>
          <p:cNvCxnSpPr>
            <a:cxnSpLocks/>
            <a:stCxn id="203" idx="3"/>
          </p:cNvCxnSpPr>
          <p:nvPr/>
        </p:nvCxnSpPr>
        <p:spPr>
          <a:xfrm flipV="1">
            <a:off x="9133154" y="5121344"/>
            <a:ext cx="408997" cy="121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B86CAA2-5CB7-4D57-88AA-1BBF1486835F}"/>
              </a:ext>
            </a:extLst>
          </p:cNvPr>
          <p:cNvCxnSpPr>
            <a:cxnSpLocks/>
            <a:stCxn id="135" idx="3"/>
            <a:endCxn id="85" idx="1"/>
          </p:cNvCxnSpPr>
          <p:nvPr/>
        </p:nvCxnSpPr>
        <p:spPr>
          <a:xfrm flipV="1">
            <a:off x="3629704" y="5123249"/>
            <a:ext cx="408996" cy="102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0F79B94F-1342-4F34-9C7E-00580F0DB2E7}"/>
              </a:ext>
            </a:extLst>
          </p:cNvPr>
          <p:cNvSpPr/>
          <p:nvPr/>
        </p:nvSpPr>
        <p:spPr>
          <a:xfrm>
            <a:off x="9542151" y="3983058"/>
            <a:ext cx="1681031" cy="2276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Act on misinformation </a:t>
            </a:r>
          </a:p>
        </p:txBody>
      </p:sp>
      <p:pic>
        <p:nvPicPr>
          <p:cNvPr id="135" name="Graphic 134" descr="Gears">
            <a:extLst>
              <a:ext uri="{FF2B5EF4-FFF2-40B4-BE49-F238E27FC236}">
                <a16:creationId xmlns:a16="http://schemas.microsoft.com/office/drawing/2014/main" id="{B5D53C2E-D808-4514-9390-3A657DF5CA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5304" y="4676272"/>
            <a:ext cx="914400" cy="914400"/>
          </a:xfrm>
          <a:prstGeom prst="rect">
            <a:avLst/>
          </a:prstGeom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ED785AF-46EC-4F25-B177-F4C1927B8265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5719731" y="5123249"/>
            <a:ext cx="408996" cy="102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>
            <a:extLst>
              <a:ext uri="{FF2B5EF4-FFF2-40B4-BE49-F238E27FC236}">
                <a16:creationId xmlns:a16="http://schemas.microsoft.com/office/drawing/2014/main" id="{D4B7C6A4-B37E-4F70-AC88-AAEE8D9BA606}"/>
              </a:ext>
            </a:extLst>
          </p:cNvPr>
          <p:cNvSpPr/>
          <p:nvPr/>
        </p:nvSpPr>
        <p:spPr>
          <a:xfrm>
            <a:off x="4650615" y="40719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FFE2446-2548-4919-A120-E7967922FE90}"/>
              </a:ext>
            </a:extLst>
          </p:cNvPr>
          <p:cNvSpPr/>
          <p:nvPr/>
        </p:nvSpPr>
        <p:spPr>
          <a:xfrm>
            <a:off x="4650615" y="140313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CB9AA2E1-CD29-4E8B-9ACC-9490EE68E966}"/>
              </a:ext>
            </a:extLst>
          </p:cNvPr>
          <p:cNvSpPr/>
          <p:nvPr/>
        </p:nvSpPr>
        <p:spPr>
          <a:xfrm>
            <a:off x="2753859" y="4221744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D441F77E-6CC9-4964-BCD4-F62C5750CE08}"/>
              </a:ext>
            </a:extLst>
          </p:cNvPr>
          <p:cNvSpPr/>
          <p:nvPr/>
        </p:nvSpPr>
        <p:spPr>
          <a:xfrm>
            <a:off x="6128727" y="3442838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C717E1B-5904-4188-ADB8-11666E53F133}"/>
              </a:ext>
            </a:extLst>
          </p:cNvPr>
          <p:cNvSpPr txBox="1"/>
          <p:nvPr/>
        </p:nvSpPr>
        <p:spPr>
          <a:xfrm>
            <a:off x="5147129" y="308822"/>
            <a:ext cx="451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 algorithms use a variety of signals to identify potential misinformation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2D51B73-FDAB-4526-9255-7F292CC9A8EB}"/>
              </a:ext>
            </a:extLst>
          </p:cNvPr>
          <p:cNvSpPr txBox="1"/>
          <p:nvPr/>
        </p:nvSpPr>
        <p:spPr>
          <a:xfrm>
            <a:off x="5147129" y="1314138"/>
            <a:ext cx="451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fact-checking partners manually rate the truthiness of the content</a:t>
            </a:r>
          </a:p>
        </p:txBody>
      </p:sp>
      <p:pic>
        <p:nvPicPr>
          <p:cNvPr id="203" name="Graphic 202" descr="Database">
            <a:extLst>
              <a:ext uri="{FF2B5EF4-FFF2-40B4-BE49-F238E27FC236}">
                <a16:creationId xmlns:a16="http://schemas.microsoft.com/office/drawing/2014/main" id="{745D0929-086A-4849-A9F0-896A17CDBE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18754" y="4676272"/>
            <a:ext cx="914400" cy="914400"/>
          </a:xfrm>
          <a:prstGeom prst="rect">
            <a:avLst/>
          </a:prstGeom>
        </p:spPr>
      </p:pic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126E333D-F598-4A95-A69F-A8BF79FEF5FC}"/>
              </a:ext>
            </a:extLst>
          </p:cNvPr>
          <p:cNvCxnSpPr>
            <a:cxnSpLocks/>
            <a:stCxn id="3" idx="3"/>
            <a:endCxn id="203" idx="1"/>
          </p:cNvCxnSpPr>
          <p:nvPr/>
        </p:nvCxnSpPr>
        <p:spPr>
          <a:xfrm>
            <a:off x="7809758" y="5123248"/>
            <a:ext cx="408996" cy="102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Oval 220">
            <a:extLst>
              <a:ext uri="{FF2B5EF4-FFF2-40B4-BE49-F238E27FC236}">
                <a16:creationId xmlns:a16="http://schemas.microsoft.com/office/drawing/2014/main" id="{54D749D2-B594-42BB-B612-7E22729C97C0}"/>
              </a:ext>
            </a:extLst>
          </p:cNvPr>
          <p:cNvSpPr/>
          <p:nvPr/>
        </p:nvSpPr>
        <p:spPr>
          <a:xfrm>
            <a:off x="4657396" y="2555557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BF608E4A-A4A4-48A6-81A7-CA125A3043FA}"/>
              </a:ext>
            </a:extLst>
          </p:cNvPr>
          <p:cNvSpPr/>
          <p:nvPr/>
        </p:nvSpPr>
        <p:spPr>
          <a:xfrm>
            <a:off x="8225104" y="4221744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C022B7C8-9425-4E76-83F0-7DD3DDA9FCFA}"/>
              </a:ext>
            </a:extLst>
          </p:cNvPr>
          <p:cNvSpPr txBox="1"/>
          <p:nvPr/>
        </p:nvSpPr>
        <p:spPr>
          <a:xfrm>
            <a:off x="5147129" y="2322492"/>
            <a:ext cx="451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Ratings from 3</a:t>
            </a:r>
            <a:r>
              <a:rPr lang="en-US" baseline="30000" dirty="0"/>
              <a:t>rd</a:t>
            </a:r>
            <a:r>
              <a:rPr lang="en-US" dirty="0"/>
              <a:t> party partners are fed back into the database for training purposes to improve the Machine Learning algorithms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E91EB33-51E8-4D46-8C7D-3C6B8599C95D}"/>
              </a:ext>
            </a:extLst>
          </p:cNvPr>
          <p:cNvCxnSpPr>
            <a:stCxn id="203" idx="2"/>
            <a:endCxn id="135" idx="2"/>
          </p:cNvCxnSpPr>
          <p:nvPr/>
        </p:nvCxnSpPr>
        <p:spPr>
          <a:xfrm rot="5400000">
            <a:off x="5924229" y="2838947"/>
            <a:ext cx="12700" cy="5503450"/>
          </a:xfrm>
          <a:prstGeom prst="bentConnector3">
            <a:avLst>
              <a:gd name="adj1" fmla="val 762857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45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F5B77B-A827-5C4B-9032-339CF344F283}"/>
              </a:ext>
            </a:extLst>
          </p:cNvPr>
          <p:cNvSpPr/>
          <p:nvPr/>
        </p:nvSpPr>
        <p:spPr>
          <a:xfrm>
            <a:off x="2006600" y="787400"/>
            <a:ext cx="1930400" cy="231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Finding the source of the rumor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AB5F5-6E16-1B4B-AD0C-8581A3A15A7D}"/>
              </a:ext>
            </a:extLst>
          </p:cNvPr>
          <p:cNvSpPr/>
          <p:nvPr/>
        </p:nvSpPr>
        <p:spPr>
          <a:xfrm>
            <a:off x="4445000" y="1943100"/>
            <a:ext cx="1930400" cy="231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Researching the claim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DD778BF2-62AC-AF4E-8635-E7252CDD9599}"/>
              </a:ext>
            </a:extLst>
          </p:cNvPr>
          <p:cNvSpPr/>
          <p:nvPr/>
        </p:nvSpPr>
        <p:spPr>
          <a:xfrm>
            <a:off x="1669454" y="4015297"/>
            <a:ext cx="1681031" cy="18279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/>
              <a:t>Assign jobs</a:t>
            </a:r>
          </a:p>
        </p:txBody>
      </p:sp>
    </p:spTree>
    <p:extLst>
      <p:ext uri="{BB962C8B-B14F-4D97-AF65-F5344CB8AC3E}">
        <p14:creationId xmlns:p14="http://schemas.microsoft.com/office/powerpoint/2010/main" val="260560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F5B77B-A827-5C4B-9032-339CF344F283}"/>
              </a:ext>
            </a:extLst>
          </p:cNvPr>
          <p:cNvSpPr/>
          <p:nvPr/>
        </p:nvSpPr>
        <p:spPr>
          <a:xfrm>
            <a:off x="1967343" y="1943100"/>
            <a:ext cx="1930400" cy="231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Prioritize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AB5F5-6E16-1B4B-AD0C-8581A3A15A7D}"/>
              </a:ext>
            </a:extLst>
          </p:cNvPr>
          <p:cNvSpPr/>
          <p:nvPr/>
        </p:nvSpPr>
        <p:spPr>
          <a:xfrm>
            <a:off x="4419600" y="1943100"/>
            <a:ext cx="1930400" cy="231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Categorize</a:t>
            </a:r>
          </a:p>
        </p:txBody>
      </p:sp>
    </p:spTree>
    <p:extLst>
      <p:ext uri="{BB962C8B-B14F-4D97-AF65-F5344CB8AC3E}">
        <p14:creationId xmlns:p14="http://schemas.microsoft.com/office/powerpoint/2010/main" val="409562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Gears">
            <a:extLst>
              <a:ext uri="{FF2B5EF4-FFF2-40B4-BE49-F238E27FC236}">
                <a16:creationId xmlns:a16="http://schemas.microsoft.com/office/drawing/2014/main" id="{49361AA6-0C81-4E6F-9E59-0D48ECACC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9867" y="2115338"/>
            <a:ext cx="3580456" cy="3580456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4288FCD-9574-274A-9B08-EEB80BAF1CF8}"/>
              </a:ext>
            </a:extLst>
          </p:cNvPr>
          <p:cNvSpPr/>
          <p:nvPr/>
        </p:nvSpPr>
        <p:spPr>
          <a:xfrm>
            <a:off x="453289" y="2968748"/>
            <a:ext cx="21945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Similarity to content previously identified as misinformation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074437-03D0-CA4E-8599-B448BA734B40}"/>
              </a:ext>
            </a:extLst>
          </p:cNvPr>
          <p:cNvSpPr/>
          <p:nvPr/>
        </p:nvSpPr>
        <p:spPr>
          <a:xfrm>
            <a:off x="1284559" y="2002962"/>
            <a:ext cx="21945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Accusatory and /or negative feedback from other users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439F7D3-760C-8540-9FBB-5ACB7905750B}"/>
              </a:ext>
            </a:extLst>
          </p:cNvPr>
          <p:cNvSpPr/>
          <p:nvPr/>
        </p:nvSpPr>
        <p:spPr>
          <a:xfrm>
            <a:off x="2115829" y="1037176"/>
            <a:ext cx="21945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Country of origin of the publisher is different from that of the target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C1F1796-582A-E843-A481-25BBB48ED121}"/>
              </a:ext>
            </a:extLst>
          </p:cNvPr>
          <p:cNvSpPr/>
          <p:nvPr/>
        </p:nvSpPr>
        <p:spPr>
          <a:xfrm>
            <a:off x="453289" y="3934534"/>
            <a:ext cx="21945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Content has been doctored from a previous version to mislead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CDFA3BF-43C7-4B40-AFF3-3E875D866B61}"/>
              </a:ext>
            </a:extLst>
          </p:cNvPr>
          <p:cNvSpPr/>
          <p:nvPr/>
        </p:nvSpPr>
        <p:spPr>
          <a:xfrm>
            <a:off x="1284559" y="4900320"/>
            <a:ext cx="21945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Poor credibility of the source based on track record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F0E2A58-56C8-9E4E-8FB5-2A65EC15ED61}"/>
              </a:ext>
            </a:extLst>
          </p:cNvPr>
          <p:cNvSpPr/>
          <p:nvPr/>
        </p:nvSpPr>
        <p:spPr>
          <a:xfrm>
            <a:off x="2115829" y="5866108"/>
            <a:ext cx="21945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Sensitive topic such as violence, hate speech, and drug abuse</a:t>
            </a:r>
            <a:endParaRPr lang="en-US" sz="1600" b="1" dirty="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A090EB7-C64B-F34A-B952-E6AF668D77ED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7142709" y="2968748"/>
            <a:ext cx="764773" cy="94009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CE992A8-87DA-534C-810B-67929962787D}"/>
              </a:ext>
            </a:extLst>
          </p:cNvPr>
          <p:cNvSpPr/>
          <p:nvPr/>
        </p:nvSpPr>
        <p:spPr>
          <a:xfrm>
            <a:off x="7907482" y="2631154"/>
            <a:ext cx="1797627" cy="67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Potential Misinformation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18FA74-854D-1842-949F-BA6DDB169CCF}"/>
              </a:ext>
            </a:extLst>
          </p:cNvPr>
          <p:cNvSpPr/>
          <p:nvPr/>
        </p:nvSpPr>
        <p:spPr>
          <a:xfrm>
            <a:off x="7907482" y="4511340"/>
            <a:ext cx="1797627" cy="67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 Potential Misinformation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5BA36F0-FC0E-F749-8978-A603102726BC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7142709" y="3908842"/>
            <a:ext cx="764773" cy="940092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081B143-B283-FE45-AAE0-96479AE24B77}"/>
              </a:ext>
            </a:extLst>
          </p:cNvPr>
          <p:cNvSpPr/>
          <p:nvPr/>
        </p:nvSpPr>
        <p:spPr>
          <a:xfrm>
            <a:off x="6161808" y="3571249"/>
            <a:ext cx="980901" cy="675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Decision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441FBA7-5A19-4E21-851C-80CA42A22DD8}"/>
              </a:ext>
            </a:extLst>
          </p:cNvPr>
          <p:cNvSpPr/>
          <p:nvPr/>
        </p:nvSpPr>
        <p:spPr>
          <a:xfrm>
            <a:off x="9826172" y="2774258"/>
            <a:ext cx="925568" cy="388979"/>
          </a:xfrm>
          <a:prstGeom prst="rightArrow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12">
            <a:extLst>
              <a:ext uri="{FF2B5EF4-FFF2-40B4-BE49-F238E27FC236}">
                <a16:creationId xmlns:a16="http://schemas.microsoft.com/office/drawing/2014/main" id="{C175262C-1C4C-44FB-8592-ACC9188EBC38}"/>
              </a:ext>
            </a:extLst>
          </p:cNvPr>
          <p:cNvSpPr/>
          <p:nvPr/>
        </p:nvSpPr>
        <p:spPr>
          <a:xfrm>
            <a:off x="4368445" y="5843397"/>
            <a:ext cx="21945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/>
              <a:t>other signals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A3167E1A-2DBA-432A-A8F1-89E3487821DC}"/>
              </a:ext>
            </a:extLst>
          </p:cNvPr>
          <p:cNvSpPr/>
          <p:nvPr/>
        </p:nvSpPr>
        <p:spPr>
          <a:xfrm>
            <a:off x="4368445" y="1033900"/>
            <a:ext cx="21945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Context in text does not match the image and/or video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4255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ircuit, girl&#10;&#10;Description automatically generated">
            <a:extLst>
              <a:ext uri="{FF2B5EF4-FFF2-40B4-BE49-F238E27FC236}">
                <a16:creationId xmlns:a16="http://schemas.microsoft.com/office/drawing/2014/main" id="{F724B19C-7047-4BDE-8806-B18577BF2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4" y="354874"/>
            <a:ext cx="10247086" cy="61482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937DB0-F056-487C-B524-2D681827228A}"/>
              </a:ext>
            </a:extLst>
          </p:cNvPr>
          <p:cNvSpPr txBox="1"/>
          <p:nvPr/>
        </p:nvSpPr>
        <p:spPr>
          <a:xfrm>
            <a:off x="943428" y="689788"/>
            <a:ext cx="960845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5000" dirty="0">
                <a:solidFill>
                  <a:srgbClr val="33CCCC">
                    <a:alpha val="3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FACT NEWS FACT NEWS FACT NEWS FACT NEWS FACT NEWS FACT NEWS FACT NEWS FACT NEWS </a:t>
            </a:r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 </a:t>
            </a:r>
            <a:r>
              <a:rPr lang="en-US" sz="5000" dirty="0">
                <a:solidFill>
                  <a:srgbClr val="33CCCC">
                    <a:alpha val="3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FACT NEWS FACT NEWS FACT NEWS FACT NEWS FACT NEWS FACT NEWS FACT NEWS FACT NEWS </a:t>
            </a:r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C18DBA12-AE53-4961-B3B5-677AE0BE1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7540" y="2116368"/>
            <a:ext cx="3256280" cy="325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6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244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25</cp:revision>
  <dcterms:created xsi:type="dcterms:W3CDTF">2020-08-09T02:26:07Z</dcterms:created>
  <dcterms:modified xsi:type="dcterms:W3CDTF">2020-08-13T17:58:03Z</dcterms:modified>
</cp:coreProperties>
</file>