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9AB-F665-9946-A65A-62076822A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9932A-E3D1-B047-B5C2-3A2E586D3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F19B1-9C18-3C48-A3EF-73633DFC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AB8-EA64-9E46-9E32-B0A19074F266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50A4-E5F3-9444-B917-973C22D5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1ED2-7673-B34C-9ED8-AE48428E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4DE5-A4AA-2946-A807-52D7F442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7455-492E-B640-8C01-9A6D580A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204D6-01B5-A340-B60C-FEEA21D1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77FD-8947-9B4C-BE81-A12637C6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AB8-EA64-9E46-9E32-B0A19074F266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46015-2DA6-974B-B942-26506BC8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1E9E-7386-DD45-908C-6D5A103B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4DE5-A4AA-2946-A807-52D7F442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3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E9A8A-A36B-8D49-8A45-B2026CF1B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11457-FB6A-AF4F-B28D-3E4AC75AE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FFAA-CE57-5544-8151-44784F3B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AB8-EA64-9E46-9E32-B0A19074F266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1756-B202-B24E-859E-5BB4419E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4F9B-5198-AE4F-8059-D5205135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4DE5-A4AA-2946-A807-52D7F442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F96C-4E64-EF49-AE89-D613DDC4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2CE7-B65C-0040-8A71-AC46EB65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30C2F-9722-044C-8452-D460F20C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AB8-EA64-9E46-9E32-B0A19074F266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6A95-671C-5446-B724-35B595B9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55BC0-C78F-7B46-9D2F-CC147DC3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4DE5-A4AA-2946-A807-52D7F442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1A37-DF9D-454C-8AB5-12C30B5F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9FF1-0695-2E44-9731-971EE97E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DF5B3-5137-854F-B2D0-A1613FC0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AB8-EA64-9E46-9E32-B0A19074F266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91B6-594B-404C-A496-B94674E6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32AA7-DA20-054E-BD65-CBFC1186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4DE5-A4AA-2946-A807-52D7F442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8151-C599-5C46-AE88-0B71B195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4855-72CA-3742-9024-3A735B8A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B2D94-D6F6-6C4C-B2A8-ADBFD6DCF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AC4B9-4993-924E-8194-64D03DC7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AB8-EA64-9E46-9E32-B0A19074F266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8AE8A-E3A9-104F-A1C9-A2192668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8A560-E85E-2F43-9B28-DDBF838C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4DE5-A4AA-2946-A807-52D7F442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116C-93A1-FA45-87E2-BCF30E2E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24DCA-364B-884D-A5C3-F14960C9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927E6-E578-504A-AB9B-1058C0E0E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61E30-8779-C54A-B93E-B938943EB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40FEB-5649-CB43-9411-59E8652C2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B10B5-B628-104E-B17A-6B527EE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AB8-EA64-9E46-9E32-B0A19074F266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4B4C4-3063-D647-8EA0-12267454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5033D-411D-8545-ADB2-F75F5881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4DE5-A4AA-2946-A807-52D7F442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328C-5FE5-9645-A48F-FB6AFD12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C88BB-5AD6-954C-83F0-08E21D08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AB8-EA64-9E46-9E32-B0A19074F266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2697C-34F3-4E48-A848-A0529461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34DC8-D77C-284B-BCB0-32E27EF4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4DE5-A4AA-2946-A807-52D7F442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667AE-8A4A-F441-876E-219E1DAA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AB8-EA64-9E46-9E32-B0A19074F266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C1A13-F13F-3440-B589-136DD87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C4A74-A158-004E-BD2E-243F9ED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4DE5-A4AA-2946-A807-52D7F442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7FC8-0B03-0848-9B43-6BF20178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86D9-D7D5-9C43-A0B7-8D123910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F800-1BFD-6C42-B75C-159B3491A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A2F77-E1B7-A543-9D20-C04FB36F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AB8-EA64-9E46-9E32-B0A19074F266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8160-E36F-E848-BFE1-CA2AA8B2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D1C12-A527-8342-958D-3977C4FC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4DE5-A4AA-2946-A807-52D7F442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7953-48E1-FA4B-B0F2-E8B98779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27809-C989-394B-A915-438E85897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B12D8-5CE4-6442-ADEE-7D6454DEB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2736C-5222-7B42-9E35-394AD72E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2AB8-EA64-9E46-9E32-B0A19074F266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4D607-8207-0E4E-879A-6FC045E8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F93AC-7376-634D-9B3D-C0359BB1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4DE5-A4AA-2946-A807-52D7F442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A5756-8D49-A647-8891-9B43BED1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D26C0-8086-D947-ABC3-F9AFC0B09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E27C-E39D-E544-8875-6696E888A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2AB8-EA64-9E46-9E32-B0A19074F266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E3DA-6654-5C4E-929E-553CD2877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7308-008A-6249-A170-5E8718ABC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4DE5-A4AA-2946-A807-52D7F442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8.svg"/><Relationship Id="rId18" Type="http://schemas.openxmlformats.org/officeDocument/2006/relationships/image" Target="../media/image15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17.png"/><Relationship Id="rId17" Type="http://schemas.openxmlformats.org/officeDocument/2006/relationships/image" Target="../media/image14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8.svg"/><Relationship Id="rId24" Type="http://schemas.openxmlformats.org/officeDocument/2006/relationships/image" Target="../media/image23.png"/><Relationship Id="rId5" Type="http://schemas.openxmlformats.org/officeDocument/2006/relationships/image" Target="../media/image6.svg"/><Relationship Id="rId15" Type="http://schemas.openxmlformats.org/officeDocument/2006/relationships/image" Target="../media/image12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4.svg"/><Relationship Id="rId14" Type="http://schemas.openxmlformats.org/officeDocument/2006/relationships/image" Target="../media/image11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2ADF-ACAA-6C4F-8A93-2A0F570D9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CB31F-7E46-824B-A88B-BEACC4404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B06FC91-D1D8-6146-8713-2B2767242B66}"/>
              </a:ext>
            </a:extLst>
          </p:cNvPr>
          <p:cNvSpPr/>
          <p:nvPr/>
        </p:nvSpPr>
        <p:spPr>
          <a:xfrm>
            <a:off x="3522635" y="546940"/>
            <a:ext cx="1795002" cy="210755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C9425CE7-1240-8C4C-9A95-6F61B0187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2635" y="3980493"/>
            <a:ext cx="1828800" cy="1828800"/>
          </a:xfrm>
          <a:prstGeom prst="rect">
            <a:avLst/>
          </a:prstGeom>
        </p:spPr>
      </p:pic>
      <p:pic>
        <p:nvPicPr>
          <p:cNvPr id="16" name="Graphic 15" descr="Ethernet">
            <a:extLst>
              <a:ext uri="{FF2B5EF4-FFF2-40B4-BE49-F238E27FC236}">
                <a16:creationId xmlns:a16="http://schemas.microsoft.com/office/drawing/2014/main" id="{B102D785-15A2-0943-83D5-E69D3CC50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7530" y="1764820"/>
            <a:ext cx="685800" cy="6858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0378268-B2E7-7342-86BA-6773399BFE1A}"/>
              </a:ext>
            </a:extLst>
          </p:cNvPr>
          <p:cNvGrpSpPr/>
          <p:nvPr/>
        </p:nvGrpSpPr>
        <p:grpSpPr>
          <a:xfrm>
            <a:off x="282555" y="1717954"/>
            <a:ext cx="2743200" cy="2743200"/>
            <a:chOff x="729047" y="0"/>
            <a:chExt cx="3200400" cy="3200400"/>
          </a:xfrm>
        </p:grpSpPr>
        <p:pic>
          <p:nvPicPr>
            <p:cNvPr id="6" name="Graphic 5" descr="Web design">
              <a:extLst>
                <a:ext uri="{FF2B5EF4-FFF2-40B4-BE49-F238E27FC236}">
                  <a16:creationId xmlns:a16="http://schemas.microsoft.com/office/drawing/2014/main" id="{8F0719D4-8AE2-CF4E-8C97-DC9CE250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9047" y="0"/>
              <a:ext cx="3200400" cy="3200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D2E10C-9CF9-1343-95EA-EA46107EB430}"/>
                </a:ext>
              </a:extLst>
            </p:cNvPr>
            <p:cNvSpPr txBox="1"/>
            <p:nvPr/>
          </p:nvSpPr>
          <p:spPr>
            <a:xfrm>
              <a:off x="1204913" y="1111843"/>
              <a:ext cx="2244438" cy="123880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02060"/>
                  </a:solidFill>
                </a:rPr>
                <a:t>@app.route(‘/’)</a:t>
              </a:r>
            </a:p>
            <a:p>
              <a:r>
                <a:rPr lang="en-US" sz="700" dirty="0">
                  <a:solidFill>
                    <a:srgbClr val="002060"/>
                  </a:solidFill>
                </a:rPr>
                <a:t>def home(): </a:t>
              </a:r>
            </a:p>
            <a:p>
              <a:r>
                <a:rPr lang="en-US" sz="700" dirty="0">
                  <a:solidFill>
                    <a:srgbClr val="002060"/>
                  </a:solidFill>
                </a:rPr>
                <a:t>  return (‘Welcome’)</a:t>
              </a:r>
            </a:p>
            <a:p>
              <a:endParaRPr lang="en-US" sz="700" dirty="0">
                <a:solidFill>
                  <a:srgbClr val="002060"/>
                </a:solidFill>
              </a:endParaRPr>
            </a:p>
            <a:p>
              <a:r>
                <a:rPr lang="en-US" sz="700" dirty="0">
                  <a:solidFill>
                    <a:srgbClr val="002060"/>
                  </a:solidFill>
                </a:rPr>
                <a:t>@</a:t>
              </a:r>
              <a:r>
                <a:rPr lang="en-US" sz="700" dirty="0" err="1">
                  <a:solidFill>
                    <a:srgbClr val="002060"/>
                  </a:solidFill>
                </a:rPr>
                <a:t>app.route</a:t>
              </a:r>
              <a:r>
                <a:rPr lang="en-US" sz="700" dirty="0">
                  <a:solidFill>
                    <a:srgbClr val="002060"/>
                  </a:solidFill>
                </a:rPr>
                <a:t>(‘/api/v1.0/fetch/&lt;query_string&gt;’)</a:t>
              </a:r>
            </a:p>
            <a:p>
              <a:r>
                <a:rPr lang="en-US" sz="700" dirty="0">
                  <a:solidFill>
                    <a:srgbClr val="002060"/>
                  </a:solidFill>
                </a:rPr>
                <a:t>def records(query_string=None): </a:t>
              </a:r>
            </a:p>
            <a:p>
              <a:r>
                <a:rPr lang="en-US" sz="700" dirty="0">
                  <a:solidFill>
                    <a:srgbClr val="002060"/>
                  </a:solidFill>
                </a:rPr>
                <a:t>  # retrieve data from DB</a:t>
              </a:r>
            </a:p>
            <a:p>
              <a:r>
                <a:rPr lang="en-US" sz="700" dirty="0">
                  <a:solidFill>
                    <a:srgbClr val="002060"/>
                  </a:solidFill>
                </a:rPr>
                <a:t>  # filter based on query_string</a:t>
              </a:r>
            </a:p>
            <a:p>
              <a:r>
                <a:rPr lang="en-US" sz="700" dirty="0">
                  <a:solidFill>
                    <a:srgbClr val="002060"/>
                  </a:solidFill>
                </a:rPr>
                <a:t>  # return jsonify(results)</a:t>
              </a:r>
            </a:p>
          </p:txBody>
        </p:sp>
      </p:grpSp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FB9BCA0-8451-1146-9CDB-CEDF094842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2121" y="1167880"/>
            <a:ext cx="457200" cy="457200"/>
          </a:xfrm>
          <a:prstGeom prst="rect">
            <a:avLst/>
          </a:prstGeom>
        </p:spPr>
      </p:pic>
      <p:pic>
        <p:nvPicPr>
          <p:cNvPr id="31" name="Graphic 30" descr="Server">
            <a:extLst>
              <a:ext uri="{FF2B5EF4-FFF2-40B4-BE49-F238E27FC236}">
                <a16:creationId xmlns:a16="http://schemas.microsoft.com/office/drawing/2014/main" id="{D2D83D91-533B-8B45-AD7D-13F6378BC1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2635" y="940007"/>
            <a:ext cx="1828800" cy="18288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ECDBC3-D171-294E-A867-56DFFE3A54FD}"/>
              </a:ext>
            </a:extLst>
          </p:cNvPr>
          <p:cNvCxnSpPr>
            <a:cxnSpLocks/>
          </p:cNvCxnSpPr>
          <p:nvPr/>
        </p:nvCxnSpPr>
        <p:spPr>
          <a:xfrm flipH="1">
            <a:off x="5369164" y="1869964"/>
            <a:ext cx="22860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CB77F9-DC94-A84C-A82F-B8C78D7B2AE6}"/>
              </a:ext>
            </a:extLst>
          </p:cNvPr>
          <p:cNvCxnSpPr>
            <a:cxnSpLocks/>
          </p:cNvCxnSpPr>
          <p:nvPr/>
        </p:nvCxnSpPr>
        <p:spPr>
          <a:xfrm flipV="1">
            <a:off x="5369164" y="1664788"/>
            <a:ext cx="2286000" cy="207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EE2E47A-910E-B945-949A-DEB7B6D3063B}"/>
              </a:ext>
            </a:extLst>
          </p:cNvPr>
          <p:cNvSpPr txBox="1"/>
          <p:nvPr/>
        </p:nvSpPr>
        <p:spPr>
          <a:xfrm>
            <a:off x="5502489" y="1242885"/>
            <a:ext cx="10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passed via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75875C-A7B4-9644-A56C-D590A135EBAC}"/>
              </a:ext>
            </a:extLst>
          </p:cNvPr>
          <p:cNvSpPr txBox="1"/>
          <p:nvPr/>
        </p:nvSpPr>
        <p:spPr>
          <a:xfrm>
            <a:off x="5989833" y="1942802"/>
            <a:ext cx="168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Browser Initiate GET Request at URL via JavaScript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A0CFF0F-1AAC-574C-8977-41E1FF074BF7}"/>
              </a:ext>
            </a:extLst>
          </p:cNvPr>
          <p:cNvGrpSpPr/>
          <p:nvPr/>
        </p:nvGrpSpPr>
        <p:grpSpPr>
          <a:xfrm>
            <a:off x="7621023" y="3142768"/>
            <a:ext cx="1828800" cy="1828800"/>
            <a:chOff x="8887072" y="2093977"/>
            <a:chExt cx="1828800" cy="1828800"/>
          </a:xfrm>
        </p:grpSpPr>
        <p:pic>
          <p:nvPicPr>
            <p:cNvPr id="22" name="Graphic 21" descr="Browser window">
              <a:extLst>
                <a:ext uri="{FF2B5EF4-FFF2-40B4-BE49-F238E27FC236}">
                  <a16:creationId xmlns:a16="http://schemas.microsoft.com/office/drawing/2014/main" id="{D52A2BE7-5026-8E45-8A18-5DE731989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7072" y="2093977"/>
              <a:ext cx="1828800" cy="1828800"/>
            </a:xfrm>
            <a:prstGeom prst="rect">
              <a:avLst/>
            </a:prstGeom>
          </p:spPr>
        </p:pic>
        <p:pic>
          <p:nvPicPr>
            <p:cNvPr id="77" name="Graphic 76" descr="Earth globe Americas">
              <a:extLst>
                <a:ext uri="{FF2B5EF4-FFF2-40B4-BE49-F238E27FC236}">
                  <a16:creationId xmlns:a16="http://schemas.microsoft.com/office/drawing/2014/main" id="{11AAF5C4-51DD-2148-84B9-C3192DA46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143651" y="2764709"/>
              <a:ext cx="685800" cy="685800"/>
            </a:xfrm>
            <a:prstGeom prst="rect">
              <a:avLst/>
            </a:prstGeom>
          </p:spPr>
        </p:pic>
        <p:pic>
          <p:nvPicPr>
            <p:cNvPr id="79" name="Graphic 78" descr="Bar chart">
              <a:extLst>
                <a:ext uri="{FF2B5EF4-FFF2-40B4-BE49-F238E27FC236}">
                  <a16:creationId xmlns:a16="http://schemas.microsoft.com/office/drawing/2014/main" id="{F7EFD8AD-5DCD-A240-B711-52A010419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98468" y="2767466"/>
              <a:ext cx="685800" cy="6858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486E1C4-3C1B-0E4C-9E70-CC13156D86D4}"/>
              </a:ext>
            </a:extLst>
          </p:cNvPr>
          <p:cNvSpPr txBox="1"/>
          <p:nvPr/>
        </p:nvSpPr>
        <p:spPr>
          <a:xfrm>
            <a:off x="8653226" y="2782304"/>
            <a:ext cx="127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Files and Data are Loaded, Analyzed, and Displayed in Browser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8ADDF5-C2F9-9A49-AC9A-0BE622FDBE4A}"/>
              </a:ext>
            </a:extLst>
          </p:cNvPr>
          <p:cNvSpPr txBox="1"/>
          <p:nvPr/>
        </p:nvSpPr>
        <p:spPr>
          <a:xfrm>
            <a:off x="3733743" y="739665"/>
            <a:ext cx="154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Third Party Host Your Flask App and Database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9B6E13-7311-D341-90BE-13AAF0C59449}"/>
              </a:ext>
            </a:extLst>
          </p:cNvPr>
          <p:cNvSpPr txBox="1"/>
          <p:nvPr/>
        </p:nvSpPr>
        <p:spPr>
          <a:xfrm rot="16200000">
            <a:off x="3208644" y="2860330"/>
            <a:ext cx="1961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Return Results</a:t>
            </a:r>
          </a:p>
        </p:txBody>
      </p:sp>
      <p:pic>
        <p:nvPicPr>
          <p:cNvPr id="95" name="Graphic 94" descr="Box">
            <a:extLst>
              <a:ext uri="{FF2B5EF4-FFF2-40B4-BE49-F238E27FC236}">
                <a16:creationId xmlns:a16="http://schemas.microsoft.com/office/drawing/2014/main" id="{F6BD86A8-D044-4749-BF87-4C321EE8B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50717" y="1167880"/>
            <a:ext cx="457200" cy="457200"/>
          </a:xfrm>
          <a:prstGeom prst="rect">
            <a:avLst/>
          </a:prstGeom>
        </p:spPr>
      </p:pic>
      <p:pic>
        <p:nvPicPr>
          <p:cNvPr id="96" name="Graphic 95" descr="Box">
            <a:extLst>
              <a:ext uri="{FF2B5EF4-FFF2-40B4-BE49-F238E27FC236}">
                <a16:creationId xmlns:a16="http://schemas.microsoft.com/office/drawing/2014/main" id="{5EB4A05C-5B13-AB4E-9106-E9CDE3F32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5603" y="1167880"/>
            <a:ext cx="457200" cy="457200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E5ABC22-8ED6-2B4C-A109-FBBF3D320840}"/>
              </a:ext>
            </a:extLst>
          </p:cNvPr>
          <p:cNvCxnSpPr>
            <a:cxnSpLocks/>
          </p:cNvCxnSpPr>
          <p:nvPr/>
        </p:nvCxnSpPr>
        <p:spPr>
          <a:xfrm flipV="1">
            <a:off x="4334795" y="2755831"/>
            <a:ext cx="0" cy="137160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E508038-6D44-8444-BA2B-B7CE63520E7C}"/>
              </a:ext>
            </a:extLst>
          </p:cNvPr>
          <p:cNvCxnSpPr>
            <a:cxnSpLocks/>
          </p:cNvCxnSpPr>
          <p:nvPr/>
        </p:nvCxnSpPr>
        <p:spPr>
          <a:xfrm>
            <a:off x="4553882" y="2755831"/>
            <a:ext cx="0" cy="13716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 descr="Chevron arrows">
            <a:extLst>
              <a:ext uri="{FF2B5EF4-FFF2-40B4-BE49-F238E27FC236}">
                <a16:creationId xmlns:a16="http://schemas.microsoft.com/office/drawing/2014/main" id="{8B344E96-981E-584C-8166-E0F4C3AC46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01597" y="2433275"/>
            <a:ext cx="914400" cy="914400"/>
          </a:xfrm>
          <a:prstGeom prst="rect">
            <a:avLst/>
          </a:prstGeom>
        </p:spPr>
      </p:pic>
      <p:pic>
        <p:nvPicPr>
          <p:cNvPr id="112" name="Graphic 111" descr="Users">
            <a:extLst>
              <a:ext uri="{FF2B5EF4-FFF2-40B4-BE49-F238E27FC236}">
                <a16:creationId xmlns:a16="http://schemas.microsoft.com/office/drawing/2014/main" id="{EB9D0008-9AB0-DB48-B5BC-EB5D7DEDB04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10013" y="4507263"/>
            <a:ext cx="914400" cy="914400"/>
          </a:xfrm>
          <a:prstGeom prst="rect">
            <a:avLst/>
          </a:prstGeom>
        </p:spPr>
      </p:pic>
      <p:pic>
        <p:nvPicPr>
          <p:cNvPr id="115" name="Graphic 114" descr="Users">
            <a:extLst>
              <a:ext uri="{FF2B5EF4-FFF2-40B4-BE49-F238E27FC236}">
                <a16:creationId xmlns:a16="http://schemas.microsoft.com/office/drawing/2014/main" id="{1639F906-3B98-FD4D-98C0-E04D3F045F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62404" y="4512770"/>
            <a:ext cx="914400" cy="9144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4FE08FA-7AA4-8C45-BDDB-9ED90171394B}"/>
              </a:ext>
            </a:extLst>
          </p:cNvPr>
          <p:cNvSpPr txBox="1"/>
          <p:nvPr/>
        </p:nvSpPr>
        <p:spPr>
          <a:xfrm rot="16200000">
            <a:off x="4041033" y="3123872"/>
            <a:ext cx="1619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Flask App Executes  Query (SQL) Based on Endpoint and Query String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0609D4-C775-A848-B43A-C92B9188956D}"/>
              </a:ext>
            </a:extLst>
          </p:cNvPr>
          <p:cNvSpPr/>
          <p:nvPr/>
        </p:nvSpPr>
        <p:spPr>
          <a:xfrm>
            <a:off x="278901" y="184665"/>
            <a:ext cx="2724572" cy="59182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5A52D-AE03-FC41-8F30-28D5DFDA7C0F}"/>
              </a:ext>
            </a:extLst>
          </p:cNvPr>
          <p:cNvSpPr txBox="1"/>
          <p:nvPr/>
        </p:nvSpPr>
        <p:spPr>
          <a:xfrm>
            <a:off x="1168108" y="0"/>
            <a:ext cx="96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66C6F3-0AD2-BB47-84BF-2CC2865411E0}"/>
              </a:ext>
            </a:extLst>
          </p:cNvPr>
          <p:cNvSpPr txBox="1"/>
          <p:nvPr/>
        </p:nvSpPr>
        <p:spPr>
          <a:xfrm>
            <a:off x="4116153" y="348507"/>
            <a:ext cx="32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– ONE OR MORE HOST</a:t>
            </a:r>
          </a:p>
        </p:txBody>
      </p:sp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20F1B3B7-7C23-964B-B84D-50C509F2952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2240" y="3952150"/>
            <a:ext cx="1828800" cy="18288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09CDE78-2272-0A40-8216-C10A0858A87B}"/>
              </a:ext>
            </a:extLst>
          </p:cNvPr>
          <p:cNvSpPr/>
          <p:nvPr/>
        </p:nvSpPr>
        <p:spPr>
          <a:xfrm>
            <a:off x="3291111" y="184665"/>
            <a:ext cx="6795864" cy="59336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0BF15B-07FB-E644-908B-60C845C4040D}"/>
              </a:ext>
            </a:extLst>
          </p:cNvPr>
          <p:cNvSpPr txBox="1"/>
          <p:nvPr/>
        </p:nvSpPr>
        <p:spPr>
          <a:xfrm>
            <a:off x="2915958" y="2685273"/>
            <a:ext cx="714779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135DB-6A4B-B443-BF67-46114CB165DD}"/>
              </a:ext>
            </a:extLst>
          </p:cNvPr>
          <p:cNvSpPr txBox="1"/>
          <p:nvPr/>
        </p:nvSpPr>
        <p:spPr>
          <a:xfrm>
            <a:off x="6810421" y="0"/>
            <a:ext cx="11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E0F94-5D05-914C-9A1E-16BC08250725}"/>
              </a:ext>
            </a:extLst>
          </p:cNvPr>
          <p:cNvSpPr txBox="1"/>
          <p:nvPr/>
        </p:nvSpPr>
        <p:spPr>
          <a:xfrm>
            <a:off x="537055" y="683656"/>
            <a:ext cx="2144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Flask App and Database are developed and tested offline before it is deployed. By using the @</a:t>
            </a:r>
            <a:r>
              <a:rPr lang="en-US" sz="1000" dirty="0" err="1"/>
              <a:t>app.route</a:t>
            </a:r>
            <a:r>
              <a:rPr lang="en-US" sz="1000" dirty="0"/>
              <a:t> decorator, Flask enables different functionality through each defined endpoint such as an API request. Flask can be programmed to accept query strings as an extension to certain endpoints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36E4BE-72CA-6346-9934-9F8C1E65DE04}"/>
              </a:ext>
            </a:extLst>
          </p:cNvPr>
          <p:cNvSpPr txBox="1"/>
          <p:nvPr/>
        </p:nvSpPr>
        <p:spPr>
          <a:xfrm>
            <a:off x="5628739" y="3456009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Anyone with a network connection should be able to make requests against the application, which is now hosted online. The type of request is determined by the endpoint (URL). In some cases, a query string can be “passed” as part of the request.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76E304-4BE6-A149-B40C-B58096CA6021}"/>
              </a:ext>
            </a:extLst>
          </p:cNvPr>
          <p:cNvSpPr/>
          <p:nvPr/>
        </p:nvSpPr>
        <p:spPr>
          <a:xfrm>
            <a:off x="5316106" y="542287"/>
            <a:ext cx="4380070" cy="212104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39043F-748E-624F-A422-DA4305244C41}"/>
              </a:ext>
            </a:extLst>
          </p:cNvPr>
          <p:cNvSpPr/>
          <p:nvPr/>
        </p:nvSpPr>
        <p:spPr>
          <a:xfrm>
            <a:off x="3516540" y="2654490"/>
            <a:ext cx="1795002" cy="319584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F1688C-BB62-9649-9234-553C85B7081B}"/>
              </a:ext>
            </a:extLst>
          </p:cNvPr>
          <p:cNvCxnSpPr>
            <a:cxnSpLocks/>
          </p:cNvCxnSpPr>
          <p:nvPr/>
        </p:nvCxnSpPr>
        <p:spPr>
          <a:xfrm flipV="1">
            <a:off x="8419390" y="2735011"/>
            <a:ext cx="0" cy="68580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6E174D-D8C6-CE48-9CF4-202138D92C9D}"/>
              </a:ext>
            </a:extLst>
          </p:cNvPr>
          <p:cNvCxnSpPr>
            <a:cxnSpLocks/>
          </p:cNvCxnSpPr>
          <p:nvPr/>
        </p:nvCxnSpPr>
        <p:spPr>
          <a:xfrm>
            <a:off x="8638477" y="2735011"/>
            <a:ext cx="0" cy="6858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C4BF88C2-2162-6A4C-AAD9-6C9E2419160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84706" y="1845721"/>
            <a:ext cx="914400" cy="914400"/>
          </a:xfrm>
          <a:prstGeom prst="rect">
            <a:avLst/>
          </a:prstGeom>
        </p:spPr>
      </p:pic>
      <p:pic>
        <p:nvPicPr>
          <p:cNvPr id="51" name="Graphic 50" descr="Web design">
            <a:extLst>
              <a:ext uri="{FF2B5EF4-FFF2-40B4-BE49-F238E27FC236}">
                <a16:creationId xmlns:a16="http://schemas.microsoft.com/office/drawing/2014/main" id="{47C6144E-4674-5C48-8552-74E032DD712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700345" y="1129176"/>
            <a:ext cx="914400" cy="914400"/>
          </a:xfrm>
          <a:prstGeom prst="rect">
            <a:avLst/>
          </a:prstGeom>
        </p:spPr>
      </p:pic>
      <p:pic>
        <p:nvPicPr>
          <p:cNvPr id="52" name="Graphic 51" descr="Web design">
            <a:extLst>
              <a:ext uri="{FF2B5EF4-FFF2-40B4-BE49-F238E27FC236}">
                <a16:creationId xmlns:a16="http://schemas.microsoft.com/office/drawing/2014/main" id="{C5A76711-76A1-F346-8A1F-1F862FA7B56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96540" y="1844175"/>
            <a:ext cx="914400" cy="914400"/>
          </a:xfrm>
          <a:prstGeom prst="rect">
            <a:avLst/>
          </a:prstGeom>
        </p:spPr>
      </p:pic>
      <p:pic>
        <p:nvPicPr>
          <p:cNvPr id="56" name="Graphic 55" descr="Document">
            <a:extLst>
              <a:ext uri="{FF2B5EF4-FFF2-40B4-BE49-F238E27FC236}">
                <a16:creationId xmlns:a16="http://schemas.microsoft.com/office/drawing/2014/main" id="{CE32AA94-EF9B-2940-AEBB-8D990B449A9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684747" y="1222315"/>
            <a:ext cx="731520" cy="73152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7D8BDDB-EF70-5E4C-9FE0-D9C3B724E89D}"/>
              </a:ext>
            </a:extLst>
          </p:cNvPr>
          <p:cNvSpPr txBox="1"/>
          <p:nvPr/>
        </p:nvSpPr>
        <p:spPr>
          <a:xfrm>
            <a:off x="8108125" y="892174"/>
            <a:ext cx="108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HTML, CSS, JS, and Other Assets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AE8225-7070-C048-849D-C2F5024F3064}"/>
              </a:ext>
            </a:extLst>
          </p:cNvPr>
          <p:cNvSpPr txBox="1"/>
          <p:nvPr/>
        </p:nvSpPr>
        <p:spPr>
          <a:xfrm>
            <a:off x="7141502" y="2818142"/>
            <a:ext cx="1353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Anyone with Network Connection Can Access Website</a:t>
            </a:r>
          </a:p>
        </p:txBody>
      </p:sp>
    </p:spTree>
    <p:extLst>
      <p:ext uri="{BB962C8B-B14F-4D97-AF65-F5344CB8AC3E}">
        <p14:creationId xmlns:p14="http://schemas.microsoft.com/office/powerpoint/2010/main" val="275907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C486E1C4-3C1B-0E4C-9E70-CC13156D86D4}"/>
              </a:ext>
            </a:extLst>
          </p:cNvPr>
          <p:cNvSpPr txBox="1"/>
          <p:nvPr/>
        </p:nvSpPr>
        <p:spPr>
          <a:xfrm>
            <a:off x="8242385" y="2828132"/>
            <a:ext cx="1145059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Files and Data are Loaded, Analyzed, and Displayed in Browser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08A23D-7DF6-4B40-9B7A-7AE343CA84E9}"/>
              </a:ext>
            </a:extLst>
          </p:cNvPr>
          <p:cNvCxnSpPr/>
          <p:nvPr/>
        </p:nvCxnSpPr>
        <p:spPr>
          <a:xfrm flipH="1">
            <a:off x="2070685" y="2615019"/>
            <a:ext cx="0" cy="182880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C881D6-9963-BE40-B7E8-E2A715798B1D}"/>
              </a:ext>
            </a:extLst>
          </p:cNvPr>
          <p:cNvCxnSpPr/>
          <p:nvPr/>
        </p:nvCxnSpPr>
        <p:spPr>
          <a:xfrm flipH="1">
            <a:off x="5233672" y="2615019"/>
            <a:ext cx="0" cy="182880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B06FC91-D1D8-6146-8713-2B2767242B66}"/>
              </a:ext>
            </a:extLst>
          </p:cNvPr>
          <p:cNvSpPr/>
          <p:nvPr/>
        </p:nvSpPr>
        <p:spPr>
          <a:xfrm>
            <a:off x="364699" y="2616025"/>
            <a:ext cx="7739116" cy="18288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C9425CE7-1240-8C4C-9A95-6F61B0187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330" y="2767203"/>
            <a:ext cx="1371600" cy="13716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0378268-B2E7-7342-86BA-6773399BFE1A}"/>
              </a:ext>
            </a:extLst>
          </p:cNvPr>
          <p:cNvGrpSpPr/>
          <p:nvPr/>
        </p:nvGrpSpPr>
        <p:grpSpPr>
          <a:xfrm>
            <a:off x="3017322" y="193170"/>
            <a:ext cx="2286000" cy="2286000"/>
            <a:chOff x="729047" y="0"/>
            <a:chExt cx="2667000" cy="2667000"/>
          </a:xfrm>
        </p:grpSpPr>
        <p:pic>
          <p:nvPicPr>
            <p:cNvPr id="6" name="Graphic 5" descr="Web design">
              <a:extLst>
                <a:ext uri="{FF2B5EF4-FFF2-40B4-BE49-F238E27FC236}">
                  <a16:creationId xmlns:a16="http://schemas.microsoft.com/office/drawing/2014/main" id="{8F0719D4-8AE2-CF4E-8C97-DC9CE250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9047" y="0"/>
              <a:ext cx="2667000" cy="2667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D2E10C-9CF9-1343-95EA-EA46107EB430}"/>
                </a:ext>
              </a:extLst>
            </p:cNvPr>
            <p:cNvSpPr txBox="1"/>
            <p:nvPr/>
          </p:nvSpPr>
          <p:spPr>
            <a:xfrm>
              <a:off x="1099302" y="925295"/>
              <a:ext cx="1920240" cy="107721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rgbClr val="002060"/>
                  </a:solidFill>
                </a:rPr>
                <a:t>@app.route(‘/’)</a:t>
              </a:r>
            </a:p>
            <a:p>
              <a:r>
                <a:rPr lang="en-US" sz="600" dirty="0">
                  <a:solidFill>
                    <a:srgbClr val="002060"/>
                  </a:solidFill>
                </a:rPr>
                <a:t>def home(): </a:t>
              </a:r>
            </a:p>
            <a:p>
              <a:r>
                <a:rPr lang="en-US" sz="600" dirty="0">
                  <a:solidFill>
                    <a:srgbClr val="002060"/>
                  </a:solidFill>
                </a:rPr>
                <a:t>  return (‘Welcome’)</a:t>
              </a:r>
            </a:p>
            <a:p>
              <a:endParaRPr lang="en-US" sz="600" dirty="0">
                <a:solidFill>
                  <a:srgbClr val="002060"/>
                </a:solidFill>
              </a:endParaRPr>
            </a:p>
            <a:p>
              <a:r>
                <a:rPr lang="en-US" sz="600" dirty="0">
                  <a:solidFill>
                    <a:srgbClr val="002060"/>
                  </a:solidFill>
                </a:rPr>
                <a:t>@</a:t>
              </a:r>
              <a:r>
                <a:rPr lang="en-US" sz="600" dirty="0" err="1">
                  <a:solidFill>
                    <a:srgbClr val="002060"/>
                  </a:solidFill>
                </a:rPr>
                <a:t>app.route</a:t>
              </a:r>
              <a:r>
                <a:rPr lang="en-US" sz="600" dirty="0">
                  <a:solidFill>
                    <a:srgbClr val="002060"/>
                  </a:solidFill>
                </a:rPr>
                <a:t>(‘/api/v1.0/fetch/&lt;query_string&gt;’)</a:t>
              </a:r>
            </a:p>
            <a:p>
              <a:r>
                <a:rPr lang="en-US" sz="600" dirty="0">
                  <a:solidFill>
                    <a:srgbClr val="002060"/>
                  </a:solidFill>
                </a:rPr>
                <a:t>def fetch(query_string=None): </a:t>
              </a:r>
            </a:p>
            <a:p>
              <a:r>
                <a:rPr lang="en-US" sz="600" dirty="0">
                  <a:solidFill>
                    <a:srgbClr val="002060"/>
                  </a:solidFill>
                </a:rPr>
                <a:t>  # retrieve data from DB</a:t>
              </a:r>
            </a:p>
            <a:p>
              <a:r>
                <a:rPr lang="en-US" sz="600" dirty="0">
                  <a:solidFill>
                    <a:srgbClr val="002060"/>
                  </a:solidFill>
                </a:rPr>
                <a:t>  # filter based on query_string</a:t>
              </a:r>
            </a:p>
            <a:p>
              <a:r>
                <a:rPr lang="en-US" sz="600" dirty="0">
                  <a:solidFill>
                    <a:srgbClr val="002060"/>
                  </a:solidFill>
                </a:rPr>
                <a:t>  # return jsonify(results)</a:t>
              </a:r>
            </a:p>
          </p:txBody>
        </p:sp>
      </p:grpSp>
      <p:pic>
        <p:nvPicPr>
          <p:cNvPr id="31" name="Graphic 30" descr="Server">
            <a:extLst>
              <a:ext uri="{FF2B5EF4-FFF2-40B4-BE49-F238E27FC236}">
                <a16:creationId xmlns:a16="http://schemas.microsoft.com/office/drawing/2014/main" id="{D2D83D91-533B-8B45-AD7D-13F6378BC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0653" y="2767145"/>
            <a:ext cx="1371600" cy="1371600"/>
          </a:xfrm>
          <a:prstGeom prst="rect">
            <a:avLst/>
          </a:prstGeom>
        </p:spPr>
      </p:pic>
      <p:pic>
        <p:nvPicPr>
          <p:cNvPr id="16" name="Graphic 15" descr="Ethernet">
            <a:extLst>
              <a:ext uri="{FF2B5EF4-FFF2-40B4-BE49-F238E27FC236}">
                <a16:creationId xmlns:a16="http://schemas.microsoft.com/office/drawing/2014/main" id="{B102D785-15A2-0943-83D5-E69D3CC505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0675" y="3474147"/>
            <a:ext cx="457200" cy="457200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FB9BCA0-8451-1146-9CDB-CEDF094842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4898" y="2807281"/>
            <a:ext cx="457200" cy="4572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ECDBC3-D171-294E-A867-56DFFE3A54FD}"/>
              </a:ext>
            </a:extLst>
          </p:cNvPr>
          <p:cNvCxnSpPr>
            <a:cxnSpLocks/>
          </p:cNvCxnSpPr>
          <p:nvPr/>
        </p:nvCxnSpPr>
        <p:spPr>
          <a:xfrm flipH="1">
            <a:off x="4410675" y="3431487"/>
            <a:ext cx="16002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CB77F9-DC94-A84C-A82F-B8C78D7B2AE6}"/>
              </a:ext>
            </a:extLst>
          </p:cNvPr>
          <p:cNvCxnSpPr>
            <a:cxnSpLocks/>
          </p:cNvCxnSpPr>
          <p:nvPr/>
        </p:nvCxnSpPr>
        <p:spPr>
          <a:xfrm flipV="1">
            <a:off x="4410675" y="3302933"/>
            <a:ext cx="1600200" cy="207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EE2E47A-910E-B945-949A-DEB7B6D3063B}"/>
              </a:ext>
            </a:extLst>
          </p:cNvPr>
          <p:cNvSpPr txBox="1"/>
          <p:nvPr/>
        </p:nvSpPr>
        <p:spPr>
          <a:xfrm>
            <a:off x="4410451" y="2966632"/>
            <a:ext cx="11985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Data passed via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75875C-A7B4-9644-A56C-D590A135EBAC}"/>
              </a:ext>
            </a:extLst>
          </p:cNvPr>
          <p:cNvSpPr txBox="1"/>
          <p:nvPr/>
        </p:nvSpPr>
        <p:spPr>
          <a:xfrm>
            <a:off x="4867876" y="3494998"/>
            <a:ext cx="113991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Browser Initiate GET Request at URL via JavaScript</a:t>
            </a:r>
          </a:p>
        </p:txBody>
      </p:sp>
      <p:pic>
        <p:nvPicPr>
          <p:cNvPr id="95" name="Graphic 94" descr="Box">
            <a:extLst>
              <a:ext uri="{FF2B5EF4-FFF2-40B4-BE49-F238E27FC236}">
                <a16:creationId xmlns:a16="http://schemas.microsoft.com/office/drawing/2014/main" id="{F6BD86A8-D044-4749-BF87-4C321EE8BB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7444" y="2807281"/>
            <a:ext cx="457200" cy="457200"/>
          </a:xfrm>
          <a:prstGeom prst="rect">
            <a:avLst/>
          </a:prstGeom>
        </p:spPr>
      </p:pic>
      <p:pic>
        <p:nvPicPr>
          <p:cNvPr id="96" name="Graphic 95" descr="Box">
            <a:extLst>
              <a:ext uri="{FF2B5EF4-FFF2-40B4-BE49-F238E27FC236}">
                <a16:creationId xmlns:a16="http://schemas.microsoft.com/office/drawing/2014/main" id="{5EB4A05C-5B13-AB4E-9106-E9CDE3F32C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3675" y="2807281"/>
            <a:ext cx="457200" cy="457200"/>
          </a:xfrm>
          <a:prstGeom prst="rect">
            <a:avLst/>
          </a:prstGeom>
        </p:spPr>
      </p:pic>
      <p:pic>
        <p:nvPicPr>
          <p:cNvPr id="105" name="Graphic 104" descr="Chevron arrows">
            <a:extLst>
              <a:ext uri="{FF2B5EF4-FFF2-40B4-BE49-F238E27FC236}">
                <a16:creationId xmlns:a16="http://schemas.microsoft.com/office/drawing/2014/main" id="{8B344E96-981E-584C-8166-E0F4C3AC46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5151849" y="2000911"/>
            <a:ext cx="457200" cy="457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61CCCC-8F61-B344-9177-8CACB23BE36C}"/>
              </a:ext>
            </a:extLst>
          </p:cNvPr>
          <p:cNvGrpSpPr/>
          <p:nvPr/>
        </p:nvGrpSpPr>
        <p:grpSpPr>
          <a:xfrm>
            <a:off x="9931450" y="2365964"/>
            <a:ext cx="1828800" cy="2161142"/>
            <a:chOff x="9931449" y="2267349"/>
            <a:chExt cx="1828800" cy="2161142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A0CFF0F-1AAC-574C-8977-41E1FF074BF7}"/>
                </a:ext>
              </a:extLst>
            </p:cNvPr>
            <p:cNvGrpSpPr/>
            <p:nvPr/>
          </p:nvGrpSpPr>
          <p:grpSpPr>
            <a:xfrm>
              <a:off x="9931449" y="2267349"/>
              <a:ext cx="1828800" cy="1828800"/>
              <a:chOff x="8887072" y="2093977"/>
              <a:chExt cx="1828800" cy="1828800"/>
            </a:xfrm>
          </p:grpSpPr>
          <p:pic>
            <p:nvPicPr>
              <p:cNvPr id="22" name="Graphic 21" descr="Browser window">
                <a:extLst>
                  <a:ext uri="{FF2B5EF4-FFF2-40B4-BE49-F238E27FC236}">
                    <a16:creationId xmlns:a16="http://schemas.microsoft.com/office/drawing/2014/main" id="{D52A2BE7-5026-8E45-8A18-5DE731989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887072" y="2093977"/>
                <a:ext cx="1828800" cy="1828800"/>
              </a:xfrm>
              <a:prstGeom prst="rect">
                <a:avLst/>
              </a:prstGeom>
            </p:spPr>
          </p:pic>
          <p:pic>
            <p:nvPicPr>
              <p:cNvPr id="77" name="Graphic 76" descr="Earth globe Americas">
                <a:extLst>
                  <a:ext uri="{FF2B5EF4-FFF2-40B4-BE49-F238E27FC236}">
                    <a16:creationId xmlns:a16="http://schemas.microsoft.com/office/drawing/2014/main" id="{11AAF5C4-51DD-2148-84B9-C3192DA46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134598" y="2764709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79" name="Graphic 78" descr="Bar chart">
                <a:extLst>
                  <a:ext uri="{FF2B5EF4-FFF2-40B4-BE49-F238E27FC236}">
                    <a16:creationId xmlns:a16="http://schemas.microsoft.com/office/drawing/2014/main" id="{F7EFD8AD-5DCD-A240-B711-52A010419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789415" y="2767466"/>
                <a:ext cx="685800" cy="685800"/>
              </a:xfrm>
              <a:prstGeom prst="rect">
                <a:avLst/>
              </a:prstGeom>
            </p:spPr>
          </p:pic>
        </p:grpSp>
        <p:pic>
          <p:nvPicPr>
            <p:cNvPr id="112" name="Graphic 111" descr="Users">
              <a:extLst>
                <a:ext uri="{FF2B5EF4-FFF2-40B4-BE49-F238E27FC236}">
                  <a16:creationId xmlns:a16="http://schemas.microsoft.com/office/drawing/2014/main" id="{EB9D0008-9AB0-DB48-B5BC-EB5D7DEDB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816880" y="3742691"/>
              <a:ext cx="685800" cy="685800"/>
            </a:xfrm>
            <a:prstGeom prst="rect">
              <a:avLst/>
            </a:prstGeom>
          </p:spPr>
        </p:pic>
        <p:pic>
          <p:nvPicPr>
            <p:cNvPr id="115" name="Graphic 114" descr="Users">
              <a:extLst>
                <a:ext uri="{FF2B5EF4-FFF2-40B4-BE49-F238E27FC236}">
                  <a16:creationId xmlns:a16="http://schemas.microsoft.com/office/drawing/2014/main" id="{1639F906-3B98-FD4D-98C0-E04D3F04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182352" y="3742691"/>
              <a:ext cx="685800" cy="68580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939B6E13-7311-D341-90BE-13AAF0C59449}"/>
              </a:ext>
            </a:extLst>
          </p:cNvPr>
          <p:cNvSpPr txBox="1"/>
          <p:nvPr/>
        </p:nvSpPr>
        <p:spPr>
          <a:xfrm>
            <a:off x="1585825" y="2966632"/>
            <a:ext cx="93907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Return Results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E5ABC22-8ED6-2B4C-A109-FBBF3D320840}"/>
              </a:ext>
            </a:extLst>
          </p:cNvPr>
          <p:cNvCxnSpPr>
            <a:cxnSpLocks/>
          </p:cNvCxnSpPr>
          <p:nvPr/>
        </p:nvCxnSpPr>
        <p:spPr>
          <a:xfrm>
            <a:off x="1586774" y="3302933"/>
            <a:ext cx="1395324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E508038-6D44-8444-BA2B-B7CE63520E7C}"/>
              </a:ext>
            </a:extLst>
          </p:cNvPr>
          <p:cNvCxnSpPr>
            <a:cxnSpLocks/>
          </p:cNvCxnSpPr>
          <p:nvPr/>
        </p:nvCxnSpPr>
        <p:spPr>
          <a:xfrm flipH="1">
            <a:off x="1562988" y="3431487"/>
            <a:ext cx="139538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4FE08FA-7AA4-8C45-BDDB-9ED90171394B}"/>
              </a:ext>
            </a:extLst>
          </p:cNvPr>
          <p:cNvSpPr txBox="1"/>
          <p:nvPr/>
        </p:nvSpPr>
        <p:spPr>
          <a:xfrm>
            <a:off x="2016908" y="3425748"/>
            <a:ext cx="94146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Flask App Executes  Query Based on Endpoint &amp; Query String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0609D4-C775-A848-B43A-C92B9188956D}"/>
              </a:ext>
            </a:extLst>
          </p:cNvPr>
          <p:cNvSpPr/>
          <p:nvPr/>
        </p:nvSpPr>
        <p:spPr>
          <a:xfrm>
            <a:off x="364698" y="330767"/>
            <a:ext cx="7739116" cy="1828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5A52D-AE03-FC41-8F30-28D5DFDA7C0F}"/>
              </a:ext>
            </a:extLst>
          </p:cNvPr>
          <p:cNvSpPr txBox="1"/>
          <p:nvPr/>
        </p:nvSpPr>
        <p:spPr>
          <a:xfrm>
            <a:off x="622094" y="145598"/>
            <a:ext cx="96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66C6F3-0AD2-BB47-84BF-2CC2865411E0}"/>
              </a:ext>
            </a:extLst>
          </p:cNvPr>
          <p:cNvSpPr txBox="1"/>
          <p:nvPr/>
        </p:nvSpPr>
        <p:spPr>
          <a:xfrm>
            <a:off x="448356" y="2397813"/>
            <a:ext cx="321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– ONE OR MORE HOST</a:t>
            </a:r>
          </a:p>
        </p:txBody>
      </p:sp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20F1B3B7-7C23-964B-B84D-50C509F2952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11197" y="620741"/>
            <a:ext cx="1371600" cy="1371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0BF15B-07FB-E644-908B-60C845C4040D}"/>
              </a:ext>
            </a:extLst>
          </p:cNvPr>
          <p:cNvSpPr txBox="1"/>
          <p:nvPr/>
        </p:nvSpPr>
        <p:spPr>
          <a:xfrm>
            <a:off x="4535369" y="2049939"/>
            <a:ext cx="714779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E0F94-5D05-914C-9A1E-16BC08250725}"/>
              </a:ext>
            </a:extLst>
          </p:cNvPr>
          <p:cNvSpPr txBox="1"/>
          <p:nvPr/>
        </p:nvSpPr>
        <p:spPr>
          <a:xfrm>
            <a:off x="501466" y="562966"/>
            <a:ext cx="2630322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The Flask App and Database are developed and tested offline before it is deployed. By using the @</a:t>
            </a:r>
            <a:r>
              <a:rPr lang="en-US" sz="1000" dirty="0" err="1"/>
              <a:t>app.route</a:t>
            </a:r>
            <a:r>
              <a:rPr lang="en-US" sz="1000" dirty="0"/>
              <a:t> decorator, Flask enables different functionality through each defined endpoint such as an API request. Flask can be programmed to accept query strings as an extension to certain endpoints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36E4BE-72CA-6346-9934-9F8C1E65DE04}"/>
              </a:ext>
            </a:extLst>
          </p:cNvPr>
          <p:cNvSpPr txBox="1"/>
          <p:nvPr/>
        </p:nvSpPr>
        <p:spPr>
          <a:xfrm>
            <a:off x="8355505" y="330264"/>
            <a:ext cx="2932243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Anyone with a network connection should be able to make requests against the application, which is now hosted online. The type of request is determined by the endpoint (URL). In some cases, a query string can be “passed” as part of the request. </a:t>
            </a:r>
          </a:p>
        </p:txBody>
      </p:sp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C4BF88C2-2162-6A4C-AAD9-6C9E2419160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28473" y="3397530"/>
            <a:ext cx="914400" cy="914400"/>
          </a:xfrm>
          <a:prstGeom prst="rect">
            <a:avLst/>
          </a:prstGeom>
        </p:spPr>
      </p:pic>
      <p:pic>
        <p:nvPicPr>
          <p:cNvPr id="51" name="Graphic 50" descr="Web design">
            <a:extLst>
              <a:ext uri="{FF2B5EF4-FFF2-40B4-BE49-F238E27FC236}">
                <a16:creationId xmlns:a16="http://schemas.microsoft.com/office/drawing/2014/main" id="{47C6144E-4674-5C48-8552-74E032DD712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28473" y="2680985"/>
            <a:ext cx="914400" cy="914400"/>
          </a:xfrm>
          <a:prstGeom prst="rect">
            <a:avLst/>
          </a:prstGeom>
        </p:spPr>
      </p:pic>
      <p:pic>
        <p:nvPicPr>
          <p:cNvPr id="52" name="Graphic 51" descr="Web design">
            <a:extLst>
              <a:ext uri="{FF2B5EF4-FFF2-40B4-BE49-F238E27FC236}">
                <a16:creationId xmlns:a16="http://schemas.microsoft.com/office/drawing/2014/main" id="{C5A76711-76A1-F346-8A1F-1F862FA7B56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19633" y="3397530"/>
            <a:ext cx="914400" cy="914400"/>
          </a:xfrm>
          <a:prstGeom prst="rect">
            <a:avLst/>
          </a:prstGeom>
        </p:spPr>
      </p:pic>
      <p:pic>
        <p:nvPicPr>
          <p:cNvPr id="56" name="Graphic 55" descr="Document">
            <a:extLst>
              <a:ext uri="{FF2B5EF4-FFF2-40B4-BE49-F238E27FC236}">
                <a16:creationId xmlns:a16="http://schemas.microsoft.com/office/drawing/2014/main" id="{CE32AA94-EF9B-2940-AEBB-8D990B449A9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211073" y="2772425"/>
            <a:ext cx="731520" cy="73152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7D8BDDB-EF70-5E4C-9FE0-D9C3B724E89D}"/>
              </a:ext>
            </a:extLst>
          </p:cNvPr>
          <p:cNvSpPr txBox="1"/>
          <p:nvPr/>
        </p:nvSpPr>
        <p:spPr>
          <a:xfrm>
            <a:off x="6510022" y="466853"/>
            <a:ext cx="3513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HTML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F1688C-BB62-9649-9234-553C85B7081B}"/>
              </a:ext>
            </a:extLst>
          </p:cNvPr>
          <p:cNvCxnSpPr>
            <a:cxnSpLocks/>
          </p:cNvCxnSpPr>
          <p:nvPr/>
        </p:nvCxnSpPr>
        <p:spPr>
          <a:xfrm flipV="1">
            <a:off x="8244444" y="3302933"/>
            <a:ext cx="1600200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6E174D-D8C6-CE48-9CF4-202138D92C9D}"/>
              </a:ext>
            </a:extLst>
          </p:cNvPr>
          <p:cNvCxnSpPr>
            <a:cxnSpLocks/>
          </p:cNvCxnSpPr>
          <p:nvPr/>
        </p:nvCxnSpPr>
        <p:spPr>
          <a:xfrm flipH="1">
            <a:off x="8244444" y="3431487"/>
            <a:ext cx="1600200" cy="502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BAE8225-7070-C048-849D-C2F5024F3064}"/>
              </a:ext>
            </a:extLst>
          </p:cNvPr>
          <p:cNvSpPr txBox="1"/>
          <p:nvPr/>
        </p:nvSpPr>
        <p:spPr>
          <a:xfrm>
            <a:off x="8699585" y="3494998"/>
            <a:ext cx="1145059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Anyone with Network Connection Can Access Website</a:t>
            </a:r>
          </a:p>
        </p:txBody>
      </p:sp>
      <p:pic>
        <p:nvPicPr>
          <p:cNvPr id="64" name="Graphic 63" descr="Web design">
            <a:extLst>
              <a:ext uri="{FF2B5EF4-FFF2-40B4-BE49-F238E27FC236}">
                <a16:creationId xmlns:a16="http://schemas.microsoft.com/office/drawing/2014/main" id="{22A62FC5-AA8E-564D-B432-058D8A301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8473" y="1277806"/>
            <a:ext cx="914400" cy="914400"/>
          </a:xfrm>
          <a:prstGeom prst="rect">
            <a:avLst/>
          </a:prstGeom>
        </p:spPr>
      </p:pic>
      <p:pic>
        <p:nvPicPr>
          <p:cNvPr id="65" name="Graphic 64" descr="Web design">
            <a:extLst>
              <a:ext uri="{FF2B5EF4-FFF2-40B4-BE49-F238E27FC236}">
                <a16:creationId xmlns:a16="http://schemas.microsoft.com/office/drawing/2014/main" id="{B92CE7FE-B3F8-5C41-AE68-3EBB3BFD3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8473" y="497884"/>
            <a:ext cx="914400" cy="914400"/>
          </a:xfrm>
          <a:prstGeom prst="rect">
            <a:avLst/>
          </a:prstGeom>
        </p:spPr>
      </p:pic>
      <p:pic>
        <p:nvPicPr>
          <p:cNvPr id="66" name="Graphic 65" descr="Web design">
            <a:extLst>
              <a:ext uri="{FF2B5EF4-FFF2-40B4-BE49-F238E27FC236}">
                <a16:creationId xmlns:a16="http://schemas.microsoft.com/office/drawing/2014/main" id="{B9C84934-DCDA-D641-B096-91DFF2E7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9633" y="1277806"/>
            <a:ext cx="914400" cy="914400"/>
          </a:xfrm>
          <a:prstGeom prst="rect">
            <a:avLst/>
          </a:prstGeom>
        </p:spPr>
      </p:pic>
      <p:pic>
        <p:nvPicPr>
          <p:cNvPr id="67" name="Graphic 66" descr="Document">
            <a:extLst>
              <a:ext uri="{FF2B5EF4-FFF2-40B4-BE49-F238E27FC236}">
                <a16:creationId xmlns:a16="http://schemas.microsoft.com/office/drawing/2014/main" id="{62BF5EAC-1A55-5741-98D9-17BCC7510E3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11073" y="581970"/>
            <a:ext cx="731520" cy="731520"/>
          </a:xfrm>
          <a:prstGeom prst="rect">
            <a:avLst/>
          </a:prstGeom>
        </p:spPr>
      </p:pic>
      <p:pic>
        <p:nvPicPr>
          <p:cNvPr id="59" name="Graphic 58" descr="Ethernet">
            <a:extLst>
              <a:ext uri="{FF2B5EF4-FFF2-40B4-BE49-F238E27FC236}">
                <a16:creationId xmlns:a16="http://schemas.microsoft.com/office/drawing/2014/main" id="{C4840CF3-DE11-4041-A365-953181E637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988" y="3474147"/>
            <a:ext cx="457200" cy="457200"/>
          </a:xfrm>
          <a:prstGeom prst="rect">
            <a:avLst/>
          </a:prstGeom>
        </p:spPr>
      </p:pic>
      <p:pic>
        <p:nvPicPr>
          <p:cNvPr id="60" name="Graphic 59" descr="Ethernet">
            <a:extLst>
              <a:ext uri="{FF2B5EF4-FFF2-40B4-BE49-F238E27FC236}">
                <a16:creationId xmlns:a16="http://schemas.microsoft.com/office/drawing/2014/main" id="{873F4148-1DF9-9A4D-BB15-B97A9C486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4444" y="3474147"/>
            <a:ext cx="457200" cy="4572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1640C32-4389-F242-B191-8D16064C1816}"/>
              </a:ext>
            </a:extLst>
          </p:cNvPr>
          <p:cNvSpPr txBox="1"/>
          <p:nvPr/>
        </p:nvSpPr>
        <p:spPr>
          <a:xfrm>
            <a:off x="7228367" y="469821"/>
            <a:ext cx="7026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Other Assets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061692-D51C-7443-88BA-2DE39E99B266}"/>
              </a:ext>
            </a:extLst>
          </p:cNvPr>
          <p:cNvSpPr txBox="1"/>
          <p:nvPr/>
        </p:nvSpPr>
        <p:spPr>
          <a:xfrm>
            <a:off x="6331348" y="1274716"/>
            <a:ext cx="7026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CSS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B1BABA-4257-9B45-B2AA-7BC875DEEBC9}"/>
              </a:ext>
            </a:extLst>
          </p:cNvPr>
          <p:cNvSpPr txBox="1"/>
          <p:nvPr/>
        </p:nvSpPr>
        <p:spPr>
          <a:xfrm>
            <a:off x="7211073" y="1271751"/>
            <a:ext cx="7026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JavaScript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7D8D2C-3C63-7E45-B024-8AE9E94063BB}"/>
              </a:ext>
            </a:extLst>
          </p:cNvPr>
          <p:cNvSpPr txBox="1"/>
          <p:nvPr/>
        </p:nvSpPr>
        <p:spPr>
          <a:xfrm>
            <a:off x="5342319" y="575527"/>
            <a:ext cx="7026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8FF600-6D49-7C41-AD1F-8CD1CE760A28}"/>
              </a:ext>
            </a:extLst>
          </p:cNvPr>
          <p:cNvSpPr txBox="1"/>
          <p:nvPr/>
        </p:nvSpPr>
        <p:spPr>
          <a:xfrm>
            <a:off x="3605181" y="417524"/>
            <a:ext cx="12544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Flask App Python Script</a:t>
            </a:r>
          </a:p>
        </p:txBody>
      </p:sp>
    </p:spTree>
    <p:extLst>
      <p:ext uri="{BB962C8B-B14F-4D97-AF65-F5344CB8AC3E}">
        <p14:creationId xmlns:p14="http://schemas.microsoft.com/office/powerpoint/2010/main" val="331469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455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44</cp:revision>
  <dcterms:created xsi:type="dcterms:W3CDTF">2020-10-15T20:04:27Z</dcterms:created>
  <dcterms:modified xsi:type="dcterms:W3CDTF">2020-10-16T19:47:04Z</dcterms:modified>
</cp:coreProperties>
</file>