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p:restoredTop sz="94722"/>
  </p:normalViewPr>
  <p:slideViewPr>
    <p:cSldViewPr snapToGrid="0" snapToObjects="1">
      <p:cViewPr varScale="1">
        <p:scale>
          <a:sx n="143" d="100"/>
          <a:sy n="143" d="100"/>
        </p:scale>
        <p:origin x="92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39AB-F665-9946-A65A-62076822A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59932A-E3D1-B047-B5C2-3A2E586D3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8F19B1-9C18-3C48-A3EF-73633DFC2918}"/>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5" name="Footer Placeholder 4">
            <a:extLst>
              <a:ext uri="{FF2B5EF4-FFF2-40B4-BE49-F238E27FC236}">
                <a16:creationId xmlns:a16="http://schemas.microsoft.com/office/drawing/2014/main" id="{509F50A4-E5F3-9444-B917-973C22D59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01ED2-7673-B34C-9ED8-AE48428E8ADC}"/>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149493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7455-492E-B640-8C01-9A6D580A0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5204D6-01B5-A340-B60C-FEEA21D14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77FD-8947-9B4C-BE81-A12637C6FE76}"/>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5" name="Footer Placeholder 4">
            <a:extLst>
              <a:ext uri="{FF2B5EF4-FFF2-40B4-BE49-F238E27FC236}">
                <a16:creationId xmlns:a16="http://schemas.microsoft.com/office/drawing/2014/main" id="{66A46015-2DA6-974B-B942-26506BC81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B1E9E-7386-DD45-908C-6D5A103B1D82}"/>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200483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2E9A8A-A36B-8D49-8A45-B2026CF1B0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11457-FB6A-AF4F-B28D-3E4AC75AE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6FFAA-CE57-5544-8151-44784F3B6AA4}"/>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5" name="Footer Placeholder 4">
            <a:extLst>
              <a:ext uri="{FF2B5EF4-FFF2-40B4-BE49-F238E27FC236}">
                <a16:creationId xmlns:a16="http://schemas.microsoft.com/office/drawing/2014/main" id="{D2771756-B202-B24E-859E-5BB4419ED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C4F9B-5198-AE4F-8059-D520513519D2}"/>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27125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F96C-4E64-EF49-AE89-D613DDC4FE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F2CE7-B65C-0040-8A71-AC46EB6557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30C2F-9722-044C-8452-D460F20C4C58}"/>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5" name="Footer Placeholder 4">
            <a:extLst>
              <a:ext uri="{FF2B5EF4-FFF2-40B4-BE49-F238E27FC236}">
                <a16:creationId xmlns:a16="http://schemas.microsoft.com/office/drawing/2014/main" id="{991D6A95-671C-5446-B724-35B595B9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55BC0-C78F-7B46-9D2F-CC147DC394DB}"/>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181864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1A37-DF9D-454C-8AB5-12C30B5FA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EC9FF1-0695-2E44-9731-971EE97E1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DF5B3-5137-854F-B2D0-A1613FC0CE75}"/>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5" name="Footer Placeholder 4">
            <a:extLst>
              <a:ext uri="{FF2B5EF4-FFF2-40B4-BE49-F238E27FC236}">
                <a16:creationId xmlns:a16="http://schemas.microsoft.com/office/drawing/2014/main" id="{2B9191B6-594B-404C-A496-B94674E61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32AA7-DA20-054E-BD65-CBFC11864501}"/>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144141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8151-C599-5C46-AE88-0B71B195B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4855-72CA-3742-9024-3A735B8AF6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BB2D94-D6F6-6C4C-B2A8-ADBFD6DCF5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4AC4B9-4993-924E-8194-64D03DC71E01}"/>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6" name="Footer Placeholder 5">
            <a:extLst>
              <a:ext uri="{FF2B5EF4-FFF2-40B4-BE49-F238E27FC236}">
                <a16:creationId xmlns:a16="http://schemas.microsoft.com/office/drawing/2014/main" id="{6058AE8A-E3A9-104F-A1C9-A2192668F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8A560-E85E-2F43-9B28-DDBF838C50FC}"/>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358879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116C-93A1-FA45-87E2-BCF30E2E07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724DCA-364B-884D-A5C3-F14960C9B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1927E6-E578-504A-AB9B-1058C0E0E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A61E30-8779-C54A-B93E-B938943EB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40FEB-5649-CB43-9411-59E8652C2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3B10B5-B628-104E-B17A-6B527EEC6CCB}"/>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8" name="Footer Placeholder 7">
            <a:extLst>
              <a:ext uri="{FF2B5EF4-FFF2-40B4-BE49-F238E27FC236}">
                <a16:creationId xmlns:a16="http://schemas.microsoft.com/office/drawing/2014/main" id="{FFB4B4C4-3063-D647-8EA0-122674545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E5033D-411D-8545-ADB2-F75F58817246}"/>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218184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328C-5FE5-9645-A48F-FB6AFD12F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AC88BB-5AD6-954C-83F0-08E21D08D266}"/>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4" name="Footer Placeholder 3">
            <a:extLst>
              <a:ext uri="{FF2B5EF4-FFF2-40B4-BE49-F238E27FC236}">
                <a16:creationId xmlns:a16="http://schemas.microsoft.com/office/drawing/2014/main" id="{7202697C-34F3-4E48-A848-A0529461E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34DC8-D77C-284B-BCB0-32E27EF4D7B2}"/>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289086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667AE-8A4A-F441-876E-219E1DAA7D3A}"/>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3" name="Footer Placeholder 2">
            <a:extLst>
              <a:ext uri="{FF2B5EF4-FFF2-40B4-BE49-F238E27FC236}">
                <a16:creationId xmlns:a16="http://schemas.microsoft.com/office/drawing/2014/main" id="{837C1A13-F13F-3440-B589-136DD87F96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EC4A74-A158-004E-BD2E-243F9EDEF159}"/>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311364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7FC8-0B03-0848-9B43-6BF201782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C86D9-D7D5-9C43-A0B7-8D123910C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F9F800-1BFD-6C42-B75C-159B3491A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A2F77-E1B7-A543-9D20-C04FB36F6247}"/>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6" name="Footer Placeholder 5">
            <a:extLst>
              <a:ext uri="{FF2B5EF4-FFF2-40B4-BE49-F238E27FC236}">
                <a16:creationId xmlns:a16="http://schemas.microsoft.com/office/drawing/2014/main" id="{96A38160-E36F-E848-BFE1-CA2AA8B21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D1C12-A527-8342-958D-3977C4FCB821}"/>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18252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7953-48E1-FA4B-B0F2-E8B987792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027809-C989-394B-A915-438E85897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AB12D8-5CE4-6442-ADEE-7D6454DEB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736C-5222-7B42-9E35-394AD72E4CAD}"/>
              </a:ext>
            </a:extLst>
          </p:cNvPr>
          <p:cNvSpPr>
            <a:spLocks noGrp="1"/>
          </p:cNvSpPr>
          <p:nvPr>
            <p:ph type="dt" sz="half" idx="10"/>
          </p:nvPr>
        </p:nvSpPr>
        <p:spPr/>
        <p:txBody>
          <a:bodyPr/>
          <a:lstStyle/>
          <a:p>
            <a:fld id="{4ED52AB8-EA64-9E46-9E32-B0A19074F266}" type="datetimeFigureOut">
              <a:rPr lang="en-US" smtClean="0"/>
              <a:t>10/16/20</a:t>
            </a:fld>
            <a:endParaRPr lang="en-US"/>
          </a:p>
        </p:txBody>
      </p:sp>
      <p:sp>
        <p:nvSpPr>
          <p:cNvPr id="6" name="Footer Placeholder 5">
            <a:extLst>
              <a:ext uri="{FF2B5EF4-FFF2-40B4-BE49-F238E27FC236}">
                <a16:creationId xmlns:a16="http://schemas.microsoft.com/office/drawing/2014/main" id="{10A4D607-8207-0E4E-879A-6FC045E8A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F93AC-7376-634D-9B3D-C0359BB1C71C}"/>
              </a:ext>
            </a:extLst>
          </p:cNvPr>
          <p:cNvSpPr>
            <a:spLocks noGrp="1"/>
          </p:cNvSpPr>
          <p:nvPr>
            <p:ph type="sldNum" sz="quarter" idx="12"/>
          </p:nvPr>
        </p:nvSpPr>
        <p:spPr/>
        <p:txBody>
          <a:bodyPr/>
          <a:lstStyle/>
          <a:p>
            <a:fld id="{11A14DE5-A4AA-2946-A807-52D7F442EA3A}" type="slidenum">
              <a:rPr lang="en-US" smtClean="0"/>
              <a:t>‹#›</a:t>
            </a:fld>
            <a:endParaRPr lang="en-US"/>
          </a:p>
        </p:txBody>
      </p:sp>
    </p:spTree>
    <p:extLst>
      <p:ext uri="{BB962C8B-B14F-4D97-AF65-F5344CB8AC3E}">
        <p14:creationId xmlns:p14="http://schemas.microsoft.com/office/powerpoint/2010/main" val="393330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A5756-8D49-A647-8891-9B43BED14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D26C0-8086-D947-ABC3-F9AFC0B09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EE27C-E39D-E544-8875-6696E888A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52AB8-EA64-9E46-9E32-B0A19074F266}" type="datetimeFigureOut">
              <a:rPr lang="en-US" smtClean="0"/>
              <a:t>10/16/20</a:t>
            </a:fld>
            <a:endParaRPr lang="en-US"/>
          </a:p>
        </p:txBody>
      </p:sp>
      <p:sp>
        <p:nvSpPr>
          <p:cNvPr id="5" name="Footer Placeholder 4">
            <a:extLst>
              <a:ext uri="{FF2B5EF4-FFF2-40B4-BE49-F238E27FC236}">
                <a16:creationId xmlns:a16="http://schemas.microsoft.com/office/drawing/2014/main" id="{6983E3DA-6654-5C4E-929E-553CD2877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EF7308-008A-6249-A170-5E8718ABC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14DE5-A4AA-2946-A807-52D7F442EA3A}" type="slidenum">
              <a:rPr lang="en-US" smtClean="0"/>
              <a:t>‹#›</a:t>
            </a:fld>
            <a:endParaRPr lang="en-US"/>
          </a:p>
        </p:txBody>
      </p:sp>
    </p:spTree>
    <p:extLst>
      <p:ext uri="{BB962C8B-B14F-4D97-AF65-F5344CB8AC3E}">
        <p14:creationId xmlns:p14="http://schemas.microsoft.com/office/powerpoint/2010/main" val="310225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2ADF-ACAA-6C4F-8A93-2A0F570D96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6BCB31F-7E46-824B-A88B-BEACC44047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136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4E97062-FDEA-F04B-B959-1E17711B5CA7}"/>
              </a:ext>
            </a:extLst>
          </p:cNvPr>
          <p:cNvGrpSpPr/>
          <p:nvPr/>
        </p:nvGrpSpPr>
        <p:grpSpPr>
          <a:xfrm>
            <a:off x="285330" y="751794"/>
            <a:ext cx="11610834" cy="4991111"/>
            <a:chOff x="285330" y="282228"/>
            <a:chExt cx="11610834" cy="4991111"/>
          </a:xfrm>
        </p:grpSpPr>
        <p:grpSp>
          <p:nvGrpSpPr>
            <p:cNvPr id="29" name="Group 28">
              <a:extLst>
                <a:ext uri="{FF2B5EF4-FFF2-40B4-BE49-F238E27FC236}">
                  <a16:creationId xmlns:a16="http://schemas.microsoft.com/office/drawing/2014/main" id="{10378268-B2E7-7342-86BA-6773399BFE1A}"/>
                </a:ext>
              </a:extLst>
            </p:cNvPr>
            <p:cNvGrpSpPr/>
            <p:nvPr/>
          </p:nvGrpSpPr>
          <p:grpSpPr>
            <a:xfrm>
              <a:off x="3975770" y="294763"/>
              <a:ext cx="2286000" cy="2286000"/>
              <a:chOff x="1763142" y="117836"/>
              <a:chExt cx="2667000" cy="2667000"/>
            </a:xfrm>
          </p:grpSpPr>
          <p:pic>
            <p:nvPicPr>
              <p:cNvPr id="6" name="Graphic 5" descr="Web design">
                <a:extLst>
                  <a:ext uri="{FF2B5EF4-FFF2-40B4-BE49-F238E27FC236}">
                    <a16:creationId xmlns:a16="http://schemas.microsoft.com/office/drawing/2014/main" id="{8F0719D4-8AE2-CF4E-8C97-DC9CE250DC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63142" y="117836"/>
                <a:ext cx="2667000" cy="2667000"/>
              </a:xfrm>
              <a:prstGeom prst="rect">
                <a:avLst/>
              </a:prstGeom>
            </p:spPr>
          </p:pic>
          <p:sp>
            <p:nvSpPr>
              <p:cNvPr id="23" name="TextBox 22">
                <a:extLst>
                  <a:ext uri="{FF2B5EF4-FFF2-40B4-BE49-F238E27FC236}">
                    <a16:creationId xmlns:a16="http://schemas.microsoft.com/office/drawing/2014/main" id="{82D2E10C-9CF9-1343-95EA-EA46107EB430}"/>
                  </a:ext>
                </a:extLst>
              </p:cNvPr>
              <p:cNvSpPr txBox="1"/>
              <p:nvPr/>
            </p:nvSpPr>
            <p:spPr>
              <a:xfrm>
                <a:off x="2156735" y="973202"/>
                <a:ext cx="1886862" cy="1238801"/>
              </a:xfrm>
              <a:prstGeom prst="rect">
                <a:avLst/>
              </a:prstGeom>
              <a:solidFill>
                <a:schemeClr val="bg1">
                  <a:alpha val="80000"/>
                </a:schemeClr>
              </a:solidFill>
            </p:spPr>
            <p:txBody>
              <a:bodyPr wrap="square" lIns="0" tIns="0" rIns="0" bIns="0" rtlCol="0">
                <a:spAutoFit/>
              </a:bodyPr>
              <a:lstStyle/>
              <a:p>
                <a:r>
                  <a:rPr lang="en-US" sz="700" dirty="0">
                    <a:solidFill>
                      <a:srgbClr val="002060"/>
                    </a:solidFill>
                  </a:rPr>
                  <a:t>connect to DB</a:t>
                </a:r>
              </a:p>
              <a:p>
                <a:endParaRPr lang="en-US" sz="300" dirty="0">
                  <a:solidFill>
                    <a:srgbClr val="002060"/>
                  </a:solidFill>
                </a:endParaRPr>
              </a:p>
              <a:p>
                <a:r>
                  <a:rPr lang="en-US" sz="700" dirty="0">
                    <a:solidFill>
                      <a:srgbClr val="002060"/>
                    </a:solidFill>
                  </a:rPr>
                  <a:t>@app.route(‘/’)</a:t>
                </a:r>
              </a:p>
              <a:p>
                <a:r>
                  <a:rPr lang="en-US" sz="700" dirty="0">
                    <a:solidFill>
                      <a:srgbClr val="002060"/>
                    </a:solidFill>
                  </a:rPr>
                  <a:t>def home(): </a:t>
                </a:r>
              </a:p>
              <a:p>
                <a:r>
                  <a:rPr lang="en-US" sz="700" dirty="0">
                    <a:solidFill>
                      <a:srgbClr val="002060"/>
                    </a:solidFill>
                  </a:rPr>
                  <a:t>        return (‘Welcome’)</a:t>
                </a:r>
              </a:p>
              <a:p>
                <a:endParaRPr lang="en-US" sz="300" dirty="0">
                  <a:solidFill>
                    <a:srgbClr val="002060"/>
                  </a:solidFill>
                </a:endParaRPr>
              </a:p>
              <a:p>
                <a:r>
                  <a:rPr lang="en-US" sz="700" dirty="0">
                    <a:solidFill>
                      <a:srgbClr val="002060"/>
                    </a:solidFill>
                  </a:rPr>
                  <a:t>@app.route(‘/fetch/&lt;query_string&gt;’)</a:t>
                </a:r>
              </a:p>
              <a:p>
                <a:r>
                  <a:rPr lang="en-US" sz="700" dirty="0">
                    <a:solidFill>
                      <a:srgbClr val="002060"/>
                    </a:solidFill>
                  </a:rPr>
                  <a:t>def fetch(query_string=None): </a:t>
                </a:r>
              </a:p>
              <a:p>
                <a:r>
                  <a:rPr lang="en-US" sz="700" dirty="0">
                    <a:solidFill>
                      <a:srgbClr val="002060"/>
                    </a:solidFill>
                  </a:rPr>
                  <a:t>        retrieve data from DB</a:t>
                </a:r>
              </a:p>
              <a:p>
                <a:r>
                  <a:rPr lang="en-US" sz="700" dirty="0">
                    <a:solidFill>
                      <a:srgbClr val="002060"/>
                    </a:solidFill>
                  </a:rPr>
                  <a:t>        filter based on query_string</a:t>
                </a:r>
              </a:p>
              <a:p>
                <a:r>
                  <a:rPr lang="en-US" sz="700" dirty="0">
                    <a:solidFill>
                      <a:srgbClr val="002060"/>
                    </a:solidFill>
                  </a:rPr>
                  <a:t>        return jsonify(results) to JS</a:t>
                </a:r>
              </a:p>
            </p:txBody>
          </p:sp>
        </p:grpSp>
        <p:pic>
          <p:nvPicPr>
            <p:cNvPr id="105" name="Graphic 104" descr="Chevron arrows">
              <a:extLst>
                <a:ext uri="{FF2B5EF4-FFF2-40B4-BE49-F238E27FC236}">
                  <a16:creationId xmlns:a16="http://schemas.microsoft.com/office/drawing/2014/main" id="{8B344E96-981E-584C-8166-E0F4C3AC46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675460" y="2427271"/>
              <a:ext cx="457200" cy="457200"/>
            </a:xfrm>
            <a:prstGeom prst="rect">
              <a:avLst/>
            </a:prstGeom>
          </p:spPr>
        </p:pic>
        <p:sp>
          <p:nvSpPr>
            <p:cNvPr id="36" name="TextBox 35">
              <a:extLst>
                <a:ext uri="{FF2B5EF4-FFF2-40B4-BE49-F238E27FC236}">
                  <a16:creationId xmlns:a16="http://schemas.microsoft.com/office/drawing/2014/main" id="{A40BF15B-07FB-E644-908B-60C845C4040D}"/>
                </a:ext>
              </a:extLst>
            </p:cNvPr>
            <p:cNvSpPr txBox="1"/>
            <p:nvPr/>
          </p:nvSpPr>
          <p:spPr>
            <a:xfrm flipH="1">
              <a:off x="1103665" y="2516723"/>
              <a:ext cx="2014241" cy="276999"/>
            </a:xfrm>
            <a:prstGeom prst="rect">
              <a:avLst/>
            </a:prstGeom>
            <a:noFill/>
          </p:spPr>
          <p:txBody>
            <a:bodyPr wrap="square" lIns="0" tIns="0" rIns="0" bIns="0" rtlCol="0">
              <a:spAutoFit/>
            </a:bodyPr>
            <a:lstStyle/>
            <a:p>
              <a:r>
                <a:rPr lang="en-US" b="1" dirty="0">
                  <a:solidFill>
                    <a:sysClr val="windowText" lastClr="000000"/>
                  </a:solidFill>
                </a:rPr>
                <a:t>PUSH/PUBLISH</a:t>
              </a:r>
            </a:p>
          </p:txBody>
        </p:sp>
        <p:sp>
          <p:nvSpPr>
            <p:cNvPr id="38" name="TextBox 37">
              <a:extLst>
                <a:ext uri="{FF2B5EF4-FFF2-40B4-BE49-F238E27FC236}">
                  <a16:creationId xmlns:a16="http://schemas.microsoft.com/office/drawing/2014/main" id="{5836E4BE-72CA-6346-9934-9F8C1E65DE04}"/>
                </a:ext>
              </a:extLst>
            </p:cNvPr>
            <p:cNvSpPr txBox="1"/>
            <p:nvPr/>
          </p:nvSpPr>
          <p:spPr>
            <a:xfrm>
              <a:off x="8273565" y="309639"/>
              <a:ext cx="3622599" cy="2408865"/>
            </a:xfrm>
            <a:prstGeom prst="rect">
              <a:avLst/>
            </a:prstGeom>
            <a:noFill/>
          </p:spPr>
          <p:txBody>
            <a:bodyPr wrap="square" lIns="0" tIns="0" rIns="0" bIns="0" rtlCol="0">
              <a:spAutoFit/>
            </a:bodyPr>
            <a:lstStyle/>
            <a:p>
              <a:pPr>
                <a:lnSpc>
                  <a:spcPct val="130000"/>
                </a:lnSpc>
              </a:pPr>
              <a:r>
                <a:rPr lang="en-US" sz="1350" b="1" u="sng" dirty="0"/>
                <a:t>Building A RESTful API and Analytics Tool</a:t>
              </a:r>
              <a:endParaRPr lang="en-US" sz="1350" dirty="0"/>
            </a:p>
            <a:p>
              <a:pPr>
                <a:lnSpc>
                  <a:spcPct val="130000"/>
                </a:lnSpc>
              </a:pPr>
              <a:r>
                <a:rPr lang="en-US" sz="1350" dirty="0"/>
                <a:t>Anyone with a network connection should be able to make a request to the API. Most consumers of data do not take in data in the raw form. They consume data after it has been processed and analyzed, which is why Dashboards are very popular. Even so, having a robust API is an important foundation for any organization with a digital presence. </a:t>
              </a:r>
            </a:p>
          </p:txBody>
        </p:sp>
        <p:sp>
          <p:nvSpPr>
            <p:cNvPr id="81" name="TextBox 80">
              <a:extLst>
                <a:ext uri="{FF2B5EF4-FFF2-40B4-BE49-F238E27FC236}">
                  <a16:creationId xmlns:a16="http://schemas.microsoft.com/office/drawing/2014/main" id="{C486E1C4-3C1B-0E4C-9E70-CC13156D86D4}"/>
                </a:ext>
              </a:extLst>
            </p:cNvPr>
            <p:cNvSpPr txBox="1"/>
            <p:nvPr/>
          </p:nvSpPr>
          <p:spPr>
            <a:xfrm>
              <a:off x="8365955" y="3479772"/>
              <a:ext cx="1021489" cy="553998"/>
            </a:xfrm>
            <a:prstGeom prst="rect">
              <a:avLst/>
            </a:prstGeom>
            <a:noFill/>
          </p:spPr>
          <p:txBody>
            <a:bodyPr wrap="square" lIns="0" tIns="0" rIns="0" bIns="0" rtlCol="0">
              <a:spAutoFit/>
            </a:bodyPr>
            <a:lstStyle/>
            <a:p>
              <a:r>
                <a:rPr lang="en-US" sz="900" dirty="0"/>
                <a:t>Files and Data are Loaded, Analyzed, and Displayed in Browser</a:t>
              </a:r>
            </a:p>
          </p:txBody>
        </p:sp>
        <p:cxnSp>
          <p:nvCxnSpPr>
            <p:cNvPr id="12" name="Straight Connector 11">
              <a:extLst>
                <a:ext uri="{FF2B5EF4-FFF2-40B4-BE49-F238E27FC236}">
                  <a16:creationId xmlns:a16="http://schemas.microsoft.com/office/drawing/2014/main" id="{8808A23D-7DF6-4B40-9B7A-7AE343CA84E9}"/>
                </a:ext>
              </a:extLst>
            </p:cNvPr>
            <p:cNvCxnSpPr>
              <a:cxnSpLocks/>
            </p:cNvCxnSpPr>
            <p:nvPr/>
          </p:nvCxnSpPr>
          <p:spPr>
            <a:xfrm>
              <a:off x="2302500" y="3255146"/>
              <a:ext cx="0" cy="1830812"/>
            </a:xfrm>
            <a:prstGeom prst="line">
              <a:avLst/>
            </a:prstGeom>
            <a:ln w="3810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AC881D6-9963-BE40-B7E8-E2A715798B1D}"/>
                </a:ext>
              </a:extLst>
            </p:cNvPr>
            <p:cNvCxnSpPr>
              <a:cxnSpLocks/>
            </p:cNvCxnSpPr>
            <p:nvPr/>
          </p:nvCxnSpPr>
          <p:spPr>
            <a:xfrm>
              <a:off x="5221315" y="3255146"/>
              <a:ext cx="0" cy="1830812"/>
            </a:xfrm>
            <a:prstGeom prst="line">
              <a:avLst/>
            </a:prstGeom>
            <a:ln w="3810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EB06FC91-D1D8-6146-8713-2B2767242B66}"/>
                </a:ext>
              </a:extLst>
            </p:cNvPr>
            <p:cNvSpPr/>
            <p:nvPr/>
          </p:nvSpPr>
          <p:spPr>
            <a:xfrm>
              <a:off x="364699" y="3257158"/>
              <a:ext cx="7739116" cy="1828800"/>
            </a:xfrm>
            <a:prstGeom prst="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tabase">
              <a:extLst>
                <a:ext uri="{FF2B5EF4-FFF2-40B4-BE49-F238E27FC236}">
                  <a16:creationId xmlns:a16="http://schemas.microsoft.com/office/drawing/2014/main" id="{C9425CE7-1240-8C4C-9A95-6F61B0187D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330" y="3513436"/>
              <a:ext cx="1371600" cy="1371600"/>
            </a:xfrm>
            <a:prstGeom prst="rect">
              <a:avLst/>
            </a:prstGeom>
          </p:spPr>
        </p:pic>
        <p:pic>
          <p:nvPicPr>
            <p:cNvPr id="31" name="Graphic 30" descr="Server">
              <a:extLst>
                <a:ext uri="{FF2B5EF4-FFF2-40B4-BE49-F238E27FC236}">
                  <a16:creationId xmlns:a16="http://schemas.microsoft.com/office/drawing/2014/main" id="{D2D83D91-533B-8B45-AD7D-13F6378BC1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0653" y="3513378"/>
              <a:ext cx="1371600" cy="1371600"/>
            </a:xfrm>
            <a:prstGeom prst="rect">
              <a:avLst/>
            </a:prstGeom>
          </p:spPr>
        </p:pic>
        <p:pic>
          <p:nvPicPr>
            <p:cNvPr id="16" name="Graphic 15" descr="Ethernet">
              <a:extLst>
                <a:ext uri="{FF2B5EF4-FFF2-40B4-BE49-F238E27FC236}">
                  <a16:creationId xmlns:a16="http://schemas.microsoft.com/office/drawing/2014/main" id="{B102D785-15A2-0943-83D5-E69D3CC505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10675" y="4257451"/>
              <a:ext cx="457200" cy="457200"/>
            </a:xfrm>
            <a:prstGeom prst="rect">
              <a:avLst/>
            </a:prstGeom>
          </p:spPr>
        </p:pic>
        <p:pic>
          <p:nvPicPr>
            <p:cNvPr id="27" name="Graphic 26" descr="Box">
              <a:extLst>
                <a:ext uri="{FF2B5EF4-FFF2-40B4-BE49-F238E27FC236}">
                  <a16:creationId xmlns:a16="http://schemas.microsoft.com/office/drawing/2014/main" id="{AFB9BCA0-8451-1146-9CDB-CEDF094842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24898" y="3528171"/>
              <a:ext cx="457200" cy="457200"/>
            </a:xfrm>
            <a:prstGeom prst="rect">
              <a:avLst/>
            </a:prstGeom>
          </p:spPr>
        </p:pic>
        <p:cxnSp>
          <p:nvCxnSpPr>
            <p:cNvPr id="54" name="Straight Arrow Connector 53">
              <a:extLst>
                <a:ext uri="{FF2B5EF4-FFF2-40B4-BE49-F238E27FC236}">
                  <a16:creationId xmlns:a16="http://schemas.microsoft.com/office/drawing/2014/main" id="{0CECDBC3-D171-294E-A867-56DFFE3A54FD}"/>
                </a:ext>
              </a:extLst>
            </p:cNvPr>
            <p:cNvCxnSpPr>
              <a:cxnSpLocks/>
            </p:cNvCxnSpPr>
            <p:nvPr/>
          </p:nvCxnSpPr>
          <p:spPr>
            <a:xfrm flipH="1">
              <a:off x="4410675" y="4177720"/>
              <a:ext cx="1600200"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1CB77F9-DC94-A84C-A82F-B8C78D7B2AE6}"/>
                </a:ext>
              </a:extLst>
            </p:cNvPr>
            <p:cNvCxnSpPr>
              <a:cxnSpLocks/>
            </p:cNvCxnSpPr>
            <p:nvPr/>
          </p:nvCxnSpPr>
          <p:spPr>
            <a:xfrm flipV="1">
              <a:off x="4410675" y="4049166"/>
              <a:ext cx="1600200" cy="2072"/>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EE2E47A-910E-B945-949A-DEB7B6D3063B}"/>
                </a:ext>
              </a:extLst>
            </p:cNvPr>
            <p:cNvSpPr txBox="1"/>
            <p:nvPr/>
          </p:nvSpPr>
          <p:spPr>
            <a:xfrm>
              <a:off x="4776186" y="3618272"/>
              <a:ext cx="857080" cy="276999"/>
            </a:xfrm>
            <a:prstGeom prst="rect">
              <a:avLst/>
            </a:prstGeom>
            <a:noFill/>
          </p:spPr>
          <p:txBody>
            <a:bodyPr wrap="square" lIns="0" tIns="0" rIns="0" bIns="0" rtlCol="0">
              <a:spAutoFit/>
            </a:bodyPr>
            <a:lstStyle/>
            <a:p>
              <a:r>
                <a:rPr lang="en-US" sz="900" dirty="0"/>
                <a:t>Data passed via Response</a:t>
              </a:r>
            </a:p>
          </p:txBody>
        </p:sp>
        <p:sp>
          <p:nvSpPr>
            <p:cNvPr id="75" name="TextBox 74">
              <a:extLst>
                <a:ext uri="{FF2B5EF4-FFF2-40B4-BE49-F238E27FC236}">
                  <a16:creationId xmlns:a16="http://schemas.microsoft.com/office/drawing/2014/main" id="{B475875C-A7B4-9644-A56C-D590A135EBAC}"/>
                </a:ext>
              </a:extLst>
            </p:cNvPr>
            <p:cNvSpPr txBox="1"/>
            <p:nvPr/>
          </p:nvSpPr>
          <p:spPr>
            <a:xfrm>
              <a:off x="4867876" y="4278302"/>
              <a:ext cx="1139916" cy="415498"/>
            </a:xfrm>
            <a:prstGeom prst="rect">
              <a:avLst/>
            </a:prstGeom>
            <a:noFill/>
          </p:spPr>
          <p:txBody>
            <a:bodyPr wrap="square" lIns="0" tIns="0" rIns="0" bIns="0" rtlCol="0">
              <a:spAutoFit/>
            </a:bodyPr>
            <a:lstStyle/>
            <a:p>
              <a:r>
                <a:rPr lang="en-US" sz="900" dirty="0"/>
                <a:t>Browser Initiate GET Request at URL via JavaScript</a:t>
              </a:r>
            </a:p>
          </p:txBody>
        </p:sp>
        <p:pic>
          <p:nvPicPr>
            <p:cNvPr id="95" name="Graphic 94" descr="Box">
              <a:extLst>
                <a:ext uri="{FF2B5EF4-FFF2-40B4-BE49-F238E27FC236}">
                  <a16:creationId xmlns:a16="http://schemas.microsoft.com/office/drawing/2014/main" id="{F6BD86A8-D044-4749-BF87-4C321EE8BBD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87444" y="3528171"/>
              <a:ext cx="457200" cy="457200"/>
            </a:xfrm>
            <a:prstGeom prst="rect">
              <a:avLst/>
            </a:prstGeom>
          </p:spPr>
        </p:pic>
        <p:pic>
          <p:nvPicPr>
            <p:cNvPr id="96" name="Graphic 95" descr="Box">
              <a:extLst>
                <a:ext uri="{FF2B5EF4-FFF2-40B4-BE49-F238E27FC236}">
                  <a16:creationId xmlns:a16="http://schemas.microsoft.com/office/drawing/2014/main" id="{5EB4A05C-5B13-AB4E-9106-E9CDE3F32C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53675" y="3528171"/>
              <a:ext cx="457200" cy="457200"/>
            </a:xfrm>
            <a:prstGeom prst="rect">
              <a:avLst/>
            </a:prstGeom>
          </p:spPr>
        </p:pic>
        <p:grpSp>
          <p:nvGrpSpPr>
            <p:cNvPr id="4" name="Group 3">
              <a:extLst>
                <a:ext uri="{FF2B5EF4-FFF2-40B4-BE49-F238E27FC236}">
                  <a16:creationId xmlns:a16="http://schemas.microsoft.com/office/drawing/2014/main" id="{3161CCCC-8F61-B344-9177-8CACB23BE36C}"/>
                </a:ext>
              </a:extLst>
            </p:cNvPr>
            <p:cNvGrpSpPr/>
            <p:nvPr/>
          </p:nvGrpSpPr>
          <p:grpSpPr>
            <a:xfrm>
              <a:off x="9931450" y="3112197"/>
              <a:ext cx="1828800" cy="2161142"/>
              <a:chOff x="9931449" y="2267349"/>
              <a:chExt cx="1828800" cy="2161142"/>
            </a:xfrm>
          </p:grpSpPr>
          <p:grpSp>
            <p:nvGrpSpPr>
              <p:cNvPr id="92" name="Group 91">
                <a:extLst>
                  <a:ext uri="{FF2B5EF4-FFF2-40B4-BE49-F238E27FC236}">
                    <a16:creationId xmlns:a16="http://schemas.microsoft.com/office/drawing/2014/main" id="{8A0CFF0F-1AAC-574C-8977-41E1FF074BF7}"/>
                  </a:ext>
                </a:extLst>
              </p:cNvPr>
              <p:cNvGrpSpPr/>
              <p:nvPr/>
            </p:nvGrpSpPr>
            <p:grpSpPr>
              <a:xfrm>
                <a:off x="9931449" y="2267349"/>
                <a:ext cx="1828800" cy="1828800"/>
                <a:chOff x="8887072" y="2093977"/>
                <a:chExt cx="1828800" cy="1828800"/>
              </a:xfrm>
            </p:grpSpPr>
            <p:pic>
              <p:nvPicPr>
                <p:cNvPr id="22" name="Graphic 21" descr="Browser window">
                  <a:extLst>
                    <a:ext uri="{FF2B5EF4-FFF2-40B4-BE49-F238E27FC236}">
                      <a16:creationId xmlns:a16="http://schemas.microsoft.com/office/drawing/2014/main" id="{D52A2BE7-5026-8E45-8A18-5DE73198916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87072" y="2093977"/>
                  <a:ext cx="1828800" cy="1828800"/>
                </a:xfrm>
                <a:prstGeom prst="rect">
                  <a:avLst/>
                </a:prstGeom>
              </p:spPr>
            </p:pic>
            <p:pic>
              <p:nvPicPr>
                <p:cNvPr id="77" name="Graphic 76" descr="Earth globe Americas">
                  <a:extLst>
                    <a:ext uri="{FF2B5EF4-FFF2-40B4-BE49-F238E27FC236}">
                      <a16:creationId xmlns:a16="http://schemas.microsoft.com/office/drawing/2014/main" id="{11AAF5C4-51DD-2148-84B9-C3192DA466C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34598" y="2764709"/>
                  <a:ext cx="685800" cy="685800"/>
                </a:xfrm>
                <a:prstGeom prst="rect">
                  <a:avLst/>
                </a:prstGeom>
              </p:spPr>
            </p:pic>
            <p:pic>
              <p:nvPicPr>
                <p:cNvPr id="79" name="Graphic 78" descr="Bar chart">
                  <a:extLst>
                    <a:ext uri="{FF2B5EF4-FFF2-40B4-BE49-F238E27FC236}">
                      <a16:creationId xmlns:a16="http://schemas.microsoft.com/office/drawing/2014/main" id="{F7EFD8AD-5DCD-A240-B711-52A010419DC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789415" y="2767466"/>
                  <a:ext cx="685800" cy="685800"/>
                </a:xfrm>
                <a:prstGeom prst="rect">
                  <a:avLst/>
                </a:prstGeom>
              </p:spPr>
            </p:pic>
          </p:grpSp>
          <p:pic>
            <p:nvPicPr>
              <p:cNvPr id="112" name="Graphic 111" descr="Users">
                <a:extLst>
                  <a:ext uri="{FF2B5EF4-FFF2-40B4-BE49-F238E27FC236}">
                    <a16:creationId xmlns:a16="http://schemas.microsoft.com/office/drawing/2014/main" id="{EB9D0008-9AB0-DB48-B5BC-EB5D7DEDB04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816880" y="3742691"/>
                <a:ext cx="685800" cy="685800"/>
              </a:xfrm>
              <a:prstGeom prst="rect">
                <a:avLst/>
              </a:prstGeom>
            </p:spPr>
          </p:pic>
          <p:pic>
            <p:nvPicPr>
              <p:cNvPr id="115" name="Graphic 114" descr="Users">
                <a:extLst>
                  <a:ext uri="{FF2B5EF4-FFF2-40B4-BE49-F238E27FC236}">
                    <a16:creationId xmlns:a16="http://schemas.microsoft.com/office/drawing/2014/main" id="{1639F906-3B98-FD4D-98C0-E04D3F045FF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182352" y="3742691"/>
                <a:ext cx="685800" cy="685800"/>
              </a:xfrm>
              <a:prstGeom prst="rect">
                <a:avLst/>
              </a:prstGeom>
            </p:spPr>
          </p:pic>
        </p:grpSp>
        <p:sp>
          <p:nvSpPr>
            <p:cNvPr id="85" name="TextBox 84">
              <a:extLst>
                <a:ext uri="{FF2B5EF4-FFF2-40B4-BE49-F238E27FC236}">
                  <a16:creationId xmlns:a16="http://schemas.microsoft.com/office/drawing/2014/main" id="{939B6E13-7311-D341-90BE-13AAF0C59449}"/>
                </a:ext>
              </a:extLst>
            </p:cNvPr>
            <p:cNvSpPr txBox="1"/>
            <p:nvPr/>
          </p:nvSpPr>
          <p:spPr>
            <a:xfrm>
              <a:off x="1894745" y="3618272"/>
              <a:ext cx="939073" cy="276999"/>
            </a:xfrm>
            <a:prstGeom prst="rect">
              <a:avLst/>
            </a:prstGeom>
            <a:noFill/>
          </p:spPr>
          <p:txBody>
            <a:bodyPr wrap="square" lIns="0" tIns="0" rIns="0" bIns="0" rtlCol="0">
              <a:spAutoFit/>
            </a:bodyPr>
            <a:lstStyle/>
            <a:p>
              <a:r>
                <a:rPr lang="en-US" sz="900" dirty="0"/>
                <a:t>Return Query Results</a:t>
              </a:r>
            </a:p>
          </p:txBody>
        </p:sp>
        <p:cxnSp>
          <p:nvCxnSpPr>
            <p:cNvPr id="100" name="Straight Arrow Connector 99">
              <a:extLst>
                <a:ext uri="{FF2B5EF4-FFF2-40B4-BE49-F238E27FC236}">
                  <a16:creationId xmlns:a16="http://schemas.microsoft.com/office/drawing/2014/main" id="{1E5ABC22-8ED6-2B4C-A109-FBBF3D320840}"/>
                </a:ext>
              </a:extLst>
            </p:cNvPr>
            <p:cNvCxnSpPr>
              <a:cxnSpLocks/>
            </p:cNvCxnSpPr>
            <p:nvPr/>
          </p:nvCxnSpPr>
          <p:spPr>
            <a:xfrm>
              <a:off x="1586774" y="4049166"/>
              <a:ext cx="1395324" cy="0"/>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E508038-6D44-8444-BA2B-B7CE63520E7C}"/>
                </a:ext>
              </a:extLst>
            </p:cNvPr>
            <p:cNvCxnSpPr>
              <a:cxnSpLocks/>
            </p:cNvCxnSpPr>
            <p:nvPr/>
          </p:nvCxnSpPr>
          <p:spPr>
            <a:xfrm flipH="1">
              <a:off x="1562988" y="4177720"/>
              <a:ext cx="1395386"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FE08FA-7AA4-8C45-BDDB-9ED90171394B}"/>
                </a:ext>
              </a:extLst>
            </p:cNvPr>
            <p:cNvSpPr txBox="1"/>
            <p:nvPr/>
          </p:nvSpPr>
          <p:spPr>
            <a:xfrm>
              <a:off x="2016908" y="4278302"/>
              <a:ext cx="941466" cy="415498"/>
            </a:xfrm>
            <a:prstGeom prst="rect">
              <a:avLst/>
            </a:prstGeom>
            <a:noFill/>
          </p:spPr>
          <p:txBody>
            <a:bodyPr wrap="square" lIns="0" tIns="0" rIns="0" bIns="0" rtlCol="0">
              <a:spAutoFit/>
            </a:bodyPr>
            <a:lstStyle/>
            <a:p>
              <a:r>
                <a:rPr lang="en-US" sz="900" dirty="0"/>
                <a:t>Flask App Executes  Query Based on Endpoint</a:t>
              </a:r>
            </a:p>
          </p:txBody>
        </p:sp>
        <p:sp>
          <p:nvSpPr>
            <p:cNvPr id="35" name="TextBox 34">
              <a:extLst>
                <a:ext uri="{FF2B5EF4-FFF2-40B4-BE49-F238E27FC236}">
                  <a16:creationId xmlns:a16="http://schemas.microsoft.com/office/drawing/2014/main" id="{B266C6F3-0AD2-BB47-84BF-2CC2865411E0}"/>
                </a:ext>
              </a:extLst>
            </p:cNvPr>
            <p:cNvSpPr txBox="1"/>
            <p:nvPr/>
          </p:nvSpPr>
          <p:spPr>
            <a:xfrm>
              <a:off x="524676" y="3070480"/>
              <a:ext cx="4087005" cy="369332"/>
            </a:xfrm>
            <a:prstGeom prst="rect">
              <a:avLst/>
            </a:prstGeom>
            <a:solidFill>
              <a:schemeClr val="bg1"/>
            </a:solidFill>
            <a:ln w="38100">
              <a:solidFill>
                <a:schemeClr val="accent2"/>
              </a:solidFill>
            </a:ln>
          </p:spPr>
          <p:txBody>
            <a:bodyPr wrap="square" rtlCol="0">
              <a:spAutoFit/>
            </a:bodyPr>
            <a:lstStyle/>
            <a:p>
              <a:r>
                <a:rPr lang="en-US" dirty="0"/>
                <a:t>REMOTE – ONE OR MORE HOSTS</a:t>
              </a:r>
            </a:p>
          </p:txBody>
        </p:sp>
        <p:pic>
          <p:nvPicPr>
            <p:cNvPr id="10" name="Graphic 9" descr="Web design">
              <a:extLst>
                <a:ext uri="{FF2B5EF4-FFF2-40B4-BE49-F238E27FC236}">
                  <a16:creationId xmlns:a16="http://schemas.microsoft.com/office/drawing/2014/main" id="{C4BF88C2-2162-6A4C-AAD9-6C9E2419160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228473" y="4143763"/>
              <a:ext cx="914400" cy="914400"/>
            </a:xfrm>
            <a:prstGeom prst="rect">
              <a:avLst/>
            </a:prstGeom>
          </p:spPr>
        </p:pic>
        <p:pic>
          <p:nvPicPr>
            <p:cNvPr id="51" name="Graphic 50" descr="Web design">
              <a:extLst>
                <a:ext uri="{FF2B5EF4-FFF2-40B4-BE49-F238E27FC236}">
                  <a16:creationId xmlns:a16="http://schemas.microsoft.com/office/drawing/2014/main" id="{47C6144E-4674-5C48-8552-74E032DD712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228473" y="3427218"/>
              <a:ext cx="914400" cy="914400"/>
            </a:xfrm>
            <a:prstGeom prst="rect">
              <a:avLst/>
            </a:prstGeom>
          </p:spPr>
        </p:pic>
        <p:pic>
          <p:nvPicPr>
            <p:cNvPr id="52" name="Graphic 51" descr="Web design">
              <a:extLst>
                <a:ext uri="{FF2B5EF4-FFF2-40B4-BE49-F238E27FC236}">
                  <a16:creationId xmlns:a16="http://schemas.microsoft.com/office/drawing/2014/main" id="{C5A76711-76A1-F346-8A1F-1F862FA7B56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119633" y="4143763"/>
              <a:ext cx="914400" cy="914400"/>
            </a:xfrm>
            <a:prstGeom prst="rect">
              <a:avLst/>
            </a:prstGeom>
          </p:spPr>
        </p:pic>
        <p:pic>
          <p:nvPicPr>
            <p:cNvPr id="56" name="Graphic 55" descr="Document">
              <a:extLst>
                <a:ext uri="{FF2B5EF4-FFF2-40B4-BE49-F238E27FC236}">
                  <a16:creationId xmlns:a16="http://schemas.microsoft.com/office/drawing/2014/main" id="{CE32AA94-EF9B-2940-AEBB-8D990B449A9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211073" y="3518658"/>
              <a:ext cx="731520" cy="731520"/>
            </a:xfrm>
            <a:prstGeom prst="rect">
              <a:avLst/>
            </a:prstGeom>
          </p:spPr>
        </p:pic>
        <p:cxnSp>
          <p:nvCxnSpPr>
            <p:cNvPr id="46" name="Straight Arrow Connector 45">
              <a:extLst>
                <a:ext uri="{FF2B5EF4-FFF2-40B4-BE49-F238E27FC236}">
                  <a16:creationId xmlns:a16="http://schemas.microsoft.com/office/drawing/2014/main" id="{F9F1688C-BB62-9649-9234-553C85B7081B}"/>
                </a:ext>
              </a:extLst>
            </p:cNvPr>
            <p:cNvCxnSpPr>
              <a:cxnSpLocks/>
            </p:cNvCxnSpPr>
            <p:nvPr/>
          </p:nvCxnSpPr>
          <p:spPr>
            <a:xfrm flipV="1">
              <a:off x="8244444" y="4049166"/>
              <a:ext cx="1600200" cy="0"/>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96E174D-D8C6-CE48-9CF4-202138D92C9D}"/>
                </a:ext>
              </a:extLst>
            </p:cNvPr>
            <p:cNvCxnSpPr>
              <a:cxnSpLocks/>
            </p:cNvCxnSpPr>
            <p:nvPr/>
          </p:nvCxnSpPr>
          <p:spPr>
            <a:xfrm flipH="1">
              <a:off x="8244444" y="4177720"/>
              <a:ext cx="1600200" cy="5028"/>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BAE8225-7070-C048-849D-C2F5024F3064}"/>
                </a:ext>
              </a:extLst>
            </p:cNvPr>
            <p:cNvSpPr txBox="1"/>
            <p:nvPr/>
          </p:nvSpPr>
          <p:spPr>
            <a:xfrm>
              <a:off x="8699585" y="4278302"/>
              <a:ext cx="1145059" cy="415498"/>
            </a:xfrm>
            <a:prstGeom prst="rect">
              <a:avLst/>
            </a:prstGeom>
            <a:noFill/>
          </p:spPr>
          <p:txBody>
            <a:bodyPr wrap="square" lIns="0" tIns="0" rIns="0" bIns="0" rtlCol="0">
              <a:spAutoFit/>
            </a:bodyPr>
            <a:lstStyle/>
            <a:p>
              <a:r>
                <a:rPr lang="en-US" sz="900" dirty="0"/>
                <a:t>Anyone with Network Connection Can Access Website</a:t>
              </a:r>
            </a:p>
          </p:txBody>
        </p:sp>
        <p:pic>
          <p:nvPicPr>
            <p:cNvPr id="59" name="Graphic 58" descr="Ethernet">
              <a:extLst>
                <a:ext uri="{FF2B5EF4-FFF2-40B4-BE49-F238E27FC236}">
                  <a16:creationId xmlns:a16="http://schemas.microsoft.com/office/drawing/2014/main" id="{C4840CF3-DE11-4041-A365-953181E637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62988" y="4257451"/>
              <a:ext cx="457200" cy="457200"/>
            </a:xfrm>
            <a:prstGeom prst="rect">
              <a:avLst/>
            </a:prstGeom>
          </p:spPr>
        </p:pic>
        <p:pic>
          <p:nvPicPr>
            <p:cNvPr id="60" name="Graphic 59" descr="Ethernet">
              <a:extLst>
                <a:ext uri="{FF2B5EF4-FFF2-40B4-BE49-F238E27FC236}">
                  <a16:creationId xmlns:a16="http://schemas.microsoft.com/office/drawing/2014/main" id="{873F4148-1DF9-9A4D-BB15-B97A9C4861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44444" y="4257451"/>
              <a:ext cx="457200" cy="457200"/>
            </a:xfrm>
            <a:prstGeom prst="rect">
              <a:avLst/>
            </a:prstGeom>
          </p:spPr>
        </p:pic>
        <p:grpSp>
          <p:nvGrpSpPr>
            <p:cNvPr id="7" name="Group 6">
              <a:extLst>
                <a:ext uri="{FF2B5EF4-FFF2-40B4-BE49-F238E27FC236}">
                  <a16:creationId xmlns:a16="http://schemas.microsoft.com/office/drawing/2014/main" id="{656FD39B-3E33-784D-8931-63A5F815770A}"/>
                </a:ext>
              </a:extLst>
            </p:cNvPr>
            <p:cNvGrpSpPr/>
            <p:nvPr/>
          </p:nvGrpSpPr>
          <p:grpSpPr>
            <a:xfrm>
              <a:off x="364698" y="282228"/>
              <a:ext cx="7739116" cy="2046608"/>
              <a:chOff x="364698" y="145598"/>
              <a:chExt cx="7739116" cy="2046608"/>
            </a:xfrm>
          </p:grpSpPr>
          <p:sp>
            <p:nvSpPr>
              <p:cNvPr id="33" name="Rectangle 32">
                <a:extLst>
                  <a:ext uri="{FF2B5EF4-FFF2-40B4-BE49-F238E27FC236}">
                    <a16:creationId xmlns:a16="http://schemas.microsoft.com/office/drawing/2014/main" id="{2E0609D4-C775-A848-B43A-C92B9188956D}"/>
                  </a:ext>
                </a:extLst>
              </p:cNvPr>
              <p:cNvSpPr/>
              <p:nvPr/>
            </p:nvSpPr>
            <p:spPr>
              <a:xfrm>
                <a:off x="364698" y="330767"/>
                <a:ext cx="7739116" cy="18288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85A52D-AE03-FC41-8F30-28D5DFDA7C0F}"/>
                  </a:ext>
                </a:extLst>
              </p:cNvPr>
              <p:cNvSpPr txBox="1"/>
              <p:nvPr/>
            </p:nvSpPr>
            <p:spPr>
              <a:xfrm>
                <a:off x="524676" y="145598"/>
                <a:ext cx="1038311" cy="369332"/>
              </a:xfrm>
              <a:prstGeom prst="rect">
                <a:avLst/>
              </a:prstGeom>
              <a:solidFill>
                <a:schemeClr val="bg1"/>
              </a:solidFill>
              <a:ln w="38100">
                <a:solidFill>
                  <a:schemeClr val="accent2"/>
                </a:solidFill>
              </a:ln>
            </p:spPr>
            <p:txBody>
              <a:bodyPr wrap="square" rtlCol="0">
                <a:spAutoFit/>
              </a:bodyPr>
              <a:lstStyle/>
              <a:p>
                <a:r>
                  <a:rPr lang="en-US" dirty="0"/>
                  <a:t>LOCAL</a:t>
                </a:r>
              </a:p>
            </p:txBody>
          </p:sp>
          <p:pic>
            <p:nvPicPr>
              <p:cNvPr id="32" name="Graphic 31" descr="Database">
                <a:extLst>
                  <a:ext uri="{FF2B5EF4-FFF2-40B4-BE49-F238E27FC236}">
                    <a16:creationId xmlns:a16="http://schemas.microsoft.com/office/drawing/2014/main" id="{20F1B3B7-7C23-964B-B84D-50C509F2952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873335" y="631206"/>
                <a:ext cx="1371600" cy="1371600"/>
              </a:xfrm>
              <a:prstGeom prst="rect">
                <a:avLst/>
              </a:prstGeom>
            </p:spPr>
          </p:pic>
          <p:sp>
            <p:nvSpPr>
              <p:cNvPr id="3" name="TextBox 2">
                <a:extLst>
                  <a:ext uri="{FF2B5EF4-FFF2-40B4-BE49-F238E27FC236}">
                    <a16:creationId xmlns:a16="http://schemas.microsoft.com/office/drawing/2014/main" id="{777E0F94-5D05-914C-9A1E-16BC08250725}"/>
                  </a:ext>
                </a:extLst>
              </p:cNvPr>
              <p:cNvSpPr txBox="1"/>
              <p:nvPr/>
            </p:nvSpPr>
            <p:spPr>
              <a:xfrm>
                <a:off x="527910" y="646455"/>
                <a:ext cx="2556219" cy="1184940"/>
              </a:xfrm>
              <a:prstGeom prst="rect">
                <a:avLst/>
              </a:prstGeom>
              <a:noFill/>
            </p:spPr>
            <p:txBody>
              <a:bodyPr wrap="square" lIns="0" tIns="0" rIns="0" bIns="0" rtlCol="0">
                <a:spAutoFit/>
              </a:bodyPr>
              <a:lstStyle/>
              <a:p>
                <a:r>
                  <a:rPr lang="en-US" sz="1100" dirty="0"/>
                  <a:t>The Flask App and Database are developed and tested offline before it is deployed. By using the @app.route decorator, Flask enables different functionality through each defined endpoint. Flask can be programmed to map to static as well as dynamic </a:t>
                </a:r>
                <a:r>
                  <a:rPr lang="en-US" sz="1100" dirty="0" err="1"/>
                  <a:t>urls</a:t>
                </a:r>
                <a:r>
                  <a:rPr lang="en-US" sz="1100" dirty="0"/>
                  <a:t> that include variables. </a:t>
                </a:r>
              </a:p>
            </p:txBody>
          </p:sp>
          <p:sp>
            <p:nvSpPr>
              <p:cNvPr id="57" name="TextBox 56">
                <a:extLst>
                  <a:ext uri="{FF2B5EF4-FFF2-40B4-BE49-F238E27FC236}">
                    <a16:creationId xmlns:a16="http://schemas.microsoft.com/office/drawing/2014/main" id="{C7D8BDDB-EF70-5E4C-9FE0-D9C3B724E89D}"/>
                  </a:ext>
                </a:extLst>
              </p:cNvPr>
              <p:cNvSpPr txBox="1"/>
              <p:nvPr/>
            </p:nvSpPr>
            <p:spPr>
              <a:xfrm>
                <a:off x="6510022" y="466853"/>
                <a:ext cx="351301" cy="153888"/>
              </a:xfrm>
              <a:prstGeom prst="rect">
                <a:avLst/>
              </a:prstGeom>
              <a:noFill/>
            </p:spPr>
            <p:txBody>
              <a:bodyPr wrap="square" lIns="0" tIns="0" rIns="0" bIns="0" rtlCol="0">
                <a:spAutoFit/>
              </a:bodyPr>
              <a:lstStyle/>
              <a:p>
                <a:pPr algn="ctr"/>
                <a:r>
                  <a:rPr lang="en-US" sz="1000" dirty="0"/>
                  <a:t>HTML</a:t>
                </a:r>
              </a:p>
            </p:txBody>
          </p:sp>
          <p:pic>
            <p:nvPicPr>
              <p:cNvPr id="64" name="Graphic 63" descr="Web design">
                <a:extLst>
                  <a:ext uri="{FF2B5EF4-FFF2-40B4-BE49-F238E27FC236}">
                    <a16:creationId xmlns:a16="http://schemas.microsoft.com/office/drawing/2014/main" id="{22A62FC5-AA8E-564D-B432-058D8A3013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8473" y="1277806"/>
                <a:ext cx="914400" cy="914400"/>
              </a:xfrm>
              <a:prstGeom prst="rect">
                <a:avLst/>
              </a:prstGeom>
            </p:spPr>
          </p:pic>
          <p:pic>
            <p:nvPicPr>
              <p:cNvPr id="65" name="Graphic 64" descr="Web design">
                <a:extLst>
                  <a:ext uri="{FF2B5EF4-FFF2-40B4-BE49-F238E27FC236}">
                    <a16:creationId xmlns:a16="http://schemas.microsoft.com/office/drawing/2014/main" id="{B92CE7FE-B3F8-5C41-AE68-3EBB3BFD37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8473" y="497884"/>
                <a:ext cx="914400" cy="914400"/>
              </a:xfrm>
              <a:prstGeom prst="rect">
                <a:avLst/>
              </a:prstGeom>
            </p:spPr>
          </p:pic>
          <p:pic>
            <p:nvPicPr>
              <p:cNvPr id="66" name="Graphic 65" descr="Web design">
                <a:extLst>
                  <a:ext uri="{FF2B5EF4-FFF2-40B4-BE49-F238E27FC236}">
                    <a16:creationId xmlns:a16="http://schemas.microsoft.com/office/drawing/2014/main" id="{B9C84934-DCDA-D641-B096-91DFF2E71E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19633" y="1277806"/>
                <a:ext cx="914400" cy="914400"/>
              </a:xfrm>
              <a:prstGeom prst="rect">
                <a:avLst/>
              </a:prstGeom>
            </p:spPr>
          </p:pic>
          <p:pic>
            <p:nvPicPr>
              <p:cNvPr id="67" name="Graphic 66" descr="Document">
                <a:extLst>
                  <a:ext uri="{FF2B5EF4-FFF2-40B4-BE49-F238E27FC236}">
                    <a16:creationId xmlns:a16="http://schemas.microsoft.com/office/drawing/2014/main" id="{62BF5EAC-1A55-5741-98D9-17BCC7510E3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211073" y="581970"/>
                <a:ext cx="731520" cy="731520"/>
              </a:xfrm>
              <a:prstGeom prst="rect">
                <a:avLst/>
              </a:prstGeom>
            </p:spPr>
          </p:pic>
          <p:sp>
            <p:nvSpPr>
              <p:cNvPr id="53" name="TextBox 52">
                <a:extLst>
                  <a:ext uri="{FF2B5EF4-FFF2-40B4-BE49-F238E27FC236}">
                    <a16:creationId xmlns:a16="http://schemas.microsoft.com/office/drawing/2014/main" id="{81640C32-4389-F242-B191-8D16064C1816}"/>
                  </a:ext>
                </a:extLst>
              </p:cNvPr>
              <p:cNvSpPr txBox="1"/>
              <p:nvPr/>
            </p:nvSpPr>
            <p:spPr>
              <a:xfrm>
                <a:off x="7088045" y="469821"/>
                <a:ext cx="945988" cy="153888"/>
              </a:xfrm>
              <a:prstGeom prst="rect">
                <a:avLst/>
              </a:prstGeom>
              <a:noFill/>
            </p:spPr>
            <p:txBody>
              <a:bodyPr wrap="square" lIns="0" tIns="0" rIns="0" bIns="0" rtlCol="0">
                <a:spAutoFit/>
              </a:bodyPr>
              <a:lstStyle/>
              <a:p>
                <a:pPr algn="ctr"/>
                <a:r>
                  <a:rPr lang="en-US" sz="1000" dirty="0"/>
                  <a:t>Other Assets</a:t>
                </a:r>
              </a:p>
            </p:txBody>
          </p:sp>
          <p:sp>
            <p:nvSpPr>
              <p:cNvPr id="61" name="TextBox 60">
                <a:extLst>
                  <a:ext uri="{FF2B5EF4-FFF2-40B4-BE49-F238E27FC236}">
                    <a16:creationId xmlns:a16="http://schemas.microsoft.com/office/drawing/2014/main" id="{47061692-D51C-7443-88BA-2DE39E99B266}"/>
                  </a:ext>
                </a:extLst>
              </p:cNvPr>
              <p:cNvSpPr txBox="1"/>
              <p:nvPr/>
            </p:nvSpPr>
            <p:spPr>
              <a:xfrm>
                <a:off x="6331348" y="1274716"/>
                <a:ext cx="702632" cy="153888"/>
              </a:xfrm>
              <a:prstGeom prst="rect">
                <a:avLst/>
              </a:prstGeom>
              <a:noFill/>
            </p:spPr>
            <p:txBody>
              <a:bodyPr wrap="square" lIns="0" tIns="0" rIns="0" bIns="0" rtlCol="0">
                <a:spAutoFit/>
              </a:bodyPr>
              <a:lstStyle/>
              <a:p>
                <a:pPr algn="ctr"/>
                <a:r>
                  <a:rPr lang="en-US" sz="1000" dirty="0"/>
                  <a:t>CSS</a:t>
                </a:r>
              </a:p>
            </p:txBody>
          </p:sp>
          <p:sp>
            <p:nvSpPr>
              <p:cNvPr id="62" name="TextBox 61">
                <a:extLst>
                  <a:ext uri="{FF2B5EF4-FFF2-40B4-BE49-F238E27FC236}">
                    <a16:creationId xmlns:a16="http://schemas.microsoft.com/office/drawing/2014/main" id="{9FB1BABA-4257-9B45-B2AA-7BC875DEEBC9}"/>
                  </a:ext>
                </a:extLst>
              </p:cNvPr>
              <p:cNvSpPr txBox="1"/>
              <p:nvPr/>
            </p:nvSpPr>
            <p:spPr>
              <a:xfrm>
                <a:off x="7211073" y="1271751"/>
                <a:ext cx="702632" cy="153888"/>
              </a:xfrm>
              <a:prstGeom prst="rect">
                <a:avLst/>
              </a:prstGeom>
              <a:noFill/>
            </p:spPr>
            <p:txBody>
              <a:bodyPr wrap="square" lIns="0" tIns="0" rIns="0" bIns="0" rtlCol="0">
                <a:spAutoFit/>
              </a:bodyPr>
              <a:lstStyle/>
              <a:p>
                <a:pPr algn="ctr"/>
                <a:r>
                  <a:rPr lang="en-US" sz="1000" dirty="0"/>
                  <a:t>JavaScript</a:t>
                </a:r>
              </a:p>
            </p:txBody>
          </p:sp>
          <p:sp>
            <p:nvSpPr>
              <p:cNvPr id="68" name="TextBox 67">
                <a:extLst>
                  <a:ext uri="{FF2B5EF4-FFF2-40B4-BE49-F238E27FC236}">
                    <a16:creationId xmlns:a16="http://schemas.microsoft.com/office/drawing/2014/main" id="{DB7D8D2C-3C63-7E45-B024-8AE9E94063BB}"/>
                  </a:ext>
                </a:extLst>
              </p:cNvPr>
              <p:cNvSpPr txBox="1"/>
              <p:nvPr/>
            </p:nvSpPr>
            <p:spPr>
              <a:xfrm>
                <a:off x="3204457" y="585992"/>
                <a:ext cx="702632" cy="153888"/>
              </a:xfrm>
              <a:prstGeom prst="rect">
                <a:avLst/>
              </a:prstGeom>
              <a:noFill/>
            </p:spPr>
            <p:txBody>
              <a:bodyPr wrap="square" lIns="0" tIns="0" rIns="0" bIns="0" rtlCol="0">
                <a:spAutoFit/>
              </a:bodyPr>
              <a:lstStyle/>
              <a:p>
                <a:pPr algn="ctr"/>
                <a:r>
                  <a:rPr lang="en-US" sz="1000" dirty="0"/>
                  <a:t>Database</a:t>
                </a:r>
              </a:p>
            </p:txBody>
          </p:sp>
          <p:sp>
            <p:nvSpPr>
              <p:cNvPr id="69" name="TextBox 68">
                <a:extLst>
                  <a:ext uri="{FF2B5EF4-FFF2-40B4-BE49-F238E27FC236}">
                    <a16:creationId xmlns:a16="http://schemas.microsoft.com/office/drawing/2014/main" id="{B88FF600-6D49-7C41-AD1F-8CD1CE760A28}"/>
                  </a:ext>
                </a:extLst>
              </p:cNvPr>
              <p:cNvSpPr txBox="1"/>
              <p:nvPr/>
            </p:nvSpPr>
            <p:spPr>
              <a:xfrm>
                <a:off x="4244935" y="379199"/>
                <a:ext cx="1718593" cy="153888"/>
              </a:xfrm>
              <a:prstGeom prst="rect">
                <a:avLst/>
              </a:prstGeom>
              <a:noFill/>
            </p:spPr>
            <p:txBody>
              <a:bodyPr wrap="square" lIns="0" tIns="0" rIns="0" bIns="0" rtlCol="0">
                <a:spAutoFit/>
              </a:bodyPr>
              <a:lstStyle/>
              <a:p>
                <a:pPr algn="ctr"/>
                <a:r>
                  <a:rPr lang="en-US" sz="1000" dirty="0"/>
                  <a:t>Flask App Python Script</a:t>
                </a:r>
              </a:p>
            </p:txBody>
          </p:sp>
        </p:grpSp>
        <p:sp>
          <p:nvSpPr>
            <p:cNvPr id="70" name="TextBox 69">
              <a:extLst>
                <a:ext uri="{FF2B5EF4-FFF2-40B4-BE49-F238E27FC236}">
                  <a16:creationId xmlns:a16="http://schemas.microsoft.com/office/drawing/2014/main" id="{B3BEC05D-7549-A746-880C-6A9A600AE723}"/>
                </a:ext>
              </a:extLst>
            </p:cNvPr>
            <p:cNvSpPr txBox="1"/>
            <p:nvPr/>
          </p:nvSpPr>
          <p:spPr>
            <a:xfrm>
              <a:off x="6791557" y="3375225"/>
              <a:ext cx="702632" cy="153888"/>
            </a:xfrm>
            <a:prstGeom prst="rect">
              <a:avLst/>
            </a:prstGeom>
            <a:noFill/>
          </p:spPr>
          <p:txBody>
            <a:bodyPr wrap="square" lIns="0" tIns="0" rIns="0" bIns="0" rtlCol="0">
              <a:spAutoFit/>
            </a:bodyPr>
            <a:lstStyle/>
            <a:p>
              <a:pPr algn="ctr"/>
              <a:r>
                <a:rPr lang="en-US" sz="1000" dirty="0"/>
                <a:t>Website</a:t>
              </a:r>
            </a:p>
          </p:txBody>
        </p:sp>
        <p:sp>
          <p:nvSpPr>
            <p:cNvPr id="71" name="TextBox 70">
              <a:extLst>
                <a:ext uri="{FF2B5EF4-FFF2-40B4-BE49-F238E27FC236}">
                  <a16:creationId xmlns:a16="http://schemas.microsoft.com/office/drawing/2014/main" id="{A2BF3FE3-152F-D344-BA44-A2A4BBA93BE3}"/>
                </a:ext>
              </a:extLst>
            </p:cNvPr>
            <p:cNvSpPr txBox="1"/>
            <p:nvPr/>
          </p:nvSpPr>
          <p:spPr>
            <a:xfrm>
              <a:off x="3381351" y="3459111"/>
              <a:ext cx="702632" cy="153888"/>
            </a:xfrm>
            <a:prstGeom prst="rect">
              <a:avLst/>
            </a:prstGeom>
            <a:noFill/>
          </p:spPr>
          <p:txBody>
            <a:bodyPr wrap="square" lIns="0" tIns="0" rIns="0" bIns="0" rtlCol="0">
              <a:spAutoFit/>
            </a:bodyPr>
            <a:lstStyle/>
            <a:p>
              <a:pPr algn="ctr"/>
              <a:r>
                <a:rPr lang="en-US" sz="1000" dirty="0"/>
                <a:t>API</a:t>
              </a:r>
            </a:p>
          </p:txBody>
        </p:sp>
        <p:sp>
          <p:nvSpPr>
            <p:cNvPr id="72" name="TextBox 71">
              <a:extLst>
                <a:ext uri="{FF2B5EF4-FFF2-40B4-BE49-F238E27FC236}">
                  <a16:creationId xmlns:a16="http://schemas.microsoft.com/office/drawing/2014/main" id="{DC35CFDB-42BC-C748-9788-7B5BE85B985A}"/>
                </a:ext>
              </a:extLst>
            </p:cNvPr>
            <p:cNvSpPr txBox="1"/>
            <p:nvPr/>
          </p:nvSpPr>
          <p:spPr>
            <a:xfrm>
              <a:off x="655431" y="3459576"/>
              <a:ext cx="702632" cy="153888"/>
            </a:xfrm>
            <a:prstGeom prst="rect">
              <a:avLst/>
            </a:prstGeom>
            <a:noFill/>
          </p:spPr>
          <p:txBody>
            <a:bodyPr wrap="square" lIns="0" tIns="0" rIns="0" bIns="0" rtlCol="0">
              <a:spAutoFit/>
            </a:bodyPr>
            <a:lstStyle/>
            <a:p>
              <a:pPr algn="ctr"/>
              <a:r>
                <a:rPr lang="en-US" sz="1000" dirty="0"/>
                <a:t>Database</a:t>
              </a:r>
            </a:p>
          </p:txBody>
        </p:sp>
      </p:grpSp>
    </p:spTree>
    <p:extLst>
      <p:ext uri="{BB962C8B-B14F-4D97-AF65-F5344CB8AC3E}">
        <p14:creationId xmlns:p14="http://schemas.microsoft.com/office/powerpoint/2010/main" val="331469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2BCDF4A-F5E0-5C4C-998F-83466EBEBD74}"/>
              </a:ext>
            </a:extLst>
          </p:cNvPr>
          <p:cNvGraphicFramePr>
            <a:graphicFrameLocks noGrp="1"/>
          </p:cNvGraphicFramePr>
          <p:nvPr>
            <p:extLst>
              <p:ext uri="{D42A27DB-BD31-4B8C-83A1-F6EECF244321}">
                <p14:modId xmlns:p14="http://schemas.microsoft.com/office/powerpoint/2010/main" val="3898534589"/>
              </p:ext>
            </p:extLst>
          </p:nvPr>
        </p:nvGraphicFramePr>
        <p:xfrm>
          <a:off x="2032000" y="71966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364912"/>
                    </a:ext>
                  </a:extLst>
                </a:gridCol>
                <a:gridCol w="2709333">
                  <a:extLst>
                    <a:ext uri="{9D8B030D-6E8A-4147-A177-3AD203B41FA5}">
                      <a16:colId xmlns:a16="http://schemas.microsoft.com/office/drawing/2014/main" val="2964560837"/>
                    </a:ext>
                  </a:extLst>
                </a:gridCol>
                <a:gridCol w="2709333">
                  <a:extLst>
                    <a:ext uri="{9D8B030D-6E8A-4147-A177-3AD203B41FA5}">
                      <a16:colId xmlns:a16="http://schemas.microsoft.com/office/drawing/2014/main" val="1291949989"/>
                    </a:ext>
                  </a:extLst>
                </a:gridCol>
              </a:tblGrid>
              <a:tr h="370840">
                <a:tc gridSpan="3">
                  <a:txBody>
                    <a:bodyPr/>
                    <a:lstStyle/>
                    <a:p>
                      <a:r>
                        <a:rPr lang="en-US" dirty="0"/>
                        <a:t>Flask Demo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39965430"/>
                  </a:ext>
                </a:extLst>
              </a:tr>
              <a:tr h="370840">
                <a:tc>
                  <a:txBody>
                    <a:bodyPr/>
                    <a:lstStyle/>
                    <a:p>
                      <a:r>
                        <a:rPr lang="en-US" dirty="0"/>
                        <a:t>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    breweries.csv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45954861"/>
                  </a:ext>
                </a:extLst>
              </a:tr>
              <a:tr h="370840">
                <a:tc>
                  <a:txBody>
                    <a:bodyPr/>
                    <a:lstStyle/>
                    <a:p>
                      <a:r>
                        <a:rPr lang="en-US" dirty="0"/>
                        <a:t>    app.py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    </a:t>
                      </a:r>
                      <a:r>
                        <a:rPr lang="en-US" dirty="0" err="1"/>
                        <a:t>breweries.sqlite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542319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    </a:t>
                      </a:r>
                      <a:r>
                        <a:rPr lang="en-US" dirty="0" err="1"/>
                        <a:t>csv_to_sqlite.py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508468"/>
                  </a:ext>
                </a:extLst>
              </a:tr>
            </a:tbl>
          </a:graphicData>
        </a:graphic>
      </p:graphicFrame>
      <p:sp>
        <p:nvSpPr>
          <p:cNvPr id="3" name="Triangle 2">
            <a:extLst>
              <a:ext uri="{FF2B5EF4-FFF2-40B4-BE49-F238E27FC236}">
                <a16:creationId xmlns:a16="http://schemas.microsoft.com/office/drawing/2014/main" id="{CA966374-4395-4F46-8315-1809F4843B19}"/>
              </a:ext>
            </a:extLst>
          </p:cNvPr>
          <p:cNvSpPr/>
          <p:nvPr/>
        </p:nvSpPr>
        <p:spPr>
          <a:xfrm rot="5400000">
            <a:off x="4445876" y="1171284"/>
            <a:ext cx="182880" cy="1828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id="{B0181967-4A37-E74F-A1CE-D5168B0F7A7D}"/>
              </a:ext>
            </a:extLst>
          </p:cNvPr>
          <p:cNvSpPr/>
          <p:nvPr/>
        </p:nvSpPr>
        <p:spPr>
          <a:xfrm rot="5400000">
            <a:off x="7120057" y="1171284"/>
            <a:ext cx="182880" cy="1828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lder">
            <a:extLst>
              <a:ext uri="{FF2B5EF4-FFF2-40B4-BE49-F238E27FC236}">
                <a16:creationId xmlns:a16="http://schemas.microsoft.com/office/drawing/2014/main" id="{A2159FFA-5B51-5D4A-9237-0672E231DD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56714" y="1137921"/>
            <a:ext cx="274320" cy="274320"/>
          </a:xfrm>
          <a:prstGeom prst="rect">
            <a:avLst/>
          </a:prstGeom>
        </p:spPr>
      </p:pic>
      <p:pic>
        <p:nvPicPr>
          <p:cNvPr id="9" name="Graphic 8" descr="Document">
            <a:extLst>
              <a:ext uri="{FF2B5EF4-FFF2-40B4-BE49-F238E27FC236}">
                <a16:creationId xmlns:a16="http://schemas.microsoft.com/office/drawing/2014/main" id="{C1D43233-C10D-8C4A-8473-3B0E62CB41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69071" y="1498417"/>
            <a:ext cx="274320" cy="274320"/>
          </a:xfrm>
          <a:prstGeom prst="rect">
            <a:avLst/>
          </a:prstGeom>
        </p:spPr>
      </p:pic>
      <p:pic>
        <p:nvPicPr>
          <p:cNvPr id="10" name="Graphic 9" descr="Folder">
            <a:extLst>
              <a:ext uri="{FF2B5EF4-FFF2-40B4-BE49-F238E27FC236}">
                <a16:creationId xmlns:a16="http://schemas.microsoft.com/office/drawing/2014/main" id="{FB987F4A-7435-9046-A99E-6527E10957E7}"/>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4766962" y="1498417"/>
            <a:ext cx="274320" cy="274320"/>
          </a:xfrm>
          <a:prstGeom prst="rect">
            <a:avLst/>
          </a:prstGeom>
        </p:spPr>
      </p:pic>
      <p:pic>
        <p:nvPicPr>
          <p:cNvPr id="11" name="Graphic 10" descr="Folder">
            <a:extLst>
              <a:ext uri="{FF2B5EF4-FFF2-40B4-BE49-F238E27FC236}">
                <a16:creationId xmlns:a16="http://schemas.microsoft.com/office/drawing/2014/main" id="{92749808-1095-5D4F-AC22-A748E222C156}"/>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4766962" y="1137921"/>
            <a:ext cx="274320" cy="274320"/>
          </a:xfrm>
          <a:prstGeom prst="rect">
            <a:avLst/>
          </a:prstGeom>
        </p:spPr>
      </p:pic>
      <p:pic>
        <p:nvPicPr>
          <p:cNvPr id="12" name="Graphic 11" descr="Document">
            <a:extLst>
              <a:ext uri="{FF2B5EF4-FFF2-40B4-BE49-F238E27FC236}">
                <a16:creationId xmlns:a16="http://schemas.microsoft.com/office/drawing/2014/main" id="{C10E6CFD-1E74-D944-9CDE-7C555A9FCD61}"/>
              </a:ext>
            </a:extLst>
          </p:cNvPr>
          <p:cNvPicPr>
            <a:picLocks noChangeAspect="1"/>
          </p:cNvPicPr>
          <p:nvPr/>
        </p:nvPicPr>
        <p:blipFill>
          <a:blip r:embed="rId4">
            <a:extLst>
              <a:ext uri="{96DAC541-7B7A-43D3-8B79-37D633B846F1}">
                <asvg:svgBlip xmlns:asvg="http://schemas.microsoft.com/office/drawing/2016/SVG/main" r:embed="rId7"/>
              </a:ext>
            </a:extLst>
          </a:blip>
          <a:stretch>
            <a:fillRect/>
          </a:stretch>
        </p:blipFill>
        <p:spPr>
          <a:xfrm>
            <a:off x="7489567" y="1137921"/>
            <a:ext cx="274320" cy="274320"/>
          </a:xfrm>
          <a:prstGeom prst="rect">
            <a:avLst/>
          </a:prstGeom>
        </p:spPr>
      </p:pic>
      <p:pic>
        <p:nvPicPr>
          <p:cNvPr id="13" name="Graphic 12" descr="Document">
            <a:extLst>
              <a:ext uri="{FF2B5EF4-FFF2-40B4-BE49-F238E27FC236}">
                <a16:creationId xmlns:a16="http://schemas.microsoft.com/office/drawing/2014/main" id="{D59F13A2-CC37-264B-954E-07F8E620252D}"/>
              </a:ext>
            </a:extLst>
          </p:cNvPr>
          <p:cNvPicPr>
            <a:picLocks noChangeAspect="1"/>
          </p:cNvPicPr>
          <p:nvPr/>
        </p:nvPicPr>
        <p:blipFill>
          <a:blip r:embed="rId4">
            <a:extLst>
              <a:ext uri="{96DAC541-7B7A-43D3-8B79-37D633B846F1}">
                <asvg:svgBlip xmlns:asvg="http://schemas.microsoft.com/office/drawing/2016/SVG/main" r:embed="rId7"/>
              </a:ext>
            </a:extLst>
          </a:blip>
          <a:stretch>
            <a:fillRect/>
          </a:stretch>
        </p:blipFill>
        <p:spPr>
          <a:xfrm>
            <a:off x="7489567" y="1498417"/>
            <a:ext cx="274320" cy="274320"/>
          </a:xfrm>
          <a:prstGeom prst="rect">
            <a:avLst/>
          </a:prstGeom>
        </p:spPr>
      </p:pic>
      <p:pic>
        <p:nvPicPr>
          <p:cNvPr id="14" name="Graphic 13" descr="Document">
            <a:extLst>
              <a:ext uri="{FF2B5EF4-FFF2-40B4-BE49-F238E27FC236}">
                <a16:creationId xmlns:a16="http://schemas.microsoft.com/office/drawing/2014/main" id="{0E352FCD-EA05-1348-816C-872281F1AF30}"/>
              </a:ext>
            </a:extLst>
          </p:cNvPr>
          <p:cNvPicPr>
            <a:picLocks noChangeAspect="1"/>
          </p:cNvPicPr>
          <p:nvPr/>
        </p:nvPicPr>
        <p:blipFill>
          <a:blip r:embed="rId4">
            <a:extLst>
              <a:ext uri="{96DAC541-7B7A-43D3-8B79-37D633B846F1}">
                <asvg:svgBlip xmlns:asvg="http://schemas.microsoft.com/office/drawing/2016/SVG/main" r:embed="rId7"/>
              </a:ext>
            </a:extLst>
          </a:blip>
          <a:stretch>
            <a:fillRect/>
          </a:stretch>
        </p:blipFill>
        <p:spPr>
          <a:xfrm>
            <a:off x="7489567" y="1858913"/>
            <a:ext cx="274320" cy="274320"/>
          </a:xfrm>
          <a:prstGeom prst="rect">
            <a:avLst/>
          </a:prstGeom>
        </p:spPr>
      </p:pic>
    </p:spTree>
    <p:extLst>
      <p:ext uri="{BB962C8B-B14F-4D97-AF65-F5344CB8AC3E}">
        <p14:creationId xmlns:p14="http://schemas.microsoft.com/office/powerpoint/2010/main" val="1973751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5449</TotalTime>
  <Words>273</Words>
  <Application>Microsoft Macintosh PowerPoint</Application>
  <PresentationFormat>Widescreen</PresentationFormat>
  <Paragraphs>40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lee</dc:creator>
  <cp:lastModifiedBy>kevin lee</cp:lastModifiedBy>
  <cp:revision>77</cp:revision>
  <dcterms:created xsi:type="dcterms:W3CDTF">2020-10-15T20:04:27Z</dcterms:created>
  <dcterms:modified xsi:type="dcterms:W3CDTF">2020-10-19T15:44:03Z</dcterms:modified>
</cp:coreProperties>
</file>