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2" d="100"/>
          <a:sy n="122" d="100"/>
        </p:scale>
        <p:origin x="7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5704-E180-EC41-A4CD-A6B8085742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E976C6-A64D-DA45-BAAF-4517C8DA3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06E26-2604-654C-AECF-DB54C35A434C}"/>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5" name="Footer Placeholder 4">
            <a:extLst>
              <a:ext uri="{FF2B5EF4-FFF2-40B4-BE49-F238E27FC236}">
                <a16:creationId xmlns:a16="http://schemas.microsoft.com/office/drawing/2014/main" id="{57501C27-10C3-454A-96CF-CCD1826D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FC2E8-E595-9F4D-B834-6A90AFCD5B21}"/>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307676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3A4D-DBD0-9140-818E-32F0FDAF45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7A67E-543E-3744-9EB9-7AB676E71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AAFA-48C5-B84B-A6EC-F7E738BA347C}"/>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5" name="Footer Placeholder 4">
            <a:extLst>
              <a:ext uri="{FF2B5EF4-FFF2-40B4-BE49-F238E27FC236}">
                <a16:creationId xmlns:a16="http://schemas.microsoft.com/office/drawing/2014/main" id="{A4189F39-89C8-034E-A635-9918D90A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B1BB7-7809-8540-9BE6-F217E09BCDD4}"/>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395628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0FC24-0863-3045-9509-2FEF20472C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F4049B-4140-584D-A790-BB1C3BEBF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DD414-29C7-4A4A-AFFC-D6C7DB87C8B4}"/>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5" name="Footer Placeholder 4">
            <a:extLst>
              <a:ext uri="{FF2B5EF4-FFF2-40B4-BE49-F238E27FC236}">
                <a16:creationId xmlns:a16="http://schemas.microsoft.com/office/drawing/2014/main" id="{EDAC87A0-5623-0C41-8C81-1A9A08F43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59046-3859-294A-B3B1-432BB7C10DE7}"/>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103787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859D-EEB4-3D47-8F54-06DF82CEA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62CF3-F28A-A948-8582-19F97632B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A8207-BFCB-F14F-821E-0768F07FF1E0}"/>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5" name="Footer Placeholder 4">
            <a:extLst>
              <a:ext uri="{FF2B5EF4-FFF2-40B4-BE49-F238E27FC236}">
                <a16:creationId xmlns:a16="http://schemas.microsoft.com/office/drawing/2014/main" id="{C2B0BC5D-FF68-A745-B01A-7B1D9DD10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3E804-2BDD-2E44-9EC5-311FE41373A0}"/>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99703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8E3-2CB4-5C48-8F0E-D516CB719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E720B-5660-A247-8BBB-7DA2EB92A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FA2FED-C1CD-6247-B6B4-956955EC03BB}"/>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5" name="Footer Placeholder 4">
            <a:extLst>
              <a:ext uri="{FF2B5EF4-FFF2-40B4-BE49-F238E27FC236}">
                <a16:creationId xmlns:a16="http://schemas.microsoft.com/office/drawing/2014/main" id="{FA9952F4-396B-C846-92C1-6CEE03D4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2B2E3-B83D-C846-8601-C03A9A03EB50}"/>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396950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95BA-1E6D-8547-992A-F2ED57711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B5E75-8281-1544-B549-862CB07916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BD4DB2-3586-5A4E-9CDE-70CFA2654C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2BB20-84A9-C64A-9A0F-4BDE132FEC57}"/>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6" name="Footer Placeholder 5">
            <a:extLst>
              <a:ext uri="{FF2B5EF4-FFF2-40B4-BE49-F238E27FC236}">
                <a16:creationId xmlns:a16="http://schemas.microsoft.com/office/drawing/2014/main" id="{90B683CD-0477-5E46-8D48-14B227F77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E5F4D-9BDE-604A-8D3F-BAE7A0D75BB6}"/>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30092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E4A3-2B58-5F47-9121-F1E4BCEE02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37F251-1E93-4A4C-8FDD-1D5557342F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BBFC6-D239-8141-B2E6-2D1893474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FBB0EC-BAEB-9345-8AC2-1052F84705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3198A-A4AF-B74C-B120-062A749115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5EBF00-0768-C14C-BBEE-58F8E4CD8CE8}"/>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8" name="Footer Placeholder 7">
            <a:extLst>
              <a:ext uri="{FF2B5EF4-FFF2-40B4-BE49-F238E27FC236}">
                <a16:creationId xmlns:a16="http://schemas.microsoft.com/office/drawing/2014/main" id="{E4778091-B724-824F-A385-7FC9C830F4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0EFAA6-8A14-3F41-9E92-6963FF4B5EE1}"/>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373545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ECFB-E8D9-BC44-92FD-A389E84232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77455-CC89-854B-9247-CDAAE1EE6C1D}"/>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4" name="Footer Placeholder 3">
            <a:extLst>
              <a:ext uri="{FF2B5EF4-FFF2-40B4-BE49-F238E27FC236}">
                <a16:creationId xmlns:a16="http://schemas.microsoft.com/office/drawing/2014/main" id="{01D31107-3792-9240-9C58-F7EB2E6E0C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168CF3-45FB-9B4D-A56B-E8323BF4B12A}"/>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102581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03F838-81B7-884F-AB45-B30C1D182B9D}"/>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3" name="Footer Placeholder 2">
            <a:extLst>
              <a:ext uri="{FF2B5EF4-FFF2-40B4-BE49-F238E27FC236}">
                <a16:creationId xmlns:a16="http://schemas.microsoft.com/office/drawing/2014/main" id="{E33089CA-6CDF-7A41-8237-8678F31528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9D87C8-760A-AD4D-A28F-8D3C0C172697}"/>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248101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69E8-B319-F34B-B71A-06140B311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5654D-E643-904A-88CD-AD0A0D7E7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909372-A699-9749-A9D8-718EFF00F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0A95D-1125-E044-9E79-18F7C4DAD68B}"/>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6" name="Footer Placeholder 5">
            <a:extLst>
              <a:ext uri="{FF2B5EF4-FFF2-40B4-BE49-F238E27FC236}">
                <a16:creationId xmlns:a16="http://schemas.microsoft.com/office/drawing/2014/main" id="{F11A2D4F-168D-884F-9774-FB754DFE3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5D897-85B0-6C44-B922-617E9F540354}"/>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26301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800A-00C8-1D40-9E16-83C22AE34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EC28E-FC8E-F74C-B1E1-0C0FEA9B6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49E25B-C12D-6749-B32E-06D4A437A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AC2BF-19AE-5746-9619-3DEC7A221D16}"/>
              </a:ext>
            </a:extLst>
          </p:cNvPr>
          <p:cNvSpPr>
            <a:spLocks noGrp="1"/>
          </p:cNvSpPr>
          <p:nvPr>
            <p:ph type="dt" sz="half" idx="10"/>
          </p:nvPr>
        </p:nvSpPr>
        <p:spPr/>
        <p:txBody>
          <a:bodyPr/>
          <a:lstStyle/>
          <a:p>
            <a:fld id="{40825AE3-EE99-5E4D-8C98-55CE8BCAA2DC}" type="datetimeFigureOut">
              <a:rPr lang="en-US" smtClean="0"/>
              <a:t>4/28/21</a:t>
            </a:fld>
            <a:endParaRPr lang="en-US"/>
          </a:p>
        </p:txBody>
      </p:sp>
      <p:sp>
        <p:nvSpPr>
          <p:cNvPr id="6" name="Footer Placeholder 5">
            <a:extLst>
              <a:ext uri="{FF2B5EF4-FFF2-40B4-BE49-F238E27FC236}">
                <a16:creationId xmlns:a16="http://schemas.microsoft.com/office/drawing/2014/main" id="{CF6E2808-BE51-C949-8867-C51500C0B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D7347-EDA3-2D41-B171-E9E7D1CA8292}"/>
              </a:ext>
            </a:extLst>
          </p:cNvPr>
          <p:cNvSpPr>
            <a:spLocks noGrp="1"/>
          </p:cNvSpPr>
          <p:nvPr>
            <p:ph type="sldNum" sz="quarter" idx="12"/>
          </p:nvPr>
        </p:nvSpPr>
        <p:spPr/>
        <p:txBody>
          <a:bodyPr/>
          <a:lstStyle/>
          <a:p>
            <a:fld id="{95E66749-6B0A-B943-9D22-D216DA496312}" type="slidenum">
              <a:rPr lang="en-US" smtClean="0"/>
              <a:t>‹#›</a:t>
            </a:fld>
            <a:endParaRPr lang="en-US"/>
          </a:p>
        </p:txBody>
      </p:sp>
    </p:spTree>
    <p:extLst>
      <p:ext uri="{BB962C8B-B14F-4D97-AF65-F5344CB8AC3E}">
        <p14:creationId xmlns:p14="http://schemas.microsoft.com/office/powerpoint/2010/main" val="3621721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773FA-BCEA-EF43-BA01-99C39E8EBB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216789-EBA4-9340-A500-7217658FB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A2026-8298-8F44-BA6F-E0005883A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25AE3-EE99-5E4D-8C98-55CE8BCAA2DC}" type="datetimeFigureOut">
              <a:rPr lang="en-US" smtClean="0"/>
              <a:t>4/28/21</a:t>
            </a:fld>
            <a:endParaRPr lang="en-US"/>
          </a:p>
        </p:txBody>
      </p:sp>
      <p:sp>
        <p:nvSpPr>
          <p:cNvPr id="5" name="Footer Placeholder 4">
            <a:extLst>
              <a:ext uri="{FF2B5EF4-FFF2-40B4-BE49-F238E27FC236}">
                <a16:creationId xmlns:a16="http://schemas.microsoft.com/office/drawing/2014/main" id="{DBB24332-7395-974D-96DC-D088FB7252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78F36D-DAE2-B944-B9C4-435A2D957A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66749-6B0A-B943-9D22-D216DA496312}" type="slidenum">
              <a:rPr lang="en-US" smtClean="0"/>
              <a:t>‹#›</a:t>
            </a:fld>
            <a:endParaRPr lang="en-US"/>
          </a:p>
        </p:txBody>
      </p:sp>
    </p:spTree>
    <p:extLst>
      <p:ext uri="{BB962C8B-B14F-4D97-AF65-F5344CB8AC3E}">
        <p14:creationId xmlns:p14="http://schemas.microsoft.com/office/powerpoint/2010/main" val="377809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7.svg"/><Relationship Id="rId7" Type="http://schemas.openxmlformats.org/officeDocument/2006/relationships/image" Target="../media/image5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9.png"/><Relationship Id="rId9" Type="http://schemas.openxmlformats.org/officeDocument/2006/relationships/image" Target="../media/image69.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sv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42.svg"/><Relationship Id="rId18" Type="http://schemas.openxmlformats.org/officeDocument/2006/relationships/image" Target="../media/image5.png"/><Relationship Id="rId26" Type="http://schemas.openxmlformats.org/officeDocument/2006/relationships/image" Target="../media/image51.png"/><Relationship Id="rId3" Type="http://schemas.openxmlformats.org/officeDocument/2006/relationships/image" Target="../media/image36.svg"/><Relationship Id="rId21" Type="http://schemas.openxmlformats.org/officeDocument/2006/relationships/image" Target="../media/image14.svg"/><Relationship Id="rId7" Type="http://schemas.openxmlformats.org/officeDocument/2006/relationships/image" Target="../media/image40.svg"/><Relationship Id="rId12" Type="http://schemas.openxmlformats.org/officeDocument/2006/relationships/image" Target="../media/image41.png"/><Relationship Id="rId17" Type="http://schemas.openxmlformats.org/officeDocument/2006/relationships/image" Target="../media/image46.svg"/><Relationship Id="rId25"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5.png"/><Relationship Id="rId20" Type="http://schemas.openxmlformats.org/officeDocument/2006/relationships/image" Target="../media/image13.png"/><Relationship Id="rId29"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8.svg"/><Relationship Id="rId24" Type="http://schemas.openxmlformats.org/officeDocument/2006/relationships/image" Target="../media/image49.png"/><Relationship Id="rId5" Type="http://schemas.openxmlformats.org/officeDocument/2006/relationships/image" Target="../media/image38.svg"/><Relationship Id="rId15" Type="http://schemas.openxmlformats.org/officeDocument/2006/relationships/image" Target="../media/image44.svg"/><Relationship Id="rId23" Type="http://schemas.openxmlformats.org/officeDocument/2006/relationships/image" Target="../media/image48.svg"/><Relationship Id="rId28" Type="http://schemas.openxmlformats.org/officeDocument/2006/relationships/image" Target="../media/image53.png"/><Relationship Id="rId10" Type="http://schemas.openxmlformats.org/officeDocument/2006/relationships/image" Target="../media/image7.png"/><Relationship Id="rId19" Type="http://schemas.openxmlformats.org/officeDocument/2006/relationships/image" Target="../media/image6.svg"/><Relationship Id="rId4" Type="http://schemas.openxmlformats.org/officeDocument/2006/relationships/image" Target="../media/image37.png"/><Relationship Id="rId9" Type="http://schemas.openxmlformats.org/officeDocument/2006/relationships/image" Target="../media/image22.svg"/><Relationship Id="rId14" Type="http://schemas.openxmlformats.org/officeDocument/2006/relationships/image" Target="../media/image43.png"/><Relationship Id="rId22" Type="http://schemas.openxmlformats.org/officeDocument/2006/relationships/image" Target="../media/image47.png"/><Relationship Id="rId27"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CFD2-454B-CA4A-BED1-F179FD72FC1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562C2E6-984E-A144-A781-1CDE06DC53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67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9299F0-754A-DA4D-8EEB-3CDF3427CF71}"/>
              </a:ext>
            </a:extLst>
          </p:cNvPr>
          <p:cNvSpPr/>
          <p:nvPr/>
        </p:nvSpPr>
        <p:spPr>
          <a:xfrm>
            <a:off x="4658657" y="3137450"/>
            <a:ext cx="2035628"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Data Collection Script</a:t>
            </a:r>
          </a:p>
        </p:txBody>
      </p:sp>
      <p:pic>
        <p:nvPicPr>
          <p:cNvPr id="6" name="Graphic 5" descr="Cloud">
            <a:extLst>
              <a:ext uri="{FF2B5EF4-FFF2-40B4-BE49-F238E27FC236}">
                <a16:creationId xmlns:a16="http://schemas.microsoft.com/office/drawing/2014/main" id="{654AA3C5-55D1-6C42-A6A8-B1314B454E5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9414"/>
          <a:stretch/>
        </p:blipFill>
        <p:spPr>
          <a:xfrm>
            <a:off x="7566918" y="2577550"/>
            <a:ext cx="1828800" cy="1473760"/>
          </a:xfrm>
          <a:prstGeom prst="rect">
            <a:avLst/>
          </a:prstGeom>
        </p:spPr>
      </p:pic>
      <p:sp>
        <p:nvSpPr>
          <p:cNvPr id="9" name="Rectangle 8">
            <a:extLst>
              <a:ext uri="{FF2B5EF4-FFF2-40B4-BE49-F238E27FC236}">
                <a16:creationId xmlns:a16="http://schemas.microsoft.com/office/drawing/2014/main" id="{E2E7C58D-D2B2-2249-A339-BF0C929688E4}"/>
              </a:ext>
            </a:extLst>
          </p:cNvPr>
          <p:cNvSpPr/>
          <p:nvPr/>
        </p:nvSpPr>
        <p:spPr>
          <a:xfrm>
            <a:off x="1327523" y="4551476"/>
            <a:ext cx="2035628"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Scheduler</a:t>
            </a:r>
          </a:p>
        </p:txBody>
      </p:sp>
      <p:cxnSp>
        <p:nvCxnSpPr>
          <p:cNvPr id="11" name="Straight Arrow Connector 10">
            <a:extLst>
              <a:ext uri="{FF2B5EF4-FFF2-40B4-BE49-F238E27FC236}">
                <a16:creationId xmlns:a16="http://schemas.microsoft.com/office/drawing/2014/main" id="{0719D806-B5F5-6247-8FB1-FE7793000CC7}"/>
              </a:ext>
            </a:extLst>
          </p:cNvPr>
          <p:cNvCxnSpPr>
            <a:cxnSpLocks/>
          </p:cNvCxnSpPr>
          <p:nvPr/>
        </p:nvCxnSpPr>
        <p:spPr>
          <a:xfrm flipV="1">
            <a:off x="3363151" y="5423339"/>
            <a:ext cx="7879472" cy="1133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E0AE05D-0297-EE4B-A015-3C501603F5FF}"/>
              </a:ext>
            </a:extLst>
          </p:cNvPr>
          <p:cNvSpPr/>
          <p:nvPr/>
        </p:nvSpPr>
        <p:spPr>
          <a:xfrm>
            <a:off x="4397474" y="533756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0261C15-53B6-0443-AE06-E094BF32D745}"/>
              </a:ext>
            </a:extLst>
          </p:cNvPr>
          <p:cNvSpPr/>
          <p:nvPr/>
        </p:nvSpPr>
        <p:spPr>
          <a:xfrm>
            <a:off x="6511405" y="533756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2D64F9-ED5B-3646-98E9-EE712B8A194B}"/>
              </a:ext>
            </a:extLst>
          </p:cNvPr>
          <p:cNvSpPr/>
          <p:nvPr/>
        </p:nvSpPr>
        <p:spPr>
          <a:xfrm>
            <a:off x="8625336" y="533756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A613C80-0A33-C54B-9586-6728B2112D52}"/>
              </a:ext>
            </a:extLst>
          </p:cNvPr>
          <p:cNvSpPr/>
          <p:nvPr/>
        </p:nvSpPr>
        <p:spPr>
          <a:xfrm>
            <a:off x="10739267" y="533756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097CDDA-D2F1-9746-BB71-0E44F4419030}"/>
              </a:ext>
            </a:extLst>
          </p:cNvPr>
          <p:cNvCxnSpPr>
            <a:cxnSpLocks/>
          </p:cNvCxnSpPr>
          <p:nvPr/>
        </p:nvCxnSpPr>
        <p:spPr>
          <a:xfrm flipV="1">
            <a:off x="6778543" y="3507241"/>
            <a:ext cx="91440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98FAA2-90C4-5B46-8671-8946BE0CEFE9}"/>
              </a:ext>
            </a:extLst>
          </p:cNvPr>
          <p:cNvCxnSpPr>
            <a:cxnSpLocks/>
          </p:cNvCxnSpPr>
          <p:nvPr/>
        </p:nvCxnSpPr>
        <p:spPr>
          <a:xfrm flipH="1">
            <a:off x="6769487" y="3606838"/>
            <a:ext cx="91440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7D1DC2-35C6-C743-8841-C41ED280653A}"/>
              </a:ext>
            </a:extLst>
          </p:cNvPr>
          <p:cNvCxnSpPr>
            <a:cxnSpLocks/>
          </p:cNvCxnSpPr>
          <p:nvPr/>
        </p:nvCxnSpPr>
        <p:spPr>
          <a:xfrm>
            <a:off x="6781800" y="3907886"/>
            <a:ext cx="1013085"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A picture containing text, clipart, sign&#10;&#10;Description automatically generated">
            <a:extLst>
              <a:ext uri="{FF2B5EF4-FFF2-40B4-BE49-F238E27FC236}">
                <a16:creationId xmlns:a16="http://schemas.microsoft.com/office/drawing/2014/main" id="{1968A632-ED97-BA4A-895B-E183E9029C53}"/>
              </a:ext>
            </a:extLst>
          </p:cNvPr>
          <p:cNvPicPr>
            <a:picLocks noChangeAspect="1"/>
          </p:cNvPicPr>
          <p:nvPr/>
        </p:nvPicPr>
        <p:blipFill>
          <a:blip r:embed="rId4"/>
          <a:stretch>
            <a:fillRect/>
          </a:stretch>
        </p:blipFill>
        <p:spPr>
          <a:xfrm>
            <a:off x="8048500" y="2749619"/>
            <a:ext cx="914400" cy="914400"/>
          </a:xfrm>
          <a:prstGeom prst="rect">
            <a:avLst/>
          </a:prstGeom>
        </p:spPr>
      </p:pic>
      <p:pic>
        <p:nvPicPr>
          <p:cNvPr id="32" name="Picture 31" descr="A picture containing text, gambling house&#10;&#10;Description automatically generated">
            <a:extLst>
              <a:ext uri="{FF2B5EF4-FFF2-40B4-BE49-F238E27FC236}">
                <a16:creationId xmlns:a16="http://schemas.microsoft.com/office/drawing/2014/main" id="{19F659E0-92CB-A04F-9099-F3DC20B0F494}"/>
              </a:ext>
            </a:extLst>
          </p:cNvPr>
          <p:cNvPicPr>
            <a:picLocks noChangeAspect="1"/>
          </p:cNvPicPr>
          <p:nvPr/>
        </p:nvPicPr>
        <p:blipFill>
          <a:blip r:embed="rId5"/>
          <a:stretch>
            <a:fillRect/>
          </a:stretch>
        </p:blipFill>
        <p:spPr>
          <a:xfrm>
            <a:off x="8027190" y="3727541"/>
            <a:ext cx="914400" cy="914400"/>
          </a:xfrm>
          <a:prstGeom prst="rect">
            <a:avLst/>
          </a:prstGeom>
        </p:spPr>
      </p:pic>
      <p:pic>
        <p:nvPicPr>
          <p:cNvPr id="33" name="Picture 32" descr="Icon&#10;&#10;Description automatically generated">
            <a:extLst>
              <a:ext uri="{FF2B5EF4-FFF2-40B4-BE49-F238E27FC236}">
                <a16:creationId xmlns:a16="http://schemas.microsoft.com/office/drawing/2014/main" id="{78555783-6B39-4E49-A6AD-FBCB543AF5F6}"/>
              </a:ext>
            </a:extLst>
          </p:cNvPr>
          <p:cNvPicPr>
            <a:picLocks noChangeAspect="1"/>
          </p:cNvPicPr>
          <p:nvPr/>
        </p:nvPicPr>
        <p:blipFill>
          <a:blip r:embed="rId6"/>
          <a:stretch>
            <a:fillRect/>
          </a:stretch>
        </p:blipFill>
        <p:spPr>
          <a:xfrm>
            <a:off x="4201457" y="2680250"/>
            <a:ext cx="914400" cy="914400"/>
          </a:xfrm>
          <a:prstGeom prst="rect">
            <a:avLst/>
          </a:prstGeom>
        </p:spPr>
      </p:pic>
      <p:pic>
        <p:nvPicPr>
          <p:cNvPr id="34" name="Picture 33" descr="A picture containing text, clock&#10;&#10;Description automatically generated">
            <a:extLst>
              <a:ext uri="{FF2B5EF4-FFF2-40B4-BE49-F238E27FC236}">
                <a16:creationId xmlns:a16="http://schemas.microsoft.com/office/drawing/2014/main" id="{136F9FD5-E1A0-B447-AE91-E5B86B7B00FC}"/>
              </a:ext>
            </a:extLst>
          </p:cNvPr>
          <p:cNvPicPr>
            <a:picLocks noChangeAspect="1"/>
          </p:cNvPicPr>
          <p:nvPr/>
        </p:nvPicPr>
        <p:blipFill>
          <a:blip r:embed="rId7"/>
          <a:stretch>
            <a:fillRect/>
          </a:stretch>
        </p:blipFill>
        <p:spPr>
          <a:xfrm>
            <a:off x="870323" y="4094276"/>
            <a:ext cx="914400" cy="914400"/>
          </a:xfrm>
          <a:prstGeom prst="rect">
            <a:avLst/>
          </a:prstGeom>
        </p:spPr>
      </p:pic>
      <p:pic>
        <p:nvPicPr>
          <p:cNvPr id="3" name="Picture 2" descr="Shape&#10;&#10;Description automatically generated with low confidence">
            <a:extLst>
              <a:ext uri="{FF2B5EF4-FFF2-40B4-BE49-F238E27FC236}">
                <a16:creationId xmlns:a16="http://schemas.microsoft.com/office/drawing/2014/main" id="{B9248200-D71D-A346-B7A1-B99EC9417C4B}"/>
              </a:ext>
            </a:extLst>
          </p:cNvPr>
          <p:cNvPicPr>
            <a:picLocks noChangeAspect="1"/>
          </p:cNvPicPr>
          <p:nvPr/>
        </p:nvPicPr>
        <p:blipFill>
          <a:blip r:embed="rId8">
            <a:duotone>
              <a:schemeClr val="accent1">
                <a:shade val="45000"/>
                <a:satMod val="135000"/>
              </a:schemeClr>
              <a:prstClr val="white"/>
            </a:duotone>
          </a:blip>
          <a:stretch>
            <a:fillRect/>
          </a:stretch>
        </p:blipFill>
        <p:spPr>
          <a:xfrm>
            <a:off x="3421977" y="5082521"/>
            <a:ext cx="274320" cy="274320"/>
          </a:xfrm>
          <a:prstGeom prst="rect">
            <a:avLst/>
          </a:prstGeom>
          <a:ln>
            <a:noFill/>
          </a:ln>
        </p:spPr>
      </p:pic>
      <p:pic>
        <p:nvPicPr>
          <p:cNvPr id="20" name="Picture 19" descr="Shape&#10;&#10;Description automatically generated with low confidence">
            <a:extLst>
              <a:ext uri="{FF2B5EF4-FFF2-40B4-BE49-F238E27FC236}">
                <a16:creationId xmlns:a16="http://schemas.microsoft.com/office/drawing/2014/main" id="{3C3409F3-EF60-DE45-B5DC-F1653B07B02F}"/>
              </a:ext>
            </a:extLst>
          </p:cNvPr>
          <p:cNvPicPr>
            <a:picLocks noChangeAspect="1"/>
          </p:cNvPicPr>
          <p:nvPr/>
        </p:nvPicPr>
        <p:blipFill>
          <a:blip r:embed="rId8">
            <a:duotone>
              <a:schemeClr val="accent1">
                <a:shade val="45000"/>
                <a:satMod val="135000"/>
              </a:schemeClr>
              <a:prstClr val="white"/>
            </a:duotone>
          </a:blip>
          <a:stretch>
            <a:fillRect/>
          </a:stretch>
        </p:blipFill>
        <p:spPr>
          <a:xfrm>
            <a:off x="5413468" y="5082521"/>
            <a:ext cx="274320" cy="274320"/>
          </a:xfrm>
          <a:prstGeom prst="rect">
            <a:avLst/>
          </a:prstGeom>
          <a:ln>
            <a:noFill/>
          </a:ln>
        </p:spPr>
      </p:pic>
      <p:pic>
        <p:nvPicPr>
          <p:cNvPr id="21" name="Picture 20" descr="Shape&#10;&#10;Description automatically generated with low confidence">
            <a:extLst>
              <a:ext uri="{FF2B5EF4-FFF2-40B4-BE49-F238E27FC236}">
                <a16:creationId xmlns:a16="http://schemas.microsoft.com/office/drawing/2014/main" id="{DF034EF9-6B43-5241-BBDF-036A6BA36AE1}"/>
              </a:ext>
            </a:extLst>
          </p:cNvPr>
          <p:cNvPicPr>
            <a:picLocks noChangeAspect="1"/>
          </p:cNvPicPr>
          <p:nvPr/>
        </p:nvPicPr>
        <p:blipFill>
          <a:blip r:embed="rId8">
            <a:duotone>
              <a:schemeClr val="accent1">
                <a:shade val="45000"/>
                <a:satMod val="135000"/>
              </a:schemeClr>
              <a:prstClr val="white"/>
            </a:duotone>
          </a:blip>
          <a:stretch>
            <a:fillRect/>
          </a:stretch>
        </p:blipFill>
        <p:spPr>
          <a:xfrm>
            <a:off x="7512679" y="5082521"/>
            <a:ext cx="274320" cy="274320"/>
          </a:xfrm>
          <a:prstGeom prst="rect">
            <a:avLst/>
          </a:prstGeom>
          <a:ln>
            <a:noFill/>
          </a:ln>
        </p:spPr>
      </p:pic>
      <p:pic>
        <p:nvPicPr>
          <p:cNvPr id="23" name="Picture 22" descr="Shape&#10;&#10;Description automatically generated with low confidence">
            <a:extLst>
              <a:ext uri="{FF2B5EF4-FFF2-40B4-BE49-F238E27FC236}">
                <a16:creationId xmlns:a16="http://schemas.microsoft.com/office/drawing/2014/main" id="{D3AF78BC-524E-F34B-A633-55C04700F9AB}"/>
              </a:ext>
            </a:extLst>
          </p:cNvPr>
          <p:cNvPicPr>
            <a:picLocks noChangeAspect="1"/>
          </p:cNvPicPr>
          <p:nvPr/>
        </p:nvPicPr>
        <p:blipFill>
          <a:blip r:embed="rId8">
            <a:duotone>
              <a:schemeClr val="accent1">
                <a:shade val="45000"/>
                <a:satMod val="135000"/>
              </a:schemeClr>
              <a:prstClr val="white"/>
            </a:duotone>
          </a:blip>
          <a:stretch>
            <a:fillRect/>
          </a:stretch>
        </p:blipFill>
        <p:spPr>
          <a:xfrm>
            <a:off x="9641330" y="5082521"/>
            <a:ext cx="274320" cy="274320"/>
          </a:xfrm>
          <a:prstGeom prst="rect">
            <a:avLst/>
          </a:prstGeom>
          <a:ln>
            <a:noFill/>
          </a:ln>
        </p:spPr>
      </p:pic>
      <p:pic>
        <p:nvPicPr>
          <p:cNvPr id="7" name="Picture 6" descr="Icon&#10;&#10;Description automatically generated">
            <a:extLst>
              <a:ext uri="{FF2B5EF4-FFF2-40B4-BE49-F238E27FC236}">
                <a16:creationId xmlns:a16="http://schemas.microsoft.com/office/drawing/2014/main" id="{F08FA173-0D92-474A-B2FD-7D2E4C1CB95C}"/>
              </a:ext>
            </a:extLst>
          </p:cNvPr>
          <p:cNvPicPr>
            <a:picLocks noChangeAspect="1"/>
          </p:cNvPicPr>
          <p:nvPr/>
        </p:nvPicPr>
        <p:blipFill>
          <a:blip r:embed="rId9"/>
          <a:stretch>
            <a:fillRect/>
          </a:stretch>
        </p:blipFill>
        <p:spPr>
          <a:xfrm>
            <a:off x="4120543" y="5063244"/>
            <a:ext cx="731520" cy="731520"/>
          </a:xfrm>
          <a:prstGeom prst="rect">
            <a:avLst/>
          </a:prstGeom>
        </p:spPr>
      </p:pic>
      <p:pic>
        <p:nvPicPr>
          <p:cNvPr id="25" name="Picture 24" descr="Icon&#10;&#10;Description automatically generated">
            <a:extLst>
              <a:ext uri="{FF2B5EF4-FFF2-40B4-BE49-F238E27FC236}">
                <a16:creationId xmlns:a16="http://schemas.microsoft.com/office/drawing/2014/main" id="{FC5D0E34-09EF-954B-81E4-6E562D41F6D2}"/>
              </a:ext>
            </a:extLst>
          </p:cNvPr>
          <p:cNvPicPr>
            <a:picLocks noChangeAspect="1"/>
          </p:cNvPicPr>
          <p:nvPr/>
        </p:nvPicPr>
        <p:blipFill>
          <a:blip r:embed="rId9"/>
          <a:stretch>
            <a:fillRect/>
          </a:stretch>
        </p:blipFill>
        <p:spPr>
          <a:xfrm>
            <a:off x="6234473" y="5063244"/>
            <a:ext cx="731520" cy="731520"/>
          </a:xfrm>
          <a:prstGeom prst="rect">
            <a:avLst/>
          </a:prstGeom>
        </p:spPr>
      </p:pic>
      <p:pic>
        <p:nvPicPr>
          <p:cNvPr id="26" name="Picture 25" descr="Icon&#10;&#10;Description automatically generated">
            <a:extLst>
              <a:ext uri="{FF2B5EF4-FFF2-40B4-BE49-F238E27FC236}">
                <a16:creationId xmlns:a16="http://schemas.microsoft.com/office/drawing/2014/main" id="{569ECF5C-B85F-8044-9001-3F02065D39F0}"/>
              </a:ext>
            </a:extLst>
          </p:cNvPr>
          <p:cNvPicPr>
            <a:picLocks noChangeAspect="1"/>
          </p:cNvPicPr>
          <p:nvPr/>
        </p:nvPicPr>
        <p:blipFill>
          <a:blip r:embed="rId9"/>
          <a:stretch>
            <a:fillRect/>
          </a:stretch>
        </p:blipFill>
        <p:spPr>
          <a:xfrm>
            <a:off x="8348403" y="5063244"/>
            <a:ext cx="731520" cy="731520"/>
          </a:xfrm>
          <a:prstGeom prst="rect">
            <a:avLst/>
          </a:prstGeom>
        </p:spPr>
      </p:pic>
      <p:pic>
        <p:nvPicPr>
          <p:cNvPr id="27" name="Picture 26" descr="Icon&#10;&#10;Description automatically generated">
            <a:extLst>
              <a:ext uri="{FF2B5EF4-FFF2-40B4-BE49-F238E27FC236}">
                <a16:creationId xmlns:a16="http://schemas.microsoft.com/office/drawing/2014/main" id="{E5BB8BC2-433A-7846-BF40-91CF37FC44E0}"/>
              </a:ext>
            </a:extLst>
          </p:cNvPr>
          <p:cNvPicPr>
            <a:picLocks noChangeAspect="1"/>
          </p:cNvPicPr>
          <p:nvPr/>
        </p:nvPicPr>
        <p:blipFill>
          <a:blip r:embed="rId9"/>
          <a:stretch>
            <a:fillRect/>
          </a:stretch>
        </p:blipFill>
        <p:spPr>
          <a:xfrm>
            <a:off x="10470102" y="5063244"/>
            <a:ext cx="731520" cy="731520"/>
          </a:xfrm>
          <a:prstGeom prst="rect">
            <a:avLst/>
          </a:prstGeom>
        </p:spPr>
      </p:pic>
      <p:cxnSp>
        <p:nvCxnSpPr>
          <p:cNvPr id="10" name="Straight Arrow Connector 9">
            <a:extLst>
              <a:ext uri="{FF2B5EF4-FFF2-40B4-BE49-F238E27FC236}">
                <a16:creationId xmlns:a16="http://schemas.microsoft.com/office/drawing/2014/main" id="{F55546B3-D7E4-8045-BD22-C4431772D8EF}"/>
              </a:ext>
            </a:extLst>
          </p:cNvPr>
          <p:cNvCxnSpPr>
            <a:stCxn id="7" idx="0"/>
            <a:endCxn id="4" idx="2"/>
          </p:cNvCxnSpPr>
          <p:nvPr/>
        </p:nvCxnSpPr>
        <p:spPr>
          <a:xfrm flipV="1">
            <a:off x="4486303" y="4280450"/>
            <a:ext cx="1190168" cy="78279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C75E16-4314-5A41-950F-2BE33B6A5770}"/>
              </a:ext>
            </a:extLst>
          </p:cNvPr>
          <p:cNvCxnSpPr>
            <a:cxnSpLocks/>
            <a:stCxn id="25" idx="0"/>
            <a:endCxn id="4" idx="2"/>
          </p:cNvCxnSpPr>
          <p:nvPr/>
        </p:nvCxnSpPr>
        <p:spPr>
          <a:xfrm flipH="1" flipV="1">
            <a:off x="5676471" y="4280450"/>
            <a:ext cx="923762" cy="78279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333AB2-2A79-1F42-A5E2-8E69292EB3A1}"/>
              </a:ext>
            </a:extLst>
          </p:cNvPr>
          <p:cNvCxnSpPr>
            <a:cxnSpLocks/>
            <a:stCxn id="26" idx="0"/>
            <a:endCxn id="4" idx="2"/>
          </p:cNvCxnSpPr>
          <p:nvPr/>
        </p:nvCxnSpPr>
        <p:spPr>
          <a:xfrm flipH="1" flipV="1">
            <a:off x="5676471" y="4280450"/>
            <a:ext cx="3037692" cy="78279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52F90E-F80D-434C-968A-B5DD7074AF42}"/>
              </a:ext>
            </a:extLst>
          </p:cNvPr>
          <p:cNvCxnSpPr>
            <a:cxnSpLocks/>
            <a:stCxn id="27" idx="0"/>
            <a:endCxn id="4" idx="2"/>
          </p:cNvCxnSpPr>
          <p:nvPr/>
        </p:nvCxnSpPr>
        <p:spPr>
          <a:xfrm flipH="1" flipV="1">
            <a:off x="5676471" y="4280450"/>
            <a:ext cx="5159391" cy="78279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201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3996D8-194B-0E46-AA57-985BBD98A834}"/>
              </a:ext>
            </a:extLst>
          </p:cNvPr>
          <p:cNvSpPr/>
          <p:nvPr/>
        </p:nvSpPr>
        <p:spPr>
          <a:xfrm>
            <a:off x="337368" y="2495393"/>
            <a:ext cx="3172918" cy="232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ysClr val="windowText" lastClr="000000"/>
              </a:solidFill>
            </a:endParaRPr>
          </a:p>
          <a:p>
            <a:pPr algn="ctr"/>
            <a:endParaRPr lang="en-US" dirty="0">
              <a:solidFill>
                <a:sysClr val="windowText" lastClr="000000"/>
              </a:solidFill>
            </a:endParaRPr>
          </a:p>
          <a:p>
            <a:pPr algn="ctr"/>
            <a:r>
              <a:rPr lang="en-US" dirty="0">
                <a:solidFill>
                  <a:sysClr val="windowText" lastClr="000000"/>
                </a:solidFill>
              </a:rPr>
              <a:t>Add Environment Variables at Runtime</a:t>
            </a:r>
          </a:p>
        </p:txBody>
      </p:sp>
      <p:sp>
        <p:nvSpPr>
          <p:cNvPr id="5" name="Rectangle 4">
            <a:extLst>
              <a:ext uri="{FF2B5EF4-FFF2-40B4-BE49-F238E27FC236}">
                <a16:creationId xmlns:a16="http://schemas.microsoft.com/office/drawing/2014/main" id="{70C3B7A8-9274-BA4A-A5D9-C99563D70386}"/>
              </a:ext>
            </a:extLst>
          </p:cNvPr>
          <p:cNvSpPr/>
          <p:nvPr/>
        </p:nvSpPr>
        <p:spPr>
          <a:xfrm>
            <a:off x="4624303" y="2495393"/>
            <a:ext cx="3172918" cy="232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ysClr val="windowText" lastClr="000000"/>
              </a:solidFill>
            </a:endParaRPr>
          </a:p>
          <a:p>
            <a:pPr algn="ctr"/>
            <a:endParaRPr lang="en-US" dirty="0">
              <a:solidFill>
                <a:sysClr val="windowText" lastClr="000000"/>
              </a:solidFill>
            </a:endParaRPr>
          </a:p>
          <a:p>
            <a:pPr algn="ctr"/>
            <a:r>
              <a:rPr lang="en-US" dirty="0">
                <a:solidFill>
                  <a:sysClr val="windowText" lastClr="000000"/>
                </a:solidFill>
              </a:rPr>
              <a:t>Keys Should Never Be Pushed to GitHub</a:t>
            </a:r>
          </a:p>
        </p:txBody>
      </p:sp>
      <p:pic>
        <p:nvPicPr>
          <p:cNvPr id="6" name="Picture 5" descr="Icon&#10;&#10;Description automatically generated">
            <a:extLst>
              <a:ext uri="{FF2B5EF4-FFF2-40B4-BE49-F238E27FC236}">
                <a16:creationId xmlns:a16="http://schemas.microsoft.com/office/drawing/2014/main" id="{67618A21-4749-084A-94C8-F539B37608E8}"/>
              </a:ext>
            </a:extLst>
          </p:cNvPr>
          <p:cNvPicPr>
            <a:picLocks noChangeAspect="1"/>
          </p:cNvPicPr>
          <p:nvPr/>
        </p:nvPicPr>
        <p:blipFill>
          <a:blip r:embed="rId2"/>
          <a:stretch>
            <a:fillRect/>
          </a:stretch>
        </p:blipFill>
        <p:spPr>
          <a:xfrm>
            <a:off x="961091" y="3712875"/>
            <a:ext cx="914400" cy="914400"/>
          </a:xfrm>
          <a:prstGeom prst="rect">
            <a:avLst/>
          </a:prstGeom>
        </p:spPr>
      </p:pic>
      <p:pic>
        <p:nvPicPr>
          <p:cNvPr id="7" name="Picture 6" descr="Icon&#10;&#10;Description automatically generated">
            <a:extLst>
              <a:ext uri="{FF2B5EF4-FFF2-40B4-BE49-F238E27FC236}">
                <a16:creationId xmlns:a16="http://schemas.microsoft.com/office/drawing/2014/main" id="{B436901F-DE6B-6342-B9E6-E01DD93CB473}"/>
              </a:ext>
            </a:extLst>
          </p:cNvPr>
          <p:cNvPicPr>
            <a:picLocks noChangeAspect="1"/>
          </p:cNvPicPr>
          <p:nvPr/>
        </p:nvPicPr>
        <p:blipFill>
          <a:blip r:embed="rId2"/>
          <a:stretch>
            <a:fillRect/>
          </a:stretch>
        </p:blipFill>
        <p:spPr>
          <a:xfrm>
            <a:off x="5167280" y="3712875"/>
            <a:ext cx="914400" cy="914400"/>
          </a:xfrm>
          <a:prstGeom prst="rect">
            <a:avLst/>
          </a:prstGeom>
        </p:spPr>
      </p:pic>
      <p:pic>
        <p:nvPicPr>
          <p:cNvPr id="9" name="Picture 8" descr="Icon&#10;&#10;Description automatically generated">
            <a:extLst>
              <a:ext uri="{FF2B5EF4-FFF2-40B4-BE49-F238E27FC236}">
                <a16:creationId xmlns:a16="http://schemas.microsoft.com/office/drawing/2014/main" id="{23ED402E-C337-554C-86DB-58395B4F4F00}"/>
              </a:ext>
            </a:extLst>
          </p:cNvPr>
          <p:cNvPicPr>
            <a:picLocks noChangeAspect="1"/>
          </p:cNvPicPr>
          <p:nvPr/>
        </p:nvPicPr>
        <p:blipFill>
          <a:blip r:embed="rId3">
            <a:duotone>
              <a:prstClr val="black"/>
              <a:schemeClr val="accent4">
                <a:tint val="45000"/>
                <a:satMod val="400000"/>
              </a:schemeClr>
            </a:duotone>
            <a:alphaModFix amt="35000"/>
          </a:blip>
          <a:stretch>
            <a:fillRect/>
          </a:stretch>
        </p:blipFill>
        <p:spPr>
          <a:xfrm>
            <a:off x="615483" y="2625725"/>
            <a:ext cx="406400" cy="406400"/>
          </a:xfrm>
          <a:prstGeom prst="rect">
            <a:avLst/>
          </a:prstGeom>
        </p:spPr>
      </p:pic>
      <p:pic>
        <p:nvPicPr>
          <p:cNvPr id="11" name="Picture 10" descr="Icon&#10;&#10;Description automatically generated">
            <a:extLst>
              <a:ext uri="{FF2B5EF4-FFF2-40B4-BE49-F238E27FC236}">
                <a16:creationId xmlns:a16="http://schemas.microsoft.com/office/drawing/2014/main" id="{D96A8E97-DD03-1E45-B80F-74FA3B470BB5}"/>
              </a:ext>
            </a:extLst>
          </p:cNvPr>
          <p:cNvPicPr>
            <a:picLocks noChangeAspect="1"/>
          </p:cNvPicPr>
          <p:nvPr/>
        </p:nvPicPr>
        <p:blipFill>
          <a:blip r:embed="rId3"/>
          <a:stretch>
            <a:fillRect/>
          </a:stretch>
        </p:blipFill>
        <p:spPr>
          <a:xfrm>
            <a:off x="1158460" y="2625725"/>
            <a:ext cx="406400" cy="406400"/>
          </a:xfrm>
          <a:prstGeom prst="rect">
            <a:avLst/>
          </a:prstGeom>
        </p:spPr>
      </p:pic>
      <p:pic>
        <p:nvPicPr>
          <p:cNvPr id="12" name="Picture 11" descr="A picture containing text, gambling house&#10;&#10;Description automatically generated">
            <a:extLst>
              <a:ext uri="{FF2B5EF4-FFF2-40B4-BE49-F238E27FC236}">
                <a16:creationId xmlns:a16="http://schemas.microsoft.com/office/drawing/2014/main" id="{DCB96B1D-6B45-294E-82A6-AEA269A07CC5}"/>
              </a:ext>
            </a:extLst>
          </p:cNvPr>
          <p:cNvPicPr>
            <a:picLocks noChangeAspect="1"/>
          </p:cNvPicPr>
          <p:nvPr/>
        </p:nvPicPr>
        <p:blipFill>
          <a:blip r:embed="rId4"/>
          <a:stretch>
            <a:fillRect/>
          </a:stretch>
        </p:blipFill>
        <p:spPr>
          <a:xfrm>
            <a:off x="2274031" y="3712875"/>
            <a:ext cx="914400" cy="914400"/>
          </a:xfrm>
          <a:prstGeom prst="rect">
            <a:avLst/>
          </a:prstGeom>
        </p:spPr>
      </p:pic>
      <p:pic>
        <p:nvPicPr>
          <p:cNvPr id="13" name="Picture 12" descr="A picture containing text, gambling house&#10;&#10;Description automatically generated">
            <a:extLst>
              <a:ext uri="{FF2B5EF4-FFF2-40B4-BE49-F238E27FC236}">
                <a16:creationId xmlns:a16="http://schemas.microsoft.com/office/drawing/2014/main" id="{F308BBFE-5E87-1243-A982-AAD3CCA0041A}"/>
              </a:ext>
            </a:extLst>
          </p:cNvPr>
          <p:cNvPicPr>
            <a:picLocks noChangeAspect="1"/>
          </p:cNvPicPr>
          <p:nvPr/>
        </p:nvPicPr>
        <p:blipFill>
          <a:blip r:embed="rId4"/>
          <a:stretch>
            <a:fillRect/>
          </a:stretch>
        </p:blipFill>
        <p:spPr>
          <a:xfrm>
            <a:off x="6482250" y="3712875"/>
            <a:ext cx="914400" cy="914400"/>
          </a:xfrm>
          <a:prstGeom prst="rect">
            <a:avLst/>
          </a:prstGeom>
        </p:spPr>
      </p:pic>
      <p:sp>
        <p:nvSpPr>
          <p:cNvPr id="14" name="Right Arrow 13">
            <a:extLst>
              <a:ext uri="{FF2B5EF4-FFF2-40B4-BE49-F238E27FC236}">
                <a16:creationId xmlns:a16="http://schemas.microsoft.com/office/drawing/2014/main" id="{82A27708-21C3-154C-9461-AF466D188321}"/>
              </a:ext>
            </a:extLst>
          </p:cNvPr>
          <p:cNvSpPr/>
          <p:nvPr/>
        </p:nvSpPr>
        <p:spPr>
          <a:xfrm>
            <a:off x="3568798" y="3428531"/>
            <a:ext cx="1000132"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Push</a:t>
            </a:r>
          </a:p>
        </p:txBody>
      </p:sp>
      <p:sp>
        <p:nvSpPr>
          <p:cNvPr id="19" name="TextBox 18">
            <a:extLst>
              <a:ext uri="{FF2B5EF4-FFF2-40B4-BE49-F238E27FC236}">
                <a16:creationId xmlns:a16="http://schemas.microsoft.com/office/drawing/2014/main" id="{515587EF-AAD3-2D4F-B601-D97B6C8A1FFB}"/>
              </a:ext>
            </a:extLst>
          </p:cNvPr>
          <p:cNvSpPr txBox="1"/>
          <p:nvPr/>
        </p:nvSpPr>
        <p:spPr>
          <a:xfrm>
            <a:off x="3173413" y="1856698"/>
            <a:ext cx="4073461" cy="369332"/>
          </a:xfrm>
          <a:prstGeom prst="rect">
            <a:avLst/>
          </a:prstGeom>
          <a:noFill/>
        </p:spPr>
        <p:txBody>
          <a:bodyPr wrap="square" rtlCol="0">
            <a:spAutoFit/>
          </a:bodyPr>
          <a:lstStyle/>
          <a:p>
            <a:pPr algn="ctr"/>
            <a:r>
              <a:rPr lang="en-US" dirty="0"/>
              <a:t>Manually Set Environment Variables</a:t>
            </a:r>
          </a:p>
        </p:txBody>
      </p:sp>
      <p:sp>
        <p:nvSpPr>
          <p:cNvPr id="24" name="Rectangle 23">
            <a:extLst>
              <a:ext uri="{FF2B5EF4-FFF2-40B4-BE49-F238E27FC236}">
                <a16:creationId xmlns:a16="http://schemas.microsoft.com/office/drawing/2014/main" id="{ECBA95CB-66CC-064E-A287-1BDBAB72576D}"/>
              </a:ext>
            </a:extLst>
          </p:cNvPr>
          <p:cNvSpPr/>
          <p:nvPr/>
        </p:nvSpPr>
        <p:spPr>
          <a:xfrm>
            <a:off x="8913754" y="2495393"/>
            <a:ext cx="3172918" cy="232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ysClr val="windowText" lastClr="000000"/>
              </a:solidFill>
            </a:endParaRPr>
          </a:p>
          <a:p>
            <a:pPr algn="ctr"/>
            <a:endParaRPr lang="en-US" dirty="0">
              <a:solidFill>
                <a:sysClr val="windowText" lastClr="000000"/>
              </a:solidFill>
            </a:endParaRPr>
          </a:p>
          <a:p>
            <a:pPr algn="ctr"/>
            <a:r>
              <a:rPr lang="en-US" dirty="0">
                <a:solidFill>
                  <a:sysClr val="windowText" lastClr="000000"/>
                </a:solidFill>
              </a:rPr>
              <a:t>Keys Are Added To the OS’s Environment Variables</a:t>
            </a:r>
          </a:p>
        </p:txBody>
      </p:sp>
      <p:pic>
        <p:nvPicPr>
          <p:cNvPr id="25" name="Picture 24" descr="Icon&#10;&#10;Description automatically generated">
            <a:extLst>
              <a:ext uri="{FF2B5EF4-FFF2-40B4-BE49-F238E27FC236}">
                <a16:creationId xmlns:a16="http://schemas.microsoft.com/office/drawing/2014/main" id="{5EEE7A87-DFF2-3540-9DF4-2759EF7CA853}"/>
              </a:ext>
            </a:extLst>
          </p:cNvPr>
          <p:cNvPicPr>
            <a:picLocks noChangeAspect="1"/>
          </p:cNvPicPr>
          <p:nvPr/>
        </p:nvPicPr>
        <p:blipFill>
          <a:blip r:embed="rId2"/>
          <a:stretch>
            <a:fillRect/>
          </a:stretch>
        </p:blipFill>
        <p:spPr>
          <a:xfrm>
            <a:off x="9456731" y="3712875"/>
            <a:ext cx="914400" cy="914400"/>
          </a:xfrm>
          <a:prstGeom prst="rect">
            <a:avLst/>
          </a:prstGeom>
        </p:spPr>
      </p:pic>
      <p:pic>
        <p:nvPicPr>
          <p:cNvPr id="26" name="Picture 25" descr="Icon&#10;&#10;Description automatically generated">
            <a:extLst>
              <a:ext uri="{FF2B5EF4-FFF2-40B4-BE49-F238E27FC236}">
                <a16:creationId xmlns:a16="http://schemas.microsoft.com/office/drawing/2014/main" id="{91D3FA8E-C9A9-BB4E-87F4-233BD7847956}"/>
              </a:ext>
            </a:extLst>
          </p:cNvPr>
          <p:cNvPicPr>
            <a:picLocks noChangeAspect="1"/>
          </p:cNvPicPr>
          <p:nvPr/>
        </p:nvPicPr>
        <p:blipFill>
          <a:blip r:embed="rId3">
            <a:alphaModFix amt="35000"/>
          </a:blip>
          <a:stretch>
            <a:fillRect/>
          </a:stretch>
        </p:blipFill>
        <p:spPr>
          <a:xfrm>
            <a:off x="9050331" y="2625725"/>
            <a:ext cx="406400" cy="406400"/>
          </a:xfrm>
          <a:prstGeom prst="rect">
            <a:avLst/>
          </a:prstGeom>
        </p:spPr>
      </p:pic>
      <p:pic>
        <p:nvPicPr>
          <p:cNvPr id="27" name="Picture 26" descr="A picture containing text, gambling house&#10;&#10;Description automatically generated">
            <a:extLst>
              <a:ext uri="{FF2B5EF4-FFF2-40B4-BE49-F238E27FC236}">
                <a16:creationId xmlns:a16="http://schemas.microsoft.com/office/drawing/2014/main" id="{E1EF958C-2EC1-6148-AE68-E9E5ECAC7BCF}"/>
              </a:ext>
            </a:extLst>
          </p:cNvPr>
          <p:cNvPicPr>
            <a:picLocks noChangeAspect="1"/>
          </p:cNvPicPr>
          <p:nvPr/>
        </p:nvPicPr>
        <p:blipFill>
          <a:blip r:embed="rId4"/>
          <a:stretch>
            <a:fillRect/>
          </a:stretch>
        </p:blipFill>
        <p:spPr>
          <a:xfrm>
            <a:off x="10771701" y="3712875"/>
            <a:ext cx="914400" cy="914400"/>
          </a:xfrm>
          <a:prstGeom prst="rect">
            <a:avLst/>
          </a:prstGeom>
        </p:spPr>
      </p:pic>
      <p:sp>
        <p:nvSpPr>
          <p:cNvPr id="28" name="Right Arrow 27">
            <a:extLst>
              <a:ext uri="{FF2B5EF4-FFF2-40B4-BE49-F238E27FC236}">
                <a16:creationId xmlns:a16="http://schemas.microsoft.com/office/drawing/2014/main" id="{2897F9C3-9232-CB49-8AE8-D4C3FBE8B14B}"/>
              </a:ext>
            </a:extLst>
          </p:cNvPr>
          <p:cNvSpPr/>
          <p:nvPr/>
        </p:nvSpPr>
        <p:spPr>
          <a:xfrm>
            <a:off x="7862565" y="3383216"/>
            <a:ext cx="1000132"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Deployment</a:t>
            </a:r>
          </a:p>
        </p:txBody>
      </p:sp>
      <p:pic>
        <p:nvPicPr>
          <p:cNvPr id="30" name="Picture 29" descr="A picture containing arrow&#10;&#10;Description automatically generated">
            <a:extLst>
              <a:ext uri="{FF2B5EF4-FFF2-40B4-BE49-F238E27FC236}">
                <a16:creationId xmlns:a16="http://schemas.microsoft.com/office/drawing/2014/main" id="{9BB84C04-1437-A644-8828-A5AB8AEB5DAB}"/>
              </a:ext>
            </a:extLst>
          </p:cNvPr>
          <p:cNvPicPr>
            <a:picLocks noChangeAspect="1"/>
          </p:cNvPicPr>
          <p:nvPr/>
        </p:nvPicPr>
        <p:blipFill>
          <a:blip r:embed="rId5"/>
          <a:stretch>
            <a:fillRect/>
          </a:stretch>
        </p:blipFill>
        <p:spPr>
          <a:xfrm>
            <a:off x="1267364" y="2766264"/>
            <a:ext cx="182880" cy="182880"/>
          </a:xfrm>
          <a:prstGeom prst="rect">
            <a:avLst/>
          </a:prstGeom>
        </p:spPr>
      </p:pic>
      <p:pic>
        <p:nvPicPr>
          <p:cNvPr id="31" name="Picture 30" descr="A picture containing arrow&#10;&#10;Description automatically generated">
            <a:extLst>
              <a:ext uri="{FF2B5EF4-FFF2-40B4-BE49-F238E27FC236}">
                <a16:creationId xmlns:a16="http://schemas.microsoft.com/office/drawing/2014/main" id="{15F30904-FC50-0141-A1B8-7CB02DD1547D}"/>
              </a:ext>
            </a:extLst>
          </p:cNvPr>
          <p:cNvPicPr>
            <a:picLocks noChangeAspect="1"/>
          </p:cNvPicPr>
          <p:nvPr/>
        </p:nvPicPr>
        <p:blipFill>
          <a:blip r:embed="rId5"/>
          <a:stretch>
            <a:fillRect/>
          </a:stretch>
        </p:blipFill>
        <p:spPr>
          <a:xfrm>
            <a:off x="9162091" y="2755151"/>
            <a:ext cx="182880" cy="182880"/>
          </a:xfrm>
          <a:prstGeom prst="rect">
            <a:avLst/>
          </a:prstGeom>
        </p:spPr>
      </p:pic>
      <p:cxnSp>
        <p:nvCxnSpPr>
          <p:cNvPr id="46" name="Elbow Connector 45">
            <a:extLst>
              <a:ext uri="{FF2B5EF4-FFF2-40B4-BE49-F238E27FC236}">
                <a16:creationId xmlns:a16="http://schemas.microsoft.com/office/drawing/2014/main" id="{D0A1AF87-3A91-A247-A33C-53CD61165D69}"/>
              </a:ext>
            </a:extLst>
          </p:cNvPr>
          <p:cNvCxnSpPr>
            <a:cxnSpLocks/>
            <a:stCxn id="11" idx="0"/>
            <a:endCxn id="19" idx="1"/>
          </p:cNvCxnSpPr>
          <p:nvPr/>
        </p:nvCxnSpPr>
        <p:spPr>
          <a:xfrm rot="5400000" flipH="1" flipV="1">
            <a:off x="1975356" y="1427669"/>
            <a:ext cx="584361" cy="18117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02E6C639-5F09-2641-A4ED-2A75695EB6AE}"/>
              </a:ext>
            </a:extLst>
          </p:cNvPr>
          <p:cNvCxnSpPr>
            <a:cxnSpLocks/>
            <a:stCxn id="19" idx="3"/>
            <a:endCxn id="26" idx="0"/>
          </p:cNvCxnSpPr>
          <p:nvPr/>
        </p:nvCxnSpPr>
        <p:spPr>
          <a:xfrm>
            <a:off x="7246874" y="2041364"/>
            <a:ext cx="2006657" cy="584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2268A57-AF46-0A4A-9DD4-CC12B7BAAC62}"/>
              </a:ext>
            </a:extLst>
          </p:cNvPr>
          <p:cNvSpPr txBox="1"/>
          <p:nvPr/>
        </p:nvSpPr>
        <p:spPr>
          <a:xfrm>
            <a:off x="323627" y="4818869"/>
            <a:ext cx="3200400" cy="369332"/>
          </a:xfrm>
          <a:prstGeom prst="rect">
            <a:avLst/>
          </a:prstGeom>
          <a:noFill/>
        </p:spPr>
        <p:txBody>
          <a:bodyPr wrap="square" rtlCol="0">
            <a:spAutoFit/>
          </a:bodyPr>
          <a:lstStyle/>
          <a:p>
            <a:pPr algn="ctr"/>
            <a:r>
              <a:rPr lang="en-US" dirty="0">
                <a:solidFill>
                  <a:sysClr val="windowText" lastClr="000000"/>
                </a:solidFill>
              </a:rPr>
              <a:t>Development Environment on Local Machine</a:t>
            </a:r>
          </a:p>
        </p:txBody>
      </p:sp>
      <p:sp>
        <p:nvSpPr>
          <p:cNvPr id="56" name="TextBox 55">
            <a:extLst>
              <a:ext uri="{FF2B5EF4-FFF2-40B4-BE49-F238E27FC236}">
                <a16:creationId xmlns:a16="http://schemas.microsoft.com/office/drawing/2014/main" id="{842121DC-5BF9-6246-91FA-B9BBE7ABADFB}"/>
              </a:ext>
            </a:extLst>
          </p:cNvPr>
          <p:cNvSpPr txBox="1"/>
          <p:nvPr/>
        </p:nvSpPr>
        <p:spPr>
          <a:xfrm>
            <a:off x="4605799" y="4818869"/>
            <a:ext cx="3200400" cy="369332"/>
          </a:xfrm>
          <a:prstGeom prst="rect">
            <a:avLst/>
          </a:prstGeom>
          <a:noFill/>
        </p:spPr>
        <p:txBody>
          <a:bodyPr wrap="square" rtlCol="0">
            <a:spAutoFit/>
          </a:bodyPr>
          <a:lstStyle/>
          <a:p>
            <a:pPr algn="ctr"/>
            <a:r>
              <a:rPr lang="en-US" dirty="0">
                <a:solidFill>
                  <a:sysClr val="windowText" lastClr="000000"/>
                </a:solidFill>
              </a:rPr>
              <a:t>GitHub</a:t>
            </a:r>
          </a:p>
        </p:txBody>
      </p:sp>
      <p:sp>
        <p:nvSpPr>
          <p:cNvPr id="57" name="TextBox 56">
            <a:extLst>
              <a:ext uri="{FF2B5EF4-FFF2-40B4-BE49-F238E27FC236}">
                <a16:creationId xmlns:a16="http://schemas.microsoft.com/office/drawing/2014/main" id="{A48ED2DF-6D59-474A-AC1D-72D1BB7157FB}"/>
              </a:ext>
            </a:extLst>
          </p:cNvPr>
          <p:cNvSpPr txBox="1"/>
          <p:nvPr/>
        </p:nvSpPr>
        <p:spPr>
          <a:xfrm>
            <a:off x="8900013" y="4818869"/>
            <a:ext cx="3200400" cy="369332"/>
          </a:xfrm>
          <a:prstGeom prst="rect">
            <a:avLst/>
          </a:prstGeom>
          <a:noFill/>
        </p:spPr>
        <p:txBody>
          <a:bodyPr wrap="square" rtlCol="0">
            <a:spAutoFit/>
          </a:bodyPr>
          <a:lstStyle/>
          <a:p>
            <a:pPr algn="ctr"/>
            <a:r>
              <a:rPr lang="en-US" dirty="0">
                <a:solidFill>
                  <a:sysClr val="windowText" lastClr="000000"/>
                </a:solidFill>
              </a:rPr>
              <a:t>Production Environment at Host</a:t>
            </a:r>
          </a:p>
        </p:txBody>
      </p:sp>
    </p:spTree>
    <p:extLst>
      <p:ext uri="{BB962C8B-B14F-4D97-AF65-F5344CB8AC3E}">
        <p14:creationId xmlns:p14="http://schemas.microsoft.com/office/powerpoint/2010/main" val="80926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4E97062-FDEA-F04B-B959-1E17711B5CA7}"/>
              </a:ext>
            </a:extLst>
          </p:cNvPr>
          <p:cNvGrpSpPr/>
          <p:nvPr/>
        </p:nvGrpSpPr>
        <p:grpSpPr>
          <a:xfrm>
            <a:off x="285330" y="751794"/>
            <a:ext cx="11610834" cy="4991111"/>
            <a:chOff x="285330" y="282228"/>
            <a:chExt cx="11610834" cy="4991111"/>
          </a:xfrm>
        </p:grpSpPr>
        <p:grpSp>
          <p:nvGrpSpPr>
            <p:cNvPr id="29" name="Group 28">
              <a:extLst>
                <a:ext uri="{FF2B5EF4-FFF2-40B4-BE49-F238E27FC236}">
                  <a16:creationId xmlns:a16="http://schemas.microsoft.com/office/drawing/2014/main" id="{10378268-B2E7-7342-86BA-6773399BFE1A}"/>
                </a:ext>
              </a:extLst>
            </p:cNvPr>
            <p:cNvGrpSpPr/>
            <p:nvPr/>
          </p:nvGrpSpPr>
          <p:grpSpPr>
            <a:xfrm>
              <a:off x="3975770" y="294763"/>
              <a:ext cx="2286000" cy="2286000"/>
              <a:chOff x="1763142" y="117836"/>
              <a:chExt cx="2667000" cy="2667000"/>
            </a:xfrm>
          </p:grpSpPr>
          <p:pic>
            <p:nvPicPr>
              <p:cNvPr id="6" name="Graphic 5" descr="Web design">
                <a:extLst>
                  <a:ext uri="{FF2B5EF4-FFF2-40B4-BE49-F238E27FC236}">
                    <a16:creationId xmlns:a16="http://schemas.microsoft.com/office/drawing/2014/main" id="{8F0719D4-8AE2-CF4E-8C97-DC9CE250DC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63142" y="117836"/>
                <a:ext cx="2667000" cy="2667000"/>
              </a:xfrm>
              <a:prstGeom prst="rect">
                <a:avLst/>
              </a:prstGeom>
            </p:spPr>
          </p:pic>
          <p:sp>
            <p:nvSpPr>
              <p:cNvPr id="23" name="TextBox 22">
                <a:extLst>
                  <a:ext uri="{FF2B5EF4-FFF2-40B4-BE49-F238E27FC236}">
                    <a16:creationId xmlns:a16="http://schemas.microsoft.com/office/drawing/2014/main" id="{82D2E10C-9CF9-1343-95EA-EA46107EB430}"/>
                  </a:ext>
                </a:extLst>
              </p:cNvPr>
              <p:cNvSpPr txBox="1"/>
              <p:nvPr/>
            </p:nvSpPr>
            <p:spPr>
              <a:xfrm>
                <a:off x="2156735" y="973202"/>
                <a:ext cx="1886862" cy="1238801"/>
              </a:xfrm>
              <a:prstGeom prst="rect">
                <a:avLst/>
              </a:prstGeom>
              <a:solidFill>
                <a:schemeClr val="bg1">
                  <a:alpha val="80000"/>
                </a:schemeClr>
              </a:solidFill>
            </p:spPr>
            <p:txBody>
              <a:bodyPr wrap="square" lIns="0" tIns="0" rIns="0" bIns="0" rtlCol="0">
                <a:spAutoFit/>
              </a:bodyPr>
              <a:lstStyle/>
              <a:p>
                <a:r>
                  <a:rPr lang="en-US" sz="700" dirty="0">
                    <a:solidFill>
                      <a:srgbClr val="002060"/>
                    </a:solidFill>
                  </a:rPr>
                  <a:t>connect to DB</a:t>
                </a:r>
              </a:p>
              <a:p>
                <a:endParaRPr lang="en-US" sz="300" dirty="0">
                  <a:solidFill>
                    <a:srgbClr val="002060"/>
                  </a:solidFill>
                </a:endParaRPr>
              </a:p>
              <a:p>
                <a:r>
                  <a:rPr lang="en-US" sz="700" dirty="0">
                    <a:solidFill>
                      <a:srgbClr val="002060"/>
                    </a:solidFill>
                  </a:rPr>
                  <a:t>@app.route(‘/’)</a:t>
                </a:r>
              </a:p>
              <a:p>
                <a:r>
                  <a:rPr lang="en-US" sz="700" dirty="0">
                    <a:solidFill>
                      <a:srgbClr val="002060"/>
                    </a:solidFill>
                  </a:rPr>
                  <a:t>def home(): </a:t>
                </a:r>
              </a:p>
              <a:p>
                <a:r>
                  <a:rPr lang="en-US" sz="700" dirty="0">
                    <a:solidFill>
                      <a:srgbClr val="002060"/>
                    </a:solidFill>
                  </a:rPr>
                  <a:t>        return (‘Welcome’)</a:t>
                </a:r>
              </a:p>
              <a:p>
                <a:endParaRPr lang="en-US" sz="300" dirty="0">
                  <a:solidFill>
                    <a:srgbClr val="002060"/>
                  </a:solidFill>
                </a:endParaRPr>
              </a:p>
              <a:p>
                <a:r>
                  <a:rPr lang="en-US" sz="700" dirty="0">
                    <a:solidFill>
                      <a:srgbClr val="002060"/>
                    </a:solidFill>
                  </a:rPr>
                  <a:t>@app.route(‘/fetch/&lt;query_string&gt;’)</a:t>
                </a:r>
              </a:p>
              <a:p>
                <a:r>
                  <a:rPr lang="en-US" sz="700" dirty="0">
                    <a:solidFill>
                      <a:srgbClr val="002060"/>
                    </a:solidFill>
                  </a:rPr>
                  <a:t>def fetch(query_string=None): </a:t>
                </a:r>
              </a:p>
              <a:p>
                <a:r>
                  <a:rPr lang="en-US" sz="700" dirty="0">
                    <a:solidFill>
                      <a:srgbClr val="002060"/>
                    </a:solidFill>
                  </a:rPr>
                  <a:t>        retrieve data from DB</a:t>
                </a:r>
              </a:p>
              <a:p>
                <a:r>
                  <a:rPr lang="en-US" sz="700" dirty="0">
                    <a:solidFill>
                      <a:srgbClr val="002060"/>
                    </a:solidFill>
                  </a:rPr>
                  <a:t>        filter based on query_string</a:t>
                </a:r>
              </a:p>
              <a:p>
                <a:r>
                  <a:rPr lang="en-US" sz="700" dirty="0">
                    <a:solidFill>
                      <a:srgbClr val="002060"/>
                    </a:solidFill>
                  </a:rPr>
                  <a:t>        return jsonify(results) to JS</a:t>
                </a:r>
              </a:p>
            </p:txBody>
          </p:sp>
        </p:grpSp>
        <p:pic>
          <p:nvPicPr>
            <p:cNvPr id="105" name="Graphic 104" descr="Chevron arrows">
              <a:extLst>
                <a:ext uri="{FF2B5EF4-FFF2-40B4-BE49-F238E27FC236}">
                  <a16:creationId xmlns:a16="http://schemas.microsoft.com/office/drawing/2014/main" id="{8B344E96-981E-584C-8166-E0F4C3AC46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675460" y="2427271"/>
              <a:ext cx="457200" cy="457200"/>
            </a:xfrm>
            <a:prstGeom prst="rect">
              <a:avLst/>
            </a:prstGeom>
          </p:spPr>
        </p:pic>
        <p:sp>
          <p:nvSpPr>
            <p:cNvPr id="36" name="TextBox 35">
              <a:extLst>
                <a:ext uri="{FF2B5EF4-FFF2-40B4-BE49-F238E27FC236}">
                  <a16:creationId xmlns:a16="http://schemas.microsoft.com/office/drawing/2014/main" id="{A40BF15B-07FB-E644-908B-60C845C4040D}"/>
                </a:ext>
              </a:extLst>
            </p:cNvPr>
            <p:cNvSpPr txBox="1"/>
            <p:nvPr/>
          </p:nvSpPr>
          <p:spPr>
            <a:xfrm flipH="1">
              <a:off x="1103665" y="2516723"/>
              <a:ext cx="2014241" cy="276999"/>
            </a:xfrm>
            <a:prstGeom prst="rect">
              <a:avLst/>
            </a:prstGeom>
            <a:noFill/>
          </p:spPr>
          <p:txBody>
            <a:bodyPr wrap="square" lIns="0" tIns="0" rIns="0" bIns="0" rtlCol="0">
              <a:spAutoFit/>
            </a:bodyPr>
            <a:lstStyle/>
            <a:p>
              <a:r>
                <a:rPr lang="en-US" b="1" dirty="0">
                  <a:solidFill>
                    <a:sysClr val="windowText" lastClr="000000"/>
                  </a:solidFill>
                </a:rPr>
                <a:t>PUSH/PUBLISH</a:t>
              </a:r>
            </a:p>
          </p:txBody>
        </p:sp>
        <p:sp>
          <p:nvSpPr>
            <p:cNvPr id="38" name="TextBox 37">
              <a:extLst>
                <a:ext uri="{FF2B5EF4-FFF2-40B4-BE49-F238E27FC236}">
                  <a16:creationId xmlns:a16="http://schemas.microsoft.com/office/drawing/2014/main" id="{5836E4BE-72CA-6346-9934-9F8C1E65DE04}"/>
                </a:ext>
              </a:extLst>
            </p:cNvPr>
            <p:cNvSpPr txBox="1"/>
            <p:nvPr/>
          </p:nvSpPr>
          <p:spPr>
            <a:xfrm>
              <a:off x="8273565" y="309639"/>
              <a:ext cx="3622599" cy="2408865"/>
            </a:xfrm>
            <a:prstGeom prst="rect">
              <a:avLst/>
            </a:prstGeom>
            <a:noFill/>
          </p:spPr>
          <p:txBody>
            <a:bodyPr wrap="square" lIns="0" tIns="0" rIns="0" bIns="0" rtlCol="0">
              <a:spAutoFit/>
            </a:bodyPr>
            <a:lstStyle/>
            <a:p>
              <a:pPr>
                <a:lnSpc>
                  <a:spcPct val="130000"/>
                </a:lnSpc>
              </a:pPr>
              <a:r>
                <a:rPr lang="en-US" sz="1350" b="1" u="sng" dirty="0"/>
                <a:t>Building A RESTful API and Analytics Tool</a:t>
              </a:r>
              <a:endParaRPr lang="en-US" sz="1350" dirty="0"/>
            </a:p>
            <a:p>
              <a:pPr>
                <a:lnSpc>
                  <a:spcPct val="130000"/>
                </a:lnSpc>
              </a:pPr>
              <a:r>
                <a:rPr lang="en-US" sz="1350" dirty="0"/>
                <a:t>Anyone with a network connection should be able to make a request to the API. Most consumers of data do not take in data in the raw form. They consume data after it has been processed and analyzed, which is why Dashboards are very popular. Even so, having a robust API is an important foundation for any organization with a digital presence. </a:t>
              </a:r>
            </a:p>
          </p:txBody>
        </p:sp>
        <p:sp>
          <p:nvSpPr>
            <p:cNvPr id="81" name="TextBox 80">
              <a:extLst>
                <a:ext uri="{FF2B5EF4-FFF2-40B4-BE49-F238E27FC236}">
                  <a16:creationId xmlns:a16="http://schemas.microsoft.com/office/drawing/2014/main" id="{C486E1C4-3C1B-0E4C-9E70-CC13156D86D4}"/>
                </a:ext>
              </a:extLst>
            </p:cNvPr>
            <p:cNvSpPr txBox="1"/>
            <p:nvPr/>
          </p:nvSpPr>
          <p:spPr>
            <a:xfrm>
              <a:off x="8365955" y="3479772"/>
              <a:ext cx="1021489" cy="553998"/>
            </a:xfrm>
            <a:prstGeom prst="rect">
              <a:avLst/>
            </a:prstGeom>
            <a:noFill/>
          </p:spPr>
          <p:txBody>
            <a:bodyPr wrap="square" lIns="0" tIns="0" rIns="0" bIns="0" rtlCol="0">
              <a:spAutoFit/>
            </a:bodyPr>
            <a:lstStyle/>
            <a:p>
              <a:r>
                <a:rPr lang="en-US" sz="900" dirty="0"/>
                <a:t>Files and Data are Loaded, Analyzed, and Displayed in Browser</a:t>
              </a:r>
            </a:p>
          </p:txBody>
        </p:sp>
        <p:cxnSp>
          <p:nvCxnSpPr>
            <p:cNvPr id="12" name="Straight Connector 11">
              <a:extLst>
                <a:ext uri="{FF2B5EF4-FFF2-40B4-BE49-F238E27FC236}">
                  <a16:creationId xmlns:a16="http://schemas.microsoft.com/office/drawing/2014/main" id="{8808A23D-7DF6-4B40-9B7A-7AE343CA84E9}"/>
                </a:ext>
              </a:extLst>
            </p:cNvPr>
            <p:cNvCxnSpPr>
              <a:cxnSpLocks/>
            </p:cNvCxnSpPr>
            <p:nvPr/>
          </p:nvCxnSpPr>
          <p:spPr>
            <a:xfrm>
              <a:off x="2302500" y="3255146"/>
              <a:ext cx="0" cy="1830812"/>
            </a:xfrm>
            <a:prstGeom prst="line">
              <a:avLst/>
            </a:prstGeom>
            <a:ln w="38100">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AC881D6-9963-BE40-B7E8-E2A715798B1D}"/>
                </a:ext>
              </a:extLst>
            </p:cNvPr>
            <p:cNvCxnSpPr>
              <a:cxnSpLocks/>
            </p:cNvCxnSpPr>
            <p:nvPr/>
          </p:nvCxnSpPr>
          <p:spPr>
            <a:xfrm>
              <a:off x="5221315" y="3255146"/>
              <a:ext cx="0" cy="1830812"/>
            </a:xfrm>
            <a:prstGeom prst="line">
              <a:avLst/>
            </a:prstGeom>
            <a:ln w="38100">
              <a:solidFill>
                <a:schemeClr val="accent2">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EB06FC91-D1D8-6146-8713-2B2767242B66}"/>
                </a:ext>
              </a:extLst>
            </p:cNvPr>
            <p:cNvSpPr/>
            <p:nvPr/>
          </p:nvSpPr>
          <p:spPr>
            <a:xfrm>
              <a:off x="364699" y="3257158"/>
              <a:ext cx="7739116" cy="1828800"/>
            </a:xfrm>
            <a:prstGeom prst="rect">
              <a:avLst/>
            </a:pr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atabase">
              <a:extLst>
                <a:ext uri="{FF2B5EF4-FFF2-40B4-BE49-F238E27FC236}">
                  <a16:creationId xmlns:a16="http://schemas.microsoft.com/office/drawing/2014/main" id="{C9425CE7-1240-8C4C-9A95-6F61B0187D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330" y="3513436"/>
              <a:ext cx="1371600" cy="1371600"/>
            </a:xfrm>
            <a:prstGeom prst="rect">
              <a:avLst/>
            </a:prstGeom>
          </p:spPr>
        </p:pic>
        <p:pic>
          <p:nvPicPr>
            <p:cNvPr id="31" name="Graphic 30" descr="Server">
              <a:extLst>
                <a:ext uri="{FF2B5EF4-FFF2-40B4-BE49-F238E27FC236}">
                  <a16:creationId xmlns:a16="http://schemas.microsoft.com/office/drawing/2014/main" id="{D2D83D91-533B-8B45-AD7D-13F6378BC1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0653" y="3513378"/>
              <a:ext cx="1371600" cy="1371600"/>
            </a:xfrm>
            <a:prstGeom prst="rect">
              <a:avLst/>
            </a:prstGeom>
          </p:spPr>
        </p:pic>
        <p:pic>
          <p:nvPicPr>
            <p:cNvPr id="16" name="Graphic 15" descr="Ethernet">
              <a:extLst>
                <a:ext uri="{FF2B5EF4-FFF2-40B4-BE49-F238E27FC236}">
                  <a16:creationId xmlns:a16="http://schemas.microsoft.com/office/drawing/2014/main" id="{B102D785-15A2-0943-83D5-E69D3CC505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10675" y="4257451"/>
              <a:ext cx="457200" cy="457200"/>
            </a:xfrm>
            <a:prstGeom prst="rect">
              <a:avLst/>
            </a:prstGeom>
          </p:spPr>
        </p:pic>
        <p:pic>
          <p:nvPicPr>
            <p:cNvPr id="27" name="Graphic 26" descr="Box">
              <a:extLst>
                <a:ext uri="{FF2B5EF4-FFF2-40B4-BE49-F238E27FC236}">
                  <a16:creationId xmlns:a16="http://schemas.microsoft.com/office/drawing/2014/main" id="{AFB9BCA0-8451-1146-9CDB-CEDF094842F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24898" y="3528171"/>
              <a:ext cx="457200" cy="457200"/>
            </a:xfrm>
            <a:prstGeom prst="rect">
              <a:avLst/>
            </a:prstGeom>
          </p:spPr>
        </p:pic>
        <p:cxnSp>
          <p:nvCxnSpPr>
            <p:cNvPr id="54" name="Straight Arrow Connector 53">
              <a:extLst>
                <a:ext uri="{FF2B5EF4-FFF2-40B4-BE49-F238E27FC236}">
                  <a16:creationId xmlns:a16="http://schemas.microsoft.com/office/drawing/2014/main" id="{0CECDBC3-D171-294E-A867-56DFFE3A54FD}"/>
                </a:ext>
              </a:extLst>
            </p:cNvPr>
            <p:cNvCxnSpPr>
              <a:cxnSpLocks/>
            </p:cNvCxnSpPr>
            <p:nvPr/>
          </p:nvCxnSpPr>
          <p:spPr>
            <a:xfrm flipH="1">
              <a:off x="4410675" y="4177720"/>
              <a:ext cx="1600200" cy="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1CB77F9-DC94-A84C-A82F-B8C78D7B2AE6}"/>
                </a:ext>
              </a:extLst>
            </p:cNvPr>
            <p:cNvCxnSpPr>
              <a:cxnSpLocks/>
            </p:cNvCxnSpPr>
            <p:nvPr/>
          </p:nvCxnSpPr>
          <p:spPr>
            <a:xfrm flipV="1">
              <a:off x="4410675" y="4049166"/>
              <a:ext cx="1600200" cy="2072"/>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9EE2E47A-910E-B945-949A-DEB7B6D3063B}"/>
                </a:ext>
              </a:extLst>
            </p:cNvPr>
            <p:cNvSpPr txBox="1"/>
            <p:nvPr/>
          </p:nvSpPr>
          <p:spPr>
            <a:xfrm>
              <a:off x="4776186" y="3618272"/>
              <a:ext cx="857080" cy="276999"/>
            </a:xfrm>
            <a:prstGeom prst="rect">
              <a:avLst/>
            </a:prstGeom>
            <a:noFill/>
          </p:spPr>
          <p:txBody>
            <a:bodyPr wrap="square" lIns="0" tIns="0" rIns="0" bIns="0" rtlCol="0">
              <a:spAutoFit/>
            </a:bodyPr>
            <a:lstStyle/>
            <a:p>
              <a:r>
                <a:rPr lang="en-US" sz="900" dirty="0"/>
                <a:t>Data passed via Response</a:t>
              </a:r>
            </a:p>
          </p:txBody>
        </p:sp>
        <p:sp>
          <p:nvSpPr>
            <p:cNvPr id="75" name="TextBox 74">
              <a:extLst>
                <a:ext uri="{FF2B5EF4-FFF2-40B4-BE49-F238E27FC236}">
                  <a16:creationId xmlns:a16="http://schemas.microsoft.com/office/drawing/2014/main" id="{B475875C-A7B4-9644-A56C-D590A135EBAC}"/>
                </a:ext>
              </a:extLst>
            </p:cNvPr>
            <p:cNvSpPr txBox="1"/>
            <p:nvPr/>
          </p:nvSpPr>
          <p:spPr>
            <a:xfrm>
              <a:off x="4867876" y="4278302"/>
              <a:ext cx="1139916" cy="415498"/>
            </a:xfrm>
            <a:prstGeom prst="rect">
              <a:avLst/>
            </a:prstGeom>
            <a:noFill/>
          </p:spPr>
          <p:txBody>
            <a:bodyPr wrap="square" lIns="0" tIns="0" rIns="0" bIns="0" rtlCol="0">
              <a:spAutoFit/>
            </a:bodyPr>
            <a:lstStyle/>
            <a:p>
              <a:r>
                <a:rPr lang="en-US" sz="900" dirty="0"/>
                <a:t>Browser Initiate GET Request at URL via JavaScript</a:t>
              </a:r>
            </a:p>
          </p:txBody>
        </p:sp>
        <p:pic>
          <p:nvPicPr>
            <p:cNvPr id="95" name="Graphic 94" descr="Box">
              <a:extLst>
                <a:ext uri="{FF2B5EF4-FFF2-40B4-BE49-F238E27FC236}">
                  <a16:creationId xmlns:a16="http://schemas.microsoft.com/office/drawing/2014/main" id="{F6BD86A8-D044-4749-BF87-4C321EE8BBD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87444" y="3528171"/>
              <a:ext cx="457200" cy="457200"/>
            </a:xfrm>
            <a:prstGeom prst="rect">
              <a:avLst/>
            </a:prstGeom>
          </p:spPr>
        </p:pic>
        <p:pic>
          <p:nvPicPr>
            <p:cNvPr id="96" name="Graphic 95" descr="Box">
              <a:extLst>
                <a:ext uri="{FF2B5EF4-FFF2-40B4-BE49-F238E27FC236}">
                  <a16:creationId xmlns:a16="http://schemas.microsoft.com/office/drawing/2014/main" id="{5EB4A05C-5B13-AB4E-9106-E9CDE3F32C8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53675" y="3528171"/>
              <a:ext cx="457200" cy="457200"/>
            </a:xfrm>
            <a:prstGeom prst="rect">
              <a:avLst/>
            </a:prstGeom>
          </p:spPr>
        </p:pic>
        <p:grpSp>
          <p:nvGrpSpPr>
            <p:cNvPr id="4" name="Group 3">
              <a:extLst>
                <a:ext uri="{FF2B5EF4-FFF2-40B4-BE49-F238E27FC236}">
                  <a16:creationId xmlns:a16="http://schemas.microsoft.com/office/drawing/2014/main" id="{3161CCCC-8F61-B344-9177-8CACB23BE36C}"/>
                </a:ext>
              </a:extLst>
            </p:cNvPr>
            <p:cNvGrpSpPr/>
            <p:nvPr/>
          </p:nvGrpSpPr>
          <p:grpSpPr>
            <a:xfrm>
              <a:off x="9931450" y="3112197"/>
              <a:ext cx="1828800" cy="2161142"/>
              <a:chOff x="9931449" y="2267349"/>
              <a:chExt cx="1828800" cy="2161142"/>
            </a:xfrm>
          </p:grpSpPr>
          <p:grpSp>
            <p:nvGrpSpPr>
              <p:cNvPr id="92" name="Group 91">
                <a:extLst>
                  <a:ext uri="{FF2B5EF4-FFF2-40B4-BE49-F238E27FC236}">
                    <a16:creationId xmlns:a16="http://schemas.microsoft.com/office/drawing/2014/main" id="{8A0CFF0F-1AAC-574C-8977-41E1FF074BF7}"/>
                  </a:ext>
                </a:extLst>
              </p:cNvPr>
              <p:cNvGrpSpPr/>
              <p:nvPr/>
            </p:nvGrpSpPr>
            <p:grpSpPr>
              <a:xfrm>
                <a:off x="9931449" y="2267349"/>
                <a:ext cx="1828800" cy="1828800"/>
                <a:chOff x="8887072" y="2093977"/>
                <a:chExt cx="1828800" cy="1828800"/>
              </a:xfrm>
            </p:grpSpPr>
            <p:pic>
              <p:nvPicPr>
                <p:cNvPr id="22" name="Graphic 21" descr="Browser window">
                  <a:extLst>
                    <a:ext uri="{FF2B5EF4-FFF2-40B4-BE49-F238E27FC236}">
                      <a16:creationId xmlns:a16="http://schemas.microsoft.com/office/drawing/2014/main" id="{D52A2BE7-5026-8E45-8A18-5DE73198916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87072" y="2093977"/>
                  <a:ext cx="1828800" cy="1828800"/>
                </a:xfrm>
                <a:prstGeom prst="rect">
                  <a:avLst/>
                </a:prstGeom>
              </p:spPr>
            </p:pic>
            <p:pic>
              <p:nvPicPr>
                <p:cNvPr id="77" name="Graphic 76" descr="Earth globe Americas">
                  <a:extLst>
                    <a:ext uri="{FF2B5EF4-FFF2-40B4-BE49-F238E27FC236}">
                      <a16:creationId xmlns:a16="http://schemas.microsoft.com/office/drawing/2014/main" id="{11AAF5C4-51DD-2148-84B9-C3192DA466C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34598" y="2764709"/>
                  <a:ext cx="685800" cy="685800"/>
                </a:xfrm>
                <a:prstGeom prst="rect">
                  <a:avLst/>
                </a:prstGeom>
              </p:spPr>
            </p:pic>
            <p:pic>
              <p:nvPicPr>
                <p:cNvPr id="79" name="Graphic 78" descr="Bar chart">
                  <a:extLst>
                    <a:ext uri="{FF2B5EF4-FFF2-40B4-BE49-F238E27FC236}">
                      <a16:creationId xmlns:a16="http://schemas.microsoft.com/office/drawing/2014/main" id="{F7EFD8AD-5DCD-A240-B711-52A010419DC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789415" y="2767466"/>
                  <a:ext cx="685800" cy="685800"/>
                </a:xfrm>
                <a:prstGeom prst="rect">
                  <a:avLst/>
                </a:prstGeom>
              </p:spPr>
            </p:pic>
          </p:grpSp>
          <p:pic>
            <p:nvPicPr>
              <p:cNvPr id="112" name="Graphic 111" descr="Users">
                <a:extLst>
                  <a:ext uri="{FF2B5EF4-FFF2-40B4-BE49-F238E27FC236}">
                    <a16:creationId xmlns:a16="http://schemas.microsoft.com/office/drawing/2014/main" id="{EB9D0008-9AB0-DB48-B5BC-EB5D7DEDB04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816880" y="3742691"/>
                <a:ext cx="685800" cy="685800"/>
              </a:xfrm>
              <a:prstGeom prst="rect">
                <a:avLst/>
              </a:prstGeom>
            </p:spPr>
          </p:pic>
          <p:pic>
            <p:nvPicPr>
              <p:cNvPr id="115" name="Graphic 114" descr="Users">
                <a:extLst>
                  <a:ext uri="{FF2B5EF4-FFF2-40B4-BE49-F238E27FC236}">
                    <a16:creationId xmlns:a16="http://schemas.microsoft.com/office/drawing/2014/main" id="{1639F906-3B98-FD4D-98C0-E04D3F045FF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182352" y="3742691"/>
                <a:ext cx="685800" cy="685800"/>
              </a:xfrm>
              <a:prstGeom prst="rect">
                <a:avLst/>
              </a:prstGeom>
            </p:spPr>
          </p:pic>
        </p:grpSp>
        <p:sp>
          <p:nvSpPr>
            <p:cNvPr id="85" name="TextBox 84">
              <a:extLst>
                <a:ext uri="{FF2B5EF4-FFF2-40B4-BE49-F238E27FC236}">
                  <a16:creationId xmlns:a16="http://schemas.microsoft.com/office/drawing/2014/main" id="{939B6E13-7311-D341-90BE-13AAF0C59449}"/>
                </a:ext>
              </a:extLst>
            </p:cNvPr>
            <p:cNvSpPr txBox="1"/>
            <p:nvPr/>
          </p:nvSpPr>
          <p:spPr>
            <a:xfrm>
              <a:off x="1894745" y="3618272"/>
              <a:ext cx="939073" cy="276999"/>
            </a:xfrm>
            <a:prstGeom prst="rect">
              <a:avLst/>
            </a:prstGeom>
            <a:noFill/>
          </p:spPr>
          <p:txBody>
            <a:bodyPr wrap="square" lIns="0" tIns="0" rIns="0" bIns="0" rtlCol="0">
              <a:spAutoFit/>
            </a:bodyPr>
            <a:lstStyle/>
            <a:p>
              <a:r>
                <a:rPr lang="en-US" sz="900" dirty="0"/>
                <a:t>Return Query Results</a:t>
              </a:r>
            </a:p>
          </p:txBody>
        </p:sp>
        <p:cxnSp>
          <p:nvCxnSpPr>
            <p:cNvPr id="100" name="Straight Arrow Connector 99">
              <a:extLst>
                <a:ext uri="{FF2B5EF4-FFF2-40B4-BE49-F238E27FC236}">
                  <a16:creationId xmlns:a16="http://schemas.microsoft.com/office/drawing/2014/main" id="{1E5ABC22-8ED6-2B4C-A109-FBBF3D320840}"/>
                </a:ext>
              </a:extLst>
            </p:cNvPr>
            <p:cNvCxnSpPr>
              <a:cxnSpLocks/>
            </p:cNvCxnSpPr>
            <p:nvPr/>
          </p:nvCxnSpPr>
          <p:spPr>
            <a:xfrm>
              <a:off x="1586774" y="4049166"/>
              <a:ext cx="1395324" cy="0"/>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E508038-6D44-8444-BA2B-B7CE63520E7C}"/>
                </a:ext>
              </a:extLst>
            </p:cNvPr>
            <p:cNvCxnSpPr>
              <a:cxnSpLocks/>
            </p:cNvCxnSpPr>
            <p:nvPr/>
          </p:nvCxnSpPr>
          <p:spPr>
            <a:xfrm flipH="1">
              <a:off x="1562988" y="4177720"/>
              <a:ext cx="1395386" cy="0"/>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74FE08FA-7AA4-8C45-BDDB-9ED90171394B}"/>
                </a:ext>
              </a:extLst>
            </p:cNvPr>
            <p:cNvSpPr txBox="1"/>
            <p:nvPr/>
          </p:nvSpPr>
          <p:spPr>
            <a:xfrm>
              <a:off x="2016908" y="4278302"/>
              <a:ext cx="941466" cy="415498"/>
            </a:xfrm>
            <a:prstGeom prst="rect">
              <a:avLst/>
            </a:prstGeom>
            <a:noFill/>
          </p:spPr>
          <p:txBody>
            <a:bodyPr wrap="square" lIns="0" tIns="0" rIns="0" bIns="0" rtlCol="0">
              <a:spAutoFit/>
            </a:bodyPr>
            <a:lstStyle/>
            <a:p>
              <a:r>
                <a:rPr lang="en-US" sz="900" dirty="0"/>
                <a:t>Flask App Executes  Query Based on Endpoint</a:t>
              </a:r>
            </a:p>
          </p:txBody>
        </p:sp>
        <p:sp>
          <p:nvSpPr>
            <p:cNvPr id="35" name="TextBox 34">
              <a:extLst>
                <a:ext uri="{FF2B5EF4-FFF2-40B4-BE49-F238E27FC236}">
                  <a16:creationId xmlns:a16="http://schemas.microsoft.com/office/drawing/2014/main" id="{B266C6F3-0AD2-BB47-84BF-2CC2865411E0}"/>
                </a:ext>
              </a:extLst>
            </p:cNvPr>
            <p:cNvSpPr txBox="1"/>
            <p:nvPr/>
          </p:nvSpPr>
          <p:spPr>
            <a:xfrm>
              <a:off x="524676" y="3070480"/>
              <a:ext cx="4087005" cy="369332"/>
            </a:xfrm>
            <a:prstGeom prst="rect">
              <a:avLst/>
            </a:prstGeom>
            <a:solidFill>
              <a:schemeClr val="bg1"/>
            </a:solidFill>
            <a:ln w="38100">
              <a:solidFill>
                <a:schemeClr val="accent2"/>
              </a:solidFill>
            </a:ln>
          </p:spPr>
          <p:txBody>
            <a:bodyPr wrap="square" rtlCol="0">
              <a:spAutoFit/>
            </a:bodyPr>
            <a:lstStyle/>
            <a:p>
              <a:r>
                <a:rPr lang="en-US" dirty="0"/>
                <a:t>REMOTE – ONE OR MORE HOSTS</a:t>
              </a:r>
            </a:p>
          </p:txBody>
        </p:sp>
        <p:pic>
          <p:nvPicPr>
            <p:cNvPr id="10" name="Graphic 9" descr="Web design">
              <a:extLst>
                <a:ext uri="{FF2B5EF4-FFF2-40B4-BE49-F238E27FC236}">
                  <a16:creationId xmlns:a16="http://schemas.microsoft.com/office/drawing/2014/main" id="{C4BF88C2-2162-6A4C-AAD9-6C9E2419160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228473" y="4143763"/>
              <a:ext cx="914400" cy="914400"/>
            </a:xfrm>
            <a:prstGeom prst="rect">
              <a:avLst/>
            </a:prstGeom>
          </p:spPr>
        </p:pic>
        <p:pic>
          <p:nvPicPr>
            <p:cNvPr id="51" name="Graphic 50" descr="Web design">
              <a:extLst>
                <a:ext uri="{FF2B5EF4-FFF2-40B4-BE49-F238E27FC236}">
                  <a16:creationId xmlns:a16="http://schemas.microsoft.com/office/drawing/2014/main" id="{47C6144E-4674-5C48-8552-74E032DD712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228473" y="3427218"/>
              <a:ext cx="914400" cy="914400"/>
            </a:xfrm>
            <a:prstGeom prst="rect">
              <a:avLst/>
            </a:prstGeom>
          </p:spPr>
        </p:pic>
        <p:pic>
          <p:nvPicPr>
            <p:cNvPr id="52" name="Graphic 51" descr="Web design">
              <a:extLst>
                <a:ext uri="{FF2B5EF4-FFF2-40B4-BE49-F238E27FC236}">
                  <a16:creationId xmlns:a16="http://schemas.microsoft.com/office/drawing/2014/main" id="{C5A76711-76A1-F346-8A1F-1F862FA7B56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119633" y="4143763"/>
              <a:ext cx="914400" cy="914400"/>
            </a:xfrm>
            <a:prstGeom prst="rect">
              <a:avLst/>
            </a:prstGeom>
          </p:spPr>
        </p:pic>
        <p:pic>
          <p:nvPicPr>
            <p:cNvPr id="56" name="Graphic 55" descr="Document">
              <a:extLst>
                <a:ext uri="{FF2B5EF4-FFF2-40B4-BE49-F238E27FC236}">
                  <a16:creationId xmlns:a16="http://schemas.microsoft.com/office/drawing/2014/main" id="{CE32AA94-EF9B-2940-AEBB-8D990B449A9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7211073" y="3518658"/>
              <a:ext cx="731520" cy="731520"/>
            </a:xfrm>
            <a:prstGeom prst="rect">
              <a:avLst/>
            </a:prstGeom>
          </p:spPr>
        </p:pic>
        <p:cxnSp>
          <p:nvCxnSpPr>
            <p:cNvPr id="46" name="Straight Arrow Connector 45">
              <a:extLst>
                <a:ext uri="{FF2B5EF4-FFF2-40B4-BE49-F238E27FC236}">
                  <a16:creationId xmlns:a16="http://schemas.microsoft.com/office/drawing/2014/main" id="{F9F1688C-BB62-9649-9234-553C85B7081B}"/>
                </a:ext>
              </a:extLst>
            </p:cNvPr>
            <p:cNvCxnSpPr>
              <a:cxnSpLocks/>
            </p:cNvCxnSpPr>
            <p:nvPr/>
          </p:nvCxnSpPr>
          <p:spPr>
            <a:xfrm flipV="1">
              <a:off x="8244444" y="4049166"/>
              <a:ext cx="1600200" cy="0"/>
            </a:xfrm>
            <a:prstGeom prst="straightConnector1">
              <a:avLst/>
            </a:prstGeom>
            <a:ln w="381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96E174D-D8C6-CE48-9CF4-202138D92C9D}"/>
                </a:ext>
              </a:extLst>
            </p:cNvPr>
            <p:cNvCxnSpPr>
              <a:cxnSpLocks/>
            </p:cNvCxnSpPr>
            <p:nvPr/>
          </p:nvCxnSpPr>
          <p:spPr>
            <a:xfrm flipH="1">
              <a:off x="8244444" y="4177720"/>
              <a:ext cx="1600200" cy="5028"/>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BAE8225-7070-C048-849D-C2F5024F3064}"/>
                </a:ext>
              </a:extLst>
            </p:cNvPr>
            <p:cNvSpPr txBox="1"/>
            <p:nvPr/>
          </p:nvSpPr>
          <p:spPr>
            <a:xfrm>
              <a:off x="8699585" y="4278302"/>
              <a:ext cx="1145059" cy="415498"/>
            </a:xfrm>
            <a:prstGeom prst="rect">
              <a:avLst/>
            </a:prstGeom>
            <a:noFill/>
          </p:spPr>
          <p:txBody>
            <a:bodyPr wrap="square" lIns="0" tIns="0" rIns="0" bIns="0" rtlCol="0">
              <a:spAutoFit/>
            </a:bodyPr>
            <a:lstStyle/>
            <a:p>
              <a:r>
                <a:rPr lang="en-US" sz="900" dirty="0"/>
                <a:t>Anyone with Network Connection Can Access Website</a:t>
              </a:r>
            </a:p>
          </p:txBody>
        </p:sp>
        <p:pic>
          <p:nvPicPr>
            <p:cNvPr id="59" name="Graphic 58" descr="Ethernet">
              <a:extLst>
                <a:ext uri="{FF2B5EF4-FFF2-40B4-BE49-F238E27FC236}">
                  <a16:creationId xmlns:a16="http://schemas.microsoft.com/office/drawing/2014/main" id="{C4840CF3-DE11-4041-A365-953181E637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62988" y="4257451"/>
              <a:ext cx="457200" cy="457200"/>
            </a:xfrm>
            <a:prstGeom prst="rect">
              <a:avLst/>
            </a:prstGeom>
          </p:spPr>
        </p:pic>
        <p:pic>
          <p:nvPicPr>
            <p:cNvPr id="60" name="Graphic 59" descr="Ethernet">
              <a:extLst>
                <a:ext uri="{FF2B5EF4-FFF2-40B4-BE49-F238E27FC236}">
                  <a16:creationId xmlns:a16="http://schemas.microsoft.com/office/drawing/2014/main" id="{873F4148-1DF9-9A4D-BB15-B97A9C48612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44444" y="4257451"/>
              <a:ext cx="457200" cy="457200"/>
            </a:xfrm>
            <a:prstGeom prst="rect">
              <a:avLst/>
            </a:prstGeom>
          </p:spPr>
        </p:pic>
        <p:grpSp>
          <p:nvGrpSpPr>
            <p:cNvPr id="7" name="Group 6">
              <a:extLst>
                <a:ext uri="{FF2B5EF4-FFF2-40B4-BE49-F238E27FC236}">
                  <a16:creationId xmlns:a16="http://schemas.microsoft.com/office/drawing/2014/main" id="{656FD39B-3E33-784D-8931-63A5F815770A}"/>
                </a:ext>
              </a:extLst>
            </p:cNvPr>
            <p:cNvGrpSpPr/>
            <p:nvPr/>
          </p:nvGrpSpPr>
          <p:grpSpPr>
            <a:xfrm>
              <a:off x="364698" y="282228"/>
              <a:ext cx="7739116" cy="2046608"/>
              <a:chOff x="364698" y="145598"/>
              <a:chExt cx="7739116" cy="2046608"/>
            </a:xfrm>
          </p:grpSpPr>
          <p:sp>
            <p:nvSpPr>
              <p:cNvPr id="33" name="Rectangle 32">
                <a:extLst>
                  <a:ext uri="{FF2B5EF4-FFF2-40B4-BE49-F238E27FC236}">
                    <a16:creationId xmlns:a16="http://schemas.microsoft.com/office/drawing/2014/main" id="{2E0609D4-C775-A848-B43A-C92B9188956D}"/>
                  </a:ext>
                </a:extLst>
              </p:cNvPr>
              <p:cNvSpPr/>
              <p:nvPr/>
            </p:nvSpPr>
            <p:spPr>
              <a:xfrm>
                <a:off x="364698" y="330767"/>
                <a:ext cx="7739116" cy="18288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85A52D-AE03-FC41-8F30-28D5DFDA7C0F}"/>
                  </a:ext>
                </a:extLst>
              </p:cNvPr>
              <p:cNvSpPr txBox="1"/>
              <p:nvPr/>
            </p:nvSpPr>
            <p:spPr>
              <a:xfrm>
                <a:off x="524676" y="145598"/>
                <a:ext cx="1038311" cy="369332"/>
              </a:xfrm>
              <a:prstGeom prst="rect">
                <a:avLst/>
              </a:prstGeom>
              <a:solidFill>
                <a:schemeClr val="bg1"/>
              </a:solidFill>
              <a:ln w="38100">
                <a:solidFill>
                  <a:schemeClr val="accent2"/>
                </a:solidFill>
              </a:ln>
            </p:spPr>
            <p:txBody>
              <a:bodyPr wrap="square" rtlCol="0">
                <a:spAutoFit/>
              </a:bodyPr>
              <a:lstStyle/>
              <a:p>
                <a:r>
                  <a:rPr lang="en-US" dirty="0"/>
                  <a:t>LOCAL</a:t>
                </a:r>
              </a:p>
            </p:txBody>
          </p:sp>
          <p:pic>
            <p:nvPicPr>
              <p:cNvPr id="32" name="Graphic 31" descr="Database">
                <a:extLst>
                  <a:ext uri="{FF2B5EF4-FFF2-40B4-BE49-F238E27FC236}">
                    <a16:creationId xmlns:a16="http://schemas.microsoft.com/office/drawing/2014/main" id="{20F1B3B7-7C23-964B-B84D-50C509F2952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873335" y="631206"/>
                <a:ext cx="1371600" cy="1371600"/>
              </a:xfrm>
              <a:prstGeom prst="rect">
                <a:avLst/>
              </a:prstGeom>
            </p:spPr>
          </p:pic>
          <p:sp>
            <p:nvSpPr>
              <p:cNvPr id="3" name="TextBox 2">
                <a:extLst>
                  <a:ext uri="{FF2B5EF4-FFF2-40B4-BE49-F238E27FC236}">
                    <a16:creationId xmlns:a16="http://schemas.microsoft.com/office/drawing/2014/main" id="{777E0F94-5D05-914C-9A1E-16BC08250725}"/>
                  </a:ext>
                </a:extLst>
              </p:cNvPr>
              <p:cNvSpPr txBox="1"/>
              <p:nvPr/>
            </p:nvSpPr>
            <p:spPr>
              <a:xfrm>
                <a:off x="527910" y="646455"/>
                <a:ext cx="2556219" cy="1184940"/>
              </a:xfrm>
              <a:prstGeom prst="rect">
                <a:avLst/>
              </a:prstGeom>
              <a:noFill/>
            </p:spPr>
            <p:txBody>
              <a:bodyPr wrap="square" lIns="0" tIns="0" rIns="0" bIns="0" rtlCol="0">
                <a:spAutoFit/>
              </a:bodyPr>
              <a:lstStyle/>
              <a:p>
                <a:r>
                  <a:rPr lang="en-US" sz="1100" dirty="0"/>
                  <a:t>The Flask App and Database are developed and tested offline before it is deployed. By using the @app.route decorator, Flask enables different functionality through each defined endpoint. Flask can be programmed to map to static as well as dynamic </a:t>
                </a:r>
                <a:r>
                  <a:rPr lang="en-US" sz="1100" dirty="0" err="1"/>
                  <a:t>urls</a:t>
                </a:r>
                <a:r>
                  <a:rPr lang="en-US" sz="1100" dirty="0"/>
                  <a:t> that include variables. </a:t>
                </a:r>
              </a:p>
            </p:txBody>
          </p:sp>
          <p:sp>
            <p:nvSpPr>
              <p:cNvPr id="57" name="TextBox 56">
                <a:extLst>
                  <a:ext uri="{FF2B5EF4-FFF2-40B4-BE49-F238E27FC236}">
                    <a16:creationId xmlns:a16="http://schemas.microsoft.com/office/drawing/2014/main" id="{C7D8BDDB-EF70-5E4C-9FE0-D9C3B724E89D}"/>
                  </a:ext>
                </a:extLst>
              </p:cNvPr>
              <p:cNvSpPr txBox="1"/>
              <p:nvPr/>
            </p:nvSpPr>
            <p:spPr>
              <a:xfrm>
                <a:off x="6510022" y="466853"/>
                <a:ext cx="351301" cy="153888"/>
              </a:xfrm>
              <a:prstGeom prst="rect">
                <a:avLst/>
              </a:prstGeom>
              <a:noFill/>
            </p:spPr>
            <p:txBody>
              <a:bodyPr wrap="square" lIns="0" tIns="0" rIns="0" bIns="0" rtlCol="0">
                <a:spAutoFit/>
              </a:bodyPr>
              <a:lstStyle/>
              <a:p>
                <a:pPr algn="ctr"/>
                <a:r>
                  <a:rPr lang="en-US" sz="1000" dirty="0"/>
                  <a:t>HTML</a:t>
                </a:r>
              </a:p>
            </p:txBody>
          </p:sp>
          <p:pic>
            <p:nvPicPr>
              <p:cNvPr id="64" name="Graphic 63" descr="Web design">
                <a:extLst>
                  <a:ext uri="{FF2B5EF4-FFF2-40B4-BE49-F238E27FC236}">
                    <a16:creationId xmlns:a16="http://schemas.microsoft.com/office/drawing/2014/main" id="{22A62FC5-AA8E-564D-B432-058D8A3013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8473" y="1277806"/>
                <a:ext cx="914400" cy="914400"/>
              </a:xfrm>
              <a:prstGeom prst="rect">
                <a:avLst/>
              </a:prstGeom>
            </p:spPr>
          </p:pic>
          <p:pic>
            <p:nvPicPr>
              <p:cNvPr id="65" name="Graphic 64" descr="Web design">
                <a:extLst>
                  <a:ext uri="{FF2B5EF4-FFF2-40B4-BE49-F238E27FC236}">
                    <a16:creationId xmlns:a16="http://schemas.microsoft.com/office/drawing/2014/main" id="{B92CE7FE-B3F8-5C41-AE68-3EBB3BFD37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8473" y="497884"/>
                <a:ext cx="914400" cy="914400"/>
              </a:xfrm>
              <a:prstGeom prst="rect">
                <a:avLst/>
              </a:prstGeom>
            </p:spPr>
          </p:pic>
          <p:pic>
            <p:nvPicPr>
              <p:cNvPr id="66" name="Graphic 65" descr="Web design">
                <a:extLst>
                  <a:ext uri="{FF2B5EF4-FFF2-40B4-BE49-F238E27FC236}">
                    <a16:creationId xmlns:a16="http://schemas.microsoft.com/office/drawing/2014/main" id="{B9C84934-DCDA-D641-B096-91DFF2E71E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19633" y="1277806"/>
                <a:ext cx="914400" cy="914400"/>
              </a:xfrm>
              <a:prstGeom prst="rect">
                <a:avLst/>
              </a:prstGeom>
            </p:spPr>
          </p:pic>
          <p:pic>
            <p:nvPicPr>
              <p:cNvPr id="67" name="Graphic 66" descr="Document">
                <a:extLst>
                  <a:ext uri="{FF2B5EF4-FFF2-40B4-BE49-F238E27FC236}">
                    <a16:creationId xmlns:a16="http://schemas.microsoft.com/office/drawing/2014/main" id="{62BF5EAC-1A55-5741-98D9-17BCC7510E3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211073" y="581970"/>
                <a:ext cx="731520" cy="731520"/>
              </a:xfrm>
              <a:prstGeom prst="rect">
                <a:avLst/>
              </a:prstGeom>
            </p:spPr>
          </p:pic>
          <p:sp>
            <p:nvSpPr>
              <p:cNvPr id="53" name="TextBox 52">
                <a:extLst>
                  <a:ext uri="{FF2B5EF4-FFF2-40B4-BE49-F238E27FC236}">
                    <a16:creationId xmlns:a16="http://schemas.microsoft.com/office/drawing/2014/main" id="{81640C32-4389-F242-B191-8D16064C1816}"/>
                  </a:ext>
                </a:extLst>
              </p:cNvPr>
              <p:cNvSpPr txBox="1"/>
              <p:nvPr/>
            </p:nvSpPr>
            <p:spPr>
              <a:xfrm>
                <a:off x="7088045" y="469821"/>
                <a:ext cx="945988" cy="153888"/>
              </a:xfrm>
              <a:prstGeom prst="rect">
                <a:avLst/>
              </a:prstGeom>
              <a:noFill/>
            </p:spPr>
            <p:txBody>
              <a:bodyPr wrap="square" lIns="0" tIns="0" rIns="0" bIns="0" rtlCol="0">
                <a:spAutoFit/>
              </a:bodyPr>
              <a:lstStyle/>
              <a:p>
                <a:pPr algn="ctr"/>
                <a:r>
                  <a:rPr lang="en-US" sz="1000" dirty="0"/>
                  <a:t>Other Assets</a:t>
                </a:r>
              </a:p>
            </p:txBody>
          </p:sp>
          <p:sp>
            <p:nvSpPr>
              <p:cNvPr id="61" name="TextBox 60">
                <a:extLst>
                  <a:ext uri="{FF2B5EF4-FFF2-40B4-BE49-F238E27FC236}">
                    <a16:creationId xmlns:a16="http://schemas.microsoft.com/office/drawing/2014/main" id="{47061692-D51C-7443-88BA-2DE39E99B266}"/>
                  </a:ext>
                </a:extLst>
              </p:cNvPr>
              <p:cNvSpPr txBox="1"/>
              <p:nvPr/>
            </p:nvSpPr>
            <p:spPr>
              <a:xfrm>
                <a:off x="6331348" y="1274716"/>
                <a:ext cx="702632" cy="153888"/>
              </a:xfrm>
              <a:prstGeom prst="rect">
                <a:avLst/>
              </a:prstGeom>
              <a:noFill/>
            </p:spPr>
            <p:txBody>
              <a:bodyPr wrap="square" lIns="0" tIns="0" rIns="0" bIns="0" rtlCol="0">
                <a:spAutoFit/>
              </a:bodyPr>
              <a:lstStyle/>
              <a:p>
                <a:pPr algn="ctr"/>
                <a:r>
                  <a:rPr lang="en-US" sz="1000" dirty="0"/>
                  <a:t>CSS</a:t>
                </a:r>
              </a:p>
            </p:txBody>
          </p:sp>
          <p:sp>
            <p:nvSpPr>
              <p:cNvPr id="62" name="TextBox 61">
                <a:extLst>
                  <a:ext uri="{FF2B5EF4-FFF2-40B4-BE49-F238E27FC236}">
                    <a16:creationId xmlns:a16="http://schemas.microsoft.com/office/drawing/2014/main" id="{9FB1BABA-4257-9B45-B2AA-7BC875DEEBC9}"/>
                  </a:ext>
                </a:extLst>
              </p:cNvPr>
              <p:cNvSpPr txBox="1"/>
              <p:nvPr/>
            </p:nvSpPr>
            <p:spPr>
              <a:xfrm>
                <a:off x="7211073" y="1271751"/>
                <a:ext cx="702632" cy="153888"/>
              </a:xfrm>
              <a:prstGeom prst="rect">
                <a:avLst/>
              </a:prstGeom>
              <a:noFill/>
            </p:spPr>
            <p:txBody>
              <a:bodyPr wrap="square" lIns="0" tIns="0" rIns="0" bIns="0" rtlCol="0">
                <a:spAutoFit/>
              </a:bodyPr>
              <a:lstStyle/>
              <a:p>
                <a:pPr algn="ctr"/>
                <a:r>
                  <a:rPr lang="en-US" sz="1000" dirty="0"/>
                  <a:t>JavaScript</a:t>
                </a:r>
              </a:p>
            </p:txBody>
          </p:sp>
          <p:sp>
            <p:nvSpPr>
              <p:cNvPr id="68" name="TextBox 67">
                <a:extLst>
                  <a:ext uri="{FF2B5EF4-FFF2-40B4-BE49-F238E27FC236}">
                    <a16:creationId xmlns:a16="http://schemas.microsoft.com/office/drawing/2014/main" id="{DB7D8D2C-3C63-7E45-B024-8AE9E94063BB}"/>
                  </a:ext>
                </a:extLst>
              </p:cNvPr>
              <p:cNvSpPr txBox="1"/>
              <p:nvPr/>
            </p:nvSpPr>
            <p:spPr>
              <a:xfrm>
                <a:off x="3204457" y="585992"/>
                <a:ext cx="702632" cy="153888"/>
              </a:xfrm>
              <a:prstGeom prst="rect">
                <a:avLst/>
              </a:prstGeom>
              <a:noFill/>
            </p:spPr>
            <p:txBody>
              <a:bodyPr wrap="square" lIns="0" tIns="0" rIns="0" bIns="0" rtlCol="0">
                <a:spAutoFit/>
              </a:bodyPr>
              <a:lstStyle/>
              <a:p>
                <a:pPr algn="ctr"/>
                <a:r>
                  <a:rPr lang="en-US" sz="1000" dirty="0"/>
                  <a:t>Database</a:t>
                </a:r>
              </a:p>
            </p:txBody>
          </p:sp>
          <p:sp>
            <p:nvSpPr>
              <p:cNvPr id="69" name="TextBox 68">
                <a:extLst>
                  <a:ext uri="{FF2B5EF4-FFF2-40B4-BE49-F238E27FC236}">
                    <a16:creationId xmlns:a16="http://schemas.microsoft.com/office/drawing/2014/main" id="{B88FF600-6D49-7C41-AD1F-8CD1CE760A28}"/>
                  </a:ext>
                </a:extLst>
              </p:cNvPr>
              <p:cNvSpPr txBox="1"/>
              <p:nvPr/>
            </p:nvSpPr>
            <p:spPr>
              <a:xfrm>
                <a:off x="4244935" y="379199"/>
                <a:ext cx="1718593" cy="153888"/>
              </a:xfrm>
              <a:prstGeom prst="rect">
                <a:avLst/>
              </a:prstGeom>
              <a:noFill/>
            </p:spPr>
            <p:txBody>
              <a:bodyPr wrap="square" lIns="0" tIns="0" rIns="0" bIns="0" rtlCol="0">
                <a:spAutoFit/>
              </a:bodyPr>
              <a:lstStyle/>
              <a:p>
                <a:pPr algn="ctr"/>
                <a:r>
                  <a:rPr lang="en-US" sz="1000" dirty="0"/>
                  <a:t>Flask App Python Script</a:t>
                </a:r>
              </a:p>
            </p:txBody>
          </p:sp>
        </p:grpSp>
        <p:sp>
          <p:nvSpPr>
            <p:cNvPr id="70" name="TextBox 69">
              <a:extLst>
                <a:ext uri="{FF2B5EF4-FFF2-40B4-BE49-F238E27FC236}">
                  <a16:creationId xmlns:a16="http://schemas.microsoft.com/office/drawing/2014/main" id="{B3BEC05D-7549-A746-880C-6A9A600AE723}"/>
                </a:ext>
              </a:extLst>
            </p:cNvPr>
            <p:cNvSpPr txBox="1"/>
            <p:nvPr/>
          </p:nvSpPr>
          <p:spPr>
            <a:xfrm>
              <a:off x="6791557" y="3375225"/>
              <a:ext cx="702632" cy="153888"/>
            </a:xfrm>
            <a:prstGeom prst="rect">
              <a:avLst/>
            </a:prstGeom>
            <a:noFill/>
          </p:spPr>
          <p:txBody>
            <a:bodyPr wrap="square" lIns="0" tIns="0" rIns="0" bIns="0" rtlCol="0">
              <a:spAutoFit/>
            </a:bodyPr>
            <a:lstStyle/>
            <a:p>
              <a:pPr algn="ctr"/>
              <a:r>
                <a:rPr lang="en-US" sz="1000" dirty="0"/>
                <a:t>Website</a:t>
              </a:r>
            </a:p>
          </p:txBody>
        </p:sp>
        <p:sp>
          <p:nvSpPr>
            <p:cNvPr id="71" name="TextBox 70">
              <a:extLst>
                <a:ext uri="{FF2B5EF4-FFF2-40B4-BE49-F238E27FC236}">
                  <a16:creationId xmlns:a16="http://schemas.microsoft.com/office/drawing/2014/main" id="{A2BF3FE3-152F-D344-BA44-A2A4BBA93BE3}"/>
                </a:ext>
              </a:extLst>
            </p:cNvPr>
            <p:cNvSpPr txBox="1"/>
            <p:nvPr/>
          </p:nvSpPr>
          <p:spPr>
            <a:xfrm>
              <a:off x="3381351" y="3459111"/>
              <a:ext cx="702632" cy="153888"/>
            </a:xfrm>
            <a:prstGeom prst="rect">
              <a:avLst/>
            </a:prstGeom>
            <a:noFill/>
          </p:spPr>
          <p:txBody>
            <a:bodyPr wrap="square" lIns="0" tIns="0" rIns="0" bIns="0" rtlCol="0">
              <a:spAutoFit/>
            </a:bodyPr>
            <a:lstStyle/>
            <a:p>
              <a:pPr algn="ctr"/>
              <a:r>
                <a:rPr lang="en-US" sz="1000" dirty="0"/>
                <a:t>API</a:t>
              </a:r>
            </a:p>
          </p:txBody>
        </p:sp>
        <p:sp>
          <p:nvSpPr>
            <p:cNvPr id="72" name="TextBox 71">
              <a:extLst>
                <a:ext uri="{FF2B5EF4-FFF2-40B4-BE49-F238E27FC236}">
                  <a16:creationId xmlns:a16="http://schemas.microsoft.com/office/drawing/2014/main" id="{DC35CFDB-42BC-C748-9788-7B5BE85B985A}"/>
                </a:ext>
              </a:extLst>
            </p:cNvPr>
            <p:cNvSpPr txBox="1"/>
            <p:nvPr/>
          </p:nvSpPr>
          <p:spPr>
            <a:xfrm>
              <a:off x="655431" y="3459576"/>
              <a:ext cx="702632" cy="153888"/>
            </a:xfrm>
            <a:prstGeom prst="rect">
              <a:avLst/>
            </a:prstGeom>
            <a:noFill/>
          </p:spPr>
          <p:txBody>
            <a:bodyPr wrap="square" lIns="0" tIns="0" rIns="0" bIns="0" rtlCol="0">
              <a:spAutoFit/>
            </a:bodyPr>
            <a:lstStyle/>
            <a:p>
              <a:pPr algn="ctr"/>
              <a:r>
                <a:rPr lang="en-US" sz="1000" dirty="0"/>
                <a:t>Database</a:t>
              </a:r>
            </a:p>
          </p:txBody>
        </p:sp>
      </p:grpSp>
    </p:spTree>
    <p:extLst>
      <p:ext uri="{BB962C8B-B14F-4D97-AF65-F5344CB8AC3E}">
        <p14:creationId xmlns:p14="http://schemas.microsoft.com/office/powerpoint/2010/main" val="64314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2BCDF4A-F5E0-5C4C-998F-83466EBEBD74}"/>
              </a:ext>
            </a:extLst>
          </p:cNvPr>
          <p:cNvGraphicFramePr>
            <a:graphicFrameLocks noGrp="1"/>
          </p:cNvGraphicFramePr>
          <p:nvPr/>
        </p:nvGraphicFramePr>
        <p:xfrm>
          <a:off x="2032000" y="71966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0364912"/>
                    </a:ext>
                  </a:extLst>
                </a:gridCol>
                <a:gridCol w="2709333">
                  <a:extLst>
                    <a:ext uri="{9D8B030D-6E8A-4147-A177-3AD203B41FA5}">
                      <a16:colId xmlns:a16="http://schemas.microsoft.com/office/drawing/2014/main" val="2964560837"/>
                    </a:ext>
                  </a:extLst>
                </a:gridCol>
                <a:gridCol w="2709333">
                  <a:extLst>
                    <a:ext uri="{9D8B030D-6E8A-4147-A177-3AD203B41FA5}">
                      <a16:colId xmlns:a16="http://schemas.microsoft.com/office/drawing/2014/main" val="1291949989"/>
                    </a:ext>
                  </a:extLst>
                </a:gridCol>
              </a:tblGrid>
              <a:tr h="370840">
                <a:tc gridSpan="3">
                  <a:txBody>
                    <a:bodyPr/>
                    <a:lstStyle/>
                    <a:p>
                      <a:r>
                        <a:rPr lang="en-US" dirty="0"/>
                        <a:t>Flask Demo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39965430"/>
                  </a:ext>
                </a:extLst>
              </a:tr>
              <a:tr h="370840">
                <a:tc>
                  <a:txBody>
                    <a:bodyPr/>
                    <a:lstStyle/>
                    <a:p>
                      <a:r>
                        <a:rPr lang="en-US" dirty="0"/>
                        <a:t>    assets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    breweries.csv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845954861"/>
                  </a:ext>
                </a:extLst>
              </a:tr>
              <a:tr h="370840">
                <a:tc>
                  <a:txBody>
                    <a:bodyPr/>
                    <a:lstStyle/>
                    <a:p>
                      <a:r>
                        <a:rPr lang="en-US" dirty="0"/>
                        <a:t>    app.py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    </a:t>
                      </a:r>
                      <a:r>
                        <a:rPr lang="en-US" dirty="0" err="1"/>
                        <a:t>breweries.sqlite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542319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    </a:t>
                      </a:r>
                      <a:r>
                        <a:rPr lang="en-US" dirty="0" err="1"/>
                        <a:t>csv_to_sqlite.py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1508468"/>
                  </a:ext>
                </a:extLst>
              </a:tr>
            </a:tbl>
          </a:graphicData>
        </a:graphic>
      </p:graphicFrame>
      <p:sp>
        <p:nvSpPr>
          <p:cNvPr id="3" name="Triangle 2">
            <a:extLst>
              <a:ext uri="{FF2B5EF4-FFF2-40B4-BE49-F238E27FC236}">
                <a16:creationId xmlns:a16="http://schemas.microsoft.com/office/drawing/2014/main" id="{CA966374-4395-4F46-8315-1809F4843B19}"/>
              </a:ext>
            </a:extLst>
          </p:cNvPr>
          <p:cNvSpPr/>
          <p:nvPr/>
        </p:nvSpPr>
        <p:spPr>
          <a:xfrm rot="5400000">
            <a:off x="4445876" y="1171284"/>
            <a:ext cx="182880" cy="1828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iangle 3">
            <a:extLst>
              <a:ext uri="{FF2B5EF4-FFF2-40B4-BE49-F238E27FC236}">
                <a16:creationId xmlns:a16="http://schemas.microsoft.com/office/drawing/2014/main" id="{B0181967-4A37-E74F-A1CE-D5168B0F7A7D}"/>
              </a:ext>
            </a:extLst>
          </p:cNvPr>
          <p:cNvSpPr/>
          <p:nvPr/>
        </p:nvSpPr>
        <p:spPr>
          <a:xfrm rot="5400000">
            <a:off x="7120057" y="1171284"/>
            <a:ext cx="182880" cy="1828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older">
            <a:extLst>
              <a:ext uri="{FF2B5EF4-FFF2-40B4-BE49-F238E27FC236}">
                <a16:creationId xmlns:a16="http://schemas.microsoft.com/office/drawing/2014/main" id="{A2159FFA-5B51-5D4A-9237-0672E231DD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56714" y="1137921"/>
            <a:ext cx="274320" cy="274320"/>
          </a:xfrm>
          <a:prstGeom prst="rect">
            <a:avLst/>
          </a:prstGeom>
        </p:spPr>
      </p:pic>
      <p:pic>
        <p:nvPicPr>
          <p:cNvPr id="9" name="Graphic 8" descr="Document">
            <a:extLst>
              <a:ext uri="{FF2B5EF4-FFF2-40B4-BE49-F238E27FC236}">
                <a16:creationId xmlns:a16="http://schemas.microsoft.com/office/drawing/2014/main" id="{C1D43233-C10D-8C4A-8473-3B0E62CB41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69071" y="1498417"/>
            <a:ext cx="274320" cy="274320"/>
          </a:xfrm>
          <a:prstGeom prst="rect">
            <a:avLst/>
          </a:prstGeom>
        </p:spPr>
      </p:pic>
      <p:pic>
        <p:nvPicPr>
          <p:cNvPr id="10" name="Graphic 9" descr="Folder">
            <a:extLst>
              <a:ext uri="{FF2B5EF4-FFF2-40B4-BE49-F238E27FC236}">
                <a16:creationId xmlns:a16="http://schemas.microsoft.com/office/drawing/2014/main" id="{FB987F4A-7435-9046-A99E-6527E10957E7}"/>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4766962" y="1498417"/>
            <a:ext cx="274320" cy="274320"/>
          </a:xfrm>
          <a:prstGeom prst="rect">
            <a:avLst/>
          </a:prstGeom>
        </p:spPr>
      </p:pic>
      <p:pic>
        <p:nvPicPr>
          <p:cNvPr id="11" name="Graphic 10" descr="Folder">
            <a:extLst>
              <a:ext uri="{FF2B5EF4-FFF2-40B4-BE49-F238E27FC236}">
                <a16:creationId xmlns:a16="http://schemas.microsoft.com/office/drawing/2014/main" id="{92749808-1095-5D4F-AC22-A748E222C156}"/>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4766962" y="1137921"/>
            <a:ext cx="274320" cy="274320"/>
          </a:xfrm>
          <a:prstGeom prst="rect">
            <a:avLst/>
          </a:prstGeom>
        </p:spPr>
      </p:pic>
      <p:pic>
        <p:nvPicPr>
          <p:cNvPr id="12" name="Graphic 11" descr="Document">
            <a:extLst>
              <a:ext uri="{FF2B5EF4-FFF2-40B4-BE49-F238E27FC236}">
                <a16:creationId xmlns:a16="http://schemas.microsoft.com/office/drawing/2014/main" id="{C10E6CFD-1E74-D944-9CDE-7C555A9FCD61}"/>
              </a:ext>
            </a:extLst>
          </p:cNvPr>
          <p:cNvPicPr>
            <a:picLocks noChangeAspect="1"/>
          </p:cNvPicPr>
          <p:nvPr/>
        </p:nvPicPr>
        <p:blipFill>
          <a:blip r:embed="rId4">
            <a:extLst>
              <a:ext uri="{96DAC541-7B7A-43D3-8B79-37D633B846F1}">
                <asvg:svgBlip xmlns:asvg="http://schemas.microsoft.com/office/drawing/2016/SVG/main" r:embed="rId7"/>
              </a:ext>
            </a:extLst>
          </a:blip>
          <a:stretch>
            <a:fillRect/>
          </a:stretch>
        </p:blipFill>
        <p:spPr>
          <a:xfrm>
            <a:off x="7489567" y="1137921"/>
            <a:ext cx="274320" cy="274320"/>
          </a:xfrm>
          <a:prstGeom prst="rect">
            <a:avLst/>
          </a:prstGeom>
        </p:spPr>
      </p:pic>
      <p:pic>
        <p:nvPicPr>
          <p:cNvPr id="13" name="Graphic 12" descr="Document">
            <a:extLst>
              <a:ext uri="{FF2B5EF4-FFF2-40B4-BE49-F238E27FC236}">
                <a16:creationId xmlns:a16="http://schemas.microsoft.com/office/drawing/2014/main" id="{D59F13A2-CC37-264B-954E-07F8E620252D}"/>
              </a:ext>
            </a:extLst>
          </p:cNvPr>
          <p:cNvPicPr>
            <a:picLocks noChangeAspect="1"/>
          </p:cNvPicPr>
          <p:nvPr/>
        </p:nvPicPr>
        <p:blipFill>
          <a:blip r:embed="rId4">
            <a:extLst>
              <a:ext uri="{96DAC541-7B7A-43D3-8B79-37D633B846F1}">
                <asvg:svgBlip xmlns:asvg="http://schemas.microsoft.com/office/drawing/2016/SVG/main" r:embed="rId7"/>
              </a:ext>
            </a:extLst>
          </a:blip>
          <a:stretch>
            <a:fillRect/>
          </a:stretch>
        </p:blipFill>
        <p:spPr>
          <a:xfrm>
            <a:off x="7489567" y="1498417"/>
            <a:ext cx="274320" cy="274320"/>
          </a:xfrm>
          <a:prstGeom prst="rect">
            <a:avLst/>
          </a:prstGeom>
        </p:spPr>
      </p:pic>
      <p:pic>
        <p:nvPicPr>
          <p:cNvPr id="14" name="Graphic 13" descr="Document">
            <a:extLst>
              <a:ext uri="{FF2B5EF4-FFF2-40B4-BE49-F238E27FC236}">
                <a16:creationId xmlns:a16="http://schemas.microsoft.com/office/drawing/2014/main" id="{0E352FCD-EA05-1348-816C-872281F1AF30}"/>
              </a:ext>
            </a:extLst>
          </p:cNvPr>
          <p:cNvPicPr>
            <a:picLocks noChangeAspect="1"/>
          </p:cNvPicPr>
          <p:nvPr/>
        </p:nvPicPr>
        <p:blipFill>
          <a:blip r:embed="rId4">
            <a:extLst>
              <a:ext uri="{96DAC541-7B7A-43D3-8B79-37D633B846F1}">
                <asvg:svgBlip xmlns:asvg="http://schemas.microsoft.com/office/drawing/2016/SVG/main" r:embed="rId7"/>
              </a:ext>
            </a:extLst>
          </a:blip>
          <a:stretch>
            <a:fillRect/>
          </a:stretch>
        </p:blipFill>
        <p:spPr>
          <a:xfrm>
            <a:off x="7489567" y="1858913"/>
            <a:ext cx="274320" cy="274320"/>
          </a:xfrm>
          <a:prstGeom prst="rect">
            <a:avLst/>
          </a:prstGeom>
        </p:spPr>
      </p:pic>
    </p:spTree>
    <p:extLst>
      <p:ext uri="{BB962C8B-B14F-4D97-AF65-F5344CB8AC3E}">
        <p14:creationId xmlns:p14="http://schemas.microsoft.com/office/powerpoint/2010/main" val="161313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Table 41">
            <a:extLst>
              <a:ext uri="{FF2B5EF4-FFF2-40B4-BE49-F238E27FC236}">
                <a16:creationId xmlns:a16="http://schemas.microsoft.com/office/drawing/2014/main" id="{43C34265-2DEF-6A4C-AD6E-56D0DA2DB3E1}"/>
              </a:ext>
            </a:extLst>
          </p:cNvPr>
          <p:cNvGraphicFramePr>
            <a:graphicFrameLocks noGrp="1"/>
          </p:cNvGraphicFramePr>
          <p:nvPr/>
        </p:nvGraphicFramePr>
        <p:xfrm>
          <a:off x="422430" y="166426"/>
          <a:ext cx="11347140" cy="2605702"/>
        </p:xfrm>
        <a:graphic>
          <a:graphicData uri="http://schemas.openxmlformats.org/drawingml/2006/table">
            <a:tbl>
              <a:tblPr firstRow="1" bandRow="1">
                <a:tableStyleId>{5C22544A-7EE6-4342-B048-85BDC9FD1C3A}</a:tableStyleId>
              </a:tblPr>
              <a:tblGrid>
                <a:gridCol w="2269428">
                  <a:extLst>
                    <a:ext uri="{9D8B030D-6E8A-4147-A177-3AD203B41FA5}">
                      <a16:colId xmlns:a16="http://schemas.microsoft.com/office/drawing/2014/main" val="3950625474"/>
                    </a:ext>
                  </a:extLst>
                </a:gridCol>
                <a:gridCol w="2269428">
                  <a:extLst>
                    <a:ext uri="{9D8B030D-6E8A-4147-A177-3AD203B41FA5}">
                      <a16:colId xmlns:a16="http://schemas.microsoft.com/office/drawing/2014/main" val="445084804"/>
                    </a:ext>
                  </a:extLst>
                </a:gridCol>
                <a:gridCol w="2269428">
                  <a:extLst>
                    <a:ext uri="{9D8B030D-6E8A-4147-A177-3AD203B41FA5}">
                      <a16:colId xmlns:a16="http://schemas.microsoft.com/office/drawing/2014/main" val="3244594795"/>
                    </a:ext>
                  </a:extLst>
                </a:gridCol>
                <a:gridCol w="2269428">
                  <a:extLst>
                    <a:ext uri="{9D8B030D-6E8A-4147-A177-3AD203B41FA5}">
                      <a16:colId xmlns:a16="http://schemas.microsoft.com/office/drawing/2014/main" val="1186164816"/>
                    </a:ext>
                  </a:extLst>
                </a:gridCol>
                <a:gridCol w="2269428">
                  <a:extLst>
                    <a:ext uri="{9D8B030D-6E8A-4147-A177-3AD203B41FA5}">
                      <a16:colId xmlns:a16="http://schemas.microsoft.com/office/drawing/2014/main" val="1267044102"/>
                    </a:ext>
                  </a:extLst>
                </a:gridCol>
              </a:tblGrid>
              <a:tr h="5956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Find Data Source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Develop App and Database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Add a Scheduler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Host on Heroku</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Monitor App</a:t>
                      </a:r>
                    </a:p>
                  </a:txBody>
                  <a:tcPr anchor="ctr"/>
                </a:tc>
                <a:extLst>
                  <a:ext uri="{0D108BD9-81ED-4DB2-BD59-A6C34878D82A}">
                    <a16:rowId xmlns:a16="http://schemas.microsoft.com/office/drawing/2014/main" val="3492352099"/>
                  </a:ext>
                </a:extLst>
              </a:tr>
              <a:tr h="196562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25406561"/>
                  </a:ext>
                </a:extLst>
              </a:tr>
            </a:tbl>
          </a:graphicData>
        </a:graphic>
      </p:graphicFrame>
      <p:pic>
        <p:nvPicPr>
          <p:cNvPr id="5" name="Graphic 4" descr="Programmer">
            <a:extLst>
              <a:ext uri="{FF2B5EF4-FFF2-40B4-BE49-F238E27FC236}">
                <a16:creationId xmlns:a16="http://schemas.microsoft.com/office/drawing/2014/main" id="{4F9A560C-3791-EF46-9F58-4B8959C072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243" y="1476581"/>
            <a:ext cx="914400" cy="914400"/>
          </a:xfrm>
          <a:prstGeom prst="rect">
            <a:avLst/>
          </a:prstGeom>
        </p:spPr>
      </p:pic>
      <p:grpSp>
        <p:nvGrpSpPr>
          <p:cNvPr id="40" name="Group 39">
            <a:extLst>
              <a:ext uri="{FF2B5EF4-FFF2-40B4-BE49-F238E27FC236}">
                <a16:creationId xmlns:a16="http://schemas.microsoft.com/office/drawing/2014/main" id="{D0748B80-DD94-3148-B7F6-349583A2222A}"/>
              </a:ext>
            </a:extLst>
          </p:cNvPr>
          <p:cNvGrpSpPr/>
          <p:nvPr/>
        </p:nvGrpSpPr>
        <p:grpSpPr>
          <a:xfrm>
            <a:off x="1430159" y="856649"/>
            <a:ext cx="914400" cy="914400"/>
            <a:chOff x="1260024" y="3152825"/>
            <a:chExt cx="914400" cy="914400"/>
          </a:xfrm>
        </p:grpSpPr>
        <p:pic>
          <p:nvPicPr>
            <p:cNvPr id="29" name="Graphic 28" descr="Cloud">
              <a:extLst>
                <a:ext uri="{FF2B5EF4-FFF2-40B4-BE49-F238E27FC236}">
                  <a16:creationId xmlns:a16="http://schemas.microsoft.com/office/drawing/2014/main" id="{3922D168-CDBC-E440-943C-5DF708E3E8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0024" y="3152825"/>
              <a:ext cx="914400" cy="914400"/>
            </a:xfrm>
            <a:prstGeom prst="rect">
              <a:avLst/>
            </a:prstGeom>
          </p:spPr>
        </p:pic>
        <p:pic>
          <p:nvPicPr>
            <p:cNvPr id="15" name="Graphic 14" descr="Wireless">
              <a:extLst>
                <a:ext uri="{FF2B5EF4-FFF2-40B4-BE49-F238E27FC236}">
                  <a16:creationId xmlns:a16="http://schemas.microsoft.com/office/drawing/2014/main" id="{293E1846-C4D5-4348-9D23-71841EA3F8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80064" y="3519359"/>
              <a:ext cx="274320" cy="274320"/>
            </a:xfrm>
            <a:prstGeom prst="rect">
              <a:avLst/>
            </a:prstGeom>
          </p:spPr>
        </p:pic>
      </p:grpSp>
      <p:pic>
        <p:nvPicPr>
          <p:cNvPr id="21" name="Graphic 20" descr="Web design">
            <a:extLst>
              <a:ext uri="{FF2B5EF4-FFF2-40B4-BE49-F238E27FC236}">
                <a16:creationId xmlns:a16="http://schemas.microsoft.com/office/drawing/2014/main" id="{6BB5B77E-8629-564A-83C5-66535F1F32D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81202" y="1313849"/>
            <a:ext cx="914400" cy="914400"/>
          </a:xfrm>
          <a:prstGeom prst="rect">
            <a:avLst/>
          </a:prstGeom>
        </p:spPr>
      </p:pic>
      <p:pic>
        <p:nvPicPr>
          <p:cNvPr id="23" name="Graphic 22" descr="Server">
            <a:extLst>
              <a:ext uri="{FF2B5EF4-FFF2-40B4-BE49-F238E27FC236}">
                <a16:creationId xmlns:a16="http://schemas.microsoft.com/office/drawing/2014/main" id="{D70C21F2-832A-3148-8FE4-80F4B23F98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32145" y="1313849"/>
            <a:ext cx="914400" cy="914400"/>
          </a:xfrm>
          <a:prstGeom prst="rect">
            <a:avLst/>
          </a:prstGeom>
        </p:spPr>
      </p:pic>
      <p:pic>
        <p:nvPicPr>
          <p:cNvPr id="27" name="Graphic 26" descr="Cloud Computing">
            <a:extLst>
              <a:ext uri="{FF2B5EF4-FFF2-40B4-BE49-F238E27FC236}">
                <a16:creationId xmlns:a16="http://schemas.microsoft.com/office/drawing/2014/main" id="{5D8BF8FE-64A3-1C4E-834A-9B381E77D06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70267" y="1084941"/>
            <a:ext cx="1371600" cy="1371600"/>
          </a:xfrm>
          <a:prstGeom prst="rect">
            <a:avLst/>
          </a:prstGeom>
        </p:spPr>
      </p:pic>
      <p:pic>
        <p:nvPicPr>
          <p:cNvPr id="31" name="Graphic 30" descr="Clock">
            <a:extLst>
              <a:ext uri="{FF2B5EF4-FFF2-40B4-BE49-F238E27FC236}">
                <a16:creationId xmlns:a16="http://schemas.microsoft.com/office/drawing/2014/main" id="{BBFA5AEB-8B5D-0D48-A740-C3D360AC55E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27766" y="1313849"/>
            <a:ext cx="914400" cy="914400"/>
          </a:xfrm>
          <a:prstGeom prst="rect">
            <a:avLst/>
          </a:prstGeom>
        </p:spPr>
      </p:pic>
      <p:pic>
        <p:nvPicPr>
          <p:cNvPr id="35" name="Graphic 34" descr="Add">
            <a:extLst>
              <a:ext uri="{FF2B5EF4-FFF2-40B4-BE49-F238E27FC236}">
                <a16:creationId xmlns:a16="http://schemas.microsoft.com/office/drawing/2014/main" id="{FDC94E57-9CA5-8844-85E3-5850BCBE1BD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944459" y="1633581"/>
            <a:ext cx="274320" cy="274320"/>
          </a:xfrm>
          <a:prstGeom prst="rect">
            <a:avLst/>
          </a:prstGeom>
        </p:spPr>
      </p:pic>
      <p:pic>
        <p:nvPicPr>
          <p:cNvPr id="37" name="Graphic 36" descr="Database">
            <a:extLst>
              <a:ext uri="{FF2B5EF4-FFF2-40B4-BE49-F238E27FC236}">
                <a16:creationId xmlns:a16="http://schemas.microsoft.com/office/drawing/2014/main" id="{ADEAFB82-3518-7C45-B25C-394A9FD691E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829715" y="1313849"/>
            <a:ext cx="914400" cy="914400"/>
          </a:xfrm>
          <a:prstGeom prst="rect">
            <a:avLst/>
          </a:prstGeom>
        </p:spPr>
      </p:pic>
      <p:grpSp>
        <p:nvGrpSpPr>
          <p:cNvPr id="42" name="Group 41">
            <a:extLst>
              <a:ext uri="{FF2B5EF4-FFF2-40B4-BE49-F238E27FC236}">
                <a16:creationId xmlns:a16="http://schemas.microsoft.com/office/drawing/2014/main" id="{A4B17ED9-19E9-7F40-89CB-0C6D64D92B31}"/>
              </a:ext>
            </a:extLst>
          </p:cNvPr>
          <p:cNvGrpSpPr/>
          <p:nvPr/>
        </p:nvGrpSpPr>
        <p:grpSpPr>
          <a:xfrm>
            <a:off x="9955963" y="1084941"/>
            <a:ext cx="1371600" cy="1371600"/>
            <a:chOff x="10383683" y="3319258"/>
            <a:chExt cx="914400" cy="914400"/>
          </a:xfrm>
        </p:grpSpPr>
        <p:pic>
          <p:nvPicPr>
            <p:cNvPr id="17" name="Graphic 16" descr="Browser window">
              <a:extLst>
                <a:ext uri="{FF2B5EF4-FFF2-40B4-BE49-F238E27FC236}">
                  <a16:creationId xmlns:a16="http://schemas.microsoft.com/office/drawing/2014/main" id="{500C21B6-DF1F-9E4E-837A-0C74F8AC4C6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383683" y="3319258"/>
              <a:ext cx="914400" cy="914400"/>
            </a:xfrm>
            <a:prstGeom prst="rect">
              <a:avLst/>
            </a:prstGeom>
          </p:spPr>
        </p:pic>
        <p:pic>
          <p:nvPicPr>
            <p:cNvPr id="39" name="Graphic 38" descr="Heartbeat">
              <a:extLst>
                <a:ext uri="{FF2B5EF4-FFF2-40B4-BE49-F238E27FC236}">
                  <a16:creationId xmlns:a16="http://schemas.microsoft.com/office/drawing/2014/main" id="{8A15D3C6-0D71-614B-95FB-A92D66048C4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612283" y="3609850"/>
              <a:ext cx="457200" cy="457200"/>
            </a:xfrm>
            <a:prstGeom prst="rect">
              <a:avLst/>
            </a:prstGeom>
          </p:spPr>
        </p:pic>
      </p:grpSp>
      <p:graphicFrame>
        <p:nvGraphicFramePr>
          <p:cNvPr id="18" name="Table 41">
            <a:extLst>
              <a:ext uri="{FF2B5EF4-FFF2-40B4-BE49-F238E27FC236}">
                <a16:creationId xmlns:a16="http://schemas.microsoft.com/office/drawing/2014/main" id="{FC6119B2-B23C-D243-B6CD-628A708A648E}"/>
              </a:ext>
            </a:extLst>
          </p:cNvPr>
          <p:cNvGraphicFramePr>
            <a:graphicFrameLocks noGrp="1"/>
          </p:cNvGraphicFramePr>
          <p:nvPr/>
        </p:nvGraphicFramePr>
        <p:xfrm>
          <a:off x="408049" y="3607573"/>
          <a:ext cx="11347140" cy="2605702"/>
        </p:xfrm>
        <a:graphic>
          <a:graphicData uri="http://schemas.openxmlformats.org/drawingml/2006/table">
            <a:tbl>
              <a:tblPr firstRow="1" bandRow="1">
                <a:tableStyleId>{5C22544A-7EE6-4342-B048-85BDC9FD1C3A}</a:tableStyleId>
              </a:tblPr>
              <a:tblGrid>
                <a:gridCol w="2269428">
                  <a:extLst>
                    <a:ext uri="{9D8B030D-6E8A-4147-A177-3AD203B41FA5}">
                      <a16:colId xmlns:a16="http://schemas.microsoft.com/office/drawing/2014/main" val="3950625474"/>
                    </a:ext>
                  </a:extLst>
                </a:gridCol>
                <a:gridCol w="2269428">
                  <a:extLst>
                    <a:ext uri="{9D8B030D-6E8A-4147-A177-3AD203B41FA5}">
                      <a16:colId xmlns:a16="http://schemas.microsoft.com/office/drawing/2014/main" val="445084804"/>
                    </a:ext>
                  </a:extLst>
                </a:gridCol>
                <a:gridCol w="2269428">
                  <a:extLst>
                    <a:ext uri="{9D8B030D-6E8A-4147-A177-3AD203B41FA5}">
                      <a16:colId xmlns:a16="http://schemas.microsoft.com/office/drawing/2014/main" val="3244594795"/>
                    </a:ext>
                  </a:extLst>
                </a:gridCol>
                <a:gridCol w="2269428">
                  <a:extLst>
                    <a:ext uri="{9D8B030D-6E8A-4147-A177-3AD203B41FA5}">
                      <a16:colId xmlns:a16="http://schemas.microsoft.com/office/drawing/2014/main" val="1186164816"/>
                    </a:ext>
                  </a:extLst>
                </a:gridCol>
                <a:gridCol w="2269428">
                  <a:extLst>
                    <a:ext uri="{9D8B030D-6E8A-4147-A177-3AD203B41FA5}">
                      <a16:colId xmlns:a16="http://schemas.microsoft.com/office/drawing/2014/main" val="1267044102"/>
                    </a:ext>
                  </a:extLst>
                </a:gridCol>
              </a:tblGrid>
              <a:tr h="5956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Find Data Source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Develop Data Collection Script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Add a Scheduler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Host on Heroku</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Monitor App</a:t>
                      </a:r>
                    </a:p>
                  </a:txBody>
                  <a:tcPr anchor="ctr"/>
                </a:tc>
                <a:extLst>
                  <a:ext uri="{0D108BD9-81ED-4DB2-BD59-A6C34878D82A}">
                    <a16:rowId xmlns:a16="http://schemas.microsoft.com/office/drawing/2014/main" val="3492352099"/>
                  </a:ext>
                </a:extLst>
              </a:tr>
              <a:tr h="196562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25406561"/>
                  </a:ext>
                </a:extLst>
              </a:tr>
            </a:tbl>
          </a:graphicData>
        </a:graphic>
      </p:graphicFrame>
      <p:pic>
        <p:nvPicPr>
          <p:cNvPr id="4" name="Picture 3" descr="A picture containing text, clipart, sign&#10;&#10;Description automatically generated">
            <a:extLst>
              <a:ext uri="{FF2B5EF4-FFF2-40B4-BE49-F238E27FC236}">
                <a16:creationId xmlns:a16="http://schemas.microsoft.com/office/drawing/2014/main" id="{0F80E4A4-9C34-0845-8A81-34F6E9CFC765}"/>
              </a:ext>
            </a:extLst>
          </p:cNvPr>
          <p:cNvPicPr>
            <a:picLocks noChangeAspect="1"/>
          </p:cNvPicPr>
          <p:nvPr/>
        </p:nvPicPr>
        <p:blipFill>
          <a:blip r:embed="rId24"/>
          <a:stretch>
            <a:fillRect/>
          </a:stretch>
        </p:blipFill>
        <p:spPr>
          <a:xfrm>
            <a:off x="864437" y="4529014"/>
            <a:ext cx="1371600" cy="1371600"/>
          </a:xfrm>
          <a:prstGeom prst="rect">
            <a:avLst/>
          </a:prstGeom>
        </p:spPr>
      </p:pic>
      <p:pic>
        <p:nvPicPr>
          <p:cNvPr id="7" name="Picture 6" descr="A picture containing text, clock&#10;&#10;Description automatically generated">
            <a:extLst>
              <a:ext uri="{FF2B5EF4-FFF2-40B4-BE49-F238E27FC236}">
                <a16:creationId xmlns:a16="http://schemas.microsoft.com/office/drawing/2014/main" id="{0309DEE2-A0B3-9142-ACB9-864E1A78BB9C}"/>
              </a:ext>
            </a:extLst>
          </p:cNvPr>
          <p:cNvPicPr>
            <a:picLocks noChangeAspect="1"/>
          </p:cNvPicPr>
          <p:nvPr/>
        </p:nvPicPr>
        <p:blipFill>
          <a:blip r:embed="rId25"/>
          <a:stretch>
            <a:fillRect/>
          </a:stretch>
        </p:blipFill>
        <p:spPr>
          <a:xfrm>
            <a:off x="5410200" y="4529014"/>
            <a:ext cx="1371600" cy="1371600"/>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98DE2888-8AA5-4940-8919-D373FA496A29}"/>
              </a:ext>
            </a:extLst>
          </p:cNvPr>
          <p:cNvPicPr>
            <a:picLocks noChangeAspect="1"/>
          </p:cNvPicPr>
          <p:nvPr/>
        </p:nvPicPr>
        <p:blipFill>
          <a:blip r:embed="rId26"/>
          <a:stretch>
            <a:fillRect/>
          </a:stretch>
        </p:blipFill>
        <p:spPr>
          <a:xfrm>
            <a:off x="7670267" y="4529014"/>
            <a:ext cx="1371600" cy="1371600"/>
          </a:xfrm>
          <a:prstGeom prst="rect">
            <a:avLst/>
          </a:prstGeom>
        </p:spPr>
      </p:pic>
      <p:pic>
        <p:nvPicPr>
          <p:cNvPr id="11" name="Picture 10" descr="A picture containing text, gambling house&#10;&#10;Description automatically generated">
            <a:extLst>
              <a:ext uri="{FF2B5EF4-FFF2-40B4-BE49-F238E27FC236}">
                <a16:creationId xmlns:a16="http://schemas.microsoft.com/office/drawing/2014/main" id="{17EC6DBC-3422-C84A-9B86-E17AF87BBF3B}"/>
              </a:ext>
            </a:extLst>
          </p:cNvPr>
          <p:cNvPicPr>
            <a:picLocks noChangeAspect="1"/>
          </p:cNvPicPr>
          <p:nvPr/>
        </p:nvPicPr>
        <p:blipFill>
          <a:blip r:embed="rId27"/>
          <a:stretch>
            <a:fillRect/>
          </a:stretch>
        </p:blipFill>
        <p:spPr>
          <a:xfrm>
            <a:off x="3862392" y="4757614"/>
            <a:ext cx="914400" cy="914400"/>
          </a:xfrm>
          <a:prstGeom prst="rect">
            <a:avLst/>
          </a:prstGeom>
        </p:spPr>
      </p:pic>
      <p:pic>
        <p:nvPicPr>
          <p:cNvPr id="13" name="Picture 12" descr="Icon&#10;&#10;Description automatically generated">
            <a:extLst>
              <a:ext uri="{FF2B5EF4-FFF2-40B4-BE49-F238E27FC236}">
                <a16:creationId xmlns:a16="http://schemas.microsoft.com/office/drawing/2014/main" id="{EE1F6C4E-E98C-DC4A-BB38-8B6BD53F5D6E}"/>
              </a:ext>
            </a:extLst>
          </p:cNvPr>
          <p:cNvPicPr>
            <a:picLocks noChangeAspect="1"/>
          </p:cNvPicPr>
          <p:nvPr/>
        </p:nvPicPr>
        <p:blipFill>
          <a:blip r:embed="rId28"/>
          <a:stretch>
            <a:fillRect/>
          </a:stretch>
        </p:blipFill>
        <p:spPr>
          <a:xfrm>
            <a:off x="2833779" y="4757614"/>
            <a:ext cx="914400" cy="914400"/>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CA8D5A37-47E5-6341-A9D8-309A172A73E7}"/>
              </a:ext>
            </a:extLst>
          </p:cNvPr>
          <p:cNvPicPr>
            <a:picLocks noChangeAspect="1"/>
          </p:cNvPicPr>
          <p:nvPr/>
        </p:nvPicPr>
        <p:blipFill>
          <a:blip r:embed="rId29"/>
          <a:stretch>
            <a:fillRect/>
          </a:stretch>
        </p:blipFill>
        <p:spPr>
          <a:xfrm>
            <a:off x="9955963" y="4529014"/>
            <a:ext cx="1371600" cy="1371600"/>
          </a:xfrm>
          <a:prstGeom prst="rect">
            <a:avLst/>
          </a:prstGeom>
        </p:spPr>
      </p:pic>
    </p:spTree>
    <p:extLst>
      <p:ext uri="{BB962C8B-B14F-4D97-AF65-F5344CB8AC3E}">
        <p14:creationId xmlns:p14="http://schemas.microsoft.com/office/powerpoint/2010/main" val="170596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17B8154-C755-484F-8C3F-21A0C513B0B4}"/>
              </a:ext>
            </a:extLst>
          </p:cNvPr>
          <p:cNvPicPr>
            <a:picLocks noChangeAspect="1"/>
          </p:cNvPicPr>
          <p:nvPr/>
        </p:nvPicPr>
        <p:blipFill>
          <a:blip r:embed="rId2"/>
          <a:stretch>
            <a:fillRect/>
          </a:stretch>
        </p:blipFill>
        <p:spPr>
          <a:xfrm>
            <a:off x="3901097" y="2543114"/>
            <a:ext cx="7590771" cy="616463"/>
          </a:xfrm>
          <a:prstGeom prst="rect">
            <a:avLst/>
          </a:prstGeom>
        </p:spPr>
      </p:pic>
      <p:pic>
        <p:nvPicPr>
          <p:cNvPr id="4" name="Picture 3">
            <a:extLst>
              <a:ext uri="{FF2B5EF4-FFF2-40B4-BE49-F238E27FC236}">
                <a16:creationId xmlns:a16="http://schemas.microsoft.com/office/drawing/2014/main" id="{6AAC829B-289A-1243-B86C-5D33CECA6C96}"/>
              </a:ext>
            </a:extLst>
          </p:cNvPr>
          <p:cNvPicPr>
            <a:picLocks noChangeAspect="1"/>
          </p:cNvPicPr>
          <p:nvPr/>
        </p:nvPicPr>
        <p:blipFill>
          <a:blip r:embed="rId3"/>
          <a:stretch>
            <a:fillRect/>
          </a:stretch>
        </p:blipFill>
        <p:spPr>
          <a:xfrm>
            <a:off x="475080" y="1909520"/>
            <a:ext cx="2965651" cy="3038959"/>
          </a:xfrm>
          <a:prstGeom prst="rect">
            <a:avLst/>
          </a:prstGeom>
        </p:spPr>
      </p:pic>
      <p:pic>
        <p:nvPicPr>
          <p:cNvPr id="6" name="Picture 5">
            <a:extLst>
              <a:ext uri="{FF2B5EF4-FFF2-40B4-BE49-F238E27FC236}">
                <a16:creationId xmlns:a16="http://schemas.microsoft.com/office/drawing/2014/main" id="{8F7EB927-55A8-5140-998B-DAF219EF5EAF}"/>
              </a:ext>
            </a:extLst>
          </p:cNvPr>
          <p:cNvPicPr>
            <a:picLocks noChangeAspect="1"/>
          </p:cNvPicPr>
          <p:nvPr/>
        </p:nvPicPr>
        <p:blipFill>
          <a:blip r:embed="rId4"/>
          <a:stretch>
            <a:fillRect/>
          </a:stretch>
        </p:blipFill>
        <p:spPr>
          <a:xfrm>
            <a:off x="3901098" y="529845"/>
            <a:ext cx="7815822" cy="1738949"/>
          </a:xfrm>
          <a:prstGeom prst="rect">
            <a:avLst/>
          </a:prstGeom>
        </p:spPr>
      </p:pic>
      <p:pic>
        <p:nvPicPr>
          <p:cNvPr id="8" name="Picture 7">
            <a:extLst>
              <a:ext uri="{FF2B5EF4-FFF2-40B4-BE49-F238E27FC236}">
                <a16:creationId xmlns:a16="http://schemas.microsoft.com/office/drawing/2014/main" id="{B53E4B2D-169A-B941-8B16-18B46CBEF414}"/>
              </a:ext>
            </a:extLst>
          </p:cNvPr>
          <p:cNvPicPr>
            <a:picLocks noChangeAspect="1"/>
          </p:cNvPicPr>
          <p:nvPr/>
        </p:nvPicPr>
        <p:blipFill>
          <a:blip r:embed="rId5"/>
          <a:stretch>
            <a:fillRect/>
          </a:stretch>
        </p:blipFill>
        <p:spPr>
          <a:xfrm>
            <a:off x="3901098" y="3165694"/>
            <a:ext cx="7815822" cy="3038959"/>
          </a:xfrm>
          <a:prstGeom prst="rect">
            <a:avLst/>
          </a:prstGeom>
        </p:spPr>
      </p:pic>
      <p:sp>
        <p:nvSpPr>
          <p:cNvPr id="9" name="Oval 8">
            <a:extLst>
              <a:ext uri="{FF2B5EF4-FFF2-40B4-BE49-F238E27FC236}">
                <a16:creationId xmlns:a16="http://schemas.microsoft.com/office/drawing/2014/main" id="{B772219C-F8C1-734B-B3C8-291C0757CDC8}"/>
              </a:ext>
            </a:extLst>
          </p:cNvPr>
          <p:cNvSpPr/>
          <p:nvPr/>
        </p:nvSpPr>
        <p:spPr>
          <a:xfrm>
            <a:off x="1957905" y="4246535"/>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1</a:t>
            </a:r>
          </a:p>
        </p:txBody>
      </p:sp>
      <p:sp>
        <p:nvSpPr>
          <p:cNvPr id="10" name="Oval 9">
            <a:extLst>
              <a:ext uri="{FF2B5EF4-FFF2-40B4-BE49-F238E27FC236}">
                <a16:creationId xmlns:a16="http://schemas.microsoft.com/office/drawing/2014/main" id="{3E314817-A41C-AB44-9AE4-C60CDB82154B}"/>
              </a:ext>
            </a:extLst>
          </p:cNvPr>
          <p:cNvSpPr/>
          <p:nvPr/>
        </p:nvSpPr>
        <p:spPr>
          <a:xfrm>
            <a:off x="10714556" y="392685"/>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2</a:t>
            </a:r>
          </a:p>
        </p:txBody>
      </p:sp>
      <p:sp>
        <p:nvSpPr>
          <p:cNvPr id="11" name="Oval 10">
            <a:extLst>
              <a:ext uri="{FF2B5EF4-FFF2-40B4-BE49-F238E27FC236}">
                <a16:creationId xmlns:a16="http://schemas.microsoft.com/office/drawing/2014/main" id="{94E63AAA-54A1-FE4E-A18C-5E0AED85EA61}"/>
              </a:ext>
            </a:extLst>
          </p:cNvPr>
          <p:cNvSpPr/>
          <p:nvPr/>
        </p:nvSpPr>
        <p:spPr>
          <a:xfrm>
            <a:off x="10562475" y="1126922"/>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3</a:t>
            </a:r>
          </a:p>
        </p:txBody>
      </p:sp>
      <p:sp>
        <p:nvSpPr>
          <p:cNvPr id="12" name="Oval 11">
            <a:extLst>
              <a:ext uri="{FF2B5EF4-FFF2-40B4-BE49-F238E27FC236}">
                <a16:creationId xmlns:a16="http://schemas.microsoft.com/office/drawing/2014/main" id="{740F5788-4474-DD4E-9119-BF88FF5B820B}"/>
              </a:ext>
            </a:extLst>
          </p:cNvPr>
          <p:cNvSpPr/>
          <p:nvPr/>
        </p:nvSpPr>
        <p:spPr>
          <a:xfrm>
            <a:off x="7953275" y="2891374"/>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5</a:t>
            </a:r>
          </a:p>
        </p:txBody>
      </p:sp>
      <p:sp>
        <p:nvSpPr>
          <p:cNvPr id="13" name="Oval 12">
            <a:extLst>
              <a:ext uri="{FF2B5EF4-FFF2-40B4-BE49-F238E27FC236}">
                <a16:creationId xmlns:a16="http://schemas.microsoft.com/office/drawing/2014/main" id="{3419B901-7233-2449-9014-C860B65CD441}"/>
              </a:ext>
            </a:extLst>
          </p:cNvPr>
          <p:cNvSpPr/>
          <p:nvPr/>
        </p:nvSpPr>
        <p:spPr>
          <a:xfrm>
            <a:off x="8225590" y="4273693"/>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6</a:t>
            </a:r>
          </a:p>
        </p:txBody>
      </p:sp>
      <p:sp>
        <p:nvSpPr>
          <p:cNvPr id="14" name="Oval 13">
            <a:extLst>
              <a:ext uri="{FF2B5EF4-FFF2-40B4-BE49-F238E27FC236}">
                <a16:creationId xmlns:a16="http://schemas.microsoft.com/office/drawing/2014/main" id="{3373DFA5-D53C-0843-8AAF-CBFFB0AE6554}"/>
              </a:ext>
            </a:extLst>
          </p:cNvPr>
          <p:cNvSpPr/>
          <p:nvPr/>
        </p:nvSpPr>
        <p:spPr>
          <a:xfrm>
            <a:off x="10707902" y="4520855"/>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7</a:t>
            </a:r>
          </a:p>
        </p:txBody>
      </p:sp>
      <p:sp>
        <p:nvSpPr>
          <p:cNvPr id="15" name="Oval 14">
            <a:extLst>
              <a:ext uri="{FF2B5EF4-FFF2-40B4-BE49-F238E27FC236}">
                <a16:creationId xmlns:a16="http://schemas.microsoft.com/office/drawing/2014/main" id="{333F0EFB-7150-5945-BEF7-E2147A6109D6}"/>
              </a:ext>
            </a:extLst>
          </p:cNvPr>
          <p:cNvSpPr/>
          <p:nvPr/>
        </p:nvSpPr>
        <p:spPr>
          <a:xfrm>
            <a:off x="10556140" y="5510432"/>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8</a:t>
            </a:r>
          </a:p>
        </p:txBody>
      </p:sp>
      <p:sp>
        <p:nvSpPr>
          <p:cNvPr id="18" name="Oval 17">
            <a:extLst>
              <a:ext uri="{FF2B5EF4-FFF2-40B4-BE49-F238E27FC236}">
                <a16:creationId xmlns:a16="http://schemas.microsoft.com/office/drawing/2014/main" id="{49B8B494-B05B-4241-B4A2-5AD027AD2CEF}"/>
              </a:ext>
            </a:extLst>
          </p:cNvPr>
          <p:cNvSpPr/>
          <p:nvPr/>
        </p:nvSpPr>
        <p:spPr>
          <a:xfrm>
            <a:off x="5422683" y="2405954"/>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4</a:t>
            </a:r>
          </a:p>
        </p:txBody>
      </p:sp>
    </p:spTree>
    <p:extLst>
      <p:ext uri="{BB962C8B-B14F-4D97-AF65-F5344CB8AC3E}">
        <p14:creationId xmlns:p14="http://schemas.microsoft.com/office/powerpoint/2010/main" val="30729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460D30-05C5-714B-A92A-CE73FE5E5849}"/>
              </a:ext>
            </a:extLst>
          </p:cNvPr>
          <p:cNvPicPr>
            <a:picLocks noChangeAspect="1"/>
          </p:cNvPicPr>
          <p:nvPr/>
        </p:nvPicPr>
        <p:blipFill>
          <a:blip r:embed="rId2"/>
          <a:stretch>
            <a:fillRect/>
          </a:stretch>
        </p:blipFill>
        <p:spPr>
          <a:xfrm>
            <a:off x="908050" y="946150"/>
            <a:ext cx="10375900" cy="4965700"/>
          </a:xfrm>
          <a:prstGeom prst="rect">
            <a:avLst/>
          </a:prstGeom>
        </p:spPr>
      </p:pic>
      <p:sp>
        <p:nvSpPr>
          <p:cNvPr id="5" name="Oval 4">
            <a:extLst>
              <a:ext uri="{FF2B5EF4-FFF2-40B4-BE49-F238E27FC236}">
                <a16:creationId xmlns:a16="http://schemas.microsoft.com/office/drawing/2014/main" id="{638B1B43-23FA-2A4E-9BC9-257CCADE90A5}"/>
              </a:ext>
            </a:extLst>
          </p:cNvPr>
          <p:cNvSpPr/>
          <p:nvPr/>
        </p:nvSpPr>
        <p:spPr>
          <a:xfrm>
            <a:off x="1973512" y="808990"/>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1</a:t>
            </a:r>
          </a:p>
        </p:txBody>
      </p:sp>
      <p:sp>
        <p:nvSpPr>
          <p:cNvPr id="6" name="Oval 5">
            <a:extLst>
              <a:ext uri="{FF2B5EF4-FFF2-40B4-BE49-F238E27FC236}">
                <a16:creationId xmlns:a16="http://schemas.microsoft.com/office/drawing/2014/main" id="{7AEFD87C-85B7-6D41-9751-579163CC2714}"/>
              </a:ext>
            </a:extLst>
          </p:cNvPr>
          <p:cNvSpPr/>
          <p:nvPr/>
        </p:nvSpPr>
        <p:spPr>
          <a:xfrm>
            <a:off x="633730" y="3740319"/>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2</a:t>
            </a:r>
          </a:p>
        </p:txBody>
      </p:sp>
      <p:sp>
        <p:nvSpPr>
          <p:cNvPr id="7" name="Oval 6">
            <a:extLst>
              <a:ext uri="{FF2B5EF4-FFF2-40B4-BE49-F238E27FC236}">
                <a16:creationId xmlns:a16="http://schemas.microsoft.com/office/drawing/2014/main" id="{42ADBD3C-76BC-9542-BC4C-0B32AFFE8CA0}"/>
              </a:ext>
            </a:extLst>
          </p:cNvPr>
          <p:cNvSpPr/>
          <p:nvPr/>
        </p:nvSpPr>
        <p:spPr>
          <a:xfrm>
            <a:off x="633730" y="4574644"/>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3</a:t>
            </a:r>
          </a:p>
        </p:txBody>
      </p:sp>
    </p:spTree>
    <p:extLst>
      <p:ext uri="{BB962C8B-B14F-4D97-AF65-F5344CB8AC3E}">
        <p14:creationId xmlns:p14="http://schemas.microsoft.com/office/powerpoint/2010/main" val="656847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2EFD-E257-3C4F-86B7-3D0F83F5D2D7}"/>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EE95E270-247B-1943-9EDD-EB1C9950B6C9}"/>
              </a:ext>
            </a:extLst>
          </p:cNvPr>
          <p:cNvPicPr>
            <a:picLocks noChangeAspect="1"/>
          </p:cNvPicPr>
          <p:nvPr/>
        </p:nvPicPr>
        <p:blipFill>
          <a:blip r:embed="rId2"/>
          <a:stretch>
            <a:fillRect/>
          </a:stretch>
        </p:blipFill>
        <p:spPr>
          <a:xfrm>
            <a:off x="1016000" y="2361769"/>
            <a:ext cx="10337800" cy="863600"/>
          </a:xfrm>
          <a:prstGeom prst="rect">
            <a:avLst/>
          </a:prstGeom>
        </p:spPr>
      </p:pic>
      <p:pic>
        <p:nvPicPr>
          <p:cNvPr id="8" name="Picture 7">
            <a:extLst>
              <a:ext uri="{FF2B5EF4-FFF2-40B4-BE49-F238E27FC236}">
                <a16:creationId xmlns:a16="http://schemas.microsoft.com/office/drawing/2014/main" id="{AEBECAF4-104E-AF46-B59F-49B52A758E5C}"/>
              </a:ext>
            </a:extLst>
          </p:cNvPr>
          <p:cNvPicPr>
            <a:picLocks noChangeAspect="1"/>
          </p:cNvPicPr>
          <p:nvPr/>
        </p:nvPicPr>
        <p:blipFill>
          <a:blip r:embed="rId3"/>
          <a:stretch>
            <a:fillRect/>
          </a:stretch>
        </p:blipFill>
        <p:spPr>
          <a:xfrm>
            <a:off x="1016000" y="3225369"/>
            <a:ext cx="10464800" cy="2425700"/>
          </a:xfrm>
          <a:prstGeom prst="rect">
            <a:avLst/>
          </a:prstGeom>
        </p:spPr>
      </p:pic>
      <p:sp>
        <p:nvSpPr>
          <p:cNvPr id="9" name="Oval 8">
            <a:extLst>
              <a:ext uri="{FF2B5EF4-FFF2-40B4-BE49-F238E27FC236}">
                <a16:creationId xmlns:a16="http://schemas.microsoft.com/office/drawing/2014/main" id="{578F5ED8-9923-3E43-BA5A-8BF2D1B06F3A}"/>
              </a:ext>
            </a:extLst>
          </p:cNvPr>
          <p:cNvSpPr/>
          <p:nvPr/>
        </p:nvSpPr>
        <p:spPr>
          <a:xfrm>
            <a:off x="7149946" y="2279968"/>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1</a:t>
            </a:r>
          </a:p>
        </p:txBody>
      </p:sp>
      <p:sp>
        <p:nvSpPr>
          <p:cNvPr id="10" name="Oval 9">
            <a:extLst>
              <a:ext uri="{FF2B5EF4-FFF2-40B4-BE49-F238E27FC236}">
                <a16:creationId xmlns:a16="http://schemas.microsoft.com/office/drawing/2014/main" id="{7BB60D6D-1B17-6740-9317-92D923B3C89A}"/>
              </a:ext>
            </a:extLst>
          </p:cNvPr>
          <p:cNvSpPr/>
          <p:nvPr/>
        </p:nvSpPr>
        <p:spPr>
          <a:xfrm>
            <a:off x="4158515" y="3108964"/>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2</a:t>
            </a:r>
          </a:p>
        </p:txBody>
      </p:sp>
      <p:sp>
        <p:nvSpPr>
          <p:cNvPr id="11" name="Oval 10">
            <a:extLst>
              <a:ext uri="{FF2B5EF4-FFF2-40B4-BE49-F238E27FC236}">
                <a16:creationId xmlns:a16="http://schemas.microsoft.com/office/drawing/2014/main" id="{6160AB1D-A107-5642-80CB-331C9E0BCC58}"/>
              </a:ext>
            </a:extLst>
          </p:cNvPr>
          <p:cNvSpPr/>
          <p:nvPr/>
        </p:nvSpPr>
        <p:spPr>
          <a:xfrm>
            <a:off x="4295675" y="3896450"/>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3</a:t>
            </a:r>
          </a:p>
        </p:txBody>
      </p:sp>
      <p:sp>
        <p:nvSpPr>
          <p:cNvPr id="12" name="Oval 11">
            <a:extLst>
              <a:ext uri="{FF2B5EF4-FFF2-40B4-BE49-F238E27FC236}">
                <a16:creationId xmlns:a16="http://schemas.microsoft.com/office/drawing/2014/main" id="{A843003B-5FC6-334B-BBCF-99B49E3E6519}"/>
              </a:ext>
            </a:extLst>
          </p:cNvPr>
          <p:cNvSpPr/>
          <p:nvPr/>
        </p:nvSpPr>
        <p:spPr>
          <a:xfrm>
            <a:off x="4295675" y="4567531"/>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4</a:t>
            </a:r>
          </a:p>
        </p:txBody>
      </p:sp>
      <p:sp>
        <p:nvSpPr>
          <p:cNvPr id="13" name="Oval 12">
            <a:extLst>
              <a:ext uri="{FF2B5EF4-FFF2-40B4-BE49-F238E27FC236}">
                <a16:creationId xmlns:a16="http://schemas.microsoft.com/office/drawing/2014/main" id="{5ADD35F9-D99C-6649-8ACB-EABA9F6E3525}"/>
              </a:ext>
            </a:extLst>
          </p:cNvPr>
          <p:cNvSpPr/>
          <p:nvPr/>
        </p:nvSpPr>
        <p:spPr>
          <a:xfrm>
            <a:off x="9921560" y="4429764"/>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5</a:t>
            </a:r>
          </a:p>
        </p:txBody>
      </p:sp>
      <p:pic>
        <p:nvPicPr>
          <p:cNvPr id="14" name="Picture 13">
            <a:extLst>
              <a:ext uri="{FF2B5EF4-FFF2-40B4-BE49-F238E27FC236}">
                <a16:creationId xmlns:a16="http://schemas.microsoft.com/office/drawing/2014/main" id="{9F8CE5C2-2C62-E240-9788-C7053BB9AF0A}"/>
              </a:ext>
            </a:extLst>
          </p:cNvPr>
          <p:cNvPicPr>
            <a:picLocks noChangeAspect="1"/>
          </p:cNvPicPr>
          <p:nvPr/>
        </p:nvPicPr>
        <p:blipFill>
          <a:blip r:embed="rId4">
            <a:alphaModFix amt="50000"/>
          </a:blip>
          <a:stretch>
            <a:fillRect/>
          </a:stretch>
        </p:blipFill>
        <p:spPr>
          <a:xfrm>
            <a:off x="4432835" y="3097534"/>
            <a:ext cx="2044700" cy="571500"/>
          </a:xfrm>
          <a:prstGeom prst="rect">
            <a:avLst/>
          </a:prstGeom>
        </p:spPr>
      </p:pic>
      <p:sp>
        <p:nvSpPr>
          <p:cNvPr id="3" name="Rectangle 2">
            <a:extLst>
              <a:ext uri="{FF2B5EF4-FFF2-40B4-BE49-F238E27FC236}">
                <a16:creationId xmlns:a16="http://schemas.microsoft.com/office/drawing/2014/main" id="{D31EAE23-1DD0-9B47-9D89-0A89FDE8946B}"/>
              </a:ext>
            </a:extLst>
          </p:cNvPr>
          <p:cNvSpPr/>
          <p:nvPr/>
        </p:nvSpPr>
        <p:spPr>
          <a:xfrm>
            <a:off x="7286822" y="4120142"/>
            <a:ext cx="1349818" cy="533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p Arrow 3">
            <a:extLst>
              <a:ext uri="{FF2B5EF4-FFF2-40B4-BE49-F238E27FC236}">
                <a16:creationId xmlns:a16="http://schemas.microsoft.com/office/drawing/2014/main" id="{B1FB54DC-4F8E-1440-B98F-C282444143E5}"/>
              </a:ext>
            </a:extLst>
          </p:cNvPr>
          <p:cNvSpPr/>
          <p:nvPr/>
        </p:nvSpPr>
        <p:spPr>
          <a:xfrm>
            <a:off x="7799416" y="3879825"/>
            <a:ext cx="187037" cy="1974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8CDAB79-4962-C24F-8019-30C130113C58}"/>
              </a:ext>
            </a:extLst>
          </p:cNvPr>
          <p:cNvSpPr txBox="1"/>
          <p:nvPr/>
        </p:nvSpPr>
        <p:spPr>
          <a:xfrm>
            <a:off x="7330050" y="3533232"/>
            <a:ext cx="1223333" cy="380365"/>
          </a:xfrm>
          <a:prstGeom prst="rect">
            <a:avLst/>
          </a:prstGeom>
          <a:noFill/>
        </p:spPr>
        <p:txBody>
          <a:bodyPr wrap="square" rtlCol="0">
            <a:spAutoFit/>
          </a:bodyPr>
          <a:lstStyle/>
          <a:p>
            <a:r>
              <a:rPr lang="en-US" dirty="0" err="1">
                <a:solidFill>
                  <a:schemeClr val="accent1"/>
                </a:solidFill>
              </a:rPr>
              <a:t>postgres</a:t>
            </a:r>
            <a:r>
              <a:rPr lang="en-US" dirty="0" err="1">
                <a:solidFill>
                  <a:srgbClr val="FF0000"/>
                </a:solidFill>
              </a:rPr>
              <a:t>ql</a:t>
            </a:r>
            <a:endParaRPr lang="en-US" dirty="0">
              <a:solidFill>
                <a:srgbClr val="FF0000"/>
              </a:solidFill>
            </a:endParaRPr>
          </a:p>
        </p:txBody>
      </p:sp>
    </p:spTree>
    <p:extLst>
      <p:ext uri="{BB962C8B-B14F-4D97-AF65-F5344CB8AC3E}">
        <p14:creationId xmlns:p14="http://schemas.microsoft.com/office/powerpoint/2010/main" val="47179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F5F70F3-C336-7648-BA3A-D1AD2EF1C2D5}"/>
              </a:ext>
            </a:extLst>
          </p:cNvPr>
          <p:cNvPicPr>
            <a:picLocks noChangeAspect="1"/>
          </p:cNvPicPr>
          <p:nvPr/>
        </p:nvPicPr>
        <p:blipFill>
          <a:blip r:embed="rId2"/>
          <a:stretch>
            <a:fillRect/>
          </a:stretch>
        </p:blipFill>
        <p:spPr>
          <a:xfrm>
            <a:off x="1003300" y="2540799"/>
            <a:ext cx="10350500" cy="4076700"/>
          </a:xfrm>
          <a:prstGeom prst="rect">
            <a:avLst/>
          </a:prstGeom>
        </p:spPr>
      </p:pic>
      <p:sp>
        <p:nvSpPr>
          <p:cNvPr id="2" name="Title 1">
            <a:extLst>
              <a:ext uri="{FF2B5EF4-FFF2-40B4-BE49-F238E27FC236}">
                <a16:creationId xmlns:a16="http://schemas.microsoft.com/office/drawing/2014/main" id="{2B0D94A1-7391-8A45-96F8-0015C1A6045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8C9326A-9F98-2B42-8774-D2144399AE35}"/>
              </a:ext>
            </a:extLst>
          </p:cNvPr>
          <p:cNvPicPr>
            <a:picLocks noChangeAspect="1"/>
          </p:cNvPicPr>
          <p:nvPr/>
        </p:nvPicPr>
        <p:blipFill>
          <a:blip r:embed="rId3"/>
          <a:stretch>
            <a:fillRect/>
          </a:stretch>
        </p:blipFill>
        <p:spPr>
          <a:xfrm>
            <a:off x="990600" y="2067145"/>
            <a:ext cx="10210800" cy="829241"/>
          </a:xfrm>
          <a:prstGeom prst="rect">
            <a:avLst/>
          </a:prstGeom>
        </p:spPr>
      </p:pic>
      <p:sp>
        <p:nvSpPr>
          <p:cNvPr id="6" name="Oval 5">
            <a:extLst>
              <a:ext uri="{FF2B5EF4-FFF2-40B4-BE49-F238E27FC236}">
                <a16:creationId xmlns:a16="http://schemas.microsoft.com/office/drawing/2014/main" id="{46047982-6AB3-114F-9290-235AD47D15BB}"/>
              </a:ext>
            </a:extLst>
          </p:cNvPr>
          <p:cNvSpPr/>
          <p:nvPr/>
        </p:nvSpPr>
        <p:spPr>
          <a:xfrm>
            <a:off x="3228875" y="1876409"/>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1</a:t>
            </a:r>
          </a:p>
        </p:txBody>
      </p:sp>
      <p:sp>
        <p:nvSpPr>
          <p:cNvPr id="7" name="Oval 6">
            <a:extLst>
              <a:ext uri="{FF2B5EF4-FFF2-40B4-BE49-F238E27FC236}">
                <a16:creationId xmlns:a16="http://schemas.microsoft.com/office/drawing/2014/main" id="{FAE13DD7-6F91-6C4E-B1D2-AF65D45D5398}"/>
              </a:ext>
            </a:extLst>
          </p:cNvPr>
          <p:cNvSpPr/>
          <p:nvPr/>
        </p:nvSpPr>
        <p:spPr>
          <a:xfrm>
            <a:off x="9366204" y="3618252"/>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3</a:t>
            </a:r>
          </a:p>
        </p:txBody>
      </p:sp>
      <p:sp>
        <p:nvSpPr>
          <p:cNvPr id="8" name="Oval 7">
            <a:extLst>
              <a:ext uri="{FF2B5EF4-FFF2-40B4-BE49-F238E27FC236}">
                <a16:creationId xmlns:a16="http://schemas.microsoft.com/office/drawing/2014/main" id="{750C0ED4-4194-8D40-A88D-61939EA170BD}"/>
              </a:ext>
            </a:extLst>
          </p:cNvPr>
          <p:cNvSpPr/>
          <p:nvPr/>
        </p:nvSpPr>
        <p:spPr>
          <a:xfrm>
            <a:off x="4249180" y="3618252"/>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2</a:t>
            </a:r>
          </a:p>
        </p:txBody>
      </p:sp>
      <p:sp>
        <p:nvSpPr>
          <p:cNvPr id="11" name="Oval 10">
            <a:extLst>
              <a:ext uri="{FF2B5EF4-FFF2-40B4-BE49-F238E27FC236}">
                <a16:creationId xmlns:a16="http://schemas.microsoft.com/office/drawing/2014/main" id="{489F4858-D124-6D45-8D9D-1BC94F7E70F5}"/>
              </a:ext>
            </a:extLst>
          </p:cNvPr>
          <p:cNvSpPr/>
          <p:nvPr/>
        </p:nvSpPr>
        <p:spPr>
          <a:xfrm>
            <a:off x="4249180" y="5955913"/>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4</a:t>
            </a:r>
          </a:p>
        </p:txBody>
      </p:sp>
    </p:spTree>
    <p:extLst>
      <p:ext uri="{BB962C8B-B14F-4D97-AF65-F5344CB8AC3E}">
        <p14:creationId xmlns:p14="http://schemas.microsoft.com/office/powerpoint/2010/main" val="376465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16E9-7239-9945-8E30-9E3AC1CE9C95}"/>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37C1C092-9ACF-A74E-8907-E837017F89ED}"/>
              </a:ext>
            </a:extLst>
          </p:cNvPr>
          <p:cNvPicPr>
            <a:picLocks noChangeAspect="1"/>
          </p:cNvPicPr>
          <p:nvPr/>
        </p:nvPicPr>
        <p:blipFill>
          <a:blip r:embed="rId2"/>
          <a:stretch>
            <a:fillRect/>
          </a:stretch>
        </p:blipFill>
        <p:spPr>
          <a:xfrm>
            <a:off x="876300" y="2759344"/>
            <a:ext cx="10439400" cy="2362200"/>
          </a:xfrm>
          <a:prstGeom prst="rect">
            <a:avLst/>
          </a:prstGeom>
        </p:spPr>
      </p:pic>
      <p:sp>
        <p:nvSpPr>
          <p:cNvPr id="6" name="Oval 5">
            <a:extLst>
              <a:ext uri="{FF2B5EF4-FFF2-40B4-BE49-F238E27FC236}">
                <a16:creationId xmlns:a16="http://schemas.microsoft.com/office/drawing/2014/main" id="{A5011F4A-0B13-DA4B-88BC-82D59481CB4F}"/>
              </a:ext>
            </a:extLst>
          </p:cNvPr>
          <p:cNvSpPr/>
          <p:nvPr/>
        </p:nvSpPr>
        <p:spPr>
          <a:xfrm>
            <a:off x="1942516" y="2622184"/>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1</a:t>
            </a:r>
          </a:p>
        </p:txBody>
      </p:sp>
      <p:sp>
        <p:nvSpPr>
          <p:cNvPr id="7" name="Oval 6">
            <a:extLst>
              <a:ext uri="{FF2B5EF4-FFF2-40B4-BE49-F238E27FC236}">
                <a16:creationId xmlns:a16="http://schemas.microsoft.com/office/drawing/2014/main" id="{68E9E55D-60F8-2649-91BF-BFC6A4B48774}"/>
              </a:ext>
            </a:extLst>
          </p:cNvPr>
          <p:cNvSpPr/>
          <p:nvPr/>
        </p:nvSpPr>
        <p:spPr>
          <a:xfrm>
            <a:off x="7366922" y="4077168"/>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3</a:t>
            </a:r>
          </a:p>
        </p:txBody>
      </p:sp>
      <p:sp>
        <p:nvSpPr>
          <p:cNvPr id="8" name="Oval 7">
            <a:extLst>
              <a:ext uri="{FF2B5EF4-FFF2-40B4-BE49-F238E27FC236}">
                <a16:creationId xmlns:a16="http://schemas.microsoft.com/office/drawing/2014/main" id="{B235358E-8B72-6745-B7EF-91CC9484E3C4}"/>
              </a:ext>
            </a:extLst>
          </p:cNvPr>
          <p:cNvSpPr/>
          <p:nvPr/>
        </p:nvSpPr>
        <p:spPr>
          <a:xfrm>
            <a:off x="9066991" y="4077168"/>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4</a:t>
            </a:r>
          </a:p>
        </p:txBody>
      </p:sp>
      <p:pic>
        <p:nvPicPr>
          <p:cNvPr id="9" name="Picture 8">
            <a:extLst>
              <a:ext uri="{FF2B5EF4-FFF2-40B4-BE49-F238E27FC236}">
                <a16:creationId xmlns:a16="http://schemas.microsoft.com/office/drawing/2014/main" id="{0EB7726E-CBEC-A645-946C-AA15DFDB0021}"/>
              </a:ext>
            </a:extLst>
          </p:cNvPr>
          <p:cNvPicPr>
            <a:picLocks noChangeAspect="1"/>
          </p:cNvPicPr>
          <p:nvPr/>
        </p:nvPicPr>
        <p:blipFill rotWithShape="1">
          <a:blip r:embed="rId3">
            <a:alphaModFix amt="50000"/>
          </a:blip>
          <a:srcRect/>
          <a:stretch/>
        </p:blipFill>
        <p:spPr>
          <a:xfrm>
            <a:off x="10036405" y="3769828"/>
            <a:ext cx="584200" cy="444500"/>
          </a:xfrm>
          <a:prstGeom prst="rect">
            <a:avLst/>
          </a:prstGeom>
        </p:spPr>
      </p:pic>
      <p:sp>
        <p:nvSpPr>
          <p:cNvPr id="10" name="Oval 9">
            <a:extLst>
              <a:ext uri="{FF2B5EF4-FFF2-40B4-BE49-F238E27FC236}">
                <a16:creationId xmlns:a16="http://schemas.microsoft.com/office/drawing/2014/main" id="{2672720C-75B5-9B4C-9BF8-28CEC03E51D0}"/>
              </a:ext>
            </a:extLst>
          </p:cNvPr>
          <p:cNvSpPr/>
          <p:nvPr/>
        </p:nvSpPr>
        <p:spPr>
          <a:xfrm>
            <a:off x="9899245" y="3495508"/>
            <a:ext cx="274320" cy="27432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2</a:t>
            </a:r>
          </a:p>
        </p:txBody>
      </p:sp>
    </p:spTree>
    <p:extLst>
      <p:ext uri="{BB962C8B-B14F-4D97-AF65-F5344CB8AC3E}">
        <p14:creationId xmlns:p14="http://schemas.microsoft.com/office/powerpoint/2010/main" val="1835644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368</Words>
  <Application>Microsoft Macintosh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lee</dc:creator>
  <cp:lastModifiedBy>kevin lee</cp:lastModifiedBy>
  <cp:revision>1</cp:revision>
  <dcterms:created xsi:type="dcterms:W3CDTF">2021-04-28T17:40:53Z</dcterms:created>
  <dcterms:modified xsi:type="dcterms:W3CDTF">2021-04-28T17:44:09Z</dcterms:modified>
</cp:coreProperties>
</file>