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 snapToObjects="1">
      <p:cViewPr varScale="1">
        <p:scale>
          <a:sx n="104" d="100"/>
          <a:sy n="104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73CC25-5195-4964-964C-1D67EBBC888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BAE9034-1832-431D-A377-09056F8C56F7}">
      <dgm:prSet/>
      <dgm:spPr/>
      <dgm:t>
        <a:bodyPr/>
        <a:lstStyle/>
        <a:p>
          <a:r>
            <a:rPr lang="en-US"/>
            <a:t>Because the micro mobility industry is very competitive, it is critical for the company operators to understand their customers and usage trend. </a:t>
          </a:r>
        </a:p>
      </dgm:t>
    </dgm:pt>
    <dgm:pt modelId="{5D8D5ECE-C8DC-45CB-B5C4-8878F269C313}" type="parTrans" cxnId="{05D2B59B-0FC0-4466-93BE-54CABCEE1D93}">
      <dgm:prSet/>
      <dgm:spPr/>
      <dgm:t>
        <a:bodyPr/>
        <a:lstStyle/>
        <a:p>
          <a:endParaRPr lang="en-US"/>
        </a:p>
      </dgm:t>
    </dgm:pt>
    <dgm:pt modelId="{5915F04D-E5BA-42A7-A2BD-10291E28950D}" type="sibTrans" cxnId="{05D2B59B-0FC0-4466-93BE-54CABCEE1D93}">
      <dgm:prSet/>
      <dgm:spPr/>
      <dgm:t>
        <a:bodyPr/>
        <a:lstStyle/>
        <a:p>
          <a:endParaRPr lang="en-US"/>
        </a:p>
      </dgm:t>
    </dgm:pt>
    <dgm:pt modelId="{09FABFA4-5EFE-4064-B0D4-36C61E8CF15D}">
      <dgm:prSet/>
      <dgm:spPr/>
      <dgm:t>
        <a:bodyPr/>
        <a:lstStyle/>
        <a:p>
          <a:r>
            <a:rPr lang="en-US"/>
            <a:t>In the past, the company has not acquired sufficient data to perform an analysis until now… </a:t>
          </a:r>
        </a:p>
      </dgm:t>
    </dgm:pt>
    <dgm:pt modelId="{D08084D9-5E11-48D3-820D-FC56AFFC19B7}" type="parTrans" cxnId="{848118D4-AFD2-4A2D-85BD-EECE5861417E}">
      <dgm:prSet/>
      <dgm:spPr/>
      <dgm:t>
        <a:bodyPr/>
        <a:lstStyle/>
        <a:p>
          <a:endParaRPr lang="en-US"/>
        </a:p>
      </dgm:t>
    </dgm:pt>
    <dgm:pt modelId="{556C25AB-F2A9-40E2-A0C9-F2A4C8215ED5}" type="sibTrans" cxnId="{848118D4-AFD2-4A2D-85BD-EECE5861417E}">
      <dgm:prSet/>
      <dgm:spPr/>
      <dgm:t>
        <a:bodyPr/>
        <a:lstStyle/>
        <a:p>
          <a:endParaRPr lang="en-US"/>
        </a:p>
      </dgm:t>
    </dgm:pt>
    <dgm:pt modelId="{E7B737D5-2EAF-4C70-AC8C-BE09FFDB2A90}">
      <dgm:prSet/>
      <dgm:spPr/>
      <dgm:t>
        <a:bodyPr/>
        <a:lstStyle/>
        <a:p>
          <a:r>
            <a:rPr lang="en-US" b="1"/>
            <a:t>Problem: What are some user behavior trends that we have observed from our data? </a:t>
          </a:r>
          <a:endParaRPr lang="en-US"/>
        </a:p>
      </dgm:t>
    </dgm:pt>
    <dgm:pt modelId="{2A58615D-450A-45BB-AFE5-61A30441D381}" type="parTrans" cxnId="{7BC45D43-3462-42BA-8685-20A6529BCFED}">
      <dgm:prSet/>
      <dgm:spPr/>
      <dgm:t>
        <a:bodyPr/>
        <a:lstStyle/>
        <a:p>
          <a:endParaRPr lang="en-US"/>
        </a:p>
      </dgm:t>
    </dgm:pt>
    <dgm:pt modelId="{6F085A95-9DC4-49D9-AAC7-08A2D1E351AF}" type="sibTrans" cxnId="{7BC45D43-3462-42BA-8685-20A6529BCFED}">
      <dgm:prSet/>
      <dgm:spPr/>
      <dgm:t>
        <a:bodyPr/>
        <a:lstStyle/>
        <a:p>
          <a:endParaRPr lang="en-US"/>
        </a:p>
      </dgm:t>
    </dgm:pt>
    <dgm:pt modelId="{78466D1B-1196-4213-B882-A516516C0A0C}" type="pres">
      <dgm:prSet presAssocID="{2173CC25-5195-4964-964C-1D67EBBC888A}" presName="root" presStyleCnt="0">
        <dgm:presLayoutVars>
          <dgm:dir/>
          <dgm:resizeHandles val="exact"/>
        </dgm:presLayoutVars>
      </dgm:prSet>
      <dgm:spPr/>
    </dgm:pt>
    <dgm:pt modelId="{2758982C-693E-422A-B60E-90A9D319B877}" type="pres">
      <dgm:prSet presAssocID="{ABAE9034-1832-431D-A377-09056F8C56F7}" presName="compNode" presStyleCnt="0"/>
      <dgm:spPr/>
    </dgm:pt>
    <dgm:pt modelId="{B88A0A5B-9D8A-4AF8-A1F7-0260F899EB88}" type="pres">
      <dgm:prSet presAssocID="{ABAE9034-1832-431D-A377-09056F8C56F7}" presName="bgRect" presStyleLbl="bgShp" presStyleIdx="0" presStyleCnt="3"/>
      <dgm:spPr/>
    </dgm:pt>
    <dgm:pt modelId="{54CEE7D7-1392-4885-949C-68CBCA39566C}" type="pres">
      <dgm:prSet presAssocID="{ABAE9034-1832-431D-A377-09056F8C56F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19C567D1-3BF7-4DFE-8B02-ED2C46DEAA34}" type="pres">
      <dgm:prSet presAssocID="{ABAE9034-1832-431D-A377-09056F8C56F7}" presName="spaceRect" presStyleCnt="0"/>
      <dgm:spPr/>
    </dgm:pt>
    <dgm:pt modelId="{E83EE270-D6F9-4419-9DC3-36D62E16C391}" type="pres">
      <dgm:prSet presAssocID="{ABAE9034-1832-431D-A377-09056F8C56F7}" presName="parTx" presStyleLbl="revTx" presStyleIdx="0" presStyleCnt="3">
        <dgm:presLayoutVars>
          <dgm:chMax val="0"/>
          <dgm:chPref val="0"/>
        </dgm:presLayoutVars>
      </dgm:prSet>
      <dgm:spPr/>
    </dgm:pt>
    <dgm:pt modelId="{9E7556F8-B517-423C-8BDD-06A4031EA06B}" type="pres">
      <dgm:prSet presAssocID="{5915F04D-E5BA-42A7-A2BD-10291E28950D}" presName="sibTrans" presStyleCnt="0"/>
      <dgm:spPr/>
    </dgm:pt>
    <dgm:pt modelId="{BD7337F8-E9B4-4952-85CD-B736ED96939B}" type="pres">
      <dgm:prSet presAssocID="{09FABFA4-5EFE-4064-B0D4-36C61E8CF15D}" presName="compNode" presStyleCnt="0"/>
      <dgm:spPr/>
    </dgm:pt>
    <dgm:pt modelId="{86B72A5C-FEFA-44FE-B5A2-701C4C8450C3}" type="pres">
      <dgm:prSet presAssocID="{09FABFA4-5EFE-4064-B0D4-36C61E8CF15D}" presName="bgRect" presStyleLbl="bgShp" presStyleIdx="1" presStyleCnt="3"/>
      <dgm:spPr/>
    </dgm:pt>
    <dgm:pt modelId="{4A31628E-B665-4C64-8A4F-B8072A9B330E}" type="pres">
      <dgm:prSet presAssocID="{09FABFA4-5EFE-4064-B0D4-36C61E8CF15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B4F93C14-A282-4BA8-8714-B7B08058B101}" type="pres">
      <dgm:prSet presAssocID="{09FABFA4-5EFE-4064-B0D4-36C61E8CF15D}" presName="spaceRect" presStyleCnt="0"/>
      <dgm:spPr/>
    </dgm:pt>
    <dgm:pt modelId="{E1B27942-ECA5-47DE-A3FD-9BCF5F2C7B02}" type="pres">
      <dgm:prSet presAssocID="{09FABFA4-5EFE-4064-B0D4-36C61E8CF15D}" presName="parTx" presStyleLbl="revTx" presStyleIdx="1" presStyleCnt="3">
        <dgm:presLayoutVars>
          <dgm:chMax val="0"/>
          <dgm:chPref val="0"/>
        </dgm:presLayoutVars>
      </dgm:prSet>
      <dgm:spPr/>
    </dgm:pt>
    <dgm:pt modelId="{BD4B00B4-CB4D-4158-9B93-42EE0C34B367}" type="pres">
      <dgm:prSet presAssocID="{556C25AB-F2A9-40E2-A0C9-F2A4C8215ED5}" presName="sibTrans" presStyleCnt="0"/>
      <dgm:spPr/>
    </dgm:pt>
    <dgm:pt modelId="{84EBDE9B-D957-4D86-AD5A-2A6F2E912C38}" type="pres">
      <dgm:prSet presAssocID="{E7B737D5-2EAF-4C70-AC8C-BE09FFDB2A90}" presName="compNode" presStyleCnt="0"/>
      <dgm:spPr/>
    </dgm:pt>
    <dgm:pt modelId="{8D71A045-EB8F-4792-BFF2-3D397A0EB28A}" type="pres">
      <dgm:prSet presAssocID="{E7B737D5-2EAF-4C70-AC8C-BE09FFDB2A90}" presName="bgRect" presStyleLbl="bgShp" presStyleIdx="2" presStyleCnt="3"/>
      <dgm:spPr/>
    </dgm:pt>
    <dgm:pt modelId="{F1A958A0-D1D6-4363-8220-C4C01665D6E2}" type="pres">
      <dgm:prSet presAssocID="{E7B737D5-2EAF-4C70-AC8C-BE09FFDB2A9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0929DF6A-F5A3-45EC-A4B6-7EA04BEB9BA8}" type="pres">
      <dgm:prSet presAssocID="{E7B737D5-2EAF-4C70-AC8C-BE09FFDB2A90}" presName="spaceRect" presStyleCnt="0"/>
      <dgm:spPr/>
    </dgm:pt>
    <dgm:pt modelId="{31E6A677-A95C-4732-B58B-495232C43376}" type="pres">
      <dgm:prSet presAssocID="{E7B737D5-2EAF-4C70-AC8C-BE09FFDB2A9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8869E08-1E62-4E66-86C6-51175F8E7EC5}" type="presOf" srcId="{2173CC25-5195-4964-964C-1D67EBBC888A}" destId="{78466D1B-1196-4213-B882-A516516C0A0C}" srcOrd="0" destOrd="0" presId="urn:microsoft.com/office/officeart/2018/2/layout/IconVerticalSolidList"/>
    <dgm:cxn modelId="{7BC45D43-3462-42BA-8685-20A6529BCFED}" srcId="{2173CC25-5195-4964-964C-1D67EBBC888A}" destId="{E7B737D5-2EAF-4C70-AC8C-BE09FFDB2A90}" srcOrd="2" destOrd="0" parTransId="{2A58615D-450A-45BB-AFE5-61A30441D381}" sibTransId="{6F085A95-9DC4-49D9-AAC7-08A2D1E351AF}"/>
    <dgm:cxn modelId="{6C03EB4E-EE72-440D-981D-3953B3CB919F}" type="presOf" srcId="{09FABFA4-5EFE-4064-B0D4-36C61E8CF15D}" destId="{E1B27942-ECA5-47DE-A3FD-9BCF5F2C7B02}" srcOrd="0" destOrd="0" presId="urn:microsoft.com/office/officeart/2018/2/layout/IconVerticalSolidList"/>
    <dgm:cxn modelId="{4F35E951-1BD2-4F62-978C-FB685BAEBD53}" type="presOf" srcId="{ABAE9034-1832-431D-A377-09056F8C56F7}" destId="{E83EE270-D6F9-4419-9DC3-36D62E16C391}" srcOrd="0" destOrd="0" presId="urn:microsoft.com/office/officeart/2018/2/layout/IconVerticalSolidList"/>
    <dgm:cxn modelId="{05D2B59B-0FC0-4466-93BE-54CABCEE1D93}" srcId="{2173CC25-5195-4964-964C-1D67EBBC888A}" destId="{ABAE9034-1832-431D-A377-09056F8C56F7}" srcOrd="0" destOrd="0" parTransId="{5D8D5ECE-C8DC-45CB-B5C4-8878F269C313}" sibTransId="{5915F04D-E5BA-42A7-A2BD-10291E28950D}"/>
    <dgm:cxn modelId="{447BAFA5-5015-4D65-8460-E201762CEA28}" type="presOf" srcId="{E7B737D5-2EAF-4C70-AC8C-BE09FFDB2A90}" destId="{31E6A677-A95C-4732-B58B-495232C43376}" srcOrd="0" destOrd="0" presId="urn:microsoft.com/office/officeart/2018/2/layout/IconVerticalSolidList"/>
    <dgm:cxn modelId="{848118D4-AFD2-4A2D-85BD-EECE5861417E}" srcId="{2173CC25-5195-4964-964C-1D67EBBC888A}" destId="{09FABFA4-5EFE-4064-B0D4-36C61E8CF15D}" srcOrd="1" destOrd="0" parTransId="{D08084D9-5E11-48D3-820D-FC56AFFC19B7}" sibTransId="{556C25AB-F2A9-40E2-A0C9-F2A4C8215ED5}"/>
    <dgm:cxn modelId="{C31AAB81-68D2-462F-A98A-4691AD1D9292}" type="presParOf" srcId="{78466D1B-1196-4213-B882-A516516C0A0C}" destId="{2758982C-693E-422A-B60E-90A9D319B877}" srcOrd="0" destOrd="0" presId="urn:microsoft.com/office/officeart/2018/2/layout/IconVerticalSolidList"/>
    <dgm:cxn modelId="{E6034D18-25F9-466F-8470-BD43242EE141}" type="presParOf" srcId="{2758982C-693E-422A-B60E-90A9D319B877}" destId="{B88A0A5B-9D8A-4AF8-A1F7-0260F899EB88}" srcOrd="0" destOrd="0" presId="urn:microsoft.com/office/officeart/2018/2/layout/IconVerticalSolidList"/>
    <dgm:cxn modelId="{FA04BE88-445F-438F-AB1C-3EC255E6BEAA}" type="presParOf" srcId="{2758982C-693E-422A-B60E-90A9D319B877}" destId="{54CEE7D7-1392-4885-949C-68CBCA39566C}" srcOrd="1" destOrd="0" presId="urn:microsoft.com/office/officeart/2018/2/layout/IconVerticalSolidList"/>
    <dgm:cxn modelId="{AAA22DC9-3466-4D3A-8A3F-A755A638A3E2}" type="presParOf" srcId="{2758982C-693E-422A-B60E-90A9D319B877}" destId="{19C567D1-3BF7-4DFE-8B02-ED2C46DEAA34}" srcOrd="2" destOrd="0" presId="urn:microsoft.com/office/officeart/2018/2/layout/IconVerticalSolidList"/>
    <dgm:cxn modelId="{C70DBFF8-5E24-4ECD-9B25-AC5504EF01C2}" type="presParOf" srcId="{2758982C-693E-422A-B60E-90A9D319B877}" destId="{E83EE270-D6F9-4419-9DC3-36D62E16C391}" srcOrd="3" destOrd="0" presId="urn:microsoft.com/office/officeart/2018/2/layout/IconVerticalSolidList"/>
    <dgm:cxn modelId="{BF09FD3C-F076-4045-A0A9-DCEB8A169656}" type="presParOf" srcId="{78466D1B-1196-4213-B882-A516516C0A0C}" destId="{9E7556F8-B517-423C-8BDD-06A4031EA06B}" srcOrd="1" destOrd="0" presId="urn:microsoft.com/office/officeart/2018/2/layout/IconVerticalSolidList"/>
    <dgm:cxn modelId="{695FF407-B8F1-4791-BE30-D96940F9EB80}" type="presParOf" srcId="{78466D1B-1196-4213-B882-A516516C0A0C}" destId="{BD7337F8-E9B4-4952-85CD-B736ED96939B}" srcOrd="2" destOrd="0" presId="urn:microsoft.com/office/officeart/2018/2/layout/IconVerticalSolidList"/>
    <dgm:cxn modelId="{6738CC37-ACA6-4F8C-9D3E-634118C36D80}" type="presParOf" srcId="{BD7337F8-E9B4-4952-85CD-B736ED96939B}" destId="{86B72A5C-FEFA-44FE-B5A2-701C4C8450C3}" srcOrd="0" destOrd="0" presId="urn:microsoft.com/office/officeart/2018/2/layout/IconVerticalSolidList"/>
    <dgm:cxn modelId="{B13D54D6-AA96-4730-B483-34D9A9CAE1F6}" type="presParOf" srcId="{BD7337F8-E9B4-4952-85CD-B736ED96939B}" destId="{4A31628E-B665-4C64-8A4F-B8072A9B330E}" srcOrd="1" destOrd="0" presId="urn:microsoft.com/office/officeart/2018/2/layout/IconVerticalSolidList"/>
    <dgm:cxn modelId="{78F40886-7681-46B4-9DDB-16063A3D0324}" type="presParOf" srcId="{BD7337F8-E9B4-4952-85CD-B736ED96939B}" destId="{B4F93C14-A282-4BA8-8714-B7B08058B101}" srcOrd="2" destOrd="0" presId="urn:microsoft.com/office/officeart/2018/2/layout/IconVerticalSolidList"/>
    <dgm:cxn modelId="{5F4F5F3D-110F-4986-AECD-16867590A30A}" type="presParOf" srcId="{BD7337F8-E9B4-4952-85CD-B736ED96939B}" destId="{E1B27942-ECA5-47DE-A3FD-9BCF5F2C7B02}" srcOrd="3" destOrd="0" presId="urn:microsoft.com/office/officeart/2018/2/layout/IconVerticalSolidList"/>
    <dgm:cxn modelId="{C2D9DD52-A137-4BF4-8B08-A1A32ACDF54D}" type="presParOf" srcId="{78466D1B-1196-4213-B882-A516516C0A0C}" destId="{BD4B00B4-CB4D-4158-9B93-42EE0C34B367}" srcOrd="3" destOrd="0" presId="urn:microsoft.com/office/officeart/2018/2/layout/IconVerticalSolidList"/>
    <dgm:cxn modelId="{F7221A8E-23BE-4B04-BC53-3C783BC758F3}" type="presParOf" srcId="{78466D1B-1196-4213-B882-A516516C0A0C}" destId="{84EBDE9B-D957-4D86-AD5A-2A6F2E912C38}" srcOrd="4" destOrd="0" presId="urn:microsoft.com/office/officeart/2018/2/layout/IconVerticalSolidList"/>
    <dgm:cxn modelId="{5C34098F-4763-4104-BFFB-36A8347638A5}" type="presParOf" srcId="{84EBDE9B-D957-4D86-AD5A-2A6F2E912C38}" destId="{8D71A045-EB8F-4792-BFF2-3D397A0EB28A}" srcOrd="0" destOrd="0" presId="urn:microsoft.com/office/officeart/2018/2/layout/IconVerticalSolidList"/>
    <dgm:cxn modelId="{98BD2018-E5AF-402F-B3F0-37853CC96918}" type="presParOf" srcId="{84EBDE9B-D957-4D86-AD5A-2A6F2E912C38}" destId="{F1A958A0-D1D6-4363-8220-C4C01665D6E2}" srcOrd="1" destOrd="0" presId="urn:microsoft.com/office/officeart/2018/2/layout/IconVerticalSolidList"/>
    <dgm:cxn modelId="{A20B13D2-FE5A-4289-81CB-80171444D343}" type="presParOf" srcId="{84EBDE9B-D957-4D86-AD5A-2A6F2E912C38}" destId="{0929DF6A-F5A3-45EC-A4B6-7EA04BEB9BA8}" srcOrd="2" destOrd="0" presId="urn:microsoft.com/office/officeart/2018/2/layout/IconVerticalSolidList"/>
    <dgm:cxn modelId="{91BE2C72-3728-47FB-8E60-94543A548256}" type="presParOf" srcId="{84EBDE9B-D957-4D86-AD5A-2A6F2E912C38}" destId="{31E6A677-A95C-4732-B58B-495232C4337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8A0A5B-9D8A-4AF8-A1F7-0260F899EB88}">
      <dsp:nvSpPr>
        <dsp:cNvPr id="0" name=""/>
        <dsp:cNvSpPr/>
      </dsp:nvSpPr>
      <dsp:spPr>
        <a:xfrm>
          <a:off x="0" y="682"/>
          <a:ext cx="6572250" cy="15961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CEE7D7-1392-4885-949C-68CBCA39566C}">
      <dsp:nvSpPr>
        <dsp:cNvPr id="0" name=""/>
        <dsp:cNvSpPr/>
      </dsp:nvSpPr>
      <dsp:spPr>
        <a:xfrm>
          <a:off x="482844" y="359822"/>
          <a:ext cx="877899" cy="8778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3EE270-D6F9-4419-9DC3-36D62E16C391}">
      <dsp:nvSpPr>
        <dsp:cNvPr id="0" name=""/>
        <dsp:cNvSpPr/>
      </dsp:nvSpPr>
      <dsp:spPr>
        <a:xfrm>
          <a:off x="1843589" y="682"/>
          <a:ext cx="4728660" cy="1596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29" tIns="168929" rIns="168929" bIns="16892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Because the micro mobility industry is very competitive, it is critical for the company operators to understand their customers and usage trend. </a:t>
          </a:r>
        </a:p>
      </dsp:txBody>
      <dsp:txXfrm>
        <a:off x="1843589" y="682"/>
        <a:ext cx="4728660" cy="1596181"/>
      </dsp:txXfrm>
    </dsp:sp>
    <dsp:sp modelId="{86B72A5C-FEFA-44FE-B5A2-701C4C8450C3}">
      <dsp:nvSpPr>
        <dsp:cNvPr id="0" name=""/>
        <dsp:cNvSpPr/>
      </dsp:nvSpPr>
      <dsp:spPr>
        <a:xfrm>
          <a:off x="0" y="1995909"/>
          <a:ext cx="6572250" cy="159618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31628E-B665-4C64-8A4F-B8072A9B330E}">
      <dsp:nvSpPr>
        <dsp:cNvPr id="0" name=""/>
        <dsp:cNvSpPr/>
      </dsp:nvSpPr>
      <dsp:spPr>
        <a:xfrm>
          <a:off x="482844" y="2355050"/>
          <a:ext cx="877899" cy="8778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27942-ECA5-47DE-A3FD-9BCF5F2C7B02}">
      <dsp:nvSpPr>
        <dsp:cNvPr id="0" name=""/>
        <dsp:cNvSpPr/>
      </dsp:nvSpPr>
      <dsp:spPr>
        <a:xfrm>
          <a:off x="1843589" y="1995909"/>
          <a:ext cx="4728660" cy="1596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29" tIns="168929" rIns="168929" bIns="16892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 the past, the company has not acquired sufficient data to perform an analysis until now… </a:t>
          </a:r>
        </a:p>
      </dsp:txBody>
      <dsp:txXfrm>
        <a:off x="1843589" y="1995909"/>
        <a:ext cx="4728660" cy="1596181"/>
      </dsp:txXfrm>
    </dsp:sp>
    <dsp:sp modelId="{8D71A045-EB8F-4792-BFF2-3D397A0EB28A}">
      <dsp:nvSpPr>
        <dsp:cNvPr id="0" name=""/>
        <dsp:cNvSpPr/>
      </dsp:nvSpPr>
      <dsp:spPr>
        <a:xfrm>
          <a:off x="0" y="3991136"/>
          <a:ext cx="6572250" cy="159618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A958A0-D1D6-4363-8220-C4C01665D6E2}">
      <dsp:nvSpPr>
        <dsp:cNvPr id="0" name=""/>
        <dsp:cNvSpPr/>
      </dsp:nvSpPr>
      <dsp:spPr>
        <a:xfrm>
          <a:off x="482844" y="4350277"/>
          <a:ext cx="877899" cy="8778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E6A677-A95C-4732-B58B-495232C43376}">
      <dsp:nvSpPr>
        <dsp:cNvPr id="0" name=""/>
        <dsp:cNvSpPr/>
      </dsp:nvSpPr>
      <dsp:spPr>
        <a:xfrm>
          <a:off x="1843589" y="3991136"/>
          <a:ext cx="4728660" cy="1596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29" tIns="168929" rIns="168929" bIns="16892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Problem: What are some user behavior trends that we have observed from our data? </a:t>
          </a:r>
          <a:endParaRPr lang="en-US" sz="1900" kern="1200"/>
        </a:p>
      </dsp:txBody>
      <dsp:txXfrm>
        <a:off x="1843589" y="3991136"/>
        <a:ext cx="4728660" cy="15961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7F2B-2696-6349-9D1A-150FDB24B3E8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625D0AE-A96F-2C4B-885D-EC868EF6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49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7F2B-2696-6349-9D1A-150FDB24B3E8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D0AE-A96F-2C4B-885D-EC868EF6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48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7F2B-2696-6349-9D1A-150FDB24B3E8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D0AE-A96F-2C4B-885D-EC868EF6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02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7F2B-2696-6349-9D1A-150FDB24B3E8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D0AE-A96F-2C4B-885D-EC868EF6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39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C557F2B-2696-6349-9D1A-150FDB24B3E8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625D0AE-A96F-2C4B-885D-EC868EF6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97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7F2B-2696-6349-9D1A-150FDB24B3E8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D0AE-A96F-2C4B-885D-EC868EF6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19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7F2B-2696-6349-9D1A-150FDB24B3E8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D0AE-A96F-2C4B-885D-EC868EF62B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7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7F2B-2696-6349-9D1A-150FDB24B3E8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D0AE-A96F-2C4B-885D-EC868EF62BA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2100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7F2B-2696-6349-9D1A-150FDB24B3E8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D0AE-A96F-2C4B-885D-EC868EF6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6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7F2B-2696-6349-9D1A-150FDB24B3E8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D0AE-A96F-2C4B-885D-EC868EF6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01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7F2B-2696-6349-9D1A-150FDB24B3E8}" type="datetimeFigureOut">
              <a:rPr lang="en-US" smtClean="0"/>
              <a:t>10/31/20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D0AE-A96F-2C4B-885D-EC868EF6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5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C557F2B-2696-6349-9D1A-150FDB24B3E8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625D0AE-A96F-2C4B-885D-EC868EF6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microsoft.com/office/2007/relationships/hdphoto" Target="../media/hdphoto2.wdp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austintexas.gov/Transportation-and-Mobility/Shared-Micromobility-Vehicle-Trips/7d8e-dm7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1.tiff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2.tiff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3.tiff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4.tiff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5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A7480-1410-414E-8B15-97388E7413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 Mobility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85A14-FD28-0F4D-BC6C-DAEBEC61B4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Nebula DS Sample Project</a:t>
            </a:r>
          </a:p>
        </p:txBody>
      </p:sp>
    </p:spTree>
    <p:extLst>
      <p:ext uri="{BB962C8B-B14F-4D97-AF65-F5344CB8AC3E}">
        <p14:creationId xmlns:p14="http://schemas.microsoft.com/office/powerpoint/2010/main" val="1743010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CFFB95F-D901-4937-8084-8A7BAA84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3F325F-F704-6C4B-B3A1-0421BB93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000"/>
              <a:t>Problem Statement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F473BD-3FD3-4548-A8F5-11D3C9CB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91E02ED-3E2E-4396-B6DE-5F93F2F1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8F088F5-B4E7-43B9-88F4-8667026E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07C047-110E-4FB7-AAB2-71E2D7DE90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0115331"/>
              </p:ext>
            </p:extLst>
          </p:nvPr>
        </p:nvGraphicFramePr>
        <p:xfrm>
          <a:off x="622300" y="639763"/>
          <a:ext cx="6572250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508707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F0760-275A-034E-A365-F10157E88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Getting the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5983F-3CB2-DA4D-B557-3F95A9C87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All the data acquired are publically available: </a:t>
            </a:r>
          </a:p>
          <a:p>
            <a:r>
              <a:rPr lang="en-US">
                <a:hlinkClick r:id="rId2"/>
              </a:rPr>
              <a:t>data.austintexas.gov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A total of 9.4MM records were analyzed to identify relevant trends</a:t>
            </a:r>
          </a:p>
          <a:p>
            <a:r>
              <a:rPr lang="en-US"/>
              <a:t>Each row represents one record of usage w/ start and finish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DA1998F-3250-E54A-99CA-08341A87F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415144"/>
              </p:ext>
            </p:extLst>
          </p:nvPr>
        </p:nvGraphicFramePr>
        <p:xfrm>
          <a:off x="838200" y="4648890"/>
          <a:ext cx="10515602" cy="12788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7907">
                  <a:extLst>
                    <a:ext uri="{9D8B030D-6E8A-4147-A177-3AD203B41FA5}">
                      <a16:colId xmlns:a16="http://schemas.microsoft.com/office/drawing/2014/main" val="4290787280"/>
                    </a:ext>
                  </a:extLst>
                </a:gridCol>
                <a:gridCol w="1922279">
                  <a:extLst>
                    <a:ext uri="{9D8B030D-6E8A-4147-A177-3AD203B41FA5}">
                      <a16:colId xmlns:a16="http://schemas.microsoft.com/office/drawing/2014/main" val="27567975"/>
                    </a:ext>
                  </a:extLst>
                </a:gridCol>
                <a:gridCol w="384009">
                  <a:extLst>
                    <a:ext uri="{9D8B030D-6E8A-4147-A177-3AD203B41FA5}">
                      <a16:colId xmlns:a16="http://schemas.microsoft.com/office/drawing/2014/main" val="1256660997"/>
                    </a:ext>
                  </a:extLst>
                </a:gridCol>
                <a:gridCol w="448755">
                  <a:extLst>
                    <a:ext uri="{9D8B030D-6E8A-4147-A177-3AD203B41FA5}">
                      <a16:colId xmlns:a16="http://schemas.microsoft.com/office/drawing/2014/main" val="3450218657"/>
                    </a:ext>
                  </a:extLst>
                </a:gridCol>
                <a:gridCol w="276844">
                  <a:extLst>
                    <a:ext uri="{9D8B030D-6E8A-4147-A177-3AD203B41FA5}">
                      <a16:colId xmlns:a16="http://schemas.microsoft.com/office/drawing/2014/main" val="2709708645"/>
                    </a:ext>
                  </a:extLst>
                </a:gridCol>
                <a:gridCol w="689877">
                  <a:extLst>
                    <a:ext uri="{9D8B030D-6E8A-4147-A177-3AD203B41FA5}">
                      <a16:colId xmlns:a16="http://schemas.microsoft.com/office/drawing/2014/main" val="2410685713"/>
                    </a:ext>
                  </a:extLst>
                </a:gridCol>
                <a:gridCol w="689877">
                  <a:extLst>
                    <a:ext uri="{9D8B030D-6E8A-4147-A177-3AD203B41FA5}">
                      <a16:colId xmlns:a16="http://schemas.microsoft.com/office/drawing/2014/main" val="4283328330"/>
                    </a:ext>
                  </a:extLst>
                </a:gridCol>
                <a:gridCol w="636294">
                  <a:extLst>
                    <a:ext uri="{9D8B030D-6E8A-4147-A177-3AD203B41FA5}">
                      <a16:colId xmlns:a16="http://schemas.microsoft.com/office/drawing/2014/main" val="8147229"/>
                    </a:ext>
                  </a:extLst>
                </a:gridCol>
                <a:gridCol w="261216">
                  <a:extLst>
                    <a:ext uri="{9D8B030D-6E8A-4147-A177-3AD203B41FA5}">
                      <a16:colId xmlns:a16="http://schemas.microsoft.com/office/drawing/2014/main" val="524879083"/>
                    </a:ext>
                  </a:extLst>
                </a:gridCol>
                <a:gridCol w="276844">
                  <a:extLst>
                    <a:ext uri="{9D8B030D-6E8A-4147-A177-3AD203B41FA5}">
                      <a16:colId xmlns:a16="http://schemas.microsoft.com/office/drawing/2014/main" val="4285181751"/>
                    </a:ext>
                  </a:extLst>
                </a:gridCol>
                <a:gridCol w="642992">
                  <a:extLst>
                    <a:ext uri="{9D8B030D-6E8A-4147-A177-3AD203B41FA5}">
                      <a16:colId xmlns:a16="http://schemas.microsoft.com/office/drawing/2014/main" val="4148488428"/>
                    </a:ext>
                  </a:extLst>
                </a:gridCol>
                <a:gridCol w="384009">
                  <a:extLst>
                    <a:ext uri="{9D8B030D-6E8A-4147-A177-3AD203B41FA5}">
                      <a16:colId xmlns:a16="http://schemas.microsoft.com/office/drawing/2014/main" val="3222442323"/>
                    </a:ext>
                  </a:extLst>
                </a:gridCol>
                <a:gridCol w="384009">
                  <a:extLst>
                    <a:ext uri="{9D8B030D-6E8A-4147-A177-3AD203B41FA5}">
                      <a16:colId xmlns:a16="http://schemas.microsoft.com/office/drawing/2014/main" val="3346535166"/>
                    </a:ext>
                  </a:extLst>
                </a:gridCol>
                <a:gridCol w="276844">
                  <a:extLst>
                    <a:ext uri="{9D8B030D-6E8A-4147-A177-3AD203B41FA5}">
                      <a16:colId xmlns:a16="http://schemas.microsoft.com/office/drawing/2014/main" val="1845929653"/>
                    </a:ext>
                  </a:extLst>
                </a:gridCol>
                <a:gridCol w="651923">
                  <a:extLst>
                    <a:ext uri="{9D8B030D-6E8A-4147-A177-3AD203B41FA5}">
                      <a16:colId xmlns:a16="http://schemas.microsoft.com/office/drawing/2014/main" val="3540201280"/>
                    </a:ext>
                  </a:extLst>
                </a:gridCol>
                <a:gridCol w="651923">
                  <a:extLst>
                    <a:ext uri="{9D8B030D-6E8A-4147-A177-3AD203B41FA5}">
                      <a16:colId xmlns:a16="http://schemas.microsoft.com/office/drawing/2014/main" val="4287849733"/>
                    </a:ext>
                  </a:extLst>
                </a:gridCol>
              </a:tblGrid>
              <a:tr h="45603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ID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Device ID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Vehicle Type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Trip Duration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Trip Distance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Start Time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End Time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Modified Date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Month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Hour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Day of Week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Council District (Start)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Council District (End)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Year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Census Tract Start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Census Tract End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extLst>
                  <a:ext uri="{0D108BD9-81ED-4DB2-BD59-A6C34878D82A}">
                    <a16:rowId xmlns:a16="http://schemas.microsoft.com/office/drawing/2014/main" val="2711094636"/>
                  </a:ext>
                </a:extLst>
              </a:tr>
              <a:tr h="14306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1d4f113d-71b2-4213-9170-1644e048d4a1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d4d91f54-5527-4bef-9ce8-24808fbfadc3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scooter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869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4/10/18 20:00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4/10/18 20:00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4/17/19 1:58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2018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48453001100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48453001100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extLst>
                  <a:ext uri="{0D108BD9-81ED-4DB2-BD59-A6C34878D82A}">
                    <a16:rowId xmlns:a16="http://schemas.microsoft.com/office/drawing/2014/main" val="938322658"/>
                  </a:ext>
                </a:extLst>
              </a:tr>
              <a:tr h="14306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05d3d08f-9960-48e3-82f6-79a375ee28b0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4f62c903-e21b-499f-9197-fd0498f25cc5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scooter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371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1037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4/10/18 19:45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4/10/18 20:00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4/17/19 1:58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2018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48453000603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48453000601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extLst>
                  <a:ext uri="{0D108BD9-81ED-4DB2-BD59-A6C34878D82A}">
                    <a16:rowId xmlns:a16="http://schemas.microsoft.com/office/drawing/2014/main" val="737890163"/>
                  </a:ext>
                </a:extLst>
              </a:tr>
              <a:tr h="14306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61a4992e-7dff-4142-8dd6-baa23acf561a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6a25bdcf-1f68-4778-95b4-4223c7beec15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scooter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1687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4491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4/23/18 13:15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4/23/18 13:45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4/17/19 2:42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2018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48453001100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48453001100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extLst>
                  <a:ext uri="{0D108BD9-81ED-4DB2-BD59-A6C34878D82A}">
                    <a16:rowId xmlns:a16="http://schemas.microsoft.com/office/drawing/2014/main" val="3570579285"/>
                  </a:ext>
                </a:extLst>
              </a:tr>
              <a:tr h="14306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f1410b76-327b-479c-825e-45168034f390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b6efa85b-a836-4412-9620-77609f0e612b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scooter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524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633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4/27/18 21:45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4/27/18 22:00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4/17/19 2:42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2018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48453000603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48453000604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extLst>
                  <a:ext uri="{0D108BD9-81ED-4DB2-BD59-A6C34878D82A}">
                    <a16:rowId xmlns:a16="http://schemas.microsoft.com/office/drawing/2014/main" val="796265038"/>
                  </a:ext>
                </a:extLst>
              </a:tr>
              <a:tr h="14306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61250373-bece-46c2-a7c6-fb91c53eeefe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7af82887-fe34-4327-a63a-dfd11646252f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scooter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1114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4/27/18 21:45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4/27/18 21:45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4/17/19 2:42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2018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48453000500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48453000601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6" marR="6706" marT="6706" marB="0" anchor="b"/>
                </a:tc>
                <a:extLst>
                  <a:ext uri="{0D108BD9-81ED-4DB2-BD59-A6C34878D82A}">
                    <a16:rowId xmlns:a16="http://schemas.microsoft.com/office/drawing/2014/main" val="4000645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028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2FFF7-C717-C04A-BB6B-45EC9DCC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/>
              <a:t>Analysis – Monthly Usage Over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33FED5-E083-D947-A999-7C9D739CD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99" y="764434"/>
            <a:ext cx="6882269" cy="533939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D0E1F-BADB-4E4D-8BED-0D9DA7139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r>
              <a:rPr lang="en-US" sz="1600"/>
              <a:t>Our analysis revealed that there was a steady upward trend in usage until late 2019/early 2020, when the usage dropped significantly. Can you guess why? </a:t>
            </a:r>
          </a:p>
          <a:p>
            <a:endParaRPr lang="en-US" sz="1600"/>
          </a:p>
          <a:p>
            <a:r>
              <a:rPr lang="en-US" sz="1600"/>
              <a:t>There is a cyclical trend in usage that peaks in the summer. </a:t>
            </a:r>
          </a:p>
        </p:txBody>
      </p:sp>
      <p:grpSp>
        <p:nvGrpSpPr>
          <p:cNvPr id="16" name="Group 10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7" name="Oval 11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2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0602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6FAA2-08EF-7B49-A14C-C3AB9FCE9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Analysis – Weekly Usage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70EA0A-5FBA-3649-BCF6-F7E89363B8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999" r="2" b="2"/>
          <a:stretch/>
        </p:blipFill>
        <p:spPr>
          <a:xfrm>
            <a:off x="1007196" y="2265037"/>
            <a:ext cx="5088800" cy="390715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D9F58-6855-3242-BF76-52F0F53A1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216" y="2320412"/>
            <a:ext cx="4632031" cy="3851787"/>
          </a:xfrm>
        </p:spPr>
        <p:txBody>
          <a:bodyPr anchor="ctr">
            <a:normAutofit/>
          </a:bodyPr>
          <a:lstStyle/>
          <a:p>
            <a:r>
              <a:rPr lang="en-US"/>
              <a:t>People use the bikes/scooters more frequently on Saturday/Sunday around the afternoon. </a:t>
            </a:r>
          </a:p>
          <a:p>
            <a:endParaRPr lang="en-US"/>
          </a:p>
          <a:p>
            <a:r>
              <a:rPr lang="en-US"/>
              <a:t>A Heatmap is a good tool for expressing relativity, adding a color scale makes it easy for people to visualize. 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9956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E4D028-FD42-2F4C-9FA8-0154CA264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/>
              <a:t>Analysis – Trip Duration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E53A70-9AD6-B14D-A4F4-5FF3C6F49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704" y="640080"/>
            <a:ext cx="6770858" cy="558810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46311-0EDD-D94D-A167-AAF76A151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r>
              <a:rPr lang="en-US" sz="1600"/>
              <a:t>On average, people use their vehicles for about 800s (13 mins). </a:t>
            </a:r>
          </a:p>
          <a:p>
            <a:r>
              <a:rPr lang="en-US" sz="1600"/>
              <a:t>In the past couple of months, we observed an increase in trip duration as public transportation become shut down.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3506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E4D028-FD42-2F4C-9FA8-0154CA264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Analysis – Trip Distance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ECBBFA-6F6C-F14F-B40B-F23797950F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969"/>
          <a:stretch/>
        </p:blipFill>
        <p:spPr>
          <a:xfrm>
            <a:off x="1007196" y="2265037"/>
            <a:ext cx="5088800" cy="390715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46311-0EDD-D94D-A167-AAF76A151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216" y="2320412"/>
            <a:ext cx="4632031" cy="3851787"/>
          </a:xfrm>
        </p:spPr>
        <p:txBody>
          <a:bodyPr anchor="ctr">
            <a:normAutofit/>
          </a:bodyPr>
          <a:lstStyle/>
          <a:p>
            <a:r>
              <a:rPr lang="en-US"/>
              <a:t>On average, people use their vehicles for about 2000m (1.2 miles). </a:t>
            </a:r>
          </a:p>
          <a:p>
            <a:r>
              <a:rPr lang="en-US"/>
              <a:t>In the past couple of months, we observed an increase in trip distance as public transportation become shut down. 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2609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E4D028-FD42-2F4C-9FA8-0154CA264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Analysis – Daily Ride Per Scooter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4C81A-EC28-844E-B307-75C4F56759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" b="5886"/>
          <a:stretch/>
        </p:blipFill>
        <p:spPr>
          <a:xfrm>
            <a:off x="1007196" y="2265037"/>
            <a:ext cx="5088800" cy="390715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46311-0EDD-D94D-A167-AAF76A151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216" y="2320412"/>
            <a:ext cx="4632031" cy="3851787"/>
          </a:xfrm>
        </p:spPr>
        <p:txBody>
          <a:bodyPr anchor="ctr">
            <a:normAutofit/>
          </a:bodyPr>
          <a:lstStyle/>
          <a:p>
            <a:r>
              <a:rPr lang="en-US"/>
              <a:t>Perhaps the daily ride per scooter is the most useful metric to track. It measure how frequently each scooter is used (turnover). </a:t>
            </a:r>
          </a:p>
          <a:p>
            <a:r>
              <a:rPr lang="en-US"/>
              <a:t>A high value means bikes/scooters are frequently used and should therefore translate into higher revenue. </a:t>
            </a:r>
          </a:p>
          <a:p>
            <a:r>
              <a:rPr lang="en-US"/>
              <a:t>A low value means bike/scooters are infrequently used yet still accumulating costing for the company (maintenance cost). </a:t>
            </a:r>
            <a:endParaRPr lang="en-US" dirty="0"/>
          </a:p>
        </p:txBody>
      </p:sp>
      <p:sp>
        <p:nvSpPr>
          <p:cNvPr id="21" name="Oval 1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26911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476</Words>
  <Application>Microsoft Macintosh PowerPoint</Application>
  <PresentationFormat>Widescreen</PresentationFormat>
  <Paragraphs>126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Rockwell</vt:lpstr>
      <vt:lpstr>Rockwell Condensed</vt:lpstr>
      <vt:lpstr>Rockwell Extra Bold</vt:lpstr>
      <vt:lpstr>Wingdings</vt:lpstr>
      <vt:lpstr>Wood Type</vt:lpstr>
      <vt:lpstr>Micro Mobility</vt:lpstr>
      <vt:lpstr>Problem Statement</vt:lpstr>
      <vt:lpstr>Getting the Data</vt:lpstr>
      <vt:lpstr>Analysis – Monthly Usage Over Time</vt:lpstr>
      <vt:lpstr>Analysis – Weekly Usage</vt:lpstr>
      <vt:lpstr>Analysis – Trip Duration</vt:lpstr>
      <vt:lpstr>Analysis – Trip Distance</vt:lpstr>
      <vt:lpstr>Analysis – Daily Ride Per Scooter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Mobility</dc:title>
  <dc:creator>kevin lee</dc:creator>
  <cp:lastModifiedBy>kevin lee</cp:lastModifiedBy>
  <cp:revision>1</cp:revision>
  <dcterms:created xsi:type="dcterms:W3CDTF">2020-10-31T21:55:03Z</dcterms:created>
  <dcterms:modified xsi:type="dcterms:W3CDTF">2020-10-31T21:55:28Z</dcterms:modified>
</cp:coreProperties>
</file>