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0"/>
    <p:restoredTop sz="94645"/>
  </p:normalViewPr>
  <p:slideViewPr>
    <p:cSldViewPr snapToGrid="0" snapToObjects="1">
      <p:cViewPr varScale="1">
        <p:scale>
          <a:sx n="138" d="100"/>
          <a:sy n="138" d="100"/>
        </p:scale>
        <p:origin x="1080" y="-3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9EDE-7D35-624F-92F0-B469B3957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5A9E-656D-044C-924D-28C2CC56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F153-0730-F44B-8F56-BFD970E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06DD-91BA-0546-B2BC-F3C301F9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07DF-0723-2241-9ED1-811F0628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323-BD79-FE4B-9272-1974592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AF655-1533-1A42-B818-60642169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2185-0F63-F947-8CC1-38BFC52B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5F36-10F8-0C43-9401-9DBB2390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4E16-FE79-D747-9CB5-3147544E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BACB0-DFAB-864D-A66E-EF52FA867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EA99-60BB-4641-99A2-5D0D2BE1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A0B7-A85F-6F42-B7BE-E146075B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2E4-C68F-2A45-A48D-AF719D38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A812-004F-DC4A-8ED6-EE29E24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20F-BAF4-5E4F-8349-C082006C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747-9A71-1E4D-B40E-222CE36E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E934-1415-B843-867B-0D78D12C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FCE4-4545-B446-9B5E-E7384ECC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20D3-E776-7F4E-9BA3-36BB123A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A960-7B3F-0547-B238-1137E793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114A-1390-5146-A37C-5BA37103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B06F-C1A5-BD41-9657-2734E768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2E99-81AC-B24A-9083-AC703C6D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6A2A-24C9-4543-ABCC-8AAA051A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64D1-6800-3540-8F8B-E0D5A5E3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CF31-20A2-414E-8243-A478E59AE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6CF6D-61C8-8D48-BB38-D2F370FE7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125B-43CC-F347-B185-AB736B1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B240-95A8-4D45-8910-F0941A6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B8D0F-556E-B84B-B10A-2CE6D52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F9A7-DD35-9041-872F-B6B7270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C1D3-8ACD-E545-A3F5-0D119561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6F86-F60A-2245-AAA3-339DEB24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E9B75-29B0-A242-A3A1-E6DAFA5E7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B38AA-C3AF-7A40-8546-09DB92133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1CFC-2368-2543-9D02-52666DA1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2E651-6A1E-C743-9C6F-959952A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1B07D-27F9-AE49-B58C-484DD6F4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645E-9754-F543-AB9C-2F2A2B68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894CB-8A44-8648-8025-F8799D0B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0847A-6373-8645-88A7-044B9A98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31BD1-A581-3046-B03D-38FD5E8E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7A348-BA3E-6749-B078-33E07972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DBF9E-D2E3-334A-9843-4089570E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9F705-E9E9-0744-B683-1F963565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25BE-21E7-494B-A182-812BD3A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A349-4A45-3B42-9A71-DF12FDB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F2FA2-B8B7-9A4C-BE84-586D6B9B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3115-05F0-A44E-8F78-40A0A6F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1F71-0951-634C-9917-341E26A6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778EE-8280-5447-AA2B-D072448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8261-5DB3-374B-82A4-EFD54585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53A28-54A2-6C40-A0D1-A68BBE80D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9762-8039-944B-A582-AECF4599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C44D3-603B-E54E-BFCD-DF213C20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D43DF-20F5-1349-983B-9B63D369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EA6DD-3563-AD46-BE67-B9F38B0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B1C4C-8012-6342-8071-AB88990E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601E-0843-A446-B894-8EA9636E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081B-6E7C-A74B-A8C7-E9F9A2A86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6BB4-C55B-DF4D-B8A0-09BC310C9206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0545-D8C4-704F-9CAD-412C9D825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5A20-D64F-E04A-81E0-09567A93E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FFDF-1DC0-D944-B62A-18CFC1C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2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19D-5D6C-FF4E-9572-D1C5F5140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3B5E6-0077-EA44-9077-0FB170FCC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B48B-6326-CF4A-A93F-AAC39F1D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CD847-6A38-CF4A-A500-B8C869004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59435"/>
              </p:ext>
            </p:extLst>
          </p:nvPr>
        </p:nvGraphicFramePr>
        <p:xfrm>
          <a:off x="838200" y="1825625"/>
          <a:ext cx="11521910" cy="964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3434505274"/>
                    </a:ext>
                  </a:extLst>
                </a:gridCol>
                <a:gridCol w="1643722">
                  <a:extLst>
                    <a:ext uri="{9D8B030D-6E8A-4147-A177-3AD203B41FA5}">
                      <a16:colId xmlns:a16="http://schemas.microsoft.com/office/drawing/2014/main" val="3636907501"/>
                    </a:ext>
                  </a:extLst>
                </a:gridCol>
                <a:gridCol w="4953572">
                  <a:extLst>
                    <a:ext uri="{9D8B030D-6E8A-4147-A177-3AD203B41FA5}">
                      <a16:colId xmlns:a16="http://schemas.microsoft.com/office/drawing/2014/main" val="2646811464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3608766954"/>
                    </a:ext>
                  </a:extLst>
                </a:gridCol>
                <a:gridCol w="3099943">
                  <a:extLst>
                    <a:ext uri="{9D8B030D-6E8A-4147-A177-3AD203B41FA5}">
                      <a16:colId xmlns:a16="http://schemas.microsoft.com/office/drawing/2014/main" val="2369220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Special Char/Seq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87897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character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any single character (except line break)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a.b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axb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a$b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abb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a.b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07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one digit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0, 1, 2, 3, 4, 5,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935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one alphanumeric  (including _)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a, b, c,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075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one whitespace, tab, or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a\sb\c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816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one non-digit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A, B, C,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04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match one non-alphanumeric  (including _)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0, 1, 2, 3,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721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one non-whitespace, tab, or newline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A, B, C,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86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 a class of matching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lower case alphabets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062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[^…]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match the complement of 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[^</a:t>
                      </a:r>
                      <a:r>
                        <a:rPr lang="en-US" sz="1600" dirty="0" err="1"/>
                        <a:t>aeiou</a:t>
                      </a:r>
                      <a:r>
                        <a:rPr lang="en-US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non-vowel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570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^[^a-z]*$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line containing no lower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92617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occurrence indicators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zero or more occurrences of the previous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b, ab, </a:t>
                      </a:r>
                      <a:r>
                        <a:rPr lang="en-US" sz="1600" dirty="0" err="1"/>
                        <a:t>aab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aaab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aaaab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375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one or more occurrences of the previous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a+b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ab, </a:t>
                      </a:r>
                      <a:r>
                        <a:rPr lang="en-US" sz="1600" dirty="0" err="1"/>
                        <a:t>aab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aaab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aaaab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629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zero or one occurrence of the previous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a?b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b,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92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[…]*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repeated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</a:t>
                      </a:r>
                      <a:r>
                        <a:rPr lang="en-US" sz="1600" dirty="0" err="1"/>
                        <a:t>aeiou</a:t>
                      </a:r>
                      <a:r>
                        <a:rPr lang="en-US" sz="1600" dirty="0"/>
                        <a:t>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number of vowels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m,n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match m to n repeats of the preceding regular expression (the default value for m is 0 and ∞ for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[a-z]{2,10}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sequences of 2 to 10 lower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944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^[</a:t>
                      </a:r>
                      <a:r>
                        <a:rPr lang="en-US" sz="1600" dirty="0" err="1"/>
                        <a:t>aeiou</a:t>
                      </a:r>
                      <a:r>
                        <a:rPr lang="en-US" sz="1600" dirty="0"/>
                        <a:t>]{2,}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2 vowels in the start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077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 anchors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start-of-line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^A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line beginning with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642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end-of-line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line ending with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4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^[0-9]$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numeric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4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boundary of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\</a:t>
                      </a:r>
                      <a:r>
                        <a:rPr lang="en-US" sz="1600" dirty="0" err="1"/>
                        <a:t>bab</a:t>
                      </a:r>
                      <a:r>
                        <a:rPr lang="en-US" sz="1600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the word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logical “or”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a|b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either 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1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rules</a:t>
                      </a:r>
                    </a:p>
                  </a:txBody>
                  <a:tcPr vert="vert270" anchor="ctr"/>
                </a:tc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use (r1) allows the *, +, ? matches to apply to the entire regular expression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(ab)+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repetition of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93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adding the “?” after the qualifiers makes it perform the match in non-greedy or minimal fashion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89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use parentheses (…) to create a back reference and \1, \2, … to retrieve back references in sequential 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456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 anchor="ctr"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use </a:t>
                      </a:r>
                      <a:r>
                        <a:rPr lang="en-US" sz="1600" dirty="0" err="1"/>
                        <a:t>lookforward</a:t>
                      </a:r>
                      <a:r>
                        <a:rPr lang="en-US" sz="1600" dirty="0"/>
                        <a:t> assertion (?=…) to check if … matches next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5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4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443</Words>
  <Application>Microsoft Macintosh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19</cp:revision>
  <dcterms:created xsi:type="dcterms:W3CDTF">2020-10-14T04:55:35Z</dcterms:created>
  <dcterms:modified xsi:type="dcterms:W3CDTF">2020-10-15T19:41:40Z</dcterms:modified>
</cp:coreProperties>
</file>