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DA83-2D08-3943-A0FC-337DB671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77FA-8244-AD40-824A-288817BC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DE59-2218-D248-834E-51B8948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914-0F30-EA47-ADA7-7F2C6B4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F568-C59C-1C42-941A-467C8290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7E8-5C36-2243-9C2C-FF4CFFF5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41B4-B7FC-C541-9794-763C521B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DCB8-5E81-1F43-BF4B-CD4AE19C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0A51-6022-F140-AF70-CDE96575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324D-8C82-C249-A29B-0637460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E8CB4-F5F0-EC4C-9715-3C093A457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67D79-2724-AD4E-9BA0-732980B7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64ED-A93E-CE40-87A8-3AA33E8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E7C7-7443-0F4A-B6A6-1C7A37E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EB7B-15E7-F944-AF99-CA7FCF2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912-5C3C-884C-AB6D-75389DCF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083A-A00E-F643-B56F-B631C5A4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794E-CF58-3D4D-A78D-D538E77A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005F-8A4E-474A-8798-B96DF93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AA79-D4AE-0C44-BECF-80D5329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E716-B40B-0945-983F-91DF908E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0528-5CCE-3947-A849-00459A82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8E58-A176-924B-BCA1-E7483BD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F145-E467-6F44-85C5-9D58839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53AB-6072-C145-B0E1-B3AB7C4C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8DC6-85F1-C64C-8105-1C514C4D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8C11-A90B-D64C-BE9D-C8F5F7D9F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9B10-3898-F046-A3B4-DC655F8B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D154-2D1F-A944-AD4C-2FC1894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7CD3-396C-6E4A-B751-D8A3014C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027F-0FAC-5240-A95E-48B13176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02F-D191-454C-A881-F0CC75A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AFC09-05B7-C84F-A931-DFE73B3E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48CF-05CC-2F4E-8322-90400B51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3A30A-3EBD-014D-B510-148519ADC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53B6-5447-DF4F-8FB5-03F4F422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174D-A755-274C-BE18-8CF8C6CC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6D690-C150-D247-BB3E-2F493475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71CA-3AB3-574F-A9E4-3F0007D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2DF5-814F-484E-AE1D-40574249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65FC-7D77-794C-9C8E-84A3421B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745D7-744C-BD4F-86D5-98376FD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EA06-4D0F-1B4D-9374-4E8B4B9D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70C6-8BB1-FC46-BECB-61E8618B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F820-219C-A440-AEEE-16811D2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A71C-1F97-7F4C-AC59-6C3805C0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ED45-7883-BB4B-8CA8-52684896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7AE2-3F56-A94D-8169-12DD5E8A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5137-F232-E640-BE95-2D22EE64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2547-8C21-2748-B0A7-65D8C9D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EEA6B-55BF-CF44-83B5-A2EB9B7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548B-7914-8844-A7D6-A5F55A7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CD3-4335-6A44-821E-94588B6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2103-F064-DF43-B7A7-4ED9EAAC8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2A48-DCD4-074E-900F-74D6E76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A4A26-213E-5744-AEE1-FA861B57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F50E-BD57-5245-B88A-25FB0C1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FC01-E5D1-D14F-B487-7675BC47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6D74B-90B3-FF41-B401-ABA5C691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DC4B-61B7-7048-A9B7-5108D0A4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D31C-919D-6F40-AD78-E8FC5897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37A-D407-2D4E-960B-4BBBC2D3C59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184E-1C77-C845-B0F2-AC8D2430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7192-B011-E84D-A39B-62D89FDA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9EBF-23BF-394A-A1D4-BCFC6353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4BFA-DAA8-C843-BB5A-6122C65D5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FA9CE2-9C97-DA4F-8CE8-9EF8FD02C990}"/>
              </a:ext>
            </a:extLst>
          </p:cNvPr>
          <p:cNvSpPr/>
          <p:nvPr/>
        </p:nvSpPr>
        <p:spPr>
          <a:xfrm>
            <a:off x="5290326" y="2129881"/>
            <a:ext cx="2616818" cy="3311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app.js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icon.png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app.py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33F5E-4A1E-E549-976F-24873266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8F57-EF43-E441-9B52-E7FCF4C989B1}"/>
              </a:ext>
            </a:extLst>
          </p:cNvPr>
          <p:cNvSpPr/>
          <p:nvPr/>
        </p:nvSpPr>
        <p:spPr>
          <a:xfrm>
            <a:off x="1417136" y="2129881"/>
            <a:ext cx="2397512" cy="3311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354BE-EE7C-CF42-9536-2369BAD5DECE}"/>
              </a:ext>
            </a:extLst>
          </p:cNvPr>
          <p:cNvSpPr/>
          <p:nvPr/>
        </p:nvSpPr>
        <p:spPr>
          <a:xfrm>
            <a:off x="5453348" y="4736483"/>
            <a:ext cx="1994210" cy="54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D089E-1782-4941-9290-7337419642DF}"/>
              </a:ext>
            </a:extLst>
          </p:cNvPr>
          <p:cNvSpPr/>
          <p:nvPr/>
        </p:nvSpPr>
        <p:spPr>
          <a:xfrm>
            <a:off x="5039423" y="1901280"/>
            <a:ext cx="5735441" cy="376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 ’/’)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home():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@route(‘/predict/’)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predict():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transform_input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3710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43691-950D-4B47-80EB-6CF4CCC06C76}"/>
              </a:ext>
            </a:extLst>
          </p:cNvPr>
          <p:cNvSpPr/>
          <p:nvPr/>
        </p:nvSpPr>
        <p:spPr>
          <a:xfrm>
            <a:off x="6831980" y="998034"/>
            <a:ext cx="4988313" cy="326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app.py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@route(‘/’)</a:t>
            </a:r>
          </a:p>
          <a:p>
            <a:pPr algn="ctr"/>
            <a:r>
              <a:rPr lang="en-US" dirty="0"/>
              <a:t>def home</a:t>
            </a:r>
            <a:r>
              <a:rPr lang="en-US" dirty="0">
                <a:sym typeface="Wingdings" pitchFamily="2" charset="2"/>
              </a:rPr>
              <a:t>(): 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render_template</a:t>
            </a:r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@route(‘/predict/’)</a:t>
            </a:r>
          </a:p>
          <a:p>
            <a:pPr algn="ctr"/>
            <a:r>
              <a:rPr lang="en-US" dirty="0">
                <a:sym typeface="Wingdings" pitchFamily="2" charset="2"/>
              </a:rPr>
              <a:t>def predict(): </a:t>
            </a:r>
          </a:p>
          <a:p>
            <a:pPr algn="ctr"/>
            <a:r>
              <a:rPr lang="en-US" dirty="0">
                <a:sym typeface="Wingdings" pitchFamily="2" charset="2"/>
              </a:rPr>
              <a:t>#input transform</a:t>
            </a:r>
          </a:p>
          <a:p>
            <a:pPr algn="ctr"/>
            <a:r>
              <a:rPr lang="en-US" dirty="0">
                <a:sym typeface="Wingdings" pitchFamily="2" charset="2"/>
              </a:rPr>
              <a:t>#load model</a:t>
            </a:r>
          </a:p>
          <a:p>
            <a:pPr algn="ctr"/>
            <a:r>
              <a:rPr lang="en-US" dirty="0">
                <a:sym typeface="Wingdings" pitchFamily="2" charset="2"/>
              </a:rPr>
              <a:t># make prediction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jsonify</a:t>
            </a:r>
            <a:r>
              <a:rPr lang="en-US" dirty="0">
                <a:sym typeface="Wingdings" pitchFamily="2" charset="2"/>
              </a:rPr>
              <a:t>(prediction)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CC2B3-0EA0-E043-8FFF-B8F8F623C8F8}"/>
              </a:ext>
            </a:extLst>
          </p:cNvPr>
          <p:cNvSpPr/>
          <p:nvPr/>
        </p:nvSpPr>
        <p:spPr>
          <a:xfrm>
            <a:off x="9865110" y="1282389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A405A-6E67-0C45-9FB5-9E6A73722135}"/>
              </a:ext>
            </a:extLst>
          </p:cNvPr>
          <p:cNvSpPr/>
          <p:nvPr/>
        </p:nvSpPr>
        <p:spPr>
          <a:xfrm>
            <a:off x="9865110" y="184552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37378-743B-9F44-9C87-3E08F931DAFB}"/>
              </a:ext>
            </a:extLst>
          </p:cNvPr>
          <p:cNvSpPr/>
          <p:nvPr/>
        </p:nvSpPr>
        <p:spPr>
          <a:xfrm>
            <a:off x="1286109" y="1388327"/>
            <a:ext cx="3230135" cy="243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url: ‘/’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23034-FAA1-A44B-A2BD-F4A51DB7A6FB}"/>
              </a:ext>
            </a:extLst>
          </p:cNvPr>
          <p:cNvSpPr/>
          <p:nvPr/>
        </p:nvSpPr>
        <p:spPr>
          <a:xfrm>
            <a:off x="2694879" y="254247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1E073-60F4-1849-B69E-2EF0D5A53361}"/>
              </a:ext>
            </a:extLst>
          </p:cNvPr>
          <p:cNvSpPr/>
          <p:nvPr/>
        </p:nvSpPr>
        <p:spPr>
          <a:xfrm>
            <a:off x="2694879" y="2945776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A8DBC-282F-D449-8AFE-EB269E5A4EFD}"/>
              </a:ext>
            </a:extLst>
          </p:cNvPr>
          <p:cNvSpPr/>
          <p:nvPr/>
        </p:nvSpPr>
        <p:spPr>
          <a:xfrm>
            <a:off x="1538868" y="2795235"/>
            <a:ext cx="747134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24D61-AE5C-654B-861B-F3BC96433D78}"/>
              </a:ext>
            </a:extLst>
          </p:cNvPr>
          <p:cNvCxnSpPr/>
          <p:nvPr/>
        </p:nvCxnSpPr>
        <p:spPr>
          <a:xfrm flipV="1">
            <a:off x="4516244" y="2945776"/>
            <a:ext cx="2315736" cy="48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12BD61-3309-E24E-9861-7B59AACDE092}"/>
              </a:ext>
            </a:extLst>
          </p:cNvPr>
          <p:cNvSpPr txBox="1"/>
          <p:nvPr/>
        </p:nvSpPr>
        <p:spPr>
          <a:xfrm>
            <a:off x="4754136" y="2330602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GET request to ‘/predict/’ w/ additional query parameters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29BE5-9A4B-1D44-9244-3E423D80D3AC}"/>
              </a:ext>
            </a:extLst>
          </p:cNvPr>
          <p:cNvCxnSpPr>
            <a:cxnSpLocks/>
          </p:cNvCxnSpPr>
          <p:nvPr/>
        </p:nvCxnSpPr>
        <p:spPr>
          <a:xfrm flipH="1" flipV="1">
            <a:off x="4505094" y="3345366"/>
            <a:ext cx="2326886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6EF12C-5D5D-A94C-9960-3502DF5E1386}"/>
              </a:ext>
            </a:extLst>
          </p:cNvPr>
          <p:cNvSpPr txBox="1"/>
          <p:nvPr/>
        </p:nvSpPr>
        <p:spPr>
          <a:xfrm>
            <a:off x="4635190" y="3640130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function is called, which loads the function and use it. </a:t>
            </a:r>
          </a:p>
        </p:txBody>
      </p:sp>
    </p:spTree>
    <p:extLst>
      <p:ext uri="{BB962C8B-B14F-4D97-AF65-F5344CB8AC3E}">
        <p14:creationId xmlns:p14="http://schemas.microsoft.com/office/powerpoint/2010/main" val="216011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97062-FDEA-F04B-B959-1E17711B5CA7}"/>
              </a:ext>
            </a:extLst>
          </p:cNvPr>
          <p:cNvGrpSpPr/>
          <p:nvPr/>
        </p:nvGrpSpPr>
        <p:grpSpPr>
          <a:xfrm>
            <a:off x="2272144" y="751794"/>
            <a:ext cx="9624020" cy="4991111"/>
            <a:chOff x="2272144" y="282228"/>
            <a:chExt cx="9624020" cy="49911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378268-B2E7-7342-86BA-6773399BFE1A}"/>
                </a:ext>
              </a:extLst>
            </p:cNvPr>
            <p:cNvGrpSpPr/>
            <p:nvPr/>
          </p:nvGrpSpPr>
          <p:grpSpPr>
            <a:xfrm>
              <a:off x="4372924" y="294763"/>
              <a:ext cx="2286000" cy="2286000"/>
              <a:chOff x="2226480" y="117836"/>
              <a:chExt cx="2667000" cy="2667000"/>
            </a:xfrm>
          </p:grpSpPr>
          <p:pic>
            <p:nvPicPr>
              <p:cNvPr id="6" name="Graphic 5" descr="Web design">
                <a:extLst>
                  <a:ext uri="{FF2B5EF4-FFF2-40B4-BE49-F238E27FC236}">
                    <a16:creationId xmlns:a16="http://schemas.microsoft.com/office/drawing/2014/main" id="{8F0719D4-8AE2-CF4E-8C97-DC9CE250D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26480" y="117836"/>
                <a:ext cx="2667000" cy="26670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D2E10C-9CF9-1343-95EA-EA46107EB430}"/>
                  </a:ext>
                </a:extLst>
              </p:cNvPr>
              <p:cNvSpPr txBox="1"/>
              <p:nvPr/>
            </p:nvSpPr>
            <p:spPr>
              <a:xfrm>
                <a:off x="2620072" y="973202"/>
                <a:ext cx="1886862" cy="123880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rgbClr val="002060"/>
                    </a:solidFill>
                    <a:latin typeface="Calibri" panose="020F0502020204030204"/>
                  </a:rPr>
                  <a:t>l</a:t>
                </a:r>
                <a:r>
                  <a:rPr kumimoji="0" lang="en-US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oad</a:t>
                </a: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index():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API doc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@app.route(‘/predict’)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predict():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transform inputs to correct shape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use model to predict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results</a:t>
                </a:r>
              </a:p>
            </p:txBody>
          </p:sp>
        </p:grpSp>
        <p:pic>
          <p:nvPicPr>
            <p:cNvPr id="105" name="Graphic 104" descr="Chevron arrows">
              <a:extLst>
                <a:ext uri="{FF2B5EF4-FFF2-40B4-BE49-F238E27FC236}">
                  <a16:creationId xmlns:a16="http://schemas.microsoft.com/office/drawing/2014/main" id="{8B344E96-981E-584C-8166-E0F4C3AC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365717" y="2427271"/>
              <a:ext cx="457200" cy="457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0BF15B-07FB-E644-908B-60C845C4040D}"/>
                </a:ext>
              </a:extLst>
            </p:cNvPr>
            <p:cNvSpPr txBox="1"/>
            <p:nvPr/>
          </p:nvSpPr>
          <p:spPr>
            <a:xfrm flipH="1">
              <a:off x="2793922" y="2516723"/>
              <a:ext cx="20142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PUSH/PUBLISH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36E4BE-72CA-6346-9934-9F8C1E65DE04}"/>
                </a:ext>
              </a:extLst>
            </p:cNvPr>
            <p:cNvSpPr txBox="1"/>
            <p:nvPr/>
          </p:nvSpPr>
          <p:spPr>
            <a:xfrm>
              <a:off x="8273565" y="309639"/>
              <a:ext cx="3622599" cy="26789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Building An API to Serve Machine Learning Model 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a network connection should be able to make a request to the API. The format of the query parameters should be clearly documented and communicated. An important part to consider will be the transformation of </a:t>
              </a: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query parameters to the proper shape that the Machine Learning model expects. Turning Machine Learning models into web services allow users and other developers to make requests as needed. 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86E1C4-3C1B-0E4C-9E70-CC13156D86D4}"/>
                </a:ext>
              </a:extLst>
            </p:cNvPr>
            <p:cNvSpPr txBox="1"/>
            <p:nvPr/>
          </p:nvSpPr>
          <p:spPr>
            <a:xfrm>
              <a:off x="7956332" y="3556275"/>
              <a:ext cx="146491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are Returned in JSON format for Downstream Consumption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C881D6-9963-BE40-B7E8-E2A715798B1D}"/>
                </a:ext>
              </a:extLst>
            </p:cNvPr>
            <p:cNvCxnSpPr>
              <a:cxnSpLocks/>
            </p:cNvCxnSpPr>
            <p:nvPr/>
          </p:nvCxnSpPr>
          <p:spPr>
            <a:xfrm>
              <a:off x="5221315" y="3255146"/>
              <a:ext cx="0" cy="1830812"/>
            </a:xfrm>
            <a:prstGeom prst="line">
              <a:avLst/>
            </a:prstGeom>
            <a:ln w="3810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06FC91-D1D8-6146-8713-2B2767242B66}"/>
                </a:ext>
              </a:extLst>
            </p:cNvPr>
            <p:cNvSpPr/>
            <p:nvPr/>
          </p:nvSpPr>
          <p:spPr>
            <a:xfrm>
              <a:off x="2272146" y="3257158"/>
              <a:ext cx="5498208" cy="1828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D2D83D91-533B-8B45-AD7D-13F6378B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653" y="3513378"/>
              <a:ext cx="1371600" cy="1371600"/>
            </a:xfrm>
            <a:prstGeom prst="rect">
              <a:avLst/>
            </a:prstGeom>
          </p:spPr>
        </p:pic>
        <p:pic>
          <p:nvPicPr>
            <p:cNvPr id="16" name="Graphic 15" descr="Ethernet">
              <a:extLst>
                <a:ext uri="{FF2B5EF4-FFF2-40B4-BE49-F238E27FC236}">
                  <a16:creationId xmlns:a16="http://schemas.microsoft.com/office/drawing/2014/main" id="{B102D785-15A2-0943-83D5-E69D3CC5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0675" y="4238979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Box">
              <a:extLst>
                <a:ext uri="{FF2B5EF4-FFF2-40B4-BE49-F238E27FC236}">
                  <a16:creationId xmlns:a16="http://schemas.microsoft.com/office/drawing/2014/main" id="{AFB9BCA0-8451-1146-9CDB-CEDF09484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4203" y="3777551"/>
              <a:ext cx="457200" cy="4572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CECDBC3-D171-294E-A867-56DFFE3A5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675" y="4177720"/>
              <a:ext cx="160020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CB77F9-DC94-A84C-A82F-B8C78D7B2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675" y="4049166"/>
              <a:ext cx="1600200" cy="2072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E2E47A-910E-B945-949A-DEB7B6D3063B}"/>
                </a:ext>
              </a:extLst>
            </p:cNvPr>
            <p:cNvSpPr txBox="1"/>
            <p:nvPr/>
          </p:nvSpPr>
          <p:spPr>
            <a:xfrm>
              <a:off x="4498224" y="3627508"/>
              <a:ext cx="11350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Returned in the Form of a Response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75875C-A7B4-9644-A56C-D590A135EBAC}"/>
                </a:ext>
              </a:extLst>
            </p:cNvPr>
            <p:cNvSpPr txBox="1"/>
            <p:nvPr/>
          </p:nvSpPr>
          <p:spPr>
            <a:xfrm>
              <a:off x="4867876" y="4370664"/>
              <a:ext cx="11399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Initiate Request at URL includes User Inputs</a:t>
              </a:r>
            </a:p>
          </p:txBody>
        </p:sp>
        <p:pic>
          <p:nvPicPr>
            <p:cNvPr id="95" name="Graphic 94" descr="Box">
              <a:extLst>
                <a:ext uri="{FF2B5EF4-FFF2-40B4-BE49-F238E27FC236}">
                  <a16:creationId xmlns:a16="http://schemas.microsoft.com/office/drawing/2014/main" id="{F6BD86A8-D044-4749-BF87-4C321EE8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7444" y="3528171"/>
              <a:ext cx="457200" cy="457200"/>
            </a:xfrm>
            <a:prstGeom prst="rect">
              <a:avLst/>
            </a:prstGeom>
          </p:spPr>
        </p:pic>
        <p:pic>
          <p:nvPicPr>
            <p:cNvPr id="96" name="Graphic 95" descr="Box">
              <a:extLst>
                <a:ext uri="{FF2B5EF4-FFF2-40B4-BE49-F238E27FC236}">
                  <a16:creationId xmlns:a16="http://schemas.microsoft.com/office/drawing/2014/main" id="{5EB4A05C-5B13-AB4E-9106-E9CDE3F3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3675" y="3528171"/>
              <a:ext cx="457200" cy="4572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61CCCC-8F61-B344-9177-8CACB23BE36C}"/>
                </a:ext>
              </a:extLst>
            </p:cNvPr>
            <p:cNvGrpSpPr/>
            <p:nvPr/>
          </p:nvGrpSpPr>
          <p:grpSpPr>
            <a:xfrm>
              <a:off x="9931450" y="3112197"/>
              <a:ext cx="1828800" cy="2161142"/>
              <a:chOff x="9931449" y="2267349"/>
              <a:chExt cx="1828800" cy="21611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A0CFF0F-1AAC-574C-8977-41E1FF074BF7}"/>
                  </a:ext>
                </a:extLst>
              </p:cNvPr>
              <p:cNvGrpSpPr/>
              <p:nvPr/>
            </p:nvGrpSpPr>
            <p:grpSpPr>
              <a:xfrm>
                <a:off x="9931449" y="2267349"/>
                <a:ext cx="1828800" cy="1828800"/>
                <a:chOff x="8887072" y="2093977"/>
                <a:chExt cx="1828800" cy="1828800"/>
              </a:xfrm>
            </p:grpSpPr>
            <p:pic>
              <p:nvPicPr>
                <p:cNvPr id="22" name="Graphic 21" descr="Browser window">
                  <a:extLst>
                    <a:ext uri="{FF2B5EF4-FFF2-40B4-BE49-F238E27FC236}">
                      <a16:creationId xmlns:a16="http://schemas.microsoft.com/office/drawing/2014/main" id="{D52A2BE7-5026-8E45-8A18-5DE731989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7072" y="2093977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Earth globe Americas">
                  <a:extLst>
                    <a:ext uri="{FF2B5EF4-FFF2-40B4-BE49-F238E27FC236}">
                      <a16:creationId xmlns:a16="http://schemas.microsoft.com/office/drawing/2014/main" id="{11AAF5C4-51DD-2148-84B9-C3192DA46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4598" y="2764709"/>
                  <a:ext cx="685800" cy="6858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Bar chart">
                  <a:extLst>
                    <a:ext uri="{FF2B5EF4-FFF2-40B4-BE49-F238E27FC236}">
                      <a16:creationId xmlns:a16="http://schemas.microsoft.com/office/drawing/2014/main" id="{F7EFD8AD-5DCD-A240-B711-52A010419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9415" y="2767466"/>
                  <a:ext cx="685800" cy="685800"/>
                </a:xfrm>
                <a:prstGeom prst="rect">
                  <a:avLst/>
                </a:prstGeom>
              </p:spPr>
            </p:pic>
          </p:grpSp>
          <p:pic>
            <p:nvPicPr>
              <p:cNvPr id="112" name="Graphic 111" descr="Users">
                <a:extLst>
                  <a:ext uri="{FF2B5EF4-FFF2-40B4-BE49-F238E27FC236}">
                    <a16:creationId xmlns:a16="http://schemas.microsoft.com/office/drawing/2014/main" id="{EB9D0008-9AB0-DB48-B5BC-EB5D7DEDB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816880" y="3742691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15" name="Graphic 114" descr="Users">
                <a:extLst>
                  <a:ext uri="{FF2B5EF4-FFF2-40B4-BE49-F238E27FC236}">
                    <a16:creationId xmlns:a16="http://schemas.microsoft.com/office/drawing/2014/main" id="{1639F906-3B98-FD4D-98C0-E04D3F045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82352" y="3742691"/>
                <a:ext cx="685800" cy="68580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9B6E13-7311-D341-90BE-13AAF0C59449}"/>
                </a:ext>
              </a:extLst>
            </p:cNvPr>
            <p:cNvSpPr txBox="1"/>
            <p:nvPr/>
          </p:nvSpPr>
          <p:spPr>
            <a:xfrm>
              <a:off x="2626532" y="3617315"/>
              <a:ext cx="9390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6C6F3-0AD2-BB47-84BF-2CC2865411E0}"/>
                </a:ext>
              </a:extLst>
            </p:cNvPr>
            <p:cNvSpPr txBox="1"/>
            <p:nvPr/>
          </p:nvSpPr>
          <p:spPr>
            <a:xfrm>
              <a:off x="2492025" y="3070480"/>
              <a:ext cx="103831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REMOTE</a:t>
              </a:r>
            </a:p>
          </p:txBody>
        </p:sp>
        <p:pic>
          <p:nvPicPr>
            <p:cNvPr id="51" name="Graphic 50" descr="Web design">
              <a:extLst>
                <a:ext uri="{FF2B5EF4-FFF2-40B4-BE49-F238E27FC236}">
                  <a16:creationId xmlns:a16="http://schemas.microsoft.com/office/drawing/2014/main" id="{47C6144E-4674-5C48-8552-74E032DD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86305" y="3641765"/>
              <a:ext cx="1335024" cy="133502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F1688C-BB62-9649-9234-553C85B7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31" y="4049166"/>
              <a:ext cx="1888313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6E174D-D8C6-CE48-9CF4-202138D92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31" y="4177720"/>
              <a:ext cx="188831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AE8225-7070-C048-849D-C2F5024F3064}"/>
                </a:ext>
              </a:extLst>
            </p:cNvPr>
            <p:cNvSpPr txBox="1"/>
            <p:nvPr/>
          </p:nvSpPr>
          <p:spPr>
            <a:xfrm>
              <a:off x="8423672" y="4278302"/>
              <a:ext cx="1420972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Network Connection Can 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Make Requests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Graphic 59" descr="Ethernet">
              <a:extLst>
                <a:ext uri="{FF2B5EF4-FFF2-40B4-BE49-F238E27FC236}">
                  <a16:creationId xmlns:a16="http://schemas.microsoft.com/office/drawing/2014/main" id="{873F4148-1DF9-9A4D-BB15-B97A9C48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50156" y="4257451"/>
              <a:ext cx="457200" cy="4572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6FD39B-3E33-784D-8931-63A5F815770A}"/>
                </a:ext>
              </a:extLst>
            </p:cNvPr>
            <p:cNvGrpSpPr/>
            <p:nvPr/>
          </p:nvGrpSpPr>
          <p:grpSpPr>
            <a:xfrm>
              <a:off x="2272144" y="282228"/>
              <a:ext cx="5498209" cy="2013969"/>
              <a:chOff x="2272144" y="145598"/>
              <a:chExt cx="5498209" cy="201396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E0609D4-C775-A848-B43A-C92B9188956D}"/>
                  </a:ext>
                </a:extLst>
              </p:cNvPr>
              <p:cNvSpPr/>
              <p:nvPr/>
            </p:nvSpPr>
            <p:spPr>
              <a:xfrm>
                <a:off x="2272144" y="330767"/>
                <a:ext cx="5498209" cy="18288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85A52D-AE03-FC41-8F30-28D5DFDA7C0F}"/>
                  </a:ext>
                </a:extLst>
              </p:cNvPr>
              <p:cNvSpPr txBox="1"/>
              <p:nvPr/>
            </p:nvSpPr>
            <p:spPr>
              <a:xfrm>
                <a:off x="2492024" y="145598"/>
                <a:ext cx="103831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7E0F94-5D05-914C-9A1E-16BC08250725}"/>
                  </a:ext>
                </a:extLst>
              </p:cNvPr>
              <p:cNvSpPr txBox="1"/>
              <p:nvPr/>
            </p:nvSpPr>
            <p:spPr>
              <a:xfrm>
                <a:off x="2399657" y="646455"/>
                <a:ext cx="206068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ML Model 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follows the standard workflow for development. Once it has been trained and tuned, it is persisted for later use. The Flask App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uses a @app.route decorator to build the URL endpoint that will pass inputs to the model and return the output.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8BDDB-EF70-5E4C-9FE0-D9C3B724E89D}"/>
                  </a:ext>
                </a:extLst>
              </p:cNvPr>
              <p:cNvSpPr txBox="1"/>
              <p:nvPr/>
            </p:nvSpPr>
            <p:spPr>
              <a:xfrm>
                <a:off x="6507527" y="592998"/>
                <a:ext cx="1174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ML Model in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Jupyter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Notebook</a:t>
                </a:r>
              </a:p>
            </p:txBody>
          </p:sp>
          <p:pic>
            <p:nvPicPr>
              <p:cNvPr id="66" name="Graphic 65" descr="Web design">
                <a:extLst>
                  <a:ext uri="{FF2B5EF4-FFF2-40B4-BE49-F238E27FC236}">
                    <a16:creationId xmlns:a16="http://schemas.microsoft.com/office/drawing/2014/main" id="{B9C84934-DCDA-D641-B096-91DFF2E71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31521" y="696280"/>
                <a:ext cx="1338832" cy="1338832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88FF600-6D49-7C41-AD1F-8CD1CE760A28}"/>
                  </a:ext>
                </a:extLst>
              </p:cNvPr>
              <p:cNvSpPr txBox="1"/>
              <p:nvPr/>
            </p:nvSpPr>
            <p:spPr>
              <a:xfrm>
                <a:off x="4642089" y="379199"/>
                <a:ext cx="171859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Flask App Python Script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BEC05D-7549-A746-880C-6A9A600AE723}"/>
                </a:ext>
              </a:extLst>
            </p:cNvPr>
            <p:cNvSpPr txBox="1"/>
            <p:nvPr/>
          </p:nvSpPr>
          <p:spPr>
            <a:xfrm>
              <a:off x="6258402" y="3534973"/>
              <a:ext cx="11780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Request/Response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BF3FE3-152F-D344-BA44-A2A4BBA93BE3}"/>
                </a:ext>
              </a:extLst>
            </p:cNvPr>
            <p:cNvSpPr txBox="1"/>
            <p:nvPr/>
          </p:nvSpPr>
          <p:spPr>
            <a:xfrm>
              <a:off x="3381351" y="3459111"/>
              <a:ext cx="7026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0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BCDF4A-F5E0-5C4C-998F-83466EBE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55772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0364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45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1949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Salary_Prediction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6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assets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model_training.ipynb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5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app.py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final_model.sav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2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input_columns.sav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input_scaler.sav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3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input_dictionary.json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02233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A966374-4395-4F46-8315-1809F4843B19}"/>
              </a:ext>
            </a:extLst>
          </p:cNvPr>
          <p:cNvSpPr/>
          <p:nvPr/>
        </p:nvSpPr>
        <p:spPr>
          <a:xfrm rot="5400000">
            <a:off x="4445876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B0181967-4A37-E74F-A1CE-D5168B0F7A7D}"/>
              </a:ext>
            </a:extLst>
          </p:cNvPr>
          <p:cNvSpPr/>
          <p:nvPr/>
        </p:nvSpPr>
        <p:spPr>
          <a:xfrm rot="5400000">
            <a:off x="7120057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A2159FFA-5B51-5D4A-9237-0672E231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714" y="1137921"/>
            <a:ext cx="274320" cy="27432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1D43233-C10D-8C4A-8473-3B0E62CB4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9071" y="1498417"/>
            <a:ext cx="274320" cy="274320"/>
          </a:xfrm>
          <a:prstGeom prst="rect">
            <a:avLst/>
          </a:prstGeom>
        </p:spPr>
      </p:pic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FB987F4A-7435-9046-A99E-6527E109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498417"/>
            <a:ext cx="274320" cy="274320"/>
          </a:xfrm>
          <a:prstGeom prst="rect">
            <a:avLst/>
          </a:prstGeom>
        </p:spPr>
      </p:pic>
      <p:pic>
        <p:nvPicPr>
          <p:cNvPr id="11" name="Graphic 10" descr="Folder">
            <a:extLst>
              <a:ext uri="{FF2B5EF4-FFF2-40B4-BE49-F238E27FC236}">
                <a16:creationId xmlns:a16="http://schemas.microsoft.com/office/drawing/2014/main" id="{92749808-1095-5D4F-AC22-A748E222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137921"/>
            <a:ext cx="274320" cy="27432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C10E6CFD-1E74-D944-9CDE-7C555A9F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137921"/>
            <a:ext cx="274320" cy="27432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1BD4474-3F9E-874F-91E2-E8620A11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516347"/>
            <a:ext cx="274320" cy="27432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EC84DE1D-9097-C94C-BD1F-470435BC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869080"/>
            <a:ext cx="274320" cy="27432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B6641C14-1BC1-A342-8772-BA80C0A77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255269"/>
            <a:ext cx="274320" cy="27432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4FEDB18F-1757-1040-9F29-955D39A3B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63369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ECE31A5-E585-6740-97D6-A5DA8F23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877" y="2694352"/>
            <a:ext cx="914400" cy="914400"/>
          </a:xfrm>
          <a:prstGeom prst="rect">
            <a:avLst/>
          </a:prstGeom>
        </p:spPr>
      </p:pic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95DA2265-993F-1B4B-9EB6-447BC1929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220" y="2465752"/>
            <a:ext cx="1371600" cy="1371600"/>
          </a:xfrm>
          <a:prstGeom prst="rect">
            <a:avLst/>
          </a:prstGeom>
        </p:spPr>
      </p:pic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FEF16E9A-A343-2448-BB21-45790DEEF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6850" y="2694352"/>
            <a:ext cx="914400" cy="914400"/>
          </a:xfrm>
          <a:prstGeom prst="rect">
            <a:avLst/>
          </a:prstGeom>
        </p:spPr>
      </p:pic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3F08C297-C77D-8744-AA53-5365E3148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0825" y="2694352"/>
            <a:ext cx="914400" cy="914400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9C0BAA94-E449-A742-BD65-E2800E034F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72880" y="2808652"/>
            <a:ext cx="685800" cy="685800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C03A7DA4-8C18-DE4A-9370-508E6F1252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6414" y="319714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D435C7-B190-1548-973A-53989847C916}"/>
              </a:ext>
            </a:extLst>
          </p:cNvPr>
          <p:cNvSpPr txBox="1"/>
          <p:nvPr/>
        </p:nvSpPr>
        <p:spPr>
          <a:xfrm>
            <a:off x="1323630" y="2446717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Historical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E55A0-3404-5C46-8FFD-4CDEFF02E639}"/>
              </a:ext>
            </a:extLst>
          </p:cNvPr>
          <p:cNvSpPr txBox="1"/>
          <p:nvPr/>
        </p:nvSpPr>
        <p:spPr>
          <a:xfrm>
            <a:off x="3470338" y="2446717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Model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ACCCF-A64D-9A49-8FED-EBC1A00C29B6}"/>
              </a:ext>
            </a:extLst>
          </p:cNvPr>
          <p:cNvSpPr txBox="1"/>
          <p:nvPr/>
        </p:nvSpPr>
        <p:spPr>
          <a:xfrm>
            <a:off x="5617045" y="2438678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Deployment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BE769D-4A60-1B4C-B2FB-8D93EF2AFBEF}"/>
              </a:ext>
            </a:extLst>
          </p:cNvPr>
          <p:cNvSpPr txBox="1"/>
          <p:nvPr/>
        </p:nvSpPr>
        <p:spPr>
          <a:xfrm>
            <a:off x="8385545" y="1672974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Inference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AA53887-2E56-3A4F-A362-0AA0747EC603}"/>
              </a:ext>
            </a:extLst>
          </p:cNvPr>
          <p:cNvSpPr/>
          <p:nvPr/>
        </p:nvSpPr>
        <p:spPr>
          <a:xfrm>
            <a:off x="3009158" y="3055144"/>
            <a:ext cx="593760" cy="1928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51B038-4B4B-BA42-9B62-73A0AF64588B}"/>
              </a:ext>
            </a:extLst>
          </p:cNvPr>
          <p:cNvSpPr/>
          <p:nvPr/>
        </p:nvSpPr>
        <p:spPr>
          <a:xfrm>
            <a:off x="5155866" y="3055144"/>
            <a:ext cx="593760" cy="1928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0070FA3-D3CF-EE42-8640-414C51C9683F}"/>
              </a:ext>
            </a:extLst>
          </p:cNvPr>
          <p:cNvSpPr/>
          <p:nvPr/>
        </p:nvSpPr>
        <p:spPr>
          <a:xfrm>
            <a:off x="7924366" y="3055144"/>
            <a:ext cx="593760" cy="1928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40E87F3-6EA0-234F-BE1C-B18CBDE54BBD}"/>
              </a:ext>
            </a:extLst>
          </p:cNvPr>
          <p:cNvSpPr/>
          <p:nvPr/>
        </p:nvSpPr>
        <p:spPr>
          <a:xfrm rot="10800000">
            <a:off x="7334718" y="3055144"/>
            <a:ext cx="593760" cy="1928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2C04B-201B-194F-A1F6-BB2309153D8B}"/>
              </a:ext>
            </a:extLst>
          </p:cNvPr>
          <p:cNvSpPr txBox="1"/>
          <p:nvPr/>
        </p:nvSpPr>
        <p:spPr>
          <a:xfrm>
            <a:off x="6826483" y="4111546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Live Data</a:t>
            </a:r>
          </a:p>
        </p:txBody>
      </p:sp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675E8139-C286-E74B-8863-913ADE9492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1877" y="1858831"/>
            <a:ext cx="914400" cy="914400"/>
          </a:xfrm>
          <a:prstGeom prst="rect">
            <a:avLst/>
          </a:prstGeom>
        </p:spPr>
      </p:pic>
      <p:pic>
        <p:nvPicPr>
          <p:cNvPr id="39" name="Graphic 38" descr="Upward trend">
            <a:extLst>
              <a:ext uri="{FF2B5EF4-FFF2-40B4-BE49-F238E27FC236}">
                <a16:creationId xmlns:a16="http://schemas.microsoft.com/office/drawing/2014/main" id="{71378F3B-C9E0-2B47-8B0D-2727FEF174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1877" y="3608751"/>
            <a:ext cx="914400" cy="914400"/>
          </a:xfrm>
          <a:prstGeom prst="rect">
            <a:avLst/>
          </a:prstGeom>
        </p:spPr>
      </p:pic>
      <p:sp>
        <p:nvSpPr>
          <p:cNvPr id="46" name="Right Arrow 45">
            <a:extLst>
              <a:ext uri="{FF2B5EF4-FFF2-40B4-BE49-F238E27FC236}">
                <a16:creationId xmlns:a16="http://schemas.microsoft.com/office/drawing/2014/main" id="{9B2B0247-3C70-3745-9657-1524A56B4757}"/>
              </a:ext>
            </a:extLst>
          </p:cNvPr>
          <p:cNvSpPr/>
          <p:nvPr/>
        </p:nvSpPr>
        <p:spPr>
          <a:xfrm rot="2700000">
            <a:off x="7889423" y="3279967"/>
            <a:ext cx="593760" cy="1928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F1A4318-402B-2F45-94C3-FCBDF67099F5}"/>
              </a:ext>
            </a:extLst>
          </p:cNvPr>
          <p:cNvSpPr/>
          <p:nvPr/>
        </p:nvSpPr>
        <p:spPr>
          <a:xfrm rot="-2700000">
            <a:off x="7889423" y="2827162"/>
            <a:ext cx="593760" cy="1928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0C7D5-990D-064C-BBB4-6E79071AD2C4}"/>
              </a:ext>
            </a:extLst>
          </p:cNvPr>
          <p:cNvSpPr txBox="1"/>
          <p:nvPr/>
        </p:nvSpPr>
        <p:spPr>
          <a:xfrm>
            <a:off x="9224698" y="2166608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1E0DF3-555E-484E-91E8-6F06935FD077}"/>
              </a:ext>
            </a:extLst>
          </p:cNvPr>
          <p:cNvSpPr txBox="1"/>
          <p:nvPr/>
        </p:nvSpPr>
        <p:spPr>
          <a:xfrm>
            <a:off x="9224698" y="2993198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98850-5BAB-474B-A56F-3702D47005DC}"/>
              </a:ext>
            </a:extLst>
          </p:cNvPr>
          <p:cNvSpPr txBox="1"/>
          <p:nvPr/>
        </p:nvSpPr>
        <p:spPr>
          <a:xfrm>
            <a:off x="9224698" y="3907598"/>
            <a:ext cx="18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BI Tool</a:t>
            </a:r>
          </a:p>
        </p:txBody>
      </p:sp>
    </p:spTree>
    <p:extLst>
      <p:ext uri="{BB962C8B-B14F-4D97-AF65-F5344CB8AC3E}">
        <p14:creationId xmlns:p14="http://schemas.microsoft.com/office/powerpoint/2010/main" val="41103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D5785D-59A4-BB4A-93F0-5998498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31027"/>
              </p:ext>
            </p:extLst>
          </p:nvPr>
        </p:nvGraphicFramePr>
        <p:xfrm>
          <a:off x="161159" y="2908035"/>
          <a:ext cx="117017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779">
                  <a:extLst>
                    <a:ext uri="{9D8B030D-6E8A-4147-A177-3AD203B41FA5}">
                      <a16:colId xmlns:a16="http://schemas.microsoft.com/office/drawing/2014/main" val="657370128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2290389938"/>
                    </a:ext>
                  </a:extLst>
                </a:gridCol>
                <a:gridCol w="1528064">
                  <a:extLst>
                    <a:ext uri="{9D8B030D-6E8A-4147-A177-3AD203B41FA5}">
                      <a16:colId xmlns:a16="http://schemas.microsoft.com/office/drawing/2014/main" val="2694509251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1306358613"/>
                    </a:ext>
                  </a:extLst>
                </a:gridCol>
                <a:gridCol w="1832801">
                  <a:extLst>
                    <a:ext uri="{9D8B030D-6E8A-4147-A177-3AD203B41FA5}">
                      <a16:colId xmlns:a16="http://schemas.microsoft.com/office/drawing/2014/main" val="1128031702"/>
                    </a:ext>
                  </a:extLst>
                </a:gridCol>
                <a:gridCol w="1915795">
                  <a:extLst>
                    <a:ext uri="{9D8B030D-6E8A-4147-A177-3AD203B41FA5}">
                      <a16:colId xmlns:a16="http://schemas.microsoft.com/office/drawing/2014/main" val="3040097358"/>
                    </a:ext>
                  </a:extLst>
                </a:gridCol>
                <a:gridCol w="367925">
                  <a:extLst>
                    <a:ext uri="{9D8B030D-6E8A-4147-A177-3AD203B41FA5}">
                      <a16:colId xmlns:a16="http://schemas.microsoft.com/office/drawing/2014/main" val="1504450774"/>
                    </a:ext>
                  </a:extLst>
                </a:gridCol>
                <a:gridCol w="570858">
                  <a:extLst>
                    <a:ext uri="{9D8B030D-6E8A-4147-A177-3AD203B41FA5}">
                      <a16:colId xmlns:a16="http://schemas.microsoft.com/office/drawing/2014/main" val="3438047254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1286989417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411514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YearsCodePro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 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Bachelor’s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83311"/>
                  </a:ext>
                </a:extLst>
              </a:tr>
            </a:tbl>
          </a:graphicData>
        </a:graphic>
      </p:graphicFrame>
      <p:sp>
        <p:nvSpPr>
          <p:cNvPr id="4" name="Left Bracket 3">
            <a:extLst>
              <a:ext uri="{FF2B5EF4-FFF2-40B4-BE49-F238E27FC236}">
                <a16:creationId xmlns:a16="http://schemas.microsoft.com/office/drawing/2014/main" id="{72537E40-6BC1-F948-9E69-763D7916FE7E}"/>
              </a:ext>
            </a:extLst>
          </p:cNvPr>
          <p:cNvSpPr/>
          <p:nvPr/>
        </p:nvSpPr>
        <p:spPr>
          <a:xfrm rot="5400000">
            <a:off x="3707525" y="706823"/>
            <a:ext cx="152398" cy="409903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E243267-DD8F-2749-817D-4510F05E700F}"/>
              </a:ext>
            </a:extLst>
          </p:cNvPr>
          <p:cNvSpPr/>
          <p:nvPr/>
        </p:nvSpPr>
        <p:spPr>
          <a:xfrm rot="5400000">
            <a:off x="7843347" y="743612"/>
            <a:ext cx="157649" cy="402020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FACF70D-C850-2844-AF66-E6912160B764}"/>
              </a:ext>
            </a:extLst>
          </p:cNvPr>
          <p:cNvSpPr/>
          <p:nvPr/>
        </p:nvSpPr>
        <p:spPr>
          <a:xfrm rot="5400000">
            <a:off x="10857189" y="1865590"/>
            <a:ext cx="157650" cy="17762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52FBF-08D8-2E43-88E7-4900224305E5}"/>
              </a:ext>
            </a:extLst>
          </p:cNvPr>
          <p:cNvSpPr txBox="1"/>
          <p:nvPr/>
        </p:nvSpPr>
        <p:spPr>
          <a:xfrm>
            <a:off x="3447393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DevType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A8AB-2717-1C49-A08A-2ACC7DE400B4}"/>
              </a:ext>
            </a:extLst>
          </p:cNvPr>
          <p:cNvSpPr txBox="1"/>
          <p:nvPr/>
        </p:nvSpPr>
        <p:spPr>
          <a:xfrm>
            <a:off x="7267903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EdLevel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FBCD6-F684-1847-BCA3-515010B463D5}"/>
              </a:ext>
            </a:extLst>
          </p:cNvPr>
          <p:cNvSpPr txBox="1"/>
          <p:nvPr/>
        </p:nvSpPr>
        <p:spPr>
          <a:xfrm>
            <a:off x="10442027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OpSys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8F9E7-3709-1044-AF61-29FCC571B917}"/>
              </a:ext>
            </a:extLst>
          </p:cNvPr>
          <p:cNvSpPr/>
          <p:nvPr/>
        </p:nvSpPr>
        <p:spPr>
          <a:xfrm>
            <a:off x="73572" y="2865028"/>
            <a:ext cx="1660635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62E35-4CF7-D848-9AF7-2113937A3A13}"/>
              </a:ext>
            </a:extLst>
          </p:cNvPr>
          <p:cNvSpPr/>
          <p:nvPr/>
        </p:nvSpPr>
        <p:spPr>
          <a:xfrm>
            <a:off x="3862552" y="2865028"/>
            <a:ext cx="1660635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7D6FEB-D84F-6D4A-9E56-FBDF72A1D5E7}"/>
              </a:ext>
            </a:extLst>
          </p:cNvPr>
          <p:cNvSpPr/>
          <p:nvPr/>
        </p:nvSpPr>
        <p:spPr>
          <a:xfrm>
            <a:off x="7651532" y="2865028"/>
            <a:ext cx="1996965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14600-D241-A342-969F-886BC0C164B5}"/>
              </a:ext>
            </a:extLst>
          </p:cNvPr>
          <p:cNvSpPr/>
          <p:nvPr/>
        </p:nvSpPr>
        <p:spPr>
          <a:xfrm>
            <a:off x="10520855" y="2865028"/>
            <a:ext cx="987973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AC152-9A6E-C74B-AC1D-A9E41DA1A3A0}"/>
              </a:ext>
            </a:extLst>
          </p:cNvPr>
          <p:cNvSpPr txBox="1"/>
          <p:nvPr/>
        </p:nvSpPr>
        <p:spPr>
          <a:xfrm>
            <a:off x="168167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YearsCodePro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D7B523-2C74-C34E-85DA-2FF04A9D10CA}"/>
              </a:ext>
            </a:extLst>
          </p:cNvPr>
          <p:cNvCxnSpPr>
            <a:cxnSpLocks/>
          </p:cNvCxnSpPr>
          <p:nvPr/>
        </p:nvCxnSpPr>
        <p:spPr>
          <a:xfrm>
            <a:off x="819807" y="2674890"/>
            <a:ext cx="0" cy="1576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9291E0-20CD-2843-915E-354DE68A1DB2}"/>
              </a:ext>
            </a:extLst>
          </p:cNvPr>
          <p:cNvSpPr txBox="1"/>
          <p:nvPr/>
        </p:nvSpPr>
        <p:spPr>
          <a:xfrm>
            <a:off x="3179379" y="182386"/>
            <a:ext cx="596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'YearsCodePro'</a:t>
            </a:r>
            <a:r>
              <a:rPr lang="en-US" dirty="0">
                <a:solidFill>
                  <a:schemeClr val="accent1"/>
                </a:solidFill>
              </a:rPr>
              <a:t>: 10,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'Bachelor’s degree (B.A., B.S., B.Eng., etc.)'</a:t>
            </a:r>
            <a:r>
              <a:rPr lang="en-US" dirty="0">
                <a:solidFill>
                  <a:schemeClr val="accent1"/>
                </a:solidFill>
              </a:rPr>
              <a:t>: 1,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'Data scientist or machine learning specialist'</a:t>
            </a:r>
            <a:r>
              <a:rPr lang="en-US" dirty="0">
                <a:solidFill>
                  <a:schemeClr val="accent1"/>
                </a:solidFill>
              </a:rPr>
              <a:t>: 1,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'MacOS'</a:t>
            </a:r>
            <a:r>
              <a:rPr lang="en-US" dirty="0">
                <a:solidFill>
                  <a:schemeClr val="accent1"/>
                </a:solidFill>
              </a:rPr>
              <a:t>: 1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9F900D-A9E2-1A4A-A7AA-A17EB543F8C6}"/>
              </a:ext>
            </a:extLst>
          </p:cNvPr>
          <p:cNvCxnSpPr>
            <a:cxnSpLocks/>
          </p:cNvCxnSpPr>
          <p:nvPr/>
        </p:nvCxnSpPr>
        <p:spPr>
          <a:xfrm>
            <a:off x="168167" y="2060028"/>
            <a:ext cx="11550867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D925B-A83F-754D-9D24-820FF7FC7B16}"/>
              </a:ext>
            </a:extLst>
          </p:cNvPr>
          <p:cNvSpPr txBox="1"/>
          <p:nvPr/>
        </p:nvSpPr>
        <p:spPr>
          <a:xfrm>
            <a:off x="4892565" y="1876505"/>
            <a:ext cx="1881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3795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D5785D-59A4-BB4A-93F0-5998498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55098"/>
              </p:ext>
            </p:extLst>
          </p:nvPr>
        </p:nvGraphicFramePr>
        <p:xfrm>
          <a:off x="161159" y="2908035"/>
          <a:ext cx="117017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779">
                  <a:extLst>
                    <a:ext uri="{9D8B030D-6E8A-4147-A177-3AD203B41FA5}">
                      <a16:colId xmlns:a16="http://schemas.microsoft.com/office/drawing/2014/main" val="657370128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2290389938"/>
                    </a:ext>
                  </a:extLst>
                </a:gridCol>
                <a:gridCol w="1528064">
                  <a:extLst>
                    <a:ext uri="{9D8B030D-6E8A-4147-A177-3AD203B41FA5}">
                      <a16:colId xmlns:a16="http://schemas.microsoft.com/office/drawing/2014/main" val="2694509251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1306358613"/>
                    </a:ext>
                  </a:extLst>
                </a:gridCol>
                <a:gridCol w="1832801">
                  <a:extLst>
                    <a:ext uri="{9D8B030D-6E8A-4147-A177-3AD203B41FA5}">
                      <a16:colId xmlns:a16="http://schemas.microsoft.com/office/drawing/2014/main" val="1128031702"/>
                    </a:ext>
                  </a:extLst>
                </a:gridCol>
                <a:gridCol w="1915795">
                  <a:extLst>
                    <a:ext uri="{9D8B030D-6E8A-4147-A177-3AD203B41FA5}">
                      <a16:colId xmlns:a16="http://schemas.microsoft.com/office/drawing/2014/main" val="3040097358"/>
                    </a:ext>
                  </a:extLst>
                </a:gridCol>
                <a:gridCol w="367925">
                  <a:extLst>
                    <a:ext uri="{9D8B030D-6E8A-4147-A177-3AD203B41FA5}">
                      <a16:colId xmlns:a16="http://schemas.microsoft.com/office/drawing/2014/main" val="1504450774"/>
                    </a:ext>
                  </a:extLst>
                </a:gridCol>
                <a:gridCol w="570858">
                  <a:extLst>
                    <a:ext uri="{9D8B030D-6E8A-4147-A177-3AD203B41FA5}">
                      <a16:colId xmlns:a16="http://schemas.microsoft.com/office/drawing/2014/main" val="3438047254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1286989417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411514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YearsCodePro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 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Bachelor’s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83311"/>
                  </a:ext>
                </a:extLst>
              </a:tr>
            </a:tbl>
          </a:graphicData>
        </a:graphic>
      </p:graphicFrame>
      <p:sp>
        <p:nvSpPr>
          <p:cNvPr id="4" name="Left Bracket 3">
            <a:extLst>
              <a:ext uri="{FF2B5EF4-FFF2-40B4-BE49-F238E27FC236}">
                <a16:creationId xmlns:a16="http://schemas.microsoft.com/office/drawing/2014/main" id="{72537E40-6BC1-F948-9E69-763D7916FE7E}"/>
              </a:ext>
            </a:extLst>
          </p:cNvPr>
          <p:cNvSpPr/>
          <p:nvPr/>
        </p:nvSpPr>
        <p:spPr>
          <a:xfrm rot="5400000">
            <a:off x="3707525" y="706823"/>
            <a:ext cx="152398" cy="409903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E243267-DD8F-2749-817D-4510F05E700F}"/>
              </a:ext>
            </a:extLst>
          </p:cNvPr>
          <p:cNvSpPr/>
          <p:nvPr/>
        </p:nvSpPr>
        <p:spPr>
          <a:xfrm rot="5400000">
            <a:off x="7843347" y="743612"/>
            <a:ext cx="157649" cy="402020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FACF70D-C850-2844-AF66-E6912160B764}"/>
              </a:ext>
            </a:extLst>
          </p:cNvPr>
          <p:cNvSpPr/>
          <p:nvPr/>
        </p:nvSpPr>
        <p:spPr>
          <a:xfrm rot="5400000">
            <a:off x="10857189" y="1865590"/>
            <a:ext cx="157650" cy="17762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52FBF-08D8-2E43-88E7-4900224305E5}"/>
              </a:ext>
            </a:extLst>
          </p:cNvPr>
          <p:cNvSpPr txBox="1"/>
          <p:nvPr/>
        </p:nvSpPr>
        <p:spPr>
          <a:xfrm>
            <a:off x="3447393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DevType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A8AB-2717-1C49-A08A-2ACC7DE400B4}"/>
              </a:ext>
            </a:extLst>
          </p:cNvPr>
          <p:cNvSpPr txBox="1"/>
          <p:nvPr/>
        </p:nvSpPr>
        <p:spPr>
          <a:xfrm>
            <a:off x="7267903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EdLevel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FBCD6-F684-1847-BCA3-515010B463D5}"/>
              </a:ext>
            </a:extLst>
          </p:cNvPr>
          <p:cNvSpPr txBox="1"/>
          <p:nvPr/>
        </p:nvSpPr>
        <p:spPr>
          <a:xfrm>
            <a:off x="10442027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OpSys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8F9E7-3709-1044-AF61-29FCC571B917}"/>
              </a:ext>
            </a:extLst>
          </p:cNvPr>
          <p:cNvSpPr/>
          <p:nvPr/>
        </p:nvSpPr>
        <p:spPr>
          <a:xfrm>
            <a:off x="73572" y="2865028"/>
            <a:ext cx="1660635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62E35-4CF7-D848-9AF7-2113937A3A13}"/>
              </a:ext>
            </a:extLst>
          </p:cNvPr>
          <p:cNvSpPr/>
          <p:nvPr/>
        </p:nvSpPr>
        <p:spPr>
          <a:xfrm>
            <a:off x="3862552" y="2865028"/>
            <a:ext cx="1660635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7D6FEB-D84F-6D4A-9E56-FBDF72A1D5E7}"/>
              </a:ext>
            </a:extLst>
          </p:cNvPr>
          <p:cNvSpPr/>
          <p:nvPr/>
        </p:nvSpPr>
        <p:spPr>
          <a:xfrm>
            <a:off x="7651532" y="2865028"/>
            <a:ext cx="1996965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14600-D241-A342-969F-886BC0C164B5}"/>
              </a:ext>
            </a:extLst>
          </p:cNvPr>
          <p:cNvSpPr/>
          <p:nvPr/>
        </p:nvSpPr>
        <p:spPr>
          <a:xfrm>
            <a:off x="10520855" y="2865028"/>
            <a:ext cx="987973" cy="8556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AC152-9A6E-C74B-AC1D-A9E41DA1A3A0}"/>
              </a:ext>
            </a:extLst>
          </p:cNvPr>
          <p:cNvSpPr txBox="1"/>
          <p:nvPr/>
        </p:nvSpPr>
        <p:spPr>
          <a:xfrm>
            <a:off x="168167" y="2267811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YearsCodePro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D7B523-2C74-C34E-85DA-2FF04A9D10CA}"/>
              </a:ext>
            </a:extLst>
          </p:cNvPr>
          <p:cNvCxnSpPr>
            <a:cxnSpLocks/>
          </p:cNvCxnSpPr>
          <p:nvPr/>
        </p:nvCxnSpPr>
        <p:spPr>
          <a:xfrm>
            <a:off x="819807" y="2674890"/>
            <a:ext cx="0" cy="1576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9291E0-20CD-2843-915E-354DE68A1DB2}"/>
              </a:ext>
            </a:extLst>
          </p:cNvPr>
          <p:cNvSpPr txBox="1"/>
          <p:nvPr/>
        </p:nvSpPr>
        <p:spPr>
          <a:xfrm>
            <a:off x="3179379" y="182386"/>
            <a:ext cx="596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'YearsCodePro'</a:t>
            </a:r>
            <a:r>
              <a:rPr lang="en-US" dirty="0">
                <a:solidFill>
                  <a:schemeClr val="accent1"/>
                </a:solidFill>
              </a:rPr>
              <a:t>: 10,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'DevType'</a:t>
            </a:r>
            <a:r>
              <a:rPr lang="en-US" dirty="0">
                <a:solidFill>
                  <a:schemeClr val="accent1"/>
                </a:solidFill>
              </a:rPr>
              <a:t>: data_scientist,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'EdLevel'</a:t>
            </a:r>
            <a:r>
              <a:rPr lang="en-US" dirty="0">
                <a:solidFill>
                  <a:schemeClr val="accent1"/>
                </a:solidFill>
              </a:rPr>
              <a:t>: bachelors,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b="1" dirty="0">
                <a:solidFill>
                  <a:schemeClr val="accent1"/>
                </a:solidFill>
              </a:rPr>
              <a:t>'OpSys'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macos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9F900D-A9E2-1A4A-A7AA-A17EB543F8C6}"/>
              </a:ext>
            </a:extLst>
          </p:cNvPr>
          <p:cNvCxnSpPr>
            <a:cxnSpLocks/>
          </p:cNvCxnSpPr>
          <p:nvPr/>
        </p:nvCxnSpPr>
        <p:spPr>
          <a:xfrm>
            <a:off x="168167" y="2060028"/>
            <a:ext cx="11550867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D925B-A83F-754D-9D24-820FF7FC7B16}"/>
              </a:ext>
            </a:extLst>
          </p:cNvPr>
          <p:cNvSpPr txBox="1"/>
          <p:nvPr/>
        </p:nvSpPr>
        <p:spPr>
          <a:xfrm>
            <a:off x="4892565" y="1876505"/>
            <a:ext cx="1881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8749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21756</TotalTime>
  <Words>520</Words>
  <Application>Microsoft Macintosh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34</cp:revision>
  <dcterms:created xsi:type="dcterms:W3CDTF">2020-11-28T22:48:43Z</dcterms:created>
  <dcterms:modified xsi:type="dcterms:W3CDTF">2021-01-07T11:12:13Z</dcterms:modified>
</cp:coreProperties>
</file>