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3"/>
    <p:restoredTop sz="94636"/>
  </p:normalViewPr>
  <p:slideViewPr>
    <p:cSldViewPr snapToGrid="0" snapToObjects="1">
      <p:cViewPr varScale="1">
        <p:scale>
          <a:sx n="78" d="100"/>
          <a:sy n="78" d="100"/>
        </p:scale>
        <p:origin x="16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4799-B075-0D42-BD3A-67C029EB3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76EFB-71C2-F64A-9C5E-B16F4C1AE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A4DD-8B6A-004B-ACF9-63C63468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E2A7-D465-2946-8A30-BB772F3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19F03-50B8-EC44-BB52-E36424D7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B8A13-BEA6-9E4A-AEC8-EB984E61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71C7B-F7B9-0F42-BC31-C17791B0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B38D-D18E-0D4D-85D7-CA486D70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2890-6C5F-AE40-B0DF-43765472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9B56-CB8A-FC42-8D52-BCD71A20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FD098-38DF-314E-A1AE-6E0F92186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CF22E-2F4D-1E41-ACDD-133AA419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17FA4-CEFE-7646-B202-4DF56164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CED7-5E0B-1346-8330-D587FE94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20C1-B3CB-7340-8703-AC3EE16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540-0A85-1749-AF06-B76CC5AC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CE4C-1462-3B45-B0C8-4FED1E0D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FB21-4A1F-6E4C-856C-3BDCEA84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2796-EFB4-054C-BA41-48DCB6E9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64B5-ED9B-FF4E-B890-5493A816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2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092A-9114-5A48-B6E5-C5FFB9F5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18B09-7901-7546-9DE6-04CF841A8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D69E-1428-EC47-AB9D-FD5A059C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9BBB-DF4C-EE4A-925D-40F926C0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B82F-3873-8D4B-9BED-86D23136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4B80-02EA-5E42-9411-9879040C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817E-BD2B-6047-9499-93B6A4DD0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DB922-7F64-4E4A-9AE0-58855728C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9E0B-6D97-7B4F-8AB2-DAA484BE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C75C-CB32-0E49-BB04-372E5C99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23E8-54F4-474C-B257-AD009854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04D7-EEAE-B947-90BA-434F881D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99959-C0C0-434F-8B57-991540DE4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B27BC-6257-D943-A9E7-FAEE0369E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7E03A-383D-DC42-95DF-3CB3B95D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978F9-2018-F848-8FEA-6C368373F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0DBD5-43A9-BF43-B0FD-7CCB7FF0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369DD-4537-3444-85B1-F88E65FF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C3BCE-1D86-DF40-81A6-5F195ED2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7AD0-0825-D64F-937C-5ACF8910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4011F-4503-4E4C-868A-FD0A3C9A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A711F-BD1E-794D-B057-107A381E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B33C-083F-DC4E-B16A-914B5828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6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FA9C4-B75B-414B-82A9-C90CF27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2F09A-901F-4C43-B2A6-5F79A9E6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886A7-9401-6543-97C9-401B206C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FA4A-B3D2-7C49-9C80-9B2E540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7025-D962-ED4A-B24D-A4A8C015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D6A50-1C9E-D142-B129-F1BCD66F5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F5E22-A719-7642-9F14-FFAD1888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8F4FD-B403-FA45-9922-2957B84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02E27-9690-6C42-AC65-5CA8BD59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5DED-FB11-0545-B839-55E950E4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DF5F8-47E1-3144-924A-9666C3293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B387E-54E9-C84C-B817-4F514CB10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C7B09-AD18-D94C-80E4-0690D9FE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79E6-CD91-0242-8408-5ADBBB1F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14A5A-7498-684A-909C-4FB7C58D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9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D865C-7F5E-CA45-87FF-55134A9D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85F0-4A86-FC4D-9FC2-E97952FE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5070-0939-0948-997F-0D98E3000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12ABA-3CF2-714C-A709-9E4D6D6D7D64}" type="datetimeFigureOut">
              <a:rPr lang="en-US" smtClean="0"/>
              <a:t>5/21/21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9EA5-1C7F-0240-95B8-C791E455F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A88F-6FC9-DE4B-A452-91BA0A324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6E09A-8109-4840-894F-30CFE2B93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7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F26D-ADC4-E94D-8202-D37CAA006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43B23-71C6-7342-A1B7-6AD7F5745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E328FD2-EEFE-0446-96F0-1F29521A3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778503"/>
              </p:ext>
            </p:extLst>
          </p:nvPr>
        </p:nvGraphicFramePr>
        <p:xfrm>
          <a:off x="733097" y="417238"/>
          <a:ext cx="10426832" cy="721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252107646"/>
                    </a:ext>
                  </a:extLst>
                </a:gridCol>
                <a:gridCol w="2726591">
                  <a:extLst>
                    <a:ext uri="{9D8B030D-6E8A-4147-A177-3AD203B41FA5}">
                      <a16:colId xmlns:a16="http://schemas.microsoft.com/office/drawing/2014/main" val="2299149024"/>
                    </a:ext>
                  </a:extLst>
                </a:gridCol>
                <a:gridCol w="2635299">
                  <a:extLst>
                    <a:ext uri="{9D8B030D-6E8A-4147-A177-3AD203B41FA5}">
                      <a16:colId xmlns:a16="http://schemas.microsoft.com/office/drawing/2014/main" val="2426033376"/>
                    </a:ext>
                  </a:extLst>
                </a:gridCol>
                <a:gridCol w="4199437">
                  <a:extLst>
                    <a:ext uri="{9D8B030D-6E8A-4147-A177-3AD203B41FA5}">
                      <a16:colId xmlns:a16="http://schemas.microsoft.com/office/drawing/2014/main" val="168939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Naive Bayes DTM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Lexicon &amp; Rules-Based Tool (VADER)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7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Models are fast to train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Takes a long time to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Pre-trained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87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Model outputs are reasonably understandable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Difficult to interpret model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lexical approach is quick to implement, requiring just readily available libraries and a few lines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73671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 sz="11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Widely used for large-scale sentiment analysis because they scale well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Computation is fast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Retains context to a degree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Reasonably understandable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Has the potential to produce the most accurate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Retains context of the text/corpus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Uses a Lexicon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It is specifically attuned to sentiments expressed in social media text.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VADER is a less resource-consuming sentiment analysis that uses a set of rules to specify a mathematical without explicitly coding it. VADER consumes fewer resources as compared to Machine Learning models as there is no need for vast amounts of training data. 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Doesn’t suffer severely from a speed-performance tradeoff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Generalizes well across domains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Requires no training data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Does not suffer from speed-performance tradeoff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Linguistic rules go beyond what is captured in a typical document-term-matrix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40651"/>
                  </a:ext>
                </a:extLst>
              </a:tr>
              <a:tr h="2595880">
                <a:tc>
                  <a:txBody>
                    <a:bodyPr/>
                    <a:lstStyle/>
                    <a:p>
                      <a:r>
                        <a:rPr lang="en-US" sz="11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Requires creating features?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Overfit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Strong independence assumption in the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OOV words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Accurate classifications rely on representative datasets, i.e., if the training set is biased towards a certain polarity (e.g., neutral) our classifications will likely be biased as well. Accuracy also depends on having training corpora covering enough of the language we care about.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N-gram contexts are a blunt instrument. If limit ourselves to 3-grams we can’t capture correctly an expression like “not quite as bad” which is a 4-gram. However, increasing the size of the context will blow up the features space, making the classifier slower but not necessarily smarter.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Most expensive to train and operate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Slower 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Misspellings and grammatical mistakes may cause the analysis to overlook important words or usage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Sarcasm and irony may be misinterpreted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Discriminating jargon, nomenclature, memes, or turns of phrase may not be recognized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Lexicon is hard to create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certain domain-specific contexts may need a different approach. For example, a target corpus that includes specialized terms, language, or knowledge — like a programming community — differs substantially from the social media posts the pre-trained VADER model initially used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Ignores context of the text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Lexicons are difficult because people express emotions in different ways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There are many words in the vocabulary to assign a sentiment score for each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There are limitless combination of words that make up for an expression to convey sentiment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Suitability issues across domains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6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A40-6CCF-4341-BBE8-52885255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BD52D83-2C38-1D4F-9664-9D75B6326842}"/>
              </a:ext>
            </a:extLst>
          </p:cNvPr>
          <p:cNvSpPr/>
          <p:nvPr/>
        </p:nvSpPr>
        <p:spPr>
          <a:xfrm>
            <a:off x="838200" y="2844800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Case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F12ABBE8-7794-D94D-B1F7-AAA5F1A8E759}"/>
              </a:ext>
            </a:extLst>
          </p:cNvPr>
          <p:cNvSpPr/>
          <p:nvPr/>
        </p:nvSpPr>
        <p:spPr>
          <a:xfrm>
            <a:off x="4662724" y="2844799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Lemmatize</a:t>
            </a:r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719E722E-4D76-554D-A8F2-A9853DC32210}"/>
              </a:ext>
            </a:extLst>
          </p:cNvPr>
          <p:cNvSpPr/>
          <p:nvPr/>
        </p:nvSpPr>
        <p:spPr>
          <a:xfrm>
            <a:off x="6574986" y="2844798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Words Removal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21649-055B-2242-9CB9-E161C2AA5339}"/>
              </a:ext>
            </a:extLst>
          </p:cNvPr>
          <p:cNvSpPr txBox="1"/>
          <p:nvPr/>
        </p:nvSpPr>
        <p:spPr>
          <a:xfrm>
            <a:off x="4199467" y="5046133"/>
            <a:ext cx="189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 root form of the words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D5BCF5F-09BB-6444-87C8-C8B6B9C70623}"/>
              </a:ext>
            </a:extLst>
          </p:cNvPr>
          <p:cNvSpPr/>
          <p:nvPr/>
        </p:nvSpPr>
        <p:spPr>
          <a:xfrm>
            <a:off x="2750462" y="2844799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2F9D4B-42C2-0E49-8984-8C74B1DE2B34}"/>
              </a:ext>
            </a:extLst>
          </p:cNvPr>
          <p:cNvSpPr txBox="1"/>
          <p:nvPr/>
        </p:nvSpPr>
        <p:spPr>
          <a:xfrm>
            <a:off x="8965908" y="4722967"/>
            <a:ext cx="189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[{‘head’: True, ‘hurts: True}]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6452E64B-B6DC-C44D-A13D-549B1C9D2FAD}"/>
              </a:ext>
            </a:extLst>
          </p:cNvPr>
          <p:cNvSpPr/>
          <p:nvPr/>
        </p:nvSpPr>
        <p:spPr>
          <a:xfrm>
            <a:off x="8487247" y="2844797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TD-IDF</a:t>
            </a:r>
          </a:p>
        </p:txBody>
      </p:sp>
    </p:spTree>
    <p:extLst>
      <p:ext uri="{BB962C8B-B14F-4D97-AF65-F5344CB8AC3E}">
        <p14:creationId xmlns:p14="http://schemas.microsoft.com/office/powerpoint/2010/main" val="337924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4EE-8550-B74C-971F-9BAE1E50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3BC80A-E91A-3345-8E3D-1D204E91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76912"/>
              </p:ext>
            </p:extLst>
          </p:nvPr>
        </p:nvGraphicFramePr>
        <p:xfrm>
          <a:off x="472141" y="2387102"/>
          <a:ext cx="8264843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385972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830992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586535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766066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841742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41577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7553941"/>
                    </a:ext>
                  </a:extLst>
                </a:gridCol>
                <a:gridCol w="1152843">
                  <a:extLst>
                    <a:ext uri="{9D8B030D-6E8A-4147-A177-3AD203B41FA5}">
                      <a16:colId xmlns:a16="http://schemas.microsoft.com/office/drawing/2014/main" val="374992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6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Today is good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62234"/>
                  </a:ext>
                </a:extLst>
              </a:tr>
              <a:tr h="450825">
                <a:tc>
                  <a:txBody>
                    <a:bodyPr/>
                    <a:lstStyle/>
                    <a:p>
                      <a:r>
                        <a:rPr lang="en-US" dirty="0"/>
                        <a:t>Today is bad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1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Today is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1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Today is not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4615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F11DAC2-9971-1C49-A4B3-2C3B68DA1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391216"/>
              </p:ext>
            </p:extLst>
          </p:nvPr>
        </p:nvGraphicFramePr>
        <p:xfrm>
          <a:off x="9916459" y="2387102"/>
          <a:ext cx="1437341" cy="292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341">
                  <a:extLst>
                    <a:ext uri="{9D8B030D-6E8A-4147-A177-3AD203B41FA5}">
                      <a16:colId xmlns:a16="http://schemas.microsoft.com/office/drawing/2014/main" val="2518411933"/>
                    </a:ext>
                  </a:extLst>
                </a:gridCol>
              </a:tblGrid>
              <a:tr h="402091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798760"/>
                  </a:ext>
                </a:extLst>
              </a:tr>
              <a:tr h="629663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29350"/>
                  </a:ext>
                </a:extLst>
              </a:tr>
              <a:tr h="629663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06525"/>
                  </a:ext>
                </a:extLst>
              </a:tr>
              <a:tr h="629663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857910"/>
                  </a:ext>
                </a:extLst>
              </a:tr>
              <a:tr h="629663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10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EA40-6CCF-4341-BBE8-52885255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314F2-B793-234D-8C7D-CE3CD44DE5CF}"/>
              </a:ext>
            </a:extLst>
          </p:cNvPr>
          <p:cNvSpPr txBox="1"/>
          <p:nvPr/>
        </p:nvSpPr>
        <p:spPr>
          <a:xfrm>
            <a:off x="9586019" y="5046132"/>
            <a:ext cx="189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[[590, 165, 2, 0, 0]]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84C1E366-74D5-FD45-982F-7F568489F09B}"/>
              </a:ext>
            </a:extLst>
          </p:cNvPr>
          <p:cNvSpPr/>
          <p:nvPr/>
        </p:nvSpPr>
        <p:spPr>
          <a:xfrm>
            <a:off x="838200" y="2844800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Case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6E42AA2B-D680-894C-9A6A-04E22C2FD9BE}"/>
              </a:ext>
            </a:extLst>
          </p:cNvPr>
          <p:cNvSpPr/>
          <p:nvPr/>
        </p:nvSpPr>
        <p:spPr>
          <a:xfrm>
            <a:off x="4662724" y="2844799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Lemmatize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5AC88383-A817-C041-AF5B-DA93724E80B5}"/>
              </a:ext>
            </a:extLst>
          </p:cNvPr>
          <p:cNvSpPr/>
          <p:nvPr/>
        </p:nvSpPr>
        <p:spPr>
          <a:xfrm>
            <a:off x="6574986" y="2844798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Words Removal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8CA1F34C-FD96-CF42-BE9D-CF46C65D559C}"/>
              </a:ext>
            </a:extLst>
          </p:cNvPr>
          <p:cNvSpPr/>
          <p:nvPr/>
        </p:nvSpPr>
        <p:spPr>
          <a:xfrm>
            <a:off x="2750462" y="2844799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Tokenize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A6F90CCB-36C1-DA41-8A03-016F43351111}"/>
              </a:ext>
            </a:extLst>
          </p:cNvPr>
          <p:cNvSpPr/>
          <p:nvPr/>
        </p:nvSpPr>
        <p:spPr>
          <a:xfrm>
            <a:off x="8487247" y="2844797"/>
            <a:ext cx="18288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TD-IDF</a:t>
            </a:r>
          </a:p>
        </p:txBody>
      </p:sp>
    </p:spTree>
    <p:extLst>
      <p:ext uri="{BB962C8B-B14F-4D97-AF65-F5344CB8AC3E}">
        <p14:creationId xmlns:p14="http://schemas.microsoft.com/office/powerpoint/2010/main" val="52666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F18D2FB2-DEAA-D94D-BB70-DE36C391C817}"/>
              </a:ext>
            </a:extLst>
          </p:cNvPr>
          <p:cNvSpPr/>
          <p:nvPr/>
        </p:nvSpPr>
        <p:spPr>
          <a:xfrm>
            <a:off x="108839" y="951365"/>
            <a:ext cx="11063986" cy="28032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7B99FC-2C57-7B40-8B4C-4DB55985E935}"/>
              </a:ext>
            </a:extLst>
          </p:cNvPr>
          <p:cNvSpPr/>
          <p:nvPr/>
        </p:nvSpPr>
        <p:spPr>
          <a:xfrm>
            <a:off x="119266" y="3957458"/>
            <a:ext cx="11053559" cy="16736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1871E7B9-545E-1441-B75A-47CF7D28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10" y="1471097"/>
            <a:ext cx="635000" cy="635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734BE97-4AF3-EC42-9CF6-7020D568F844}"/>
              </a:ext>
            </a:extLst>
          </p:cNvPr>
          <p:cNvGrpSpPr/>
          <p:nvPr/>
        </p:nvGrpSpPr>
        <p:grpSpPr>
          <a:xfrm>
            <a:off x="500387" y="1544612"/>
            <a:ext cx="712623" cy="713885"/>
            <a:chOff x="1943429" y="2722560"/>
            <a:chExt cx="712623" cy="713885"/>
          </a:xfrm>
        </p:grpSpPr>
        <p:pic>
          <p:nvPicPr>
            <p:cNvPr id="7" name="Picture 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1B43C3E-C5E1-174A-92F1-319BA8F02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3429" y="2722560"/>
              <a:ext cx="635000" cy="63500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A866F2F-EC0F-E04A-9ADF-926294AA5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1052" y="2801445"/>
              <a:ext cx="635000" cy="635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84DFF70-8167-6640-80A8-33E05700BB89}"/>
              </a:ext>
            </a:extLst>
          </p:cNvPr>
          <p:cNvGrpSpPr/>
          <p:nvPr/>
        </p:nvGrpSpPr>
        <p:grpSpPr>
          <a:xfrm>
            <a:off x="387488" y="2630616"/>
            <a:ext cx="933779" cy="968479"/>
            <a:chOff x="1830530" y="3964567"/>
            <a:chExt cx="933779" cy="968479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97F4CF46-FC94-1647-B3AE-BDF8F2D93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0530" y="3964567"/>
              <a:ext cx="771689" cy="771689"/>
            </a:xfrm>
            <a:prstGeom prst="rect">
              <a:avLst/>
            </a:prstGeom>
          </p:spPr>
        </p:pic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FA2A9150-7E76-1840-A0B2-EE34A59AF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1575" y="4062962"/>
              <a:ext cx="771689" cy="771689"/>
            </a:xfrm>
            <a:prstGeom prst="rect">
              <a:avLst/>
            </a:prstGeom>
          </p:spPr>
        </p:pic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4101E920-729C-6C43-8C9D-5DB603581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2620" y="4161357"/>
              <a:ext cx="771689" cy="771689"/>
            </a:xfrm>
            <a:prstGeom prst="rect">
              <a:avLst/>
            </a:prstGeom>
          </p:spPr>
        </p:pic>
      </p:grpSp>
      <p:sp>
        <p:nvSpPr>
          <p:cNvPr id="17" name="Pentagon 16">
            <a:extLst>
              <a:ext uri="{FF2B5EF4-FFF2-40B4-BE49-F238E27FC236}">
                <a16:creationId xmlns:a16="http://schemas.microsoft.com/office/drawing/2014/main" id="{EF5DDAB3-802A-1040-96B3-64F083BF9F99}"/>
              </a:ext>
            </a:extLst>
          </p:cNvPr>
          <p:cNvSpPr/>
          <p:nvPr/>
        </p:nvSpPr>
        <p:spPr>
          <a:xfrm>
            <a:off x="2272255" y="2657655"/>
            <a:ext cx="1390470" cy="914400"/>
          </a:xfrm>
          <a:prstGeom prst="homePlate">
            <a:avLst/>
          </a:prstGeom>
          <a:solidFill>
            <a:srgbClr val="008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pic>
        <p:nvPicPr>
          <p:cNvPr id="19" name="Picture 18" descr="A picture containing text, shoji, crossword puzzle, window&#10;&#10;Description automatically generated">
            <a:extLst>
              <a:ext uri="{FF2B5EF4-FFF2-40B4-BE49-F238E27FC236}">
                <a16:creationId xmlns:a16="http://schemas.microsoft.com/office/drawing/2014/main" id="{4BE56719-C707-8E42-9E9C-719F2E69F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804" y="2630615"/>
            <a:ext cx="2190092" cy="968480"/>
          </a:xfrm>
          <a:prstGeom prst="rect">
            <a:avLst/>
          </a:prstGeom>
        </p:spPr>
      </p:pic>
      <p:pic>
        <p:nvPicPr>
          <p:cNvPr id="21" name="Graphic 20" descr="Gears">
            <a:extLst>
              <a:ext uri="{FF2B5EF4-FFF2-40B4-BE49-F238E27FC236}">
                <a16:creationId xmlns:a16="http://schemas.microsoft.com/office/drawing/2014/main" id="{A9A74B32-5741-3D47-88DA-385D9A4D5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2968" y="1934147"/>
            <a:ext cx="1418093" cy="1418093"/>
          </a:xfrm>
          <a:prstGeom prst="rect">
            <a:avLst/>
          </a:prstGeom>
        </p:spPr>
      </p:pic>
      <p:pic>
        <p:nvPicPr>
          <p:cNvPr id="23" name="Graphic 22" descr="Single gear">
            <a:extLst>
              <a:ext uri="{FF2B5EF4-FFF2-40B4-BE49-F238E27FC236}">
                <a16:creationId xmlns:a16="http://schemas.microsoft.com/office/drawing/2014/main" id="{9F59A75A-90E1-5844-B520-6961DDDEF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36136" y="1527717"/>
            <a:ext cx="1418093" cy="14180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23C530-E3F2-3644-BDAF-EB97D80E4696}"/>
              </a:ext>
            </a:extLst>
          </p:cNvPr>
          <p:cNvSpPr txBox="1"/>
          <p:nvPr/>
        </p:nvSpPr>
        <p:spPr>
          <a:xfrm>
            <a:off x="352596" y="1226843"/>
            <a:ext cx="9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98753-058F-9642-9C37-57E173A1A821}"/>
              </a:ext>
            </a:extLst>
          </p:cNvPr>
          <p:cNvSpPr txBox="1"/>
          <p:nvPr/>
        </p:nvSpPr>
        <p:spPr>
          <a:xfrm>
            <a:off x="108839" y="2261424"/>
            <a:ext cx="141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9BDDF7-6C29-F14B-B78F-A60C734F51B6}"/>
              </a:ext>
            </a:extLst>
          </p:cNvPr>
          <p:cNvSpPr txBox="1"/>
          <p:nvPr/>
        </p:nvSpPr>
        <p:spPr>
          <a:xfrm>
            <a:off x="5136561" y="2261424"/>
            <a:ext cx="14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C9AD9A-65A3-0B4D-B679-E26B1056BCF9}"/>
              </a:ext>
            </a:extLst>
          </p:cNvPr>
          <p:cNvCxnSpPr>
            <a:cxnSpLocks/>
          </p:cNvCxnSpPr>
          <p:nvPr/>
        </p:nvCxnSpPr>
        <p:spPr>
          <a:xfrm>
            <a:off x="1321267" y="3114855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9ADB18-7049-484D-891A-687CC4643BEE}"/>
              </a:ext>
            </a:extLst>
          </p:cNvPr>
          <p:cNvCxnSpPr>
            <a:cxnSpLocks/>
          </p:cNvCxnSpPr>
          <p:nvPr/>
        </p:nvCxnSpPr>
        <p:spPr>
          <a:xfrm>
            <a:off x="3816817" y="3114855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DD4015-05A9-9748-ABE3-C04381902703}"/>
              </a:ext>
            </a:extLst>
          </p:cNvPr>
          <p:cNvCxnSpPr>
            <a:cxnSpLocks/>
          </p:cNvCxnSpPr>
          <p:nvPr/>
        </p:nvCxnSpPr>
        <p:spPr>
          <a:xfrm>
            <a:off x="7094470" y="3114855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E4EB97-2553-FA4D-918C-81C2694F5DD4}"/>
              </a:ext>
            </a:extLst>
          </p:cNvPr>
          <p:cNvCxnSpPr>
            <a:cxnSpLocks/>
          </p:cNvCxnSpPr>
          <p:nvPr/>
        </p:nvCxnSpPr>
        <p:spPr>
          <a:xfrm>
            <a:off x="1321267" y="1838508"/>
            <a:ext cx="66093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6A121F-101A-6849-A4D8-FC177B98AB66}"/>
              </a:ext>
            </a:extLst>
          </p:cNvPr>
          <p:cNvSpPr txBox="1"/>
          <p:nvPr/>
        </p:nvSpPr>
        <p:spPr>
          <a:xfrm>
            <a:off x="7562565" y="1084927"/>
            <a:ext cx="232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Learning Algorithm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088992-836F-D241-B982-6FA4C0A3609B}"/>
              </a:ext>
            </a:extLst>
          </p:cNvPr>
          <p:cNvSpPr txBox="1"/>
          <p:nvPr/>
        </p:nvSpPr>
        <p:spPr>
          <a:xfrm>
            <a:off x="92726" y="951365"/>
            <a:ext cx="192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Training</a:t>
            </a:r>
          </a:p>
        </p:txBody>
      </p:sp>
      <p:pic>
        <p:nvPicPr>
          <p:cNvPr id="44" name="Picture 43" descr="A picture containing icon&#10;&#10;Description automatically generated">
            <a:extLst>
              <a:ext uri="{FF2B5EF4-FFF2-40B4-BE49-F238E27FC236}">
                <a16:creationId xmlns:a16="http://schemas.microsoft.com/office/drawing/2014/main" id="{E651105E-B083-9B4A-9F4C-5D2FC4D1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733" y="4694334"/>
            <a:ext cx="635000" cy="63500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413D8A9B-DBC1-6445-AEC3-B3907E26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8" y="4614459"/>
            <a:ext cx="771689" cy="771689"/>
          </a:xfrm>
          <a:prstGeom prst="rect">
            <a:avLst/>
          </a:prstGeom>
        </p:spPr>
      </p:pic>
      <p:sp>
        <p:nvSpPr>
          <p:cNvPr id="52" name="Pentagon 51">
            <a:extLst>
              <a:ext uri="{FF2B5EF4-FFF2-40B4-BE49-F238E27FC236}">
                <a16:creationId xmlns:a16="http://schemas.microsoft.com/office/drawing/2014/main" id="{364B5DFB-1703-5B49-96B7-763710A1B042}"/>
              </a:ext>
            </a:extLst>
          </p:cNvPr>
          <p:cNvSpPr/>
          <p:nvPr/>
        </p:nvSpPr>
        <p:spPr>
          <a:xfrm>
            <a:off x="2272255" y="4543103"/>
            <a:ext cx="1390470" cy="914400"/>
          </a:xfrm>
          <a:prstGeom prst="homePlate">
            <a:avLst/>
          </a:prstGeom>
          <a:solidFill>
            <a:srgbClr val="008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pic>
        <p:nvPicPr>
          <p:cNvPr id="53" name="Picture 52" descr="A picture containing text, shoji, crossword puzzle, window&#10;&#10;Description automatically generated">
            <a:extLst>
              <a:ext uri="{FF2B5EF4-FFF2-40B4-BE49-F238E27FC236}">
                <a16:creationId xmlns:a16="http://schemas.microsoft.com/office/drawing/2014/main" id="{5BC89D12-C0BA-144F-8084-6A7049533C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914"/>
          <a:stretch/>
        </p:blipFill>
        <p:spPr>
          <a:xfrm>
            <a:off x="4775804" y="4888925"/>
            <a:ext cx="2194560" cy="22275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A76D806-AA5B-3B40-A799-8F19D119BDEF}"/>
              </a:ext>
            </a:extLst>
          </p:cNvPr>
          <p:cNvGrpSpPr/>
          <p:nvPr/>
        </p:nvGrpSpPr>
        <p:grpSpPr>
          <a:xfrm>
            <a:off x="8033268" y="4414934"/>
            <a:ext cx="1320115" cy="1176440"/>
            <a:chOff x="8836266" y="4530959"/>
            <a:chExt cx="1320115" cy="1176440"/>
          </a:xfrm>
        </p:grpSpPr>
        <p:pic>
          <p:nvPicPr>
            <p:cNvPr id="54" name="Graphic 53" descr="Gears">
              <a:extLst>
                <a:ext uri="{FF2B5EF4-FFF2-40B4-BE49-F238E27FC236}">
                  <a16:creationId xmlns:a16="http://schemas.microsoft.com/office/drawing/2014/main" id="{EE5D174D-7007-E64F-A367-D9DB02DCC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44119" y="4792999"/>
              <a:ext cx="912262" cy="914400"/>
            </a:xfrm>
            <a:prstGeom prst="rect">
              <a:avLst/>
            </a:prstGeom>
          </p:spPr>
        </p:pic>
        <p:pic>
          <p:nvPicPr>
            <p:cNvPr id="55" name="Graphic 54" descr="Single gear">
              <a:extLst>
                <a:ext uri="{FF2B5EF4-FFF2-40B4-BE49-F238E27FC236}">
                  <a16:creationId xmlns:a16="http://schemas.microsoft.com/office/drawing/2014/main" id="{ABD3A050-9754-4B45-BFA1-0BD415BC4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36266" y="4530959"/>
              <a:ext cx="912262" cy="9144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2AAE2CE-19BB-9D48-A5EE-B5C81597D76D}"/>
              </a:ext>
            </a:extLst>
          </p:cNvPr>
          <p:cNvSpPr txBox="1"/>
          <p:nvPr/>
        </p:nvSpPr>
        <p:spPr>
          <a:xfrm>
            <a:off x="10050458" y="4245211"/>
            <a:ext cx="93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Tags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48A19D-7B5F-654D-A269-F69B389D7EFE}"/>
              </a:ext>
            </a:extLst>
          </p:cNvPr>
          <p:cNvSpPr txBox="1"/>
          <p:nvPr/>
        </p:nvSpPr>
        <p:spPr>
          <a:xfrm>
            <a:off x="64285" y="4245211"/>
            <a:ext cx="141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E4DF7C-879B-E34D-8061-9F73E6DA1415}"/>
              </a:ext>
            </a:extLst>
          </p:cNvPr>
          <p:cNvSpPr txBox="1"/>
          <p:nvPr/>
        </p:nvSpPr>
        <p:spPr>
          <a:xfrm>
            <a:off x="5131204" y="4245211"/>
            <a:ext cx="147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440EBA-CA61-1746-BCC8-5A2ED7574C49}"/>
              </a:ext>
            </a:extLst>
          </p:cNvPr>
          <p:cNvCxnSpPr>
            <a:cxnSpLocks/>
          </p:cNvCxnSpPr>
          <p:nvPr/>
        </p:nvCxnSpPr>
        <p:spPr>
          <a:xfrm>
            <a:off x="1321267" y="5000303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213503-BD8F-A545-9D72-2F29C63E1E41}"/>
              </a:ext>
            </a:extLst>
          </p:cNvPr>
          <p:cNvCxnSpPr>
            <a:cxnSpLocks/>
          </p:cNvCxnSpPr>
          <p:nvPr/>
        </p:nvCxnSpPr>
        <p:spPr>
          <a:xfrm>
            <a:off x="3816817" y="5000303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F61F31-77DA-CD40-BAE0-AD02954109B0}"/>
              </a:ext>
            </a:extLst>
          </p:cNvPr>
          <p:cNvCxnSpPr>
            <a:cxnSpLocks/>
          </p:cNvCxnSpPr>
          <p:nvPr/>
        </p:nvCxnSpPr>
        <p:spPr>
          <a:xfrm>
            <a:off x="7094470" y="5000303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FBF0C7-0653-154A-9946-8C97C0E4133B}"/>
              </a:ext>
            </a:extLst>
          </p:cNvPr>
          <p:cNvSpPr txBox="1"/>
          <p:nvPr/>
        </p:nvSpPr>
        <p:spPr>
          <a:xfrm>
            <a:off x="7476837" y="4245211"/>
            <a:ext cx="232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Classifier 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023043B-9300-A24B-B75D-B19DDA6FFAE8}"/>
              </a:ext>
            </a:extLst>
          </p:cNvPr>
          <p:cNvSpPr txBox="1"/>
          <p:nvPr/>
        </p:nvSpPr>
        <p:spPr>
          <a:xfrm>
            <a:off x="92726" y="3968890"/>
            <a:ext cx="1926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Prediction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D365CB7-C175-4C41-9803-3E53B7049B4B}"/>
              </a:ext>
            </a:extLst>
          </p:cNvPr>
          <p:cNvCxnSpPr>
            <a:cxnSpLocks/>
          </p:cNvCxnSpPr>
          <p:nvPr/>
        </p:nvCxnSpPr>
        <p:spPr>
          <a:xfrm>
            <a:off x="9353383" y="5000303"/>
            <a:ext cx="836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8376E13-A30C-B249-8E9B-040E531AB0EA}"/>
              </a:ext>
            </a:extLst>
          </p:cNvPr>
          <p:cNvCxnSpPr>
            <a:cxnSpLocks/>
          </p:cNvCxnSpPr>
          <p:nvPr/>
        </p:nvCxnSpPr>
        <p:spPr>
          <a:xfrm flipH="1">
            <a:off x="8821271" y="3352241"/>
            <a:ext cx="1" cy="844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9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563</Words>
  <Application>Microsoft Macintosh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Naïve Bayes</vt:lpstr>
      <vt:lpstr>PowerPoint Presentation</vt:lpstr>
      <vt:lpstr>LSTM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34</cp:revision>
  <dcterms:created xsi:type="dcterms:W3CDTF">2021-05-19T22:08:20Z</dcterms:created>
  <dcterms:modified xsi:type="dcterms:W3CDTF">2021-05-26T01:48:16Z</dcterms:modified>
</cp:coreProperties>
</file>