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2" r:id="rId2"/>
    <p:sldId id="565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71"/>
    <a:srgbClr val="66FFFF"/>
    <a:srgbClr val="FF7D7D"/>
    <a:srgbClr val="CFAFE7"/>
    <a:srgbClr val="FF5050"/>
    <a:srgbClr val="D3D3D3"/>
    <a:srgbClr val="DBDBDB"/>
    <a:srgbClr val="DCDCDC"/>
    <a:srgbClr val="FFE69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8809" autoAdjust="0"/>
  </p:normalViewPr>
  <p:slideViewPr>
    <p:cSldViewPr snapToGrid="0">
      <p:cViewPr>
        <p:scale>
          <a:sx n="33" d="100"/>
          <a:sy n="33" d="100"/>
        </p:scale>
        <p:origin x="154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97767-8EBD-42DC-8C00-5435D30E166B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28E3-8BFB-48E0-8A3D-D6B0158FA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4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Roboto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528E3-8BFB-48E0-8A3D-D6B0158FA78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21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Roboto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528E3-8BFB-48E0-8A3D-D6B0158FA78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30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FDC-0249-484E-80C3-3EEB566DEC45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AD88-AD62-4C30-A4E4-3CBA9661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87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FDC-0249-484E-80C3-3EEB566DEC45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AD88-AD62-4C30-A4E4-3CBA9661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9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FDC-0249-484E-80C3-3EEB566DEC45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AD88-AD62-4C30-A4E4-3CBA9661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29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FDC-0249-484E-80C3-3EEB566DEC45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AD88-AD62-4C30-A4E4-3CBA9661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91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FDC-0249-484E-80C3-3EEB566DEC45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AD88-AD62-4C30-A4E4-3CBA9661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67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FDC-0249-484E-80C3-3EEB566DEC45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AD88-AD62-4C30-A4E4-3CBA9661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06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FDC-0249-484E-80C3-3EEB566DEC45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AD88-AD62-4C30-A4E4-3CBA9661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7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FDC-0249-484E-80C3-3EEB566DEC45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AD88-AD62-4C30-A4E4-3CBA9661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89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FDC-0249-484E-80C3-3EEB566DEC45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AD88-AD62-4C30-A4E4-3CBA9661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50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FDC-0249-484E-80C3-3EEB566DEC45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AD88-AD62-4C30-A4E4-3CBA9661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61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6FDC-0249-484E-80C3-3EEB566DEC45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AD88-AD62-4C30-A4E4-3CBA9661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7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06FDC-0249-484E-80C3-3EEB566DEC45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4AD88-AD62-4C30-A4E4-3CBA96610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4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128DF01B-5355-4944-BBCF-4BFCCB684474}"/>
              </a:ext>
            </a:extLst>
          </p:cNvPr>
          <p:cNvSpPr/>
          <p:nvPr/>
        </p:nvSpPr>
        <p:spPr>
          <a:xfrm>
            <a:off x="1" y="6498000"/>
            <a:ext cx="12192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B37930-9300-43C9-AF71-2E7B9773F404}"/>
              </a:ext>
            </a:extLst>
          </p:cNvPr>
          <p:cNvSpPr/>
          <p:nvPr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509918" y="-5035"/>
            <a:ext cx="117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MediaTek</a:t>
            </a:r>
            <a:endParaRPr lang="zh-TW" altLang="en-US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62332" y="6498000"/>
            <a:ext cx="24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September 28th, 2021</a:t>
            </a:r>
            <a:endParaRPr lang="zh-TW" altLang="en-US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49B4F654-3E80-4562-9190-D734B908E5DC}"/>
              </a:ext>
            </a:extLst>
          </p:cNvPr>
          <p:cNvSpPr txBox="1">
            <a:spLocks/>
          </p:cNvSpPr>
          <p:nvPr/>
        </p:nvSpPr>
        <p:spPr>
          <a:xfrm>
            <a:off x="3482739" y="439846"/>
            <a:ext cx="5226522" cy="79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latin typeface="Roboto" panose="02000000000000000000" pitchFamily="2" charset="0"/>
                <a:ea typeface="Roboto" panose="02000000000000000000" pitchFamily="2" charset="0"/>
              </a:rPr>
              <a:t>Yu-Ting Wu (</a:t>
            </a:r>
            <a:r>
              <a:rPr lang="zh-TW" altLang="en-US" sz="3600" b="1" dirty="0">
                <a:latin typeface="源樣黑體 R" panose="020B0500000000000000" pitchFamily="34" charset="-120"/>
                <a:ea typeface="源樣黑體 R" panose="020B0500000000000000" pitchFamily="34" charset="-120"/>
              </a:rPr>
              <a:t>吳昱霆</a:t>
            </a:r>
            <a:r>
              <a:rPr lang="en-US" altLang="zh-TW" sz="3600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zh-TW" altLang="en-US" sz="3600" b="1" dirty="0">
              <a:latin typeface="Roboto" panose="02000000000000000000" pitchFamily="2" charset="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1C50315-9B3C-43C4-AD8B-7658B6BE4BAA}"/>
              </a:ext>
            </a:extLst>
          </p:cNvPr>
          <p:cNvCxnSpPr>
            <a:cxnSpLocks/>
          </p:cNvCxnSpPr>
          <p:nvPr/>
        </p:nvCxnSpPr>
        <p:spPr>
          <a:xfrm flipH="1">
            <a:off x="3910707" y="1064708"/>
            <a:ext cx="4370586" cy="0"/>
          </a:xfrm>
          <a:prstGeom prst="line">
            <a:avLst/>
          </a:prstGeom>
          <a:ln w="12700">
            <a:solidFill>
              <a:schemeClr val="accent4"/>
            </a:solidFill>
          </a:ln>
          <a:effectLst>
            <a:glow rad="63500">
              <a:schemeClr val="accent4">
                <a:lumMod val="60000"/>
                <a:lumOff val="4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National Taiwan University - Wikipedia">
            <a:extLst>
              <a:ext uri="{FF2B5EF4-FFF2-40B4-BE49-F238E27FC236}">
                <a16:creationId xmlns:a16="http://schemas.microsoft.com/office/drawing/2014/main" id="{7B03E0BE-433F-4F37-8D9F-7D1A0D8E1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89" y="150869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國立交通大學- 维基百科，自由的百科全书">
            <a:extLst>
              <a:ext uri="{FF2B5EF4-FFF2-40B4-BE49-F238E27FC236}">
                <a16:creationId xmlns:a16="http://schemas.microsoft.com/office/drawing/2014/main" id="{E1487E14-37FA-4F29-B80C-A38BB3B50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89" y="208000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國立交通大學- 维基百科，自由的百科全书">
            <a:extLst>
              <a:ext uri="{FF2B5EF4-FFF2-40B4-BE49-F238E27FC236}">
                <a16:creationId xmlns:a16="http://schemas.microsoft.com/office/drawing/2014/main" id="{3437F33F-2FBF-45FC-8586-1CA8859B3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655" y="266885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MediaTek Taiwan 聯發科技- YouTube">
            <a:extLst>
              <a:ext uri="{FF2B5EF4-FFF2-40B4-BE49-F238E27FC236}">
                <a16:creationId xmlns:a16="http://schemas.microsoft.com/office/drawing/2014/main" id="{A1DEF539-9FFC-4148-9537-B2C9E3C95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1" b="26187"/>
          <a:stretch/>
        </p:blipFill>
        <p:spPr bwMode="auto">
          <a:xfrm>
            <a:off x="607810" y="473586"/>
            <a:ext cx="1800000" cy="7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24BACA42-695C-4FD6-8297-2FB658432322}"/>
              </a:ext>
            </a:extLst>
          </p:cNvPr>
          <p:cNvSpPr txBox="1"/>
          <p:nvPr/>
        </p:nvSpPr>
        <p:spPr>
          <a:xfrm>
            <a:off x="8398188" y="1464585"/>
            <a:ext cx="1100696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Roboto" panose="02000000000000000000" pitchFamily="2" charset="0"/>
                <a:ea typeface="Roboto" panose="02000000000000000000" pitchFamily="2" charset="0"/>
              </a:rPr>
              <a:t>NTU</a:t>
            </a:r>
            <a:endParaRPr lang="en-US" altLang="zh-TW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5705D3-9883-46E6-9AE4-5BEF2FE581DA}"/>
              </a:ext>
            </a:extLst>
          </p:cNvPr>
          <p:cNvSpPr txBox="1"/>
          <p:nvPr/>
        </p:nvSpPr>
        <p:spPr>
          <a:xfrm>
            <a:off x="8292617" y="2069066"/>
            <a:ext cx="1311838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Roboto" panose="02000000000000000000" pitchFamily="2" charset="0"/>
                <a:ea typeface="Roboto" panose="02000000000000000000" pitchFamily="2" charset="0"/>
              </a:rPr>
              <a:t>NCTU</a:t>
            </a:r>
            <a:endParaRPr lang="en-US" altLang="zh-TW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8BFC05A-345B-47C5-9301-56DD8E8E94BA}"/>
              </a:ext>
            </a:extLst>
          </p:cNvPr>
          <p:cNvSpPr txBox="1"/>
          <p:nvPr/>
        </p:nvSpPr>
        <p:spPr>
          <a:xfrm>
            <a:off x="8231449" y="2653384"/>
            <a:ext cx="1434173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Roboto" panose="02000000000000000000" pitchFamily="2" charset="0"/>
                <a:ea typeface="Roboto" panose="02000000000000000000" pitchFamily="2" charset="0"/>
              </a:rPr>
              <a:t>NCTU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3F82A97-ADF9-4ED2-BFFC-7667427DAD7F}"/>
              </a:ext>
            </a:extLst>
          </p:cNvPr>
          <p:cNvSpPr txBox="1"/>
          <p:nvPr/>
        </p:nvSpPr>
        <p:spPr>
          <a:xfrm>
            <a:off x="5678093" y="1497757"/>
            <a:ext cx="2435575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Roboto" panose="02000000000000000000" pitchFamily="2" charset="0"/>
                <a:ea typeface="Roboto" panose="02000000000000000000" pitchFamily="2" charset="0"/>
              </a:rPr>
              <a:t>Ph.D. in CS: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CBDDAC3-7A4C-4E8C-B129-CE2375957612}"/>
              </a:ext>
            </a:extLst>
          </p:cNvPr>
          <p:cNvSpPr txBox="1"/>
          <p:nvPr/>
        </p:nvSpPr>
        <p:spPr>
          <a:xfrm>
            <a:off x="5567158" y="2065567"/>
            <a:ext cx="2657444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Roboto" panose="02000000000000000000" pitchFamily="2" charset="0"/>
                <a:ea typeface="Roboto" panose="02000000000000000000" pitchFamily="2" charset="0"/>
              </a:rPr>
              <a:t>Master in CS: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41003F9-6EF0-40C3-82D7-909065BC1587}"/>
              </a:ext>
            </a:extLst>
          </p:cNvPr>
          <p:cNvSpPr txBox="1"/>
          <p:nvPr/>
        </p:nvSpPr>
        <p:spPr>
          <a:xfrm>
            <a:off x="5452589" y="2660168"/>
            <a:ext cx="2886581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Roboto" panose="02000000000000000000" pitchFamily="2" charset="0"/>
                <a:ea typeface="Roboto" panose="02000000000000000000" pitchFamily="2" charset="0"/>
              </a:rPr>
              <a:t>Bachelor in CS:</a:t>
            </a:r>
          </a:p>
        </p:txBody>
      </p:sp>
      <p:pic>
        <p:nvPicPr>
          <p:cNvPr id="1026" name="Picture 2" descr="https://kevincosner.github.io/images/kevin8.jpg">
            <a:extLst>
              <a:ext uri="{FF2B5EF4-FFF2-40B4-BE49-F238E27FC236}">
                <a16:creationId xmlns:a16="http://schemas.microsoft.com/office/drawing/2014/main" id="{B7368322-3F22-45F0-B851-49B621BA8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34" y="1677205"/>
            <a:ext cx="2830057" cy="377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D7F69D8-E53A-417F-9262-3BC37E03A89A}"/>
              </a:ext>
            </a:extLst>
          </p:cNvPr>
          <p:cNvSpPr txBox="1"/>
          <p:nvPr/>
        </p:nvSpPr>
        <p:spPr>
          <a:xfrm>
            <a:off x="9650175" y="1531655"/>
            <a:ext cx="2433875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>
                <a:latin typeface="Roboto" panose="02000000000000000000" pitchFamily="2" charset="0"/>
                <a:ea typeface="Roboto" panose="02000000000000000000" pitchFamily="2" charset="0"/>
              </a:rPr>
              <a:t>(2009/09 - 2014/06)</a:t>
            </a:r>
            <a:endParaRPr lang="en-US" altLang="zh-TW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BAB5841-AAA9-47B5-8FFD-EC2F66252CB1}"/>
              </a:ext>
            </a:extLst>
          </p:cNvPr>
          <p:cNvSpPr txBox="1"/>
          <p:nvPr/>
        </p:nvSpPr>
        <p:spPr>
          <a:xfrm>
            <a:off x="9650175" y="2129904"/>
            <a:ext cx="2433875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>
                <a:latin typeface="Roboto" panose="02000000000000000000" pitchFamily="2" charset="0"/>
                <a:ea typeface="Roboto" panose="02000000000000000000" pitchFamily="2" charset="0"/>
              </a:rPr>
              <a:t>(2007/09 - 2009/06)</a:t>
            </a:r>
            <a:endParaRPr lang="en-US" altLang="zh-TW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6C377B8-7AC0-42E7-B611-CDE7EDD0ABFB}"/>
              </a:ext>
            </a:extLst>
          </p:cNvPr>
          <p:cNvSpPr txBox="1"/>
          <p:nvPr/>
        </p:nvSpPr>
        <p:spPr>
          <a:xfrm>
            <a:off x="9650175" y="2722624"/>
            <a:ext cx="2497375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>
                <a:latin typeface="Roboto" panose="02000000000000000000" pitchFamily="2" charset="0"/>
                <a:ea typeface="Roboto" panose="02000000000000000000" pitchFamily="2" charset="0"/>
              </a:rPr>
              <a:t>(2003/09 - 2007/06)</a:t>
            </a:r>
            <a:endParaRPr lang="en-US" altLang="zh-TW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1" name="Picture 2" descr="National Taiwan University - Wikipedia">
            <a:extLst>
              <a:ext uri="{FF2B5EF4-FFF2-40B4-BE49-F238E27FC236}">
                <a16:creationId xmlns:a16="http://schemas.microsoft.com/office/drawing/2014/main" id="{DC0727A4-1502-4344-87E2-CCBD45434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081" y="432455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C Taiwan - Home | Facebook">
            <a:extLst>
              <a:ext uri="{FF2B5EF4-FFF2-40B4-BE49-F238E27FC236}">
                <a16:creationId xmlns:a16="http://schemas.microsoft.com/office/drawing/2014/main" id="{E053B0F5-BECA-437B-9147-FA456A025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081" y="550790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Toppano | - Orange Fab Asia">
            <a:extLst>
              <a:ext uri="{FF2B5EF4-FFF2-40B4-BE49-F238E27FC236}">
                <a16:creationId xmlns:a16="http://schemas.microsoft.com/office/drawing/2014/main" id="{4648743A-C05D-4ED9-BA03-DAC6FD0D4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81" y="4923126"/>
            <a:ext cx="81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81003E82-CB6C-4118-A291-A670B2652EDB}"/>
              </a:ext>
            </a:extLst>
          </p:cNvPr>
          <p:cNvSpPr txBox="1"/>
          <p:nvPr/>
        </p:nvSpPr>
        <p:spPr>
          <a:xfrm>
            <a:off x="5962627" y="4314655"/>
            <a:ext cx="2734095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Roboto" panose="02000000000000000000" pitchFamily="2" charset="0"/>
                <a:ea typeface="Roboto" panose="02000000000000000000" pitchFamily="2" charset="0"/>
              </a:rPr>
              <a:t>Postdoc, NTU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C06808B-2128-45CF-8503-656A37380CB3}"/>
              </a:ext>
            </a:extLst>
          </p:cNvPr>
          <p:cNvSpPr txBox="1"/>
          <p:nvPr/>
        </p:nvSpPr>
        <p:spPr>
          <a:xfrm>
            <a:off x="5355685" y="4907821"/>
            <a:ext cx="4682387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Roboto" panose="02000000000000000000" pitchFamily="2" charset="0"/>
                <a:ea typeface="Roboto" panose="02000000000000000000" pitchFamily="2" charset="0"/>
              </a:rPr>
              <a:t>Sr. Engineer, </a:t>
            </a:r>
            <a:r>
              <a:rPr lang="en-US" altLang="zh-TW" sz="2800" dirty="0" err="1">
                <a:latin typeface="Roboto" panose="02000000000000000000" pitchFamily="2" charset="0"/>
                <a:ea typeface="Roboto" panose="02000000000000000000" pitchFamily="2" charset="0"/>
              </a:rPr>
              <a:t>Toppano</a:t>
            </a:r>
            <a:r>
              <a:rPr lang="en-US" altLang="zh-TW" sz="2800" dirty="0">
                <a:latin typeface="Roboto" panose="02000000000000000000" pitchFamily="2" charset="0"/>
                <a:ea typeface="Roboto" panose="02000000000000000000" pitchFamily="2" charset="0"/>
              </a:rPr>
              <a:t> Inc. 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1B254EC-ABE1-4C93-8D79-EE48FCCED3B2}"/>
              </a:ext>
            </a:extLst>
          </p:cNvPr>
          <p:cNvSpPr txBox="1"/>
          <p:nvPr/>
        </p:nvSpPr>
        <p:spPr>
          <a:xfrm>
            <a:off x="5377824" y="5500987"/>
            <a:ext cx="3903700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Roboto" panose="02000000000000000000" pitchFamily="2" charset="0"/>
                <a:ea typeface="Roboto" panose="02000000000000000000" pitchFamily="2" charset="0"/>
              </a:rPr>
              <a:t>Pr. Engineer, HTC Inc. 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A7B730A-369E-4384-889D-CB9D5C724E1C}"/>
              </a:ext>
            </a:extLst>
          </p:cNvPr>
          <p:cNvSpPr txBox="1"/>
          <p:nvPr/>
        </p:nvSpPr>
        <p:spPr>
          <a:xfrm>
            <a:off x="9531814" y="4377702"/>
            <a:ext cx="2734095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>
                <a:latin typeface="Roboto" panose="02000000000000000000" pitchFamily="2" charset="0"/>
                <a:ea typeface="Roboto" panose="02000000000000000000" pitchFamily="2" charset="0"/>
              </a:rPr>
              <a:t>(2020/02 - 2021/07)</a:t>
            </a:r>
            <a:endParaRPr lang="en-US" altLang="zh-TW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34C46FD-E609-4022-A0A8-B38ACC41ABF8}"/>
              </a:ext>
            </a:extLst>
          </p:cNvPr>
          <p:cNvSpPr txBox="1"/>
          <p:nvPr/>
        </p:nvSpPr>
        <p:spPr>
          <a:xfrm>
            <a:off x="9613135" y="4970868"/>
            <a:ext cx="2571451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>
                <a:latin typeface="Roboto" panose="02000000000000000000" pitchFamily="2" charset="0"/>
                <a:ea typeface="Roboto" panose="02000000000000000000" pitchFamily="2" charset="0"/>
              </a:rPr>
              <a:t>(2018/05 - 2020/02)</a:t>
            </a:r>
            <a:endParaRPr lang="en-US" altLang="zh-TW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C9E8042-FCF3-4D04-B9A1-D1AD1B584CC1}"/>
              </a:ext>
            </a:extLst>
          </p:cNvPr>
          <p:cNvSpPr txBox="1"/>
          <p:nvPr/>
        </p:nvSpPr>
        <p:spPr>
          <a:xfrm>
            <a:off x="9604455" y="5564034"/>
            <a:ext cx="2571451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>
                <a:latin typeface="Roboto" panose="02000000000000000000" pitchFamily="2" charset="0"/>
                <a:ea typeface="Roboto" panose="02000000000000000000" pitchFamily="2" charset="0"/>
              </a:rPr>
              <a:t>(2014/09 - 2018/05)</a:t>
            </a:r>
            <a:endParaRPr lang="en-US" altLang="zh-TW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0" name="Picture 6" descr="Icon Education #115075 - Free Icons Library">
            <a:extLst>
              <a:ext uri="{FF2B5EF4-FFF2-40B4-BE49-F238E27FC236}">
                <a16:creationId xmlns:a16="http://schemas.microsoft.com/office/drawing/2014/main" id="{AEA6ABBC-123F-4CDE-807C-2588965BF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64" y="2051813"/>
            <a:ext cx="798039" cy="56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itcase work icon - Donkey">
            <a:extLst>
              <a:ext uri="{FF2B5EF4-FFF2-40B4-BE49-F238E27FC236}">
                <a16:creationId xmlns:a16="http://schemas.microsoft.com/office/drawing/2014/main" id="{36218874-72DB-436C-96EE-2F8DD6FE6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64" y="4747570"/>
            <a:ext cx="874341" cy="87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3AA70B4B-F0B2-43E4-8AEA-EF2AB9897A31}"/>
              </a:ext>
            </a:extLst>
          </p:cNvPr>
          <p:cNvCxnSpPr>
            <a:cxnSpLocks/>
          </p:cNvCxnSpPr>
          <p:nvPr/>
        </p:nvCxnSpPr>
        <p:spPr>
          <a:xfrm flipH="1">
            <a:off x="3972414" y="3731742"/>
            <a:ext cx="7469378" cy="0"/>
          </a:xfrm>
          <a:prstGeom prst="line">
            <a:avLst/>
          </a:prstGeom>
          <a:ln w="12700">
            <a:solidFill>
              <a:schemeClr val="accent4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73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59">
        <p:cut/>
      </p:transition>
    </mc:Choice>
    <mc:Fallback>
      <p:transition spd="slow" advTm="18559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128DF01B-5355-4944-BBCF-4BFCCB684474}"/>
              </a:ext>
            </a:extLst>
          </p:cNvPr>
          <p:cNvSpPr/>
          <p:nvPr/>
        </p:nvSpPr>
        <p:spPr>
          <a:xfrm>
            <a:off x="1" y="6498000"/>
            <a:ext cx="12192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B37930-9300-43C9-AF71-2E7B9773F404}"/>
              </a:ext>
            </a:extLst>
          </p:cNvPr>
          <p:cNvSpPr/>
          <p:nvPr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77752" y="-5035"/>
            <a:ext cx="22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About the Presenter</a:t>
            </a:r>
            <a:endParaRPr lang="zh-TW" altLang="en-US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93965" y="649800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October 1st, 2021</a:t>
            </a:r>
            <a:endParaRPr lang="zh-TW" altLang="en-US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49B4F654-3E80-4562-9190-D734B908E5DC}"/>
              </a:ext>
            </a:extLst>
          </p:cNvPr>
          <p:cNvSpPr txBox="1">
            <a:spLocks/>
          </p:cNvSpPr>
          <p:nvPr/>
        </p:nvSpPr>
        <p:spPr>
          <a:xfrm>
            <a:off x="510399" y="439846"/>
            <a:ext cx="9917456" cy="79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600" b="1" dirty="0">
                <a:latin typeface="Roboto" panose="02000000000000000000" pitchFamily="2" charset="0"/>
                <a:ea typeface="Roboto" panose="02000000000000000000" pitchFamily="2" charset="0"/>
              </a:rPr>
              <a:t>About the Presenter</a:t>
            </a:r>
            <a:endParaRPr lang="zh-TW" altLang="en-US" sz="3600" b="1" dirty="0">
              <a:latin typeface="Roboto" panose="02000000000000000000" pitchFamily="2" charset="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1C50315-9B3C-43C4-AD8B-7658B6BE4BAA}"/>
              </a:ext>
            </a:extLst>
          </p:cNvPr>
          <p:cNvCxnSpPr>
            <a:cxnSpLocks/>
          </p:cNvCxnSpPr>
          <p:nvPr/>
        </p:nvCxnSpPr>
        <p:spPr>
          <a:xfrm flipH="1">
            <a:off x="607814" y="1064708"/>
            <a:ext cx="4370586" cy="0"/>
          </a:xfrm>
          <a:prstGeom prst="line">
            <a:avLst/>
          </a:prstGeom>
          <a:ln w="12700">
            <a:solidFill>
              <a:schemeClr val="accent4"/>
            </a:solidFill>
          </a:ln>
          <a:effectLst>
            <a:glow rad="63500">
              <a:schemeClr val="accent4">
                <a:lumMod val="60000"/>
                <a:lumOff val="4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3BC9184-7029-486E-832F-76978C843238}"/>
              </a:ext>
            </a:extLst>
          </p:cNvPr>
          <p:cNvSpPr txBox="1"/>
          <p:nvPr/>
        </p:nvSpPr>
        <p:spPr>
          <a:xfrm>
            <a:off x="607808" y="1300935"/>
            <a:ext cx="11584191" cy="494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Roboto" panose="02000000000000000000" pitchFamily="2" charset="0"/>
                <a:ea typeface="Roboto" panose="02000000000000000000" pitchFamily="2" charset="0"/>
              </a:rPr>
              <a:t>Working Experience: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Roboto" panose="02000000000000000000" pitchFamily="2" charset="0"/>
                <a:ea typeface="Roboto" panose="02000000000000000000" pitchFamily="2" charset="0"/>
              </a:rPr>
              <a:t>Research Interests: </a:t>
            </a:r>
            <a:r>
              <a:rPr lang="en-US" altLang="zh-TW" sz="2800" dirty="0">
                <a:latin typeface="Roboto" panose="02000000000000000000" pitchFamily="2" charset="0"/>
                <a:ea typeface="Roboto" panose="02000000000000000000" pitchFamily="2" charset="0"/>
              </a:rPr>
              <a:t>computer graphics, image processing, computational photography, VR/AR/MR, AI, GPU</a:t>
            </a:r>
          </a:p>
        </p:txBody>
      </p:sp>
    </p:spTree>
    <p:extLst>
      <p:ext uri="{BB962C8B-B14F-4D97-AF65-F5344CB8AC3E}">
        <p14:creationId xmlns:p14="http://schemas.microsoft.com/office/powerpoint/2010/main" val="11878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59">
        <p:cut/>
      </p:transition>
    </mc:Choice>
    <mc:Fallback>
      <p:transition spd="slow" advTm="18559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28044</TotalTime>
  <Words>113</Words>
  <Application>Microsoft Office PowerPoint</Application>
  <PresentationFormat>寬螢幕</PresentationFormat>
  <Paragraphs>30</Paragraphs>
  <Slides>2</Slides>
  <Notes>2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Roboto</vt:lpstr>
      <vt:lpstr>新細明體</vt:lpstr>
      <vt:lpstr>源樣黑體 R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鄭惟恬</cp:lastModifiedBy>
  <cp:revision>4617</cp:revision>
  <dcterms:created xsi:type="dcterms:W3CDTF">2021-06-10T14:30:20Z</dcterms:created>
  <dcterms:modified xsi:type="dcterms:W3CDTF">2021-09-27T14:21:27Z</dcterms:modified>
</cp:coreProperties>
</file>