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F6498CF-FA4F-5B43-9A7D-E77DC89015A1}">
          <p14:sldIdLst>
            <p14:sldId id="256"/>
          </p14:sldIdLst>
        </p14:section>
        <p14:section name="Summary Data" id="{AC2C365C-184B-2D4A-8590-DD9531128E8E}">
          <p14:sldIdLst>
            <p14:sldId id="257"/>
            <p14:sldId id="258"/>
            <p14:sldId id="259"/>
            <p14:sldId id="260"/>
            <p14:sldId id="261"/>
            <p14:sldId id="268"/>
            <p14:sldId id="262"/>
            <p14:sldId id="267"/>
          </p14:sldIdLst>
        </p14:section>
        <p14:section name="Travel Time Model" id="{00AED1AB-D58F-1641-99F8-F4F7E9583390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624"/>
  </p:normalViewPr>
  <p:slideViewPr>
    <p:cSldViewPr snapToGrid="0" snapToObjects="1">
      <p:cViewPr>
        <p:scale>
          <a:sx n="103" d="100"/>
          <a:sy n="103" d="100"/>
        </p:scale>
        <p:origin x="4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E7683-68C2-AC41-9EE1-60562A5886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61F8-3D93-E948-B36F-1FCC12A9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62F2-BB1C-424A-A126-C9CF35FF1B55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2B0-DE7F-6B46-8C2A-4A7FE795C99E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B74-1F40-8143-92DF-F6133C5063BE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9A8-E5A9-F844-A22B-9AFDD70048C3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EB4F-54F1-9548-81D6-B19999E90B55}" type="datetime1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6286-9E53-224A-B2A5-67902D0EEE49}" type="datetime1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CA6B-53C8-354A-B43F-2C66F2A7090D}" type="datetime1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061C-933C-B543-A3C0-1057B75B81DD}" type="datetime1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3C15-9131-A040-A640-1D4E6DD06D43}" type="datetime1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024A-9667-A748-BB03-B39608A5E651}" type="datetime1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62740"/>
            <a:ext cx="12192000" cy="595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8" y="6430512"/>
            <a:ext cx="723115" cy="238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82" y="6401989"/>
            <a:ext cx="737418" cy="2950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AC6E1CE5-9AC0-0D4A-9BE1-C6E68301CC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smtClean="0"/>
              <a:t>Citi Bike + IBM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EBC25F47-E499-DB44-8C6A-8D856ABDEDBB}" type="datetime1">
              <a:rPr lang="en-US" smtClean="0"/>
              <a:pPr/>
              <a:t>6/18/18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2017 Operating Report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712813"/>
            <a:ext cx="6375400" cy="166856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8D8-C890-5F4A-8460-8EF4C15D4DCD}" type="datetime1">
              <a:rPr lang="en-US" smtClean="0"/>
              <a:t>6/18/18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 </a:t>
            </a:r>
            <a:r>
              <a:rPr lang="mr-IN" dirty="0" smtClean="0"/>
              <a:t>–</a:t>
            </a:r>
            <a:r>
              <a:rPr lang="en-US" dirty="0" smtClean="0"/>
              <a:t> Travel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Predict a biker’s travel time using Citi Bike and historic NYC weather data given starting station and destination</a:t>
            </a:r>
          </a:p>
          <a:p>
            <a:r>
              <a:rPr lang="en-US" dirty="0" smtClean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Clean and prepare data</a:t>
            </a:r>
          </a:p>
          <a:p>
            <a:pPr lvl="2"/>
            <a:r>
              <a:rPr lang="en-US" dirty="0" smtClean="0"/>
              <a:t>Extreme outliers (trips longer than 1.5hrs) are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ncorporate only relevant variables</a:t>
            </a:r>
          </a:p>
          <a:p>
            <a:pPr lvl="2"/>
            <a:r>
              <a:rPr lang="en-US" dirty="0" smtClean="0"/>
              <a:t>Correlation testing is done between the target variable (Trip Duration) and candidate predictor variables (humidity, gender, age, etc.) to determine relevance to an accurate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it a linear regression </a:t>
            </a:r>
          </a:p>
          <a:p>
            <a:pPr lvl="2"/>
            <a:r>
              <a:rPr lang="en-US" dirty="0" smtClean="0"/>
              <a:t>More complicated model types have the potential for higher accuracy, at the cost of significantly higher computational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84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Average Cross Value </a:t>
            </a:r>
            <a:r>
              <a:rPr lang="en-US" dirty="0" smtClean="0"/>
              <a:t>Score: </a:t>
            </a:r>
            <a:r>
              <a:rPr lang="nb-NO" smtClean="0"/>
              <a:t>69</a:t>
            </a:r>
            <a:r>
              <a:rPr lang="en-US" smtClean="0"/>
              <a:t>%</a:t>
            </a:r>
            <a:endParaRPr lang="en-US" dirty="0" smtClean="0"/>
          </a:p>
          <a:p>
            <a:pPr lvl="1"/>
            <a:r>
              <a:rPr lang="en-US" dirty="0" smtClean="0"/>
              <a:t>Cross Value Score computes an R</a:t>
            </a:r>
            <a:r>
              <a:rPr lang="en-US" baseline="30000" dirty="0" smtClean="0"/>
              <a:t>2</a:t>
            </a:r>
            <a:r>
              <a:rPr lang="en-US" dirty="0" smtClean="0"/>
              <a:t> value using different pieces of the data set as the test and train groups</a:t>
            </a:r>
          </a:p>
          <a:p>
            <a:pPr lvl="1"/>
            <a:r>
              <a:rPr lang="en-US" dirty="0" smtClean="0"/>
              <a:t>Gives a more realistic understanding of true model performance</a:t>
            </a:r>
          </a:p>
          <a:p>
            <a:endParaRPr lang="en-US" dirty="0"/>
          </a:p>
          <a:p>
            <a:r>
              <a:rPr lang="en-US" dirty="0" smtClean="0"/>
              <a:t>Model Components</a:t>
            </a:r>
          </a:p>
          <a:p>
            <a:pPr lvl="1"/>
            <a:r>
              <a:rPr lang="en-US" dirty="0" smtClean="0"/>
              <a:t>Median Trip Time, User Type (Subscriber/Customer), Daily High Temperature</a:t>
            </a:r>
          </a:p>
          <a:p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Improvements in accuracy can be expected from incorporating distance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524369" y="1687513"/>
            <a:ext cx="48294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data has been processed to remove: 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rips taken by staff for service and inspection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rips that are taken to or from any “test” stations </a:t>
            </a:r>
          </a:p>
          <a:p>
            <a:pPr lvl="1"/>
            <a:r>
              <a:rPr lang="en-US" sz="2000" dirty="0" smtClean="0"/>
              <a:t>Trips less than 60 seconds in length (potentially false starts or users trying to re-dock a bike to ensure it's secure)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0354949"/>
              </p:ext>
            </p:extLst>
          </p:nvPr>
        </p:nvGraphicFramePr>
        <p:xfrm>
          <a:off x="838202" y="1825625"/>
          <a:ext cx="5686166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7366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Total Rides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16,364,660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Total</a:t>
                      </a:r>
                      <a:r>
                        <a:rPr lang="en-US" sz="2400" baseline="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Ride Time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516 years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Total Bikes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14,204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% of Rides by Subscribers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89%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% of Rides by Customers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11%</a:t>
                      </a:r>
                      <a:endParaRPr lang="en-US" sz="24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D35-D919-1E42-974F-52A3E8037E30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Stations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943359"/>
              </p:ext>
            </p:extLst>
          </p:nvPr>
        </p:nvGraphicFramePr>
        <p:xfrm>
          <a:off x="838198" y="2148971"/>
          <a:ext cx="6600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90"/>
                <a:gridCol w="2092205"/>
                <a:gridCol w="2591899"/>
                <a:gridCol w="113357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Rank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Station Area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Station Address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Count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Grand Central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Pershing Square North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162,716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Union Square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E 17 St &amp; Broadway 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112,218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3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Madison Square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Broadway &amp; E 22 St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108,590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4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W 21 St &amp; 6 Ave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107,133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Hudson Greenway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West St &amp; Chambers St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105,610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3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t="12368" r="13712" b="12368"/>
          <a:stretch/>
        </p:blipFill>
        <p:spPr>
          <a:xfrm>
            <a:off x="7526984" y="734322"/>
            <a:ext cx="4144490" cy="5425178"/>
          </a:xfrm>
        </p:spPr>
      </p:pic>
      <p:sp>
        <p:nvSpPr>
          <p:cNvPr id="8" name="TextBox 7"/>
          <p:cNvSpPr txBox="1"/>
          <p:nvPr/>
        </p:nvSpPr>
        <p:spPr>
          <a:xfrm>
            <a:off x="838200" y="1388825"/>
            <a:ext cx="580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Most popular stations are in popular areas or parks. The top 5 stations represent 3.5% of total rides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Duration by User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3186851"/>
              </p:ext>
            </p:extLst>
          </p:nvPr>
        </p:nvGraphicFramePr>
        <p:xfrm>
          <a:off x="1309816" y="2226409"/>
          <a:ext cx="42507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08"/>
                <a:gridCol w="1416908"/>
                <a:gridCol w="141690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Customer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Subscriber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Count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1,769,423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14,579,325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Mean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42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14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STD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667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is-I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166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Min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25%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14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50%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21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10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75%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29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16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Max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111 </a:t>
                      </a:r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days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113 days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1506022"/>
            <a:ext cx="1087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89% of rides are from subscribers, who average shorter rides. Both sets contain many extreme outliers 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r="8579" b="5001"/>
          <a:stretch/>
        </p:blipFill>
        <p:spPr>
          <a:xfrm>
            <a:off x="6286500" y="1947347"/>
            <a:ext cx="5067300" cy="4114649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5521239" y="3977352"/>
            <a:ext cx="142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Trip Duration (min)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6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Trips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1713604"/>
              </p:ext>
            </p:extLst>
          </p:nvPr>
        </p:nvGraphicFramePr>
        <p:xfrm>
          <a:off x="838200" y="2010605"/>
          <a:ext cx="7099301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55"/>
                <a:gridCol w="1411867"/>
                <a:gridCol w="2144443"/>
                <a:gridCol w="2049035"/>
                <a:gridCol w="774701"/>
              </a:tblGrid>
              <a:tr h="2025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Rank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Area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Start Address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End Address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Count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East Village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E 7 St &amp; Avenue A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Cooper Square &amp; E 7 St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7994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 S &amp; 6 Ave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 S &amp; 6 Ave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7169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3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 S &amp; 6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 Ave &amp; E 88 St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6318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4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Central Park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Grand Army Plaza &amp; Central Park S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Grand Army Plaza &amp; Central Park S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5670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Hudson</a:t>
                      </a:r>
                      <a:r>
                        <a:rPr lang="en-US" sz="1600" baseline="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 Greenway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12 Ave &amp; W 40 St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West St &amp; Chambers St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5403</a:t>
                      </a:r>
                      <a:endParaRPr lang="en-US" sz="16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5" t="12040" r="25002" b="11200"/>
          <a:stretch/>
        </p:blipFill>
        <p:spPr>
          <a:xfrm>
            <a:off x="8128000" y="796196"/>
            <a:ext cx="3708400" cy="51728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425738"/>
            <a:ext cx="86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Most popular trips are in parks, except for 1. Potentially riding to subway?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Rider Performance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5236757"/>
              </p:ext>
            </p:extLst>
          </p:nvPr>
        </p:nvGraphicFramePr>
        <p:xfrm>
          <a:off x="838200" y="2107346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/>
                <a:gridCol w="1037967"/>
                <a:gridCol w="1631092"/>
                <a:gridCol w="90410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Metric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Young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Middle Aged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Old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Distance (mi)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1.15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1.14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1.10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Speed (mph)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6.16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6.00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5.46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8475" r="2206" b="3289"/>
          <a:stretch/>
        </p:blipFill>
        <p:spPr>
          <a:xfrm>
            <a:off x="6096000" y="2087938"/>
            <a:ext cx="5942542" cy="41140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58541" y="5447300"/>
            <a:ext cx="1237459" cy="554585"/>
            <a:chOff x="10328312" y="1305380"/>
            <a:chExt cx="1237459" cy="554585"/>
          </a:xfrm>
        </p:grpSpPr>
        <p:sp>
          <p:nvSpPr>
            <p:cNvPr id="13" name="Rectangle 12"/>
            <p:cNvSpPr/>
            <p:nvPr/>
          </p:nvSpPr>
          <p:spPr>
            <a:xfrm>
              <a:off x="10328312" y="1647987"/>
              <a:ext cx="347032" cy="110169"/>
            </a:xfrm>
            <a:prstGeom prst="rect">
              <a:avLst/>
            </a:prstGeom>
            <a:solidFill>
              <a:srgbClr val="3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75344" y="1521411"/>
              <a:ext cx="882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speed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328312" y="1443940"/>
              <a:ext cx="347032" cy="110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83711" y="1305380"/>
              <a:ext cx="882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distance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8200" y="1425738"/>
            <a:ext cx="86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Both metrics decrease with age, with speed decreasing more drastically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Rider Performance cont.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22158"/>
              </p:ext>
            </p:extLst>
          </p:nvPr>
        </p:nvGraphicFramePr>
        <p:xfrm>
          <a:off x="838200" y="2166938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497"/>
                <a:gridCol w="1462903"/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Metric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Men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Women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Distance (mi)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1.13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1.18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Speed (mph)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6.12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5.49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9130" r="2207" b="4268"/>
          <a:stretch/>
        </p:blipFill>
        <p:spPr>
          <a:xfrm>
            <a:off x="6240337" y="2131824"/>
            <a:ext cx="5951663" cy="405447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EB4F-54F1-9548-81D6-B19999E90B55}" type="datetime1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156200" y="5439447"/>
            <a:ext cx="1237459" cy="554585"/>
            <a:chOff x="10328312" y="1305380"/>
            <a:chExt cx="1237459" cy="554585"/>
          </a:xfrm>
        </p:grpSpPr>
        <p:sp>
          <p:nvSpPr>
            <p:cNvPr id="11" name="Rectangle 10"/>
            <p:cNvSpPr/>
            <p:nvPr/>
          </p:nvSpPr>
          <p:spPr>
            <a:xfrm>
              <a:off x="10328312" y="1647987"/>
              <a:ext cx="347032" cy="110169"/>
            </a:xfrm>
            <a:prstGeom prst="rect">
              <a:avLst/>
            </a:prstGeom>
            <a:solidFill>
              <a:srgbClr val="3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75344" y="1521411"/>
              <a:ext cx="882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speed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328312" y="1443940"/>
              <a:ext cx="347032" cy="110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83711" y="1305380"/>
              <a:ext cx="882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distance</a:t>
              </a:r>
              <a:endParaRPr lang="en-US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8200" y="1425738"/>
            <a:ext cx="86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Men travel about the same distance, but do so at a faster speed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Busiest Bike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1263291"/>
              </p:ext>
            </p:extLst>
          </p:nvPr>
        </p:nvGraphicFramePr>
        <p:xfrm>
          <a:off x="1128585" y="2014066"/>
          <a:ext cx="3898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69"/>
                <a:gridCol w="1669868"/>
                <a:gridCol w="126386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Rank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Bike ID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Uses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25738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2514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25275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2409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3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27161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2376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4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26565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2370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27111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2349</a:t>
                      </a:r>
                      <a:endParaRPr lang="en-US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8559" r="51489" b="2232"/>
          <a:stretch/>
        </p:blipFill>
        <p:spPr>
          <a:xfrm>
            <a:off x="6578453" y="1631086"/>
            <a:ext cx="4660704" cy="46090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D094-C6E5-544C-AC2B-67FA0DF7A782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437542"/>
            <a:ext cx="86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Busiest bike was ridden about 2500 times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4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Busiest Bike cont.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8780022"/>
              </p:ext>
            </p:extLst>
          </p:nvPr>
        </p:nvGraphicFramePr>
        <p:xfrm>
          <a:off x="1219200" y="1965325"/>
          <a:ext cx="4279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65"/>
                <a:gridCol w="1246724"/>
                <a:gridCol w="195271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Rank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Bike ID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Time in Use (</a:t>
                      </a:r>
                      <a:r>
                        <a:rPr lang="en-US" sz="1800" dirty="0" err="1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hr</a:t>
                      </a:r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)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27076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3310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21523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2958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3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18251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2893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4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27556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2880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5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20999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IBM Plex Sans" charset="0"/>
                          <a:ea typeface="IBM Plex Sans" charset="0"/>
                          <a:cs typeface="IBM Plex Sans" charset="0"/>
                        </a:rPr>
                        <a:t>2782</a:t>
                      </a:r>
                      <a:endParaRPr lang="en-US" sz="1800" dirty="0"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4" t="9142" r="6863" b="1998"/>
          <a:stretch/>
        </p:blipFill>
        <p:spPr>
          <a:xfrm>
            <a:off x="6654112" y="1564495"/>
            <a:ext cx="4876800" cy="46584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EB4F-54F1-9548-81D6-B19999E90B55}" type="datetime1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Citi Bike + 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CE5-9AC0-0D4A-9BE1-C6E68301CC3B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425738"/>
            <a:ext cx="86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BM Plex Sans" charset="0"/>
                <a:ea typeface="IBM Plex Sans" charset="0"/>
                <a:cs typeface="IBM Plex Sans" charset="0"/>
              </a:rPr>
              <a:t>Busiest bike by time was used for over 3000 hours</a:t>
            </a:r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2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693</Words>
  <Application>Microsoft Macintosh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IBM Plex Sans</vt:lpstr>
      <vt:lpstr>Arial</vt:lpstr>
      <vt:lpstr>Office Theme</vt:lpstr>
      <vt:lpstr>PowerPoint Presentation</vt:lpstr>
      <vt:lpstr>2017 Summary</vt:lpstr>
      <vt:lpstr>Top 5 Stations</vt:lpstr>
      <vt:lpstr>Trip Duration by User</vt:lpstr>
      <vt:lpstr>Most Popular Trips</vt:lpstr>
      <vt:lpstr>Rider Performance</vt:lpstr>
      <vt:lpstr>Rider Performance cont.</vt:lpstr>
      <vt:lpstr>Busiest Bike</vt:lpstr>
      <vt:lpstr>Busiest Bike cont.</vt:lpstr>
      <vt:lpstr>Feasibility Study – Travel Time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Crossley</dc:creator>
  <cp:lastModifiedBy>Kevin Crossley</cp:lastModifiedBy>
  <cp:revision>39</cp:revision>
  <dcterms:created xsi:type="dcterms:W3CDTF">2018-06-14T12:52:57Z</dcterms:created>
  <dcterms:modified xsi:type="dcterms:W3CDTF">2018-06-19T04:00:37Z</dcterms:modified>
</cp:coreProperties>
</file>