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3B806-7AF3-471E-AE4B-0CF07F64EE1C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9CAA-9B19-41FB-8A8C-17D3484635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56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726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9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830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68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47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155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7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177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1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091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5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7F14-7A4B-4304-A64F-037D3741D299}" type="datetimeFigureOut">
              <a:rPr lang="sv-SE" smtClean="0"/>
              <a:t>2022-03-08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5EFA-8CF4-486A-BC8C-FDABE9154C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98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sv-SE" sz="1400" dirty="0"/>
              <a:t>Ta fram en tabell på skärmen som ser ut enligt nedan, </a:t>
            </a:r>
            <a:br>
              <a:rPr lang="sv-SE" sz="1400" dirty="0"/>
            </a:br>
            <a:r>
              <a:rPr lang="sv-SE" sz="1400" dirty="0"/>
              <a:t>sorterat efter länsnamn och kommunnamn. </a:t>
            </a:r>
            <a:br>
              <a:rPr lang="sv-SE" sz="1400" dirty="0"/>
            </a:br>
            <a:r>
              <a:rPr lang="sv-SE" sz="1400" dirty="0"/>
              <a:t>Du hämtar värdena från tabellerna </a:t>
            </a:r>
            <a:r>
              <a:rPr lang="sv-SE" sz="1400" i="1" dirty="0"/>
              <a:t>Lan</a:t>
            </a:r>
            <a:r>
              <a:rPr lang="sv-SE" sz="1400" dirty="0"/>
              <a:t> och </a:t>
            </a:r>
            <a:r>
              <a:rPr lang="sv-SE" sz="1400" i="1" dirty="0"/>
              <a:t>Kommun</a:t>
            </a:r>
            <a:r>
              <a:rPr lang="sv-SE" sz="1400" dirty="0"/>
              <a:t>.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Kolumnen Lan är primärnyckel i tabellen Lan och främmande nyckel i tabellen Kommun.</a:t>
            </a:r>
            <a:br>
              <a:rPr lang="sv-SE" sz="1400" i="1" dirty="0"/>
            </a:br>
            <a:r>
              <a:rPr lang="sv-SE" sz="1400" i="1" dirty="0"/>
              <a:t>Därför lämpar den sig väl när man vill koppla ihop tabellerna.</a:t>
            </a:r>
          </a:p>
          <a:p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1:		INNER JOIN</a:t>
            </a:r>
          </a:p>
        </p:txBody>
      </p:sp>
      <p:pic>
        <p:nvPicPr>
          <p:cNvPr id="9" name="Bildobjek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47" y="5598962"/>
            <a:ext cx="981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ruta 1"/>
          <p:cNvSpPr txBox="1"/>
          <p:nvPr/>
        </p:nvSpPr>
        <p:spPr>
          <a:xfrm>
            <a:off x="7781840" y="53646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INNER JOIN</a:t>
            </a:r>
          </a:p>
        </p:txBody>
      </p:sp>
      <p:sp>
        <p:nvSpPr>
          <p:cNvPr id="15" name="Moln 14"/>
          <p:cNvSpPr/>
          <p:nvPr/>
        </p:nvSpPr>
        <p:spPr>
          <a:xfrm>
            <a:off x="6516216" y="104746"/>
            <a:ext cx="2520281" cy="152405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INTO #Tabell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INNER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3908"/>
              </p:ext>
            </p:extLst>
          </p:nvPr>
        </p:nvGraphicFramePr>
        <p:xfrm>
          <a:off x="1272867" y="2868618"/>
          <a:ext cx="2789555" cy="1097280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Karlshamn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Karlskrona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Olofström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Ronneby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ctr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algn="ctr" fontAlgn="auto" hangingPunct="1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ruta 16"/>
          <p:cNvSpPr txBox="1"/>
          <p:nvPr/>
        </p:nvSpPr>
        <p:spPr>
          <a:xfrm>
            <a:off x="1055250" y="4077072"/>
            <a:ext cx="7848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2"/>
            </a:pPr>
            <a:r>
              <a:rPr lang="sv-SE" sz="1400" dirty="0"/>
              <a:t>Ställ samma fråga som ovan men spara resultatet i en #-tabell och titta sedan på resultatet.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För att skapa en tabell används bisatsen INTO. </a:t>
            </a:r>
          </a:p>
          <a:p>
            <a:pPr marL="342900" indent="-342900">
              <a:buAutoNum type="alphaUcPeriod" startAt="2"/>
            </a:pPr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43220"/>
              </p:ext>
            </p:extLst>
          </p:nvPr>
        </p:nvGraphicFramePr>
        <p:xfrm>
          <a:off x="1272867" y="5185308"/>
          <a:ext cx="2789555" cy="1097280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LanNamn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Karlshamn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Karlskrona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Olofström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Ronneby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ctr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algn="ctr" fontAlgn="auto" hangingPunct="1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55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/>
            </a:pPr>
            <a:r>
              <a:rPr lang="sv-SE" sz="1400" dirty="0"/>
              <a:t>Skapa en multiplikationstabell på skärmen som ser ut enligt nedan. </a:t>
            </a:r>
            <a:br>
              <a:rPr lang="sv-SE" sz="1400" dirty="0"/>
            </a:br>
            <a:r>
              <a:rPr lang="sv-SE" sz="1400" dirty="0"/>
              <a:t>Du hämtar talen från ID‑kolumnen i tabellen Man</a:t>
            </a:r>
          </a:p>
          <a:p>
            <a:pPr hangingPunct="0"/>
            <a:br>
              <a:rPr lang="sv-SE" sz="1400" dirty="0"/>
            </a:br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2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3:		CROSS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CROSS JOIN &lt;tabell1&gt; B</a:t>
            </a: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20354"/>
              </p:ext>
            </p:extLst>
          </p:nvPr>
        </p:nvGraphicFramePr>
        <p:xfrm>
          <a:off x="1259632" y="2006843"/>
          <a:ext cx="2430889" cy="1645920"/>
        </p:xfrm>
        <a:graphic>
          <a:graphicData uri="http://schemas.openxmlformats.org/drawingml/2006/table">
            <a:tbl>
              <a:tblPr/>
              <a:tblGrid>
                <a:gridCol w="86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Faktor1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Faktor2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Produkt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90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/>
            </a:pPr>
            <a:r>
              <a:rPr lang="sv-SE" sz="1400" dirty="0"/>
              <a:t>Visa kommunnamn, kommunkod och länskod för de kommuner </a:t>
            </a:r>
            <a:br>
              <a:rPr lang="sv-SE" sz="1400" dirty="0"/>
            </a:br>
            <a:r>
              <a:rPr lang="sv-SE" sz="1400" dirty="0"/>
              <a:t>som tillhör samma län som Åre. </a:t>
            </a:r>
            <a:br>
              <a:rPr lang="sv-SE" sz="1400" dirty="0"/>
            </a:br>
            <a:r>
              <a:rPr lang="sv-SE" sz="1400" dirty="0"/>
              <a:t>Hämta uppgifterna från tabellen </a:t>
            </a:r>
            <a:r>
              <a:rPr lang="sv-SE" sz="1400" i="1" dirty="0"/>
              <a:t>Kommun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Observera att du inte vet i förväg att länskoden är 23. Om man inte har lärt sig </a:t>
            </a:r>
            <a:r>
              <a:rPr lang="sv-SE" sz="1400" dirty="0" err="1"/>
              <a:t>join</a:t>
            </a:r>
            <a:r>
              <a:rPr lang="sv-SE" sz="1400" dirty="0"/>
              <a:t>, måste man göra det i 2 steg som i exempel 6a och 6b i övningarna på SQL Grundkurs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Gör en SELF JOIN (INNER JOIN) på tabellen Kommun.</a:t>
            </a:r>
            <a:br>
              <a:rPr lang="sv-SE" sz="1400" i="1" dirty="0"/>
            </a:br>
            <a:r>
              <a:rPr lang="sv-SE" sz="1400" i="1" dirty="0"/>
              <a:t>Använd län som nyckel. Vi kan nu selektera ut samtliga kommuner som tillhör samma län som Åre med ett WHERE-villkor.</a:t>
            </a:r>
          </a:p>
          <a:p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4:		SELF JOIN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821096" y="53646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INNER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INNER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pic>
        <p:nvPicPr>
          <p:cNvPr id="8" name="Bildobjekt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47" y="5657850"/>
            <a:ext cx="981075" cy="1200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7472"/>
              </p:ext>
            </p:extLst>
          </p:nvPr>
        </p:nvGraphicFramePr>
        <p:xfrm>
          <a:off x="1259632" y="3490795"/>
          <a:ext cx="2430780" cy="16459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Lan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Ragunda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2303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Bräcke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2305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Krokom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2309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Strömsund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2313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Åre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2321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Berg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2326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Härjedalen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2361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Östersund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2380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23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19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2"/>
            </a:pPr>
            <a:r>
              <a:rPr lang="sv-SE" sz="1400" dirty="0"/>
              <a:t>Visa kommunnamn och invånarantal för de kommuner som tillhör </a:t>
            </a:r>
            <a:br>
              <a:rPr lang="sv-SE" sz="1400" dirty="0"/>
            </a:br>
            <a:r>
              <a:rPr lang="sv-SE" sz="1400" dirty="0"/>
              <a:t>samma län som Mariestad. </a:t>
            </a:r>
            <a:br>
              <a:rPr lang="sv-SE" sz="1400" dirty="0"/>
            </a:br>
            <a:r>
              <a:rPr lang="sv-SE" sz="1400" dirty="0"/>
              <a:t>Visa bara Mariestad samt de kommuner som har fler invånare än Mariestad. Sortera med största kommunen först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Övningen är väldigt lik föregående övning men WHERE-villkortet måste utökas med invånarantal (</a:t>
            </a:r>
            <a:r>
              <a:rPr lang="sv-SE" sz="1400" i="1" dirty="0" err="1"/>
              <a:t>Inv</a:t>
            </a:r>
            <a:r>
              <a:rPr lang="sv-SE" sz="1400" i="1" dirty="0"/>
              <a:t>).</a:t>
            </a:r>
            <a:br>
              <a:rPr lang="sv-SE" sz="1400" dirty="0"/>
            </a:br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4:		SELF JOIN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821096" y="53646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INNER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INNER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pic>
        <p:nvPicPr>
          <p:cNvPr id="8" name="Bildobjekt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47" y="5657850"/>
            <a:ext cx="981075" cy="1200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62596"/>
              </p:ext>
            </p:extLst>
          </p:nvPr>
        </p:nvGraphicFramePr>
        <p:xfrm>
          <a:off x="1259632" y="3061359"/>
          <a:ext cx="1896110" cy="914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Inv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Skövde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48757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Lidköping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36417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Falköping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31905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Mariestad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24764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2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ruta 9"/>
          <p:cNvSpPr txBox="1"/>
          <p:nvPr/>
        </p:nvSpPr>
        <p:spPr>
          <a:xfrm>
            <a:off x="1102751" y="311478"/>
            <a:ext cx="491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5:		JOIN MED FLER ÄN 2 TABELLER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811275" y="53646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INNER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794427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INNER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pic>
        <p:nvPicPr>
          <p:cNvPr id="8" name="Bildobjekt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26" y="5657850"/>
            <a:ext cx="981075" cy="1200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79312"/>
              </p:ext>
            </p:extLst>
          </p:nvPr>
        </p:nvGraphicFramePr>
        <p:xfrm>
          <a:off x="1259632" y="4256756"/>
          <a:ext cx="5354024" cy="2377440"/>
        </p:xfrm>
        <a:graphic>
          <a:graphicData uri="http://schemas.openxmlformats.org/drawingml/2006/table">
            <a:tbl>
              <a:tblPr/>
              <a:tblGrid>
                <a:gridCol w="161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LanNamn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LanAreal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LanInv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LanBefTathet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Stockholms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6519.270000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1889945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289.9013233076709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Malmöhus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11034.480000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1169464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105.9827014956753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Göteborgs och Bohus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23948.760000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1528455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63.8218847238854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Hallands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5460.720000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285868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52.3498732767840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2946.400000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150696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51.1458050502307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Jämtlands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49341.160000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127028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2.5744834535710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Norrbottens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98244.810000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251740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2.5623745417187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1045429" y="1052736"/>
            <a:ext cx="78488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FontTx/>
              <a:buAutoNum type="alphaUcPeriod"/>
            </a:pPr>
            <a:r>
              <a:rPr lang="sv-SE" sz="1200" dirty="0"/>
              <a:t>Denna uppgift liknar uppgift 1e. Skillnaden är att här sker beräkningen på länsnivå.</a:t>
            </a:r>
            <a:br>
              <a:rPr lang="sv-SE" sz="1200" dirty="0"/>
            </a:br>
            <a:r>
              <a:rPr lang="sv-SE" sz="1200" dirty="0"/>
              <a:t>Ta fram en tabell på skärmen som visar landareal i kvkm (1 kvkm = 100 hektar) år 2000, </a:t>
            </a:r>
            <a:r>
              <a:rPr lang="sv-SE" sz="1200" b="1" dirty="0"/>
              <a:t>innevånarantal år 2005 samt </a:t>
            </a:r>
            <a:r>
              <a:rPr lang="sv-SE" sz="1200" dirty="0"/>
              <a:t>befolkningstäthet för länen. Sortera resultatet så att det län som har störst befolkningstäthet kommer först. </a:t>
            </a:r>
            <a:br>
              <a:rPr lang="sv-SE" sz="1200" dirty="0"/>
            </a:br>
            <a:r>
              <a:rPr lang="sv-SE" sz="1200" dirty="0"/>
              <a:t>Dela upp frågan i tre steg och spara delresultaten i två #-tabeller.  </a:t>
            </a:r>
            <a:br>
              <a:rPr lang="sv-SE" sz="1200" dirty="0"/>
            </a:br>
            <a:r>
              <a:rPr lang="sv-SE" sz="1200" dirty="0"/>
              <a:t>Du hämtar värdena från tabellerna </a:t>
            </a:r>
            <a:r>
              <a:rPr lang="sv-SE" sz="1200" i="1" dirty="0"/>
              <a:t>KommunAreal2000</a:t>
            </a:r>
            <a:r>
              <a:rPr lang="sv-SE" sz="1200" dirty="0"/>
              <a:t>, </a:t>
            </a:r>
            <a:r>
              <a:rPr lang="sv-SE" sz="1200" i="1" dirty="0"/>
              <a:t>KommunInv2001_2005</a:t>
            </a:r>
            <a:r>
              <a:rPr lang="sv-SE" sz="1200" dirty="0"/>
              <a:t> och </a:t>
            </a:r>
            <a:r>
              <a:rPr lang="sv-SE" sz="1200" i="1" dirty="0"/>
              <a:t>Lan2001_2005.</a:t>
            </a:r>
            <a:br>
              <a:rPr lang="sv-SE" sz="1200" i="1" dirty="0"/>
            </a:br>
            <a:br>
              <a:rPr lang="sv-SE" sz="1200" i="1" dirty="0"/>
            </a:br>
            <a:r>
              <a:rPr lang="sv-SE" sz="1200" i="1" dirty="0"/>
              <a:t>Steg 1: 	</a:t>
            </a:r>
            <a:r>
              <a:rPr lang="sv-SE" sz="1200" dirty="0"/>
              <a:t>Summera och gruppera arealen för varje län ifrån tabellen KommunAreal2000. </a:t>
            </a:r>
            <a:br>
              <a:rPr lang="sv-SE" sz="1200" dirty="0"/>
            </a:br>
            <a:r>
              <a:rPr lang="sv-SE" sz="1200" dirty="0"/>
              <a:t>	Kolumnen Areal måste divideras med 100.0 eftersom vi vill omvandla hektar till kvkm.</a:t>
            </a:r>
            <a:br>
              <a:rPr lang="sv-SE" sz="1200" dirty="0"/>
            </a:br>
            <a:r>
              <a:rPr lang="sv-SE" sz="1200" dirty="0"/>
              <a:t>	Spara resultatet i en temporärtabell.</a:t>
            </a:r>
            <a:br>
              <a:rPr lang="sv-SE" sz="1200" dirty="0"/>
            </a:br>
            <a:br>
              <a:rPr lang="sv-SE" sz="1200" dirty="0"/>
            </a:br>
            <a:r>
              <a:rPr lang="sv-SE" sz="1200" dirty="0"/>
              <a:t>Steg 2:	Antal invånare måste räknas samman för varje län ifrån tabellen </a:t>
            </a:r>
            <a:r>
              <a:rPr lang="sv-SE" sz="1200" i="1" dirty="0"/>
              <a:t>KommunInv2001_2005</a:t>
            </a:r>
            <a:r>
              <a:rPr lang="sv-SE" sz="1200" dirty="0"/>
              <a:t> </a:t>
            </a:r>
            <a:br>
              <a:rPr lang="sv-SE" sz="1200" dirty="0"/>
            </a:br>
            <a:r>
              <a:rPr lang="sv-SE" sz="1200" dirty="0"/>
              <a:t>	Eftersom tabellen innehåller flera år måste endast år 2005 selekteras.</a:t>
            </a:r>
            <a:br>
              <a:rPr lang="sv-SE" sz="1200" dirty="0"/>
            </a:br>
            <a:r>
              <a:rPr lang="sv-SE" sz="1200" dirty="0"/>
              <a:t>	Spara resultatet i en temporärtabell.</a:t>
            </a:r>
            <a:br>
              <a:rPr lang="sv-SE" sz="1200" dirty="0"/>
            </a:br>
            <a:br>
              <a:rPr lang="sv-SE" sz="1200" dirty="0"/>
            </a:br>
            <a:r>
              <a:rPr lang="sv-SE" sz="1200" dirty="0"/>
              <a:t>Steg 3:	Koppla ihop temporärtabellerna samt tabellen </a:t>
            </a:r>
            <a:r>
              <a:rPr lang="sv-SE" sz="1200" i="1" dirty="0"/>
              <a:t>Lan2001_2005. Man kan ha flera JOIN-villkor </a:t>
            </a:r>
            <a:br>
              <a:rPr lang="sv-SE" sz="1200" i="1" dirty="0"/>
            </a:br>
            <a:r>
              <a:rPr lang="sv-SE" sz="1200" i="1" dirty="0"/>
              <a:t>	efter varandra. Befolkningstäthet = invånare / areal.</a:t>
            </a:r>
            <a:endParaRPr lang="sv-SE" sz="1200" dirty="0"/>
          </a:p>
          <a:p>
            <a:pPr hangingPunct="0"/>
            <a:r>
              <a:rPr lang="sv-SE" sz="1200" dirty="0"/>
              <a:t>Resultat</a:t>
            </a:r>
          </a:p>
        </p:txBody>
      </p:sp>
    </p:spTree>
    <p:extLst>
      <p:ext uri="{BB962C8B-B14F-4D97-AF65-F5344CB8AC3E}">
        <p14:creationId xmlns:p14="http://schemas.microsoft.com/office/powerpoint/2010/main" val="195342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2"/>
            </a:pPr>
            <a:r>
              <a:rPr lang="sv-SE" sz="1400" dirty="0"/>
              <a:t>Denna uppgift liknar föregående uppgift.</a:t>
            </a:r>
            <a:br>
              <a:rPr lang="sv-SE" sz="1400" dirty="0"/>
            </a:br>
            <a:r>
              <a:rPr lang="sv-SE" sz="1400" dirty="0"/>
              <a:t>Ta fram en tabell på skärmen som visar befolkningsförändringen i procent </a:t>
            </a:r>
            <a:br>
              <a:rPr lang="sv-SE" sz="1400" dirty="0"/>
            </a:br>
            <a:r>
              <a:rPr lang="sv-SE" sz="1400" dirty="0"/>
              <a:t>mellan år 2001 och år 2005 för länen. </a:t>
            </a:r>
            <a:br>
              <a:rPr lang="sv-SE" sz="1400" dirty="0"/>
            </a:br>
            <a:r>
              <a:rPr lang="sv-SE" sz="1400" dirty="0"/>
              <a:t>Sortera resultatet så att det län som har störst befolkningstillväxt kommer först. </a:t>
            </a:r>
            <a:br>
              <a:rPr lang="sv-SE" sz="1400" dirty="0"/>
            </a:br>
            <a:r>
              <a:rPr lang="sv-SE" sz="1400" dirty="0"/>
              <a:t>Dela upp frågan i tre steg och spara delresultaten i två #-tabeller.  </a:t>
            </a:r>
            <a:br>
              <a:rPr lang="sv-SE" sz="1400" dirty="0"/>
            </a:br>
            <a:r>
              <a:rPr lang="sv-SE" sz="1400" dirty="0"/>
              <a:t>Du hämtar värdena från tabellerna </a:t>
            </a:r>
            <a:r>
              <a:rPr lang="sv-SE" sz="1400" i="1" dirty="0"/>
              <a:t>KommunInv2001_2005</a:t>
            </a:r>
            <a:r>
              <a:rPr lang="sv-SE" sz="1400" dirty="0"/>
              <a:t> och </a:t>
            </a:r>
            <a:r>
              <a:rPr lang="sv-SE" sz="1400" i="1" dirty="0"/>
              <a:t>Lan2001_2005</a:t>
            </a:r>
            <a:r>
              <a:rPr lang="sv-SE" sz="1400" dirty="0"/>
              <a:t>.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Steg 1: Summera och gruppera befolkningen för år 2001. Spara resultatet i en temporärtabell.</a:t>
            </a:r>
            <a:br>
              <a:rPr lang="sv-SE" sz="1400" i="1" dirty="0"/>
            </a:br>
            <a:br>
              <a:rPr lang="sv-SE" sz="1400" i="1" dirty="0"/>
            </a:br>
            <a:r>
              <a:rPr lang="sv-SE" sz="1400" i="1" dirty="0"/>
              <a:t>Steg 2: Gör samma sak för år 2005. Spara resultatet i en temporärtabell.</a:t>
            </a:r>
            <a:br>
              <a:rPr lang="sv-SE" sz="1400" i="1" dirty="0"/>
            </a:br>
            <a:br>
              <a:rPr lang="sv-SE" sz="1400" i="1" dirty="0"/>
            </a:br>
            <a:r>
              <a:rPr lang="sv-SE" sz="1400" i="1" dirty="0"/>
              <a:t>Steg 3: Gör en ”multi </a:t>
            </a:r>
            <a:r>
              <a:rPr lang="sv-SE" sz="1400" i="1" dirty="0" err="1"/>
              <a:t>join</a:t>
            </a:r>
            <a:r>
              <a:rPr lang="sv-SE" sz="1400" i="1" dirty="0"/>
              <a:t>” på temporärtabellerna samt tabellen Lan2001_2005.</a:t>
            </a:r>
            <a:br>
              <a:rPr lang="sv-SE" sz="1400" i="1" dirty="0"/>
            </a:br>
            <a:r>
              <a:rPr lang="sv-SE" sz="1400" i="1" dirty="0"/>
              <a:t>	Räkna ut befolkningsförändringen i procent samt sortera efter befolkningstillväxt.</a:t>
            </a:r>
          </a:p>
          <a:p>
            <a:pPr hangingPunct="0"/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491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5:		JOIN MED FLER ÄN 2 TABELLER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821096" y="53646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INNER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INNER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pic>
        <p:nvPicPr>
          <p:cNvPr id="8" name="Bildobjekt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47" y="5657850"/>
            <a:ext cx="981075" cy="1200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42249"/>
              </p:ext>
            </p:extLst>
          </p:nvPr>
        </p:nvGraphicFramePr>
        <p:xfrm>
          <a:off x="1259632" y="4377690"/>
          <a:ext cx="5328592" cy="1280160"/>
        </p:xfrm>
        <a:graphic>
          <a:graphicData uri="http://schemas.openxmlformats.org/drawingml/2006/table">
            <a:tbl>
              <a:tblPr/>
              <a:tblGrid>
                <a:gridCol w="165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LanNamn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LanInv2001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LanInv2005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LanInvTillvaxt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Hallands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276653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285868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3.33088742938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Malmöhus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1136571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1169464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2.89405589268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Stockholms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1838882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1889945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2.77685028186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Norrbottens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254733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251740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-1.17495573797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Jämtlands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128586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127028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-1.21164045853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6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/>
            </a:pPr>
            <a:r>
              <a:rPr lang="sv-SE" sz="1400" dirty="0"/>
              <a:t>Visa gemensamma ID mellan tabellerna Man och Kvinna</a:t>
            </a:r>
          </a:p>
          <a:p>
            <a:pPr marL="342900" indent="-342900" hangingPunct="0">
              <a:buAutoNum type="alphaUcPeriod"/>
            </a:pPr>
            <a:endParaRPr lang="sv-SE" sz="1400" dirty="0"/>
          </a:p>
          <a:p>
            <a:pPr marL="342900" indent="-342900" hangingPunct="0">
              <a:buAutoNum type="alphaUcPeriod" startAt="2"/>
            </a:pPr>
            <a:r>
              <a:rPr lang="sv-SE" sz="1400" dirty="0"/>
              <a:t>Visa de ID som skiljer sig mellan</a:t>
            </a:r>
            <a:r>
              <a:rPr lang="sv-SE" sz="1400" b="1" dirty="0"/>
              <a:t> </a:t>
            </a:r>
            <a:r>
              <a:rPr lang="sv-SE" sz="1400" dirty="0"/>
              <a:t>tabellerna Man och Kvinna</a:t>
            </a:r>
          </a:p>
          <a:p>
            <a:pPr hangingPunct="0"/>
            <a:endParaRPr lang="sv-SE" sz="1400" dirty="0"/>
          </a:p>
          <a:p>
            <a:pPr marL="342900" indent="-342900" hangingPunct="0">
              <a:buAutoNum type="alphaUcPeriod" startAt="3"/>
            </a:pPr>
            <a:r>
              <a:rPr lang="sv-SE" sz="1400" dirty="0"/>
              <a:t>Visa de ID som skiljer sig mellan</a:t>
            </a:r>
            <a:r>
              <a:rPr lang="sv-SE" sz="1400" b="1" dirty="0"/>
              <a:t> </a:t>
            </a:r>
            <a:r>
              <a:rPr lang="sv-SE" sz="1400" dirty="0"/>
              <a:t>tabellerna Kvinna och Man</a:t>
            </a:r>
          </a:p>
          <a:p>
            <a:pPr hangingPunct="0"/>
            <a:endParaRPr lang="sv-SE" sz="1400" dirty="0"/>
          </a:p>
          <a:p>
            <a:pPr marL="342900" indent="-342900" hangingPunct="0">
              <a:buAutoNum type="alphaUcPeriod" startAt="4"/>
            </a:pPr>
            <a:r>
              <a:rPr lang="sv-SE" sz="1400" dirty="0"/>
              <a:t>Visa de rader som skiljer sig mellan</a:t>
            </a:r>
            <a:r>
              <a:rPr lang="sv-SE" sz="1400" b="1" dirty="0"/>
              <a:t> </a:t>
            </a:r>
            <a:r>
              <a:rPr lang="sv-SE" sz="1400" dirty="0"/>
              <a:t>tabellerna Kommun och Kommun2</a:t>
            </a:r>
          </a:p>
          <a:p>
            <a:pPr hangingPunct="0"/>
            <a:endParaRPr lang="sv-SE" sz="1400" dirty="0"/>
          </a:p>
          <a:p>
            <a:pPr marL="342900" indent="-342900" hangingPunct="0">
              <a:buAutoNum type="alphaUcPeriod" startAt="5"/>
            </a:pPr>
            <a:r>
              <a:rPr lang="sv-SE" sz="1400" dirty="0"/>
              <a:t>Visa de rader som skiljer sig mellan</a:t>
            </a:r>
            <a:r>
              <a:rPr lang="sv-SE" sz="1400" b="1" dirty="0"/>
              <a:t> </a:t>
            </a:r>
            <a:r>
              <a:rPr lang="sv-SE" sz="1400" dirty="0"/>
              <a:t>tabellerna Kommun2 och Kommun</a:t>
            </a:r>
          </a:p>
          <a:p>
            <a:pPr marL="342900" indent="-342900" hangingPunct="0">
              <a:buAutoNum type="alphaUcPeriod" startAt="5"/>
            </a:pPr>
            <a:endParaRPr lang="sv-SE" sz="1400" dirty="0"/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6:		</a:t>
            </a:r>
            <a:r>
              <a:rPr lang="en-US" dirty="0"/>
              <a:t>Intersect </a:t>
            </a:r>
            <a:r>
              <a:rPr lang="en-US" dirty="0" err="1"/>
              <a:t>och</a:t>
            </a:r>
            <a:r>
              <a:rPr lang="en-US" dirty="0"/>
              <a:t> except</a:t>
            </a:r>
            <a:endParaRPr lang="sv-SE" dirty="0"/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INTERSECT/EXCEPT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………….</a:t>
            </a:r>
          </a:p>
        </p:txBody>
      </p:sp>
    </p:spTree>
    <p:extLst>
      <p:ext uri="{BB962C8B-B14F-4D97-AF65-F5344CB8AC3E}">
        <p14:creationId xmlns:p14="http://schemas.microsoft.com/office/powerpoint/2010/main" val="400439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/>
            </a:pPr>
            <a:r>
              <a:rPr lang="sv-SE" sz="1400" dirty="0"/>
              <a:t>Visa alla olika kommunkoder och kommunnamn som finns i </a:t>
            </a:r>
            <a:br>
              <a:rPr lang="sv-SE" sz="1400" dirty="0"/>
            </a:br>
            <a:r>
              <a:rPr lang="sv-SE" sz="1400" dirty="0"/>
              <a:t>tabellerna </a:t>
            </a:r>
            <a:r>
              <a:rPr lang="sv-SE" sz="1400" i="1" dirty="0"/>
              <a:t>Kommun</a:t>
            </a:r>
            <a:r>
              <a:rPr lang="sv-SE" sz="1400" dirty="0"/>
              <a:t> och </a:t>
            </a:r>
            <a:r>
              <a:rPr lang="sv-SE" sz="1400" i="1" dirty="0"/>
              <a:t>KommunInv2001_2005</a:t>
            </a:r>
            <a:r>
              <a:rPr lang="sv-SE" sz="1400" dirty="0"/>
              <a:t> </a:t>
            </a:r>
            <a:br>
              <a:rPr lang="sv-SE" sz="1400" dirty="0"/>
            </a:br>
            <a:r>
              <a:rPr lang="sv-SE" sz="1400" dirty="0"/>
              <a:t>sorterat efter kommunnamn och kommunkod. 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Observera att det sker en automatisk </a:t>
            </a:r>
            <a:r>
              <a:rPr lang="sv-SE" sz="1400" i="1" dirty="0" err="1"/>
              <a:t>dublettrensning</a:t>
            </a:r>
            <a:r>
              <a:rPr lang="sv-SE" sz="1400" i="1" dirty="0"/>
              <a:t> när man använder UNION tillskillnad från UNION ALL.</a:t>
            </a:r>
          </a:p>
          <a:p>
            <a:pPr marL="342900" indent="-342900" hangingPunct="0">
              <a:buAutoNum type="alphaUcPeriod"/>
            </a:pPr>
            <a:endParaRPr lang="sv-SE" sz="1400" i="1" dirty="0"/>
          </a:p>
          <a:p>
            <a:pPr hangingPunct="0"/>
            <a:r>
              <a:rPr lang="sv-SE" sz="1400" i="1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7:		</a:t>
            </a:r>
            <a:r>
              <a:rPr lang="en-US" dirty="0"/>
              <a:t>UNION</a:t>
            </a:r>
            <a:endParaRPr lang="sv-SE" dirty="0"/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UNION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………….</a:t>
            </a:r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4954"/>
              </p:ext>
            </p:extLst>
          </p:nvPr>
        </p:nvGraphicFramePr>
        <p:xfrm>
          <a:off x="1259632" y="2863845"/>
          <a:ext cx="2066925" cy="91440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KommunKod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Ale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1440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Ale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1521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Alingsås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1489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18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sv-SE" sz="1400" i="1" dirty="0"/>
              <a:t>LEFT, RIGHT och SUBSTRING är användbara strängfunktioner.</a:t>
            </a:r>
          </a:p>
          <a:p>
            <a:pPr hangingPunct="0"/>
            <a:r>
              <a:rPr lang="sv-SE" sz="1400" i="1" dirty="0"/>
              <a:t>Syntaxen är enligt följande LEFT/RIGHT(&lt;kolumn&gt;,&lt;antaltecken&gt;) samt SUBSTRING(&lt;kolumn&gt;,&lt;start&gt;,&lt;längd&gt;.</a:t>
            </a:r>
          </a:p>
          <a:p>
            <a:pPr hangingPunct="0"/>
            <a:endParaRPr lang="sv-SE" sz="1400" i="1" dirty="0"/>
          </a:p>
          <a:p>
            <a:pPr marL="342900" indent="-342900" hangingPunct="0">
              <a:buAutoNum type="alphaUcPeriod"/>
            </a:pPr>
            <a:r>
              <a:rPr lang="sv-SE" sz="1400" i="1" dirty="0"/>
              <a:t>Prova att använda ovan funktioner. Gör en selektering på tabellen kommun. </a:t>
            </a:r>
            <a:br>
              <a:rPr lang="sv-SE" sz="1400" i="1" dirty="0"/>
            </a:br>
            <a:r>
              <a:rPr lang="sv-SE" sz="1400" i="1" dirty="0"/>
              <a:t>Använd LEFT funktionen på kolumnen kommun för att ta fram dom två första siffrorna.</a:t>
            </a:r>
            <a:br>
              <a:rPr lang="sv-SE" sz="1400" i="1" dirty="0"/>
            </a:br>
            <a:r>
              <a:rPr lang="sv-SE" sz="1400" i="1" dirty="0"/>
              <a:t>Döp kolumnen till Län.</a:t>
            </a:r>
            <a:br>
              <a:rPr lang="sv-SE" sz="1400" i="1" dirty="0"/>
            </a:br>
            <a:r>
              <a:rPr lang="sv-SE" sz="1400" i="1" dirty="0"/>
              <a:t>Använd RIGHT funktionen i WHERE villkoret för att endast selektera ut kommuner som slutar på ’9’.</a:t>
            </a:r>
          </a:p>
          <a:p>
            <a:pPr hangingPunct="0"/>
            <a:endParaRPr lang="sv-SE" sz="1400" i="1" dirty="0"/>
          </a:p>
          <a:p>
            <a:pPr hangingPunct="0"/>
            <a:r>
              <a:rPr lang="sv-SE" sz="1400" i="1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92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8:		</a:t>
            </a:r>
            <a:r>
              <a:rPr lang="en-US" dirty="0" err="1"/>
              <a:t>Inbyggda</a:t>
            </a:r>
            <a:r>
              <a:rPr lang="en-US" dirty="0"/>
              <a:t> </a:t>
            </a:r>
            <a:r>
              <a:rPr lang="en-US" dirty="0" err="1"/>
              <a:t>funktioner</a:t>
            </a:r>
            <a:endParaRPr lang="sv-SE" dirty="0"/>
          </a:p>
        </p:txBody>
      </p:sp>
      <p:sp>
        <p:nvSpPr>
          <p:cNvPr id="11" name="Moln 10"/>
          <p:cNvSpPr/>
          <p:nvPr/>
        </p:nvSpPr>
        <p:spPr>
          <a:xfrm>
            <a:off x="6732240" y="107758"/>
            <a:ext cx="2313087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funktion(kolumn)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</a:t>
            </a:r>
            <a:br>
              <a:rPr lang="sv-SE" sz="1000" dirty="0">
                <a:solidFill>
                  <a:srgbClr val="FF0000"/>
                </a:solidFill>
              </a:rPr>
            </a:br>
            <a:endParaRPr lang="sv-SE" sz="10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51445"/>
              </p:ext>
            </p:extLst>
          </p:nvPr>
        </p:nvGraphicFramePr>
        <p:xfrm>
          <a:off x="1259632" y="3278255"/>
          <a:ext cx="1742141" cy="914400"/>
        </p:xfrm>
        <a:graphic>
          <a:graphicData uri="http://schemas.openxmlformats.org/drawingml/2006/table">
            <a:tbl>
              <a:tblPr/>
              <a:tblGrid>
                <a:gridCol w="907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Kommun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Lan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0139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01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0319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03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0509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05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ruta 8"/>
          <p:cNvSpPr txBox="1"/>
          <p:nvPr/>
        </p:nvSpPr>
        <p:spPr>
          <a:xfrm>
            <a:off x="971600" y="4365104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2"/>
            </a:pPr>
            <a:r>
              <a:rPr lang="sv-SE" sz="1400" i="1" dirty="0"/>
              <a:t>Selektera personnummer ifrån tabellen person2.</a:t>
            </a:r>
            <a:br>
              <a:rPr lang="sv-SE" sz="1400" i="1" dirty="0"/>
            </a:br>
            <a:r>
              <a:rPr lang="sv-SE" sz="1400" i="1" dirty="0"/>
              <a:t>Använd funktionen SUBSTRING för att lista samtliga personnr som är födda på 70-talet.</a:t>
            </a:r>
            <a:br>
              <a:rPr lang="sv-SE" sz="1400" i="1" dirty="0"/>
            </a:br>
            <a:endParaRPr lang="sv-SE" sz="1400" i="1" dirty="0"/>
          </a:p>
          <a:p>
            <a:pPr hangingPunct="0"/>
            <a:r>
              <a:rPr lang="sv-SE" sz="1400" i="1" dirty="0"/>
              <a:t>Resultat</a:t>
            </a:r>
          </a:p>
        </p:txBody>
      </p:sp>
      <p:graphicFrame>
        <p:nvGraphicFramePr>
          <p:cNvPr id="12" name="Tabel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32831"/>
              </p:ext>
            </p:extLst>
          </p:nvPr>
        </p:nvGraphicFramePr>
        <p:xfrm>
          <a:off x="1187624" y="5319211"/>
          <a:ext cx="1224136" cy="91440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PersonNr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197101010001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197201010002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197301010003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sv-SE" sz="1400" i="1" dirty="0"/>
              <a:t>Datumfunktioner</a:t>
            </a:r>
            <a:br>
              <a:rPr lang="sv-SE" sz="1400" i="1" dirty="0"/>
            </a:br>
            <a:br>
              <a:rPr lang="sv-SE" sz="1400" i="1" dirty="0"/>
            </a:br>
            <a:r>
              <a:rPr lang="sv-SE" sz="1400" dirty="0"/>
              <a:t>GETDATE()				</a:t>
            </a:r>
            <a:r>
              <a:rPr lang="sv-SE" sz="1400" dirty="0" err="1"/>
              <a:t>Retunerar</a:t>
            </a:r>
            <a:r>
              <a:rPr lang="sv-SE" sz="1400" dirty="0"/>
              <a:t>  aktuellt datum och tid.</a:t>
            </a:r>
            <a:br>
              <a:rPr lang="sv-SE" sz="1400" dirty="0"/>
            </a:br>
            <a:r>
              <a:rPr lang="sv-SE" sz="1400" dirty="0"/>
              <a:t>DATEPART(&lt;del&gt;,&lt;datum&gt;)		</a:t>
            </a:r>
            <a:r>
              <a:rPr lang="sv-SE" sz="1400" dirty="0" err="1"/>
              <a:t>Retunerar</a:t>
            </a:r>
            <a:r>
              <a:rPr lang="sv-SE" sz="1400" dirty="0"/>
              <a:t> en del av ett datum. Del kan vara </a:t>
            </a:r>
            <a:r>
              <a:rPr lang="sv-SE" sz="1400" dirty="0" err="1"/>
              <a:t>år,månad</a:t>
            </a:r>
            <a:r>
              <a:rPr lang="sv-SE" sz="1400" dirty="0"/>
              <a:t>..</a:t>
            </a:r>
            <a:br>
              <a:rPr lang="sv-SE" sz="1400" dirty="0"/>
            </a:br>
            <a:r>
              <a:rPr lang="sv-SE" sz="1400" dirty="0"/>
              <a:t>				..</a:t>
            </a:r>
            <a:r>
              <a:rPr lang="sv-SE" sz="1400" dirty="0" err="1"/>
              <a:t>timma,minut</a:t>
            </a:r>
            <a:r>
              <a:rPr lang="sv-SE" sz="1400" dirty="0"/>
              <a:t>……</a:t>
            </a:r>
            <a:br>
              <a:rPr lang="sv-SE" sz="1400" dirty="0"/>
            </a:br>
            <a:r>
              <a:rPr lang="sv-SE" sz="1400" dirty="0"/>
              <a:t>DATEADD (&lt;del&gt; ,&lt;nummer&gt;,&lt;datum &gt;)	</a:t>
            </a:r>
            <a:r>
              <a:rPr lang="sv-SE" sz="1400" dirty="0" err="1"/>
              <a:t>Retunerar</a:t>
            </a:r>
            <a:r>
              <a:rPr lang="sv-SE" sz="1400" dirty="0"/>
              <a:t> ett datum efter att del av datum har 					adderats/subtraherats.</a:t>
            </a:r>
            <a:br>
              <a:rPr lang="sv-SE" sz="1400" dirty="0"/>
            </a:br>
            <a:r>
              <a:rPr lang="sv-SE" sz="1400" dirty="0"/>
              <a:t>DATEDIFF (&lt;del&gt;,&lt;startdatum&gt;,&lt;slutdatum&gt;)	</a:t>
            </a:r>
            <a:r>
              <a:rPr lang="sv-SE" sz="1400" dirty="0" err="1"/>
              <a:t>Retunerar</a:t>
            </a:r>
            <a:r>
              <a:rPr lang="sv-SE" sz="1400" dirty="0"/>
              <a:t> skillnaden mellan två datum-</a:t>
            </a:r>
            <a:br>
              <a:rPr lang="sv-SE" sz="1400" i="1" dirty="0"/>
            </a:br>
            <a:endParaRPr lang="sv-SE" sz="1400" i="1" dirty="0"/>
          </a:p>
          <a:p>
            <a:pPr hangingPunct="0"/>
            <a:endParaRPr lang="sv-SE" sz="1400" i="1" dirty="0"/>
          </a:p>
          <a:p>
            <a:pPr marL="342900" indent="-342900" hangingPunct="0">
              <a:buAutoNum type="alphaUcPeriod" startAt="3"/>
            </a:pPr>
            <a:r>
              <a:rPr lang="sv-SE" sz="1400" i="1" dirty="0"/>
              <a:t>Testa GETDATE() funktionen samt DATEPART().</a:t>
            </a:r>
            <a:br>
              <a:rPr lang="sv-SE" sz="1400" i="1" dirty="0"/>
            </a:br>
            <a:r>
              <a:rPr lang="sv-SE" sz="1400" i="1" dirty="0"/>
              <a:t>SELECT GETDATE(), DATEPART(YEAR, GETDATE())</a:t>
            </a:r>
            <a:br>
              <a:rPr lang="sv-SE" sz="1400" i="1" dirty="0"/>
            </a:br>
            <a:endParaRPr lang="sv-SE" sz="1400" i="1" dirty="0"/>
          </a:p>
          <a:p>
            <a:pPr marL="342900" indent="-342900" hangingPunct="0">
              <a:buAutoNum type="alphaUcPeriod" startAt="4"/>
            </a:pPr>
            <a:r>
              <a:rPr lang="sv-SE" sz="1400" i="1" dirty="0"/>
              <a:t>Prova att använda DATEADD och DATEDIFF.</a:t>
            </a:r>
            <a:br>
              <a:rPr lang="sv-SE" sz="1400" i="1" dirty="0"/>
            </a:br>
            <a:r>
              <a:rPr lang="sv-SE" sz="1400" i="1" dirty="0"/>
              <a:t>SELECT DATEADD(MONTH,3,getdate())</a:t>
            </a:r>
            <a:br>
              <a:rPr lang="sv-SE" sz="1400" i="1" dirty="0"/>
            </a:br>
            <a:r>
              <a:rPr lang="en-US" sz="1400" dirty="0"/>
              <a:t>SELECT DATEDIFF(YEAR,'1984-01-01 00:00:01',getdate()) </a:t>
            </a:r>
            <a:endParaRPr lang="sv-SE" sz="1400" i="1" dirty="0"/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92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8:		</a:t>
            </a:r>
            <a:r>
              <a:rPr lang="en-US" dirty="0" err="1"/>
              <a:t>Inbyggda</a:t>
            </a:r>
            <a:r>
              <a:rPr lang="en-US" dirty="0"/>
              <a:t> </a:t>
            </a:r>
            <a:r>
              <a:rPr lang="en-US" dirty="0" err="1"/>
              <a:t>funktioner</a:t>
            </a:r>
            <a:endParaRPr lang="sv-SE" dirty="0"/>
          </a:p>
        </p:txBody>
      </p:sp>
      <p:sp>
        <p:nvSpPr>
          <p:cNvPr id="11" name="Moln 10"/>
          <p:cNvSpPr/>
          <p:nvPr/>
        </p:nvSpPr>
        <p:spPr>
          <a:xfrm>
            <a:off x="6732240" y="107758"/>
            <a:ext cx="2313087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funktion(kolumn)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</a:t>
            </a:r>
            <a:br>
              <a:rPr lang="sv-SE" sz="1000" dirty="0">
                <a:solidFill>
                  <a:srgbClr val="FF0000"/>
                </a:solidFill>
              </a:rPr>
            </a:br>
            <a:endParaRPr lang="sv-SE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0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/>
            </a:pPr>
            <a:r>
              <a:rPr lang="sv-SE" sz="1400" dirty="0"/>
              <a:t>Skapa denna tabell på skärmen. </a:t>
            </a:r>
            <a:br>
              <a:rPr lang="sv-SE" sz="1400" dirty="0"/>
            </a:br>
            <a:r>
              <a:rPr lang="sv-SE" sz="1400" dirty="0"/>
              <a:t>Hämta uppgifterna från tabellen </a:t>
            </a:r>
            <a:r>
              <a:rPr lang="sv-SE" sz="1400" i="1" dirty="0"/>
              <a:t>KommunInv2001_2005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Kolumnen </a:t>
            </a:r>
            <a:r>
              <a:rPr lang="sv-SE" sz="1400" i="1" dirty="0" err="1"/>
              <a:t>AldergrpNamn</a:t>
            </a:r>
            <a:r>
              <a:rPr lang="sv-SE" sz="1400" dirty="0"/>
              <a:t> skapas m h a en </a:t>
            </a:r>
            <a:r>
              <a:rPr lang="sv-SE" sz="1400" dirty="0" err="1"/>
              <a:t>case</a:t>
            </a:r>
            <a:r>
              <a:rPr lang="sv-SE" sz="1400" dirty="0"/>
              <a:t>-sats</a:t>
            </a:r>
            <a:br>
              <a:rPr lang="sv-SE" sz="1400" dirty="0"/>
            </a:br>
            <a:endParaRPr lang="sv-SE" sz="1400" dirty="0"/>
          </a:p>
          <a:p>
            <a:pPr marL="342900" indent="-342900" hangingPunct="0">
              <a:buAutoNum type="alphaUcPeriod"/>
            </a:pPr>
            <a:endParaRPr lang="sv-SE" sz="1400" dirty="0"/>
          </a:p>
          <a:p>
            <a:pPr hangingPunct="0"/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9:		</a:t>
            </a:r>
            <a:r>
              <a:rPr lang="en-US" dirty="0"/>
              <a:t>Case-</a:t>
            </a:r>
            <a:r>
              <a:rPr lang="en-US" dirty="0" err="1"/>
              <a:t>satser</a:t>
            </a:r>
            <a:endParaRPr lang="sv-SE" dirty="0"/>
          </a:p>
        </p:txBody>
      </p:sp>
      <p:sp>
        <p:nvSpPr>
          <p:cNvPr id="11" name="Moln 10"/>
          <p:cNvSpPr/>
          <p:nvPr/>
        </p:nvSpPr>
        <p:spPr>
          <a:xfrm>
            <a:off x="6732240" y="107758"/>
            <a:ext cx="2313087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CASE</a:t>
            </a:r>
          </a:p>
          <a:p>
            <a:r>
              <a:rPr lang="sv-SE" sz="1000" dirty="0">
                <a:solidFill>
                  <a:srgbClr val="FF0000"/>
                </a:solidFill>
              </a:rPr>
              <a:t>    WHEN &lt;kolumn&gt; IN (..)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      THEN &lt;värde&gt;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 …..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END</a:t>
            </a:r>
            <a:br>
              <a:rPr lang="sv-SE" sz="1000" dirty="0">
                <a:solidFill>
                  <a:srgbClr val="FF0000"/>
                </a:solidFill>
              </a:rPr>
            </a:br>
            <a:endParaRPr lang="sv-SE" sz="1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19441"/>
              </p:ext>
            </p:extLst>
          </p:nvPr>
        </p:nvGraphicFramePr>
        <p:xfrm>
          <a:off x="1259632" y="2437731"/>
          <a:ext cx="2343150" cy="2194560"/>
        </p:xfrm>
        <a:graphic>
          <a:graphicData uri="http://schemas.openxmlformats.org/drawingml/2006/table">
            <a:tbl>
              <a:tblPr/>
              <a:tblGrid>
                <a:gridCol w="90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AlderGrp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AlderGrpNamn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0-4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1. Barn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5-14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1. Barn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15-24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2. Vuxna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25-34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2. Vuxna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35-44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2. Vuxna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45-54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2. Vuxna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55-64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2. Vuxna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65-74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3. Pensionärer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75-84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3. Pensionärer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85-94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3. Pensionärer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95+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Times New Roman"/>
                          <a:ea typeface="Times New Roman"/>
                        </a:rPr>
                        <a:t>3. Pensionärer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 startAt="3"/>
            </a:pPr>
            <a:r>
              <a:rPr lang="sv-SE" sz="1400" dirty="0"/>
              <a:t>Ta fram en tabell på skärmen som ser ut enligt nedan, </a:t>
            </a:r>
            <a:br>
              <a:rPr lang="sv-SE" sz="1400" dirty="0"/>
            </a:br>
            <a:r>
              <a:rPr lang="sv-SE" sz="1400" dirty="0"/>
              <a:t>sorterat efter </a:t>
            </a:r>
            <a:r>
              <a:rPr lang="sv-SE" sz="1400" i="1" dirty="0"/>
              <a:t>titel</a:t>
            </a:r>
            <a:r>
              <a:rPr lang="sv-SE" sz="1400" dirty="0"/>
              <a:t> och </a:t>
            </a:r>
            <a:r>
              <a:rPr lang="sv-SE" sz="1400" i="1" dirty="0"/>
              <a:t>förlag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Du hämtar värdena från tabellerna </a:t>
            </a:r>
            <a:r>
              <a:rPr lang="sv-SE" sz="1400" i="1" dirty="0"/>
              <a:t>Titlar</a:t>
            </a:r>
            <a:r>
              <a:rPr lang="sv-SE" sz="1400" dirty="0"/>
              <a:t> och </a:t>
            </a:r>
            <a:r>
              <a:rPr lang="sv-SE" sz="1400" i="1" dirty="0" err="1"/>
              <a:t>Forlag</a:t>
            </a:r>
            <a:endParaRPr lang="sv-SE" sz="1400" i="1" dirty="0"/>
          </a:p>
          <a:p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1:		INNER JOIN</a:t>
            </a:r>
          </a:p>
        </p:txBody>
      </p:sp>
      <p:pic>
        <p:nvPicPr>
          <p:cNvPr id="9" name="Bildobjek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47" y="5598962"/>
            <a:ext cx="981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ruta 1"/>
          <p:cNvSpPr txBox="1"/>
          <p:nvPr/>
        </p:nvSpPr>
        <p:spPr>
          <a:xfrm>
            <a:off x="7781840" y="53646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INNER JOIN</a:t>
            </a:r>
          </a:p>
        </p:txBody>
      </p:sp>
      <p:sp>
        <p:nvSpPr>
          <p:cNvPr id="15" name="Moln 14"/>
          <p:cNvSpPr/>
          <p:nvPr/>
        </p:nvSpPr>
        <p:spPr>
          <a:xfrm>
            <a:off x="6516216" y="104746"/>
            <a:ext cx="2520281" cy="152405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INNER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1677"/>
              </p:ext>
            </p:extLst>
          </p:nvPr>
        </p:nvGraphicFramePr>
        <p:xfrm>
          <a:off x="1331640" y="2222287"/>
          <a:ext cx="3238500" cy="1280160"/>
        </p:xfrm>
        <a:graphic>
          <a:graphicData uri="http://schemas.openxmlformats.org/drawingml/2006/table">
            <a:tbl>
              <a:tblPr/>
              <a:tblGrid>
                <a:gridCol w="161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Titel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Forlag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Fiendens fiende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Prisma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Gustav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Prisma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Gömda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Bonniers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Skidresan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Prisma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Sprängaren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Bonniers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Vendetta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Rabén &amp; Sjögren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7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/>
            </a:pPr>
            <a:r>
              <a:rPr lang="sv-SE" sz="1400" dirty="0"/>
              <a:t>Skapa denna tabell på skärmen. </a:t>
            </a:r>
            <a:br>
              <a:rPr lang="sv-SE" sz="1400" dirty="0"/>
            </a:br>
            <a:r>
              <a:rPr lang="sv-SE" sz="1400" dirty="0"/>
              <a:t>Hämta uppgifterna från tabellen </a:t>
            </a:r>
            <a:r>
              <a:rPr lang="sv-SE" sz="1400" i="1" dirty="0"/>
              <a:t>KommunInv2001_2005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Summera innevånarantalet för kommunerna Örebro och Stockholm för år 2005.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CASE går att använda inne i funktioner. </a:t>
            </a:r>
            <a:br>
              <a:rPr lang="sv-SE" sz="1400" i="1" dirty="0"/>
            </a:br>
            <a:r>
              <a:rPr lang="sv-SE" sz="1400" i="1" dirty="0"/>
              <a:t>Tex </a:t>
            </a:r>
            <a:r>
              <a:rPr lang="sv-SE" sz="1400" i="1" dirty="0" err="1"/>
              <a:t>Orebro</a:t>
            </a:r>
            <a:r>
              <a:rPr lang="sv-SE" sz="1400" i="1" dirty="0"/>
              <a:t> = SUM(</a:t>
            </a:r>
            <a:br>
              <a:rPr lang="sv-SE" sz="1400" i="1" dirty="0"/>
            </a:br>
            <a:r>
              <a:rPr lang="sv-SE" sz="1400" i="1" dirty="0"/>
              <a:t>		CASE WHEN </a:t>
            </a:r>
            <a:r>
              <a:rPr lang="sv-SE" sz="1400" i="1" dirty="0" err="1"/>
              <a:t>KommunNamn</a:t>
            </a:r>
            <a:r>
              <a:rPr lang="sv-SE" sz="1400" i="1" dirty="0"/>
              <a:t> = ’Örebro’ THEN </a:t>
            </a:r>
            <a:r>
              <a:rPr lang="sv-SE" sz="1400" i="1" dirty="0" err="1"/>
              <a:t>inv</a:t>
            </a:r>
            <a:r>
              <a:rPr lang="sv-SE" sz="1400" i="1" dirty="0"/>
              <a:t> </a:t>
            </a:r>
            <a:br>
              <a:rPr lang="sv-SE" sz="1400" i="1" dirty="0"/>
            </a:br>
            <a:r>
              <a:rPr lang="sv-SE" sz="1400" i="1" dirty="0"/>
              <a:t>		ELSE 0 </a:t>
            </a:r>
            <a:br>
              <a:rPr lang="sv-SE" sz="1400" i="1" dirty="0"/>
            </a:br>
            <a:r>
              <a:rPr lang="sv-SE" sz="1400" i="1" dirty="0"/>
              <a:t>	          END) </a:t>
            </a:r>
            <a:endParaRPr lang="sv-SE" sz="1400" dirty="0"/>
          </a:p>
          <a:p>
            <a:pPr hangingPunct="0"/>
            <a:r>
              <a:rPr lang="sv-SE" sz="1400" dirty="0"/>
              <a:t>Resultat</a:t>
            </a:r>
            <a:br>
              <a:rPr lang="sv-SE" sz="1400" dirty="0"/>
            </a:br>
            <a:endParaRPr lang="sv-SE" sz="1400" dirty="0"/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445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10:	</a:t>
            </a:r>
            <a:r>
              <a:rPr lang="en-US" dirty="0" err="1"/>
              <a:t>Pivotering</a:t>
            </a:r>
            <a:r>
              <a:rPr lang="en-US" dirty="0"/>
              <a:t> med sum(case)</a:t>
            </a:r>
            <a:endParaRPr lang="sv-SE" dirty="0"/>
          </a:p>
        </p:txBody>
      </p:sp>
      <p:sp>
        <p:nvSpPr>
          <p:cNvPr id="11" name="Moln 10"/>
          <p:cNvSpPr/>
          <p:nvPr/>
        </p:nvSpPr>
        <p:spPr>
          <a:xfrm>
            <a:off x="6732240" y="107758"/>
            <a:ext cx="2313087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CASE</a:t>
            </a:r>
          </a:p>
          <a:p>
            <a:r>
              <a:rPr lang="sv-SE" sz="1000" dirty="0">
                <a:solidFill>
                  <a:srgbClr val="FF0000"/>
                </a:solidFill>
              </a:rPr>
              <a:t>    WHEN &lt;kolumn&gt; IN (..)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      THEN &lt;värde&gt;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 …..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END</a:t>
            </a:r>
            <a:br>
              <a:rPr lang="sv-SE" sz="1000" dirty="0">
                <a:solidFill>
                  <a:srgbClr val="FF0000"/>
                </a:solidFill>
              </a:rPr>
            </a:br>
            <a:endParaRPr lang="sv-SE" sz="10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64583"/>
              </p:ext>
            </p:extLst>
          </p:nvPr>
        </p:nvGraphicFramePr>
        <p:xfrm>
          <a:off x="1259632" y="3284984"/>
          <a:ext cx="2247900" cy="365760"/>
        </p:xfrm>
        <a:graphic>
          <a:graphicData uri="http://schemas.openxmlformats.org/drawingml/2006/table">
            <a:tbl>
              <a:tblPr/>
              <a:tblGrid>
                <a:gridCol w="53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Ar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Orebro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Stockholm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Times New Roman"/>
                          <a:ea typeface="Times New Roman"/>
                        </a:rPr>
                        <a:t>127733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Times New Roman"/>
                          <a:ea typeface="Times New Roman"/>
                        </a:rPr>
                        <a:t>771038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1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2"/>
            </a:pPr>
            <a:r>
              <a:rPr lang="sv-SE" sz="1400" dirty="0"/>
              <a:t>Skapa denna tabell på skärmen. </a:t>
            </a:r>
            <a:br>
              <a:rPr lang="sv-SE" sz="1400" dirty="0"/>
            </a:br>
            <a:r>
              <a:rPr lang="sv-SE" sz="1400" dirty="0"/>
              <a:t>Hämta uppgifterna från tabellen </a:t>
            </a:r>
            <a:r>
              <a:rPr lang="sv-SE" sz="1400" i="1" dirty="0"/>
              <a:t>KommunInv2001_2005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Summera innevånarantalet för kommunerna Örebro och Stockholm per år.</a:t>
            </a:r>
          </a:p>
          <a:p>
            <a:pPr hangingPunct="0"/>
            <a:endParaRPr lang="sv-SE" sz="1400" dirty="0"/>
          </a:p>
          <a:p>
            <a:pPr hangingPunct="0"/>
            <a:r>
              <a:rPr lang="sv-SE" sz="1400" dirty="0"/>
              <a:t>Resultat</a:t>
            </a:r>
            <a:br>
              <a:rPr lang="sv-SE" sz="1400" dirty="0"/>
            </a:br>
            <a:endParaRPr lang="sv-SE" sz="1400" dirty="0"/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445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10:	</a:t>
            </a:r>
            <a:r>
              <a:rPr lang="en-US" dirty="0" err="1"/>
              <a:t>Pivotering</a:t>
            </a:r>
            <a:r>
              <a:rPr lang="en-US" dirty="0"/>
              <a:t> med sum(case)</a:t>
            </a:r>
            <a:endParaRPr lang="sv-SE" dirty="0"/>
          </a:p>
        </p:txBody>
      </p:sp>
      <p:sp>
        <p:nvSpPr>
          <p:cNvPr id="11" name="Moln 10"/>
          <p:cNvSpPr/>
          <p:nvPr/>
        </p:nvSpPr>
        <p:spPr>
          <a:xfrm>
            <a:off x="6732240" y="107758"/>
            <a:ext cx="2313087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CASE</a:t>
            </a:r>
          </a:p>
          <a:p>
            <a:r>
              <a:rPr lang="sv-SE" sz="1000" dirty="0">
                <a:solidFill>
                  <a:srgbClr val="FF0000"/>
                </a:solidFill>
              </a:rPr>
              <a:t>    WHEN &lt;kolumn&gt; IN (..)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      THEN &lt;värde&gt;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 …..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END</a:t>
            </a:r>
            <a:br>
              <a:rPr lang="sv-SE" sz="1000" dirty="0">
                <a:solidFill>
                  <a:srgbClr val="FF0000"/>
                </a:solidFill>
              </a:rPr>
            </a:br>
            <a:endParaRPr lang="sv-SE" sz="1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5961"/>
              </p:ext>
            </p:extLst>
          </p:nvPr>
        </p:nvGraphicFramePr>
        <p:xfrm>
          <a:off x="1259632" y="2204864"/>
          <a:ext cx="2247900" cy="1097280"/>
        </p:xfrm>
        <a:graphic>
          <a:graphicData uri="http://schemas.openxmlformats.org/drawingml/2006/table">
            <a:tbl>
              <a:tblPr/>
              <a:tblGrid>
                <a:gridCol w="53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Ar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Orebro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Stockholm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124873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754948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125520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758148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126288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761721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126982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765044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127733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Times New Roman"/>
                          <a:ea typeface="Times New Roman"/>
                        </a:rPr>
                        <a:t>771038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ruta 6"/>
          <p:cNvSpPr txBox="1"/>
          <p:nvPr/>
        </p:nvSpPr>
        <p:spPr>
          <a:xfrm>
            <a:off x="1026069" y="3501008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3"/>
            </a:pPr>
            <a:r>
              <a:rPr lang="sv-SE" sz="1400" dirty="0"/>
              <a:t>Skapa denna tabell på skärmen. </a:t>
            </a:r>
            <a:br>
              <a:rPr lang="sv-SE" sz="1400" dirty="0"/>
            </a:br>
            <a:r>
              <a:rPr lang="sv-SE" sz="1400" dirty="0"/>
              <a:t>Hämta uppgifterna från tabellen KommunInv2001_2005. Summera innevånarantalet för kommunerna Örebro och Stockholm per år och kön.</a:t>
            </a:r>
          </a:p>
          <a:p>
            <a:pPr hangingPunct="0"/>
            <a:endParaRPr lang="sv-SE" sz="1400" dirty="0"/>
          </a:p>
          <a:p>
            <a:pPr hangingPunct="0"/>
            <a:r>
              <a:rPr lang="sv-SE" sz="1400" dirty="0"/>
              <a:t>Resultat</a:t>
            </a:r>
            <a:br>
              <a:rPr lang="sv-SE" sz="1400" dirty="0"/>
            </a:br>
            <a:endParaRPr lang="sv-SE" sz="1400" dirty="0"/>
          </a:p>
        </p:txBody>
      </p:sp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6644"/>
              </p:ext>
            </p:extLst>
          </p:nvPr>
        </p:nvGraphicFramePr>
        <p:xfrm>
          <a:off x="1187624" y="4653136"/>
          <a:ext cx="2971801" cy="2011680"/>
        </p:xfrm>
        <a:graphic>
          <a:graphicData uri="http://schemas.openxmlformats.org/drawingml/2006/table">
            <a:tbl>
              <a:tblPr/>
              <a:tblGrid>
                <a:gridCol w="53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Ar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Orebro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Stockholm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K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64462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391024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60411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363924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K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64694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391958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60826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366190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K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65030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393332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61258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368389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K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65371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394562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61611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370482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K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65751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397134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M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61982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Times New Roman"/>
                          <a:ea typeface="Times New Roman"/>
                        </a:rPr>
                        <a:t>373904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61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4"/>
            </a:pPr>
            <a:r>
              <a:rPr lang="sv-SE" sz="1400" dirty="0"/>
              <a:t>Skapa denna tabell på skärmen. </a:t>
            </a:r>
            <a:br>
              <a:rPr lang="sv-SE" sz="1400" dirty="0"/>
            </a:br>
            <a:r>
              <a:rPr lang="sv-SE" sz="1400" dirty="0"/>
              <a:t>Hämta uppgifterna från tabellen </a:t>
            </a:r>
            <a:r>
              <a:rPr lang="sv-SE" sz="1400" i="1" dirty="0"/>
              <a:t>KommunInv2001_2005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Summera innevånarantalet för kommunerna Örebro och Stockholm per år och kön.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Här måste både </a:t>
            </a:r>
            <a:r>
              <a:rPr lang="sv-SE" sz="1400" i="1" dirty="0" err="1"/>
              <a:t>KommunNamn</a:t>
            </a:r>
            <a:r>
              <a:rPr lang="sv-SE" sz="1400" i="1" dirty="0"/>
              <a:t> och Kon användas som villkor i CASE-satsen.</a:t>
            </a:r>
          </a:p>
          <a:p>
            <a:pPr hangingPunct="0"/>
            <a:endParaRPr lang="sv-SE" sz="1400" dirty="0"/>
          </a:p>
          <a:p>
            <a:pPr hangingPunct="0"/>
            <a:endParaRPr lang="sv-SE" sz="1400" dirty="0"/>
          </a:p>
          <a:p>
            <a:pPr hangingPunct="0"/>
            <a:r>
              <a:rPr lang="sv-SE" sz="1400" dirty="0"/>
              <a:t>Resultat</a:t>
            </a:r>
            <a:br>
              <a:rPr lang="sv-SE" sz="1400" dirty="0"/>
            </a:br>
            <a:endParaRPr lang="sv-SE" sz="1400" dirty="0"/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445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10:	</a:t>
            </a:r>
            <a:r>
              <a:rPr lang="en-US" dirty="0" err="1"/>
              <a:t>Pivotering</a:t>
            </a:r>
            <a:r>
              <a:rPr lang="en-US" dirty="0"/>
              <a:t> med sum(case)</a:t>
            </a:r>
            <a:endParaRPr lang="sv-SE" dirty="0"/>
          </a:p>
        </p:txBody>
      </p:sp>
      <p:sp>
        <p:nvSpPr>
          <p:cNvPr id="11" name="Moln 10"/>
          <p:cNvSpPr/>
          <p:nvPr/>
        </p:nvSpPr>
        <p:spPr>
          <a:xfrm>
            <a:off x="6732240" y="107758"/>
            <a:ext cx="2313087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CASE</a:t>
            </a:r>
          </a:p>
          <a:p>
            <a:r>
              <a:rPr lang="sv-SE" sz="1000" dirty="0">
                <a:solidFill>
                  <a:srgbClr val="FF0000"/>
                </a:solidFill>
              </a:rPr>
              <a:t>    WHEN &lt;kolumn&gt; IN (..)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      THEN &lt;värde&gt;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 …..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END</a:t>
            </a:r>
            <a:br>
              <a:rPr lang="sv-SE" sz="1000" dirty="0">
                <a:solidFill>
                  <a:srgbClr val="FF0000"/>
                </a:solidFill>
              </a:rPr>
            </a:br>
            <a:endParaRPr lang="sv-SE" sz="1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26724"/>
              </p:ext>
            </p:extLst>
          </p:nvPr>
        </p:nvGraphicFramePr>
        <p:xfrm>
          <a:off x="1259632" y="2852936"/>
          <a:ext cx="3057525" cy="1097280"/>
        </p:xfrm>
        <a:graphic>
          <a:graphicData uri="http://schemas.openxmlformats.org/drawingml/2006/table">
            <a:tbl>
              <a:tblPr/>
              <a:tblGrid>
                <a:gridCol w="53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Ar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KvinnorOrebro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ManOrebro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64462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60411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64694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60826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65030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61258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65371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61611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Times New Roman"/>
                          <a:ea typeface="Times New Roman"/>
                        </a:rPr>
                        <a:t>65751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Times New Roman"/>
                          <a:ea typeface="Times New Roman"/>
                        </a:rPr>
                        <a:t>61982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971600" y="1052736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4"/>
            </a:pPr>
            <a:r>
              <a:rPr lang="sv-SE" sz="1400" dirty="0"/>
              <a:t>Du ska hämta </a:t>
            </a:r>
            <a:r>
              <a:rPr lang="sv-SE" sz="1400" i="1" dirty="0"/>
              <a:t>länsnamn</a:t>
            </a:r>
            <a:r>
              <a:rPr lang="sv-SE" sz="1400" dirty="0"/>
              <a:t> och </a:t>
            </a:r>
            <a:r>
              <a:rPr lang="sv-SE" sz="1400" i="1" dirty="0"/>
              <a:t>kommunnamn</a:t>
            </a:r>
            <a:r>
              <a:rPr lang="sv-SE" sz="1400" dirty="0"/>
              <a:t> från tabellerna </a:t>
            </a:r>
            <a:r>
              <a:rPr lang="sv-SE" sz="1400" i="1" dirty="0"/>
              <a:t>Lan2001_2005</a:t>
            </a:r>
            <a:r>
              <a:rPr lang="sv-SE" sz="1400" dirty="0"/>
              <a:t> </a:t>
            </a:r>
            <a:br>
              <a:rPr lang="sv-SE" sz="1400" dirty="0"/>
            </a:br>
            <a:r>
              <a:rPr lang="sv-SE" sz="1400" dirty="0"/>
              <a:t>och </a:t>
            </a:r>
            <a:r>
              <a:rPr lang="sv-SE" sz="1400" i="1" dirty="0"/>
              <a:t>KommunInv2001_2005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Sorterat efter </a:t>
            </a:r>
            <a:r>
              <a:rPr lang="sv-SE" sz="1400" i="1" dirty="0"/>
              <a:t>länsnamn</a:t>
            </a:r>
            <a:r>
              <a:rPr lang="sv-SE" sz="1400" dirty="0"/>
              <a:t> och </a:t>
            </a:r>
            <a:r>
              <a:rPr lang="sv-SE" sz="1400" i="1" dirty="0"/>
              <a:t>kommunnamn</a:t>
            </a:r>
            <a:r>
              <a:rPr lang="sv-SE" sz="1400" dirty="0"/>
              <a:t>.  Använd kolumnen Lan som nyckel.</a:t>
            </a:r>
            <a:br>
              <a:rPr lang="sv-SE" sz="1400" dirty="0"/>
            </a:br>
            <a:br>
              <a:rPr lang="sv-SE" sz="1400" i="1" dirty="0"/>
            </a:br>
            <a:r>
              <a:rPr lang="sv-SE" sz="1400" i="1" dirty="0"/>
              <a:t>Eftersom tabellerna innehåller flera årtal får man dubblerad information.</a:t>
            </a:r>
            <a:br>
              <a:rPr lang="sv-SE" sz="1400" i="1" dirty="0"/>
            </a:br>
            <a:r>
              <a:rPr lang="sv-SE" sz="1400" i="1" dirty="0"/>
              <a:t>Använd </a:t>
            </a:r>
            <a:r>
              <a:rPr lang="sv-SE" sz="1400" b="1" i="1" dirty="0" err="1"/>
              <a:t>distinct</a:t>
            </a:r>
            <a:r>
              <a:rPr lang="sv-SE" sz="1400" i="1" dirty="0"/>
              <a:t> för att endast lista unika rader.</a:t>
            </a:r>
            <a:br>
              <a:rPr lang="sv-SE" sz="1400" dirty="0"/>
            </a:br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1:		INNER JOIN</a:t>
            </a:r>
          </a:p>
        </p:txBody>
      </p:sp>
      <p:pic>
        <p:nvPicPr>
          <p:cNvPr id="9" name="Bildobjek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47" y="5598962"/>
            <a:ext cx="981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ruta 1"/>
          <p:cNvSpPr txBox="1"/>
          <p:nvPr/>
        </p:nvSpPr>
        <p:spPr>
          <a:xfrm>
            <a:off x="7781840" y="53646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INNER JOIN</a:t>
            </a:r>
          </a:p>
        </p:txBody>
      </p:sp>
      <p:sp>
        <p:nvSpPr>
          <p:cNvPr id="15" name="Moln 14"/>
          <p:cNvSpPr/>
          <p:nvPr/>
        </p:nvSpPr>
        <p:spPr>
          <a:xfrm>
            <a:off x="6885086" y="107758"/>
            <a:ext cx="2160241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INNER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06894"/>
              </p:ext>
            </p:extLst>
          </p:nvPr>
        </p:nvGraphicFramePr>
        <p:xfrm>
          <a:off x="1187624" y="3084061"/>
          <a:ext cx="2789555" cy="1097280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LanNamn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Karlshamn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Karlskrona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Olofström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just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Blekinge län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Ronneby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5720" indent="-635" algn="ctr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indent="-635" algn="ctr" fontAlgn="auto" hangingPunct="1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26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395536" y="766419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5"/>
            </a:pPr>
            <a:r>
              <a:rPr lang="sv-SE" sz="1200" dirty="0"/>
              <a:t>Du ska hämta </a:t>
            </a:r>
            <a:r>
              <a:rPr lang="sv-SE" sz="1200" i="1" dirty="0"/>
              <a:t>kommunnamn</a:t>
            </a:r>
            <a:r>
              <a:rPr lang="sv-SE" sz="1200" dirty="0"/>
              <a:t>, </a:t>
            </a:r>
            <a:r>
              <a:rPr lang="sv-SE" sz="1200" i="1" dirty="0"/>
              <a:t>kommunareal</a:t>
            </a:r>
            <a:r>
              <a:rPr lang="sv-SE" sz="1200" dirty="0"/>
              <a:t> och kommunernas </a:t>
            </a:r>
            <a:r>
              <a:rPr lang="sv-SE" sz="1200" i="1" dirty="0"/>
              <a:t>invånarantal</a:t>
            </a:r>
            <a:r>
              <a:rPr lang="sv-SE" sz="1200" dirty="0"/>
              <a:t> för år 2005</a:t>
            </a:r>
            <a:br>
              <a:rPr lang="sv-SE" sz="1200" dirty="0"/>
            </a:br>
            <a:r>
              <a:rPr lang="sv-SE" sz="1200" dirty="0"/>
              <a:t>från tabellerna  </a:t>
            </a:r>
            <a:r>
              <a:rPr lang="sv-SE" sz="1200" i="1" dirty="0"/>
              <a:t>KommunAreal2000</a:t>
            </a:r>
            <a:r>
              <a:rPr lang="sv-SE" sz="1200" dirty="0"/>
              <a:t> och </a:t>
            </a:r>
            <a:r>
              <a:rPr lang="sv-SE" sz="1200" i="1" dirty="0"/>
              <a:t>KommunInv2001_2005</a:t>
            </a:r>
            <a:r>
              <a:rPr lang="sv-SE" sz="1200" dirty="0"/>
              <a:t>. </a:t>
            </a:r>
            <a:br>
              <a:rPr lang="sv-SE" sz="1200" dirty="0"/>
            </a:br>
            <a:r>
              <a:rPr lang="sv-SE" sz="1200" dirty="0"/>
              <a:t>Beräkna dessutom </a:t>
            </a:r>
            <a:r>
              <a:rPr lang="sv-SE" sz="1200" i="1" dirty="0"/>
              <a:t>befolkningstätheten</a:t>
            </a:r>
            <a:r>
              <a:rPr lang="sv-SE" sz="1200" dirty="0"/>
              <a:t> </a:t>
            </a:r>
            <a:r>
              <a:rPr lang="sv-SE" sz="1200" i="1" dirty="0"/>
              <a:t>(innevånarantal / landareal)</a:t>
            </a:r>
            <a:r>
              <a:rPr lang="sv-SE" sz="1200" dirty="0"/>
              <a:t> i varje kommun. </a:t>
            </a:r>
            <a:br>
              <a:rPr lang="sv-SE" sz="1200" dirty="0"/>
            </a:br>
            <a:r>
              <a:rPr lang="sv-SE" sz="1200" dirty="0"/>
              <a:t>Sortera resultatet så att den kommun som har störst befolkningstäthet kommer först.</a:t>
            </a:r>
            <a:br>
              <a:rPr lang="sv-SE" sz="1200" dirty="0"/>
            </a:br>
            <a:br>
              <a:rPr lang="sv-SE" sz="1200" dirty="0"/>
            </a:br>
            <a:r>
              <a:rPr lang="sv-SE" sz="1200" dirty="0"/>
              <a:t>Arealen i tabellen är angiven i hektar. </a:t>
            </a:r>
            <a:br>
              <a:rPr lang="sv-SE" sz="1200" dirty="0"/>
            </a:br>
            <a:r>
              <a:rPr lang="sv-SE" sz="1200" dirty="0"/>
              <a:t>Eftersom 1 kvkm = 100 hektar måste vi dela arealen med 100.0 för att få arealen i kvkm. </a:t>
            </a:r>
            <a:br>
              <a:rPr lang="sv-SE" sz="1200" dirty="0"/>
            </a:br>
            <a:br>
              <a:rPr lang="sv-SE" sz="1200" dirty="0"/>
            </a:br>
            <a:r>
              <a:rPr lang="sv-SE" sz="1200" dirty="0"/>
              <a:t>Frågan kan köras i 1 steg eller 3 steg. Testa gärna båda sätten.</a:t>
            </a:r>
            <a:br>
              <a:rPr lang="sv-SE" sz="1200" dirty="0"/>
            </a:br>
            <a:br>
              <a:rPr lang="sv-SE" sz="1200" dirty="0"/>
            </a:br>
            <a:r>
              <a:rPr lang="sv-SE" sz="1200" i="1" dirty="0"/>
              <a:t>1 steg:	Använd ett </a:t>
            </a:r>
            <a:r>
              <a:rPr lang="sv-SE" sz="1200" b="1" i="1" dirty="0"/>
              <a:t>WHERE-villkor</a:t>
            </a:r>
            <a:r>
              <a:rPr lang="sv-SE" sz="1200" i="1" dirty="0"/>
              <a:t> för att endast selektera ut år 2005. </a:t>
            </a:r>
            <a:br>
              <a:rPr lang="sv-SE" sz="1200" i="1" dirty="0"/>
            </a:br>
            <a:r>
              <a:rPr lang="sv-SE" sz="1200" i="1" dirty="0"/>
              <a:t>	</a:t>
            </a:r>
            <a:r>
              <a:rPr lang="sv-SE" sz="1200" b="1" i="1" dirty="0"/>
              <a:t>Gruppera</a:t>
            </a:r>
            <a:r>
              <a:rPr lang="sv-SE" sz="1200" i="1" dirty="0"/>
              <a:t> på kolumnerna </a:t>
            </a:r>
            <a:r>
              <a:rPr lang="sv-SE" sz="1200" i="1" dirty="0" err="1"/>
              <a:t>KommunNamn</a:t>
            </a:r>
            <a:r>
              <a:rPr lang="sv-SE" sz="1200" i="1" dirty="0"/>
              <a:t> och Areal, använd </a:t>
            </a:r>
            <a:r>
              <a:rPr lang="sv-SE" sz="1200" b="1" i="1" dirty="0"/>
              <a:t>SUM</a:t>
            </a:r>
            <a:r>
              <a:rPr lang="sv-SE" sz="1200" i="1" dirty="0"/>
              <a:t>-funktionen för att summera.</a:t>
            </a:r>
            <a:br>
              <a:rPr lang="sv-SE" sz="1200" i="1" dirty="0"/>
            </a:br>
            <a:r>
              <a:rPr lang="sv-SE" sz="1200" i="1" dirty="0"/>
              <a:t>	ORDER BY kan sortera på ALIAS. DVS om du döper kolumnen till något kan namnet användas vid sortering. </a:t>
            </a:r>
            <a:br>
              <a:rPr lang="sv-SE" sz="1200" i="1" dirty="0"/>
            </a:br>
            <a:br>
              <a:rPr lang="sv-SE" sz="1200" i="1" dirty="0"/>
            </a:br>
            <a:r>
              <a:rPr lang="sv-SE" sz="1200" i="1" dirty="0"/>
              <a:t>3 steg:	Steg 1, Beräkna arealen från tabellen KommunAreal2000. Lagra i temporär tabell.</a:t>
            </a:r>
            <a:br>
              <a:rPr lang="sv-SE" sz="1200" i="1" dirty="0"/>
            </a:br>
            <a:r>
              <a:rPr lang="sv-SE" sz="1200" i="1" dirty="0"/>
              <a:t>	Steg 2, Selektion och aggregering (GROUP BY) från tabellen KommunInv2001_2005. </a:t>
            </a:r>
            <a:br>
              <a:rPr lang="sv-SE" sz="1200" i="1" dirty="0"/>
            </a:br>
            <a:r>
              <a:rPr lang="sv-SE" sz="1200" i="1" dirty="0"/>
              <a:t>	Resultatet sparas i  en temporör tabell.</a:t>
            </a:r>
            <a:br>
              <a:rPr lang="sv-SE" sz="1200" i="1" dirty="0"/>
            </a:br>
            <a:r>
              <a:rPr lang="sv-SE" sz="1200" i="1" dirty="0"/>
              <a:t>	Steg 3, INNER JOIN mellan dom temporära tabellerna samt sortering.</a:t>
            </a:r>
            <a:br>
              <a:rPr lang="sv-SE" sz="1200" dirty="0"/>
            </a:br>
            <a:endParaRPr lang="sv-SE" sz="1200" dirty="0"/>
          </a:p>
          <a:p>
            <a:r>
              <a:rPr lang="sv-SE" sz="12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Övning 1:		INNER JOIN</a:t>
            </a:r>
          </a:p>
        </p:txBody>
      </p:sp>
      <p:pic>
        <p:nvPicPr>
          <p:cNvPr id="9" name="Bildobjek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47" y="5598962"/>
            <a:ext cx="981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ruta 1"/>
          <p:cNvSpPr txBox="1"/>
          <p:nvPr/>
        </p:nvSpPr>
        <p:spPr>
          <a:xfrm>
            <a:off x="7781840" y="53646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INNER JOIN</a:t>
            </a:r>
          </a:p>
        </p:txBody>
      </p:sp>
      <p:sp>
        <p:nvSpPr>
          <p:cNvPr id="15" name="Moln 14"/>
          <p:cNvSpPr/>
          <p:nvPr/>
        </p:nvSpPr>
        <p:spPr>
          <a:xfrm>
            <a:off x="6885086" y="107758"/>
            <a:ext cx="2160241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INNER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12416"/>
              </p:ext>
            </p:extLst>
          </p:nvPr>
        </p:nvGraphicFramePr>
        <p:xfrm>
          <a:off x="539552" y="4543442"/>
          <a:ext cx="5184577" cy="2011680"/>
        </p:xfrm>
        <a:graphic>
          <a:graphicData uri="http://schemas.openxmlformats.org/drawingml/2006/table">
            <a:tbl>
              <a:tblPr/>
              <a:tblGrid>
                <a:gridCol w="123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KommunAreal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KommunInv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BefTathet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Stockholm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187.720000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771038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4107.3833368847219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Sundbyberg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8.720000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34016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3900.9174311926605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Solna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19.370000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60575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3127.2586473928755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Malmö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155.560000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271271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1743.8351761378246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Lidingö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30.490000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41892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1373.9586749754017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Jokkmokk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17735.360000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5534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0.3120320083719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Arjeplog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12804.480000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3159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0.2467105263157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48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/>
            </a:pPr>
            <a:r>
              <a:rPr lang="sv-SE" sz="1400" dirty="0"/>
              <a:t>Lista samtliga rader ifrån tabellen Man och matchande rader </a:t>
            </a:r>
            <a:br>
              <a:rPr lang="sv-SE" sz="1400" dirty="0"/>
            </a:br>
            <a:r>
              <a:rPr lang="sv-SE" sz="1400" dirty="0"/>
              <a:t>från tabellen Kvinna. </a:t>
            </a:r>
            <a:br>
              <a:rPr lang="sv-SE" sz="1400" dirty="0"/>
            </a:br>
            <a:r>
              <a:rPr lang="sv-SE" sz="1400" dirty="0"/>
              <a:t>Sorterat efter man. </a:t>
            </a:r>
          </a:p>
          <a:p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Övning 2:</a:t>
            </a:r>
            <a:r>
              <a:rPr lang="sv-SE" dirty="0"/>
              <a:t>		OUTER JOIN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406199" y="53646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LEFT OUTER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OUTER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40805"/>
              </p:ext>
            </p:extLst>
          </p:nvPr>
        </p:nvGraphicFramePr>
        <p:xfrm>
          <a:off x="1259632" y="2222287"/>
          <a:ext cx="1944216" cy="1097280"/>
        </p:xfrm>
        <a:graphic>
          <a:graphicData uri="http://schemas.openxmlformats.org/drawingml/2006/table">
            <a:tbl>
              <a:tblPr/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 b="1" dirty="0">
                          <a:effectLst/>
                          <a:latin typeface="Courier New"/>
                          <a:ea typeface="Times New Roman"/>
                        </a:rPr>
                        <a:t>Man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Kvinna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Anders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Bo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Carl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Dag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Doris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Erik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635" fontAlgn="auto" hangingPunct="1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Elin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Bildobjekt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06" y="5710682"/>
            <a:ext cx="866775" cy="10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99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2"/>
            </a:pPr>
            <a:r>
              <a:rPr lang="sv-SE" sz="1400" dirty="0"/>
              <a:t>Ta fram en tabell på skärmen som ser ut enligt nedan, sorterat efter areal. </a:t>
            </a:r>
            <a:br>
              <a:rPr lang="sv-SE" sz="1400" dirty="0"/>
            </a:br>
            <a:r>
              <a:rPr lang="sv-SE" sz="1400" dirty="0"/>
              <a:t>Du hämtar värdena från tabellerna </a:t>
            </a:r>
            <a:r>
              <a:rPr lang="sv-SE" sz="1400" i="1" dirty="0"/>
              <a:t>KommunInv2001_2005</a:t>
            </a:r>
            <a:r>
              <a:rPr lang="sv-SE" sz="1400" dirty="0"/>
              <a:t> och </a:t>
            </a:r>
            <a:r>
              <a:rPr lang="sv-SE" sz="1400" i="1" dirty="0"/>
              <a:t>KommunAreal2000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Du ska göra urval på år 2005.</a:t>
            </a:r>
            <a:br>
              <a:rPr lang="sv-SE" sz="1400" dirty="0"/>
            </a:br>
            <a:br>
              <a:rPr lang="sv-SE" sz="1400" dirty="0"/>
            </a:br>
            <a:r>
              <a:rPr lang="sv-SE" sz="1400" dirty="0"/>
              <a:t>Övningen kan göras i ett steg eller två. Välj själv vad som känns bäst.</a:t>
            </a:r>
            <a:br>
              <a:rPr lang="sv-SE" sz="1400" dirty="0"/>
            </a:br>
            <a:br>
              <a:rPr lang="sv-SE" sz="1400" dirty="0"/>
            </a:br>
            <a:r>
              <a:rPr lang="sv-SE" sz="1400" dirty="0"/>
              <a:t>1 steg: Ta fram samtliga rader ifrån KommunInv2001_2005 samt matchande rader ifrån 	KommunAreal2000.</a:t>
            </a:r>
            <a:br>
              <a:rPr lang="sv-SE" sz="1400" dirty="0"/>
            </a:br>
            <a:r>
              <a:rPr lang="sv-SE" sz="1400" dirty="0"/>
              <a:t>	Använd ett WHERE-uttryck för att endast selektera på år 2005 ifrån tabellen 	KommunInv2001_2005. </a:t>
            </a:r>
            <a:r>
              <a:rPr lang="sv-SE" sz="1400" dirty="0" err="1"/>
              <a:t>Aggregerginsfunktionen</a:t>
            </a:r>
            <a:r>
              <a:rPr lang="sv-SE" sz="1400" dirty="0"/>
              <a:t> SUM måste användas.</a:t>
            </a:r>
            <a:br>
              <a:rPr lang="sv-SE" sz="1400" dirty="0"/>
            </a:br>
            <a:br>
              <a:rPr lang="sv-SE" sz="1400" dirty="0"/>
            </a:br>
            <a:r>
              <a:rPr lang="sv-SE" sz="1400" dirty="0"/>
              <a:t>2 steg:	Steg 1, Summera antal invånare ifrån tabellen KommunInv2001_2005 för år 2005. Spara 	resultatet i en temporärtabell. </a:t>
            </a:r>
            <a:br>
              <a:rPr lang="sv-SE" sz="1400" dirty="0"/>
            </a:br>
            <a:r>
              <a:rPr lang="sv-SE" sz="1400" dirty="0"/>
              <a:t>	Steg 2, Koppla ihop temporärtabellen med tabellen  KommunAreal2000.</a:t>
            </a:r>
            <a:br>
              <a:rPr lang="sv-SE" sz="1400" dirty="0"/>
            </a:br>
            <a:r>
              <a:rPr lang="sv-SE" sz="1400" dirty="0"/>
              <a:t>	</a:t>
            </a:r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Övning 2:</a:t>
            </a:r>
            <a:r>
              <a:rPr lang="sv-SE" dirty="0"/>
              <a:t>		OUTER JOIN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406199" y="53646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LEFT OUTER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OUTER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pic>
        <p:nvPicPr>
          <p:cNvPr id="13" name="Bildobjekt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06" y="5710682"/>
            <a:ext cx="866775" cy="1057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52195"/>
              </p:ext>
            </p:extLst>
          </p:nvPr>
        </p:nvGraphicFramePr>
        <p:xfrm>
          <a:off x="1259632" y="4541656"/>
          <a:ext cx="2592288" cy="1280160"/>
        </p:xfrm>
        <a:graphic>
          <a:graphicData uri="http://schemas.openxmlformats.org/drawingml/2006/table">
            <a:tbl>
              <a:tblPr/>
              <a:tblGrid>
                <a:gridCol w="11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Inv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Areal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Knivsta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13324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Sundbyberg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34016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872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Burlöv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15320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1884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Solna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60575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1937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Öckerö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12231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2591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: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8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3"/>
            </a:pPr>
            <a:r>
              <a:rPr lang="sv-SE" sz="1400" dirty="0"/>
              <a:t>Ta fram en tabell på skärmen som ser ut enligt nedan, </a:t>
            </a:r>
            <a:br>
              <a:rPr lang="sv-SE" sz="1400" dirty="0"/>
            </a:br>
            <a:r>
              <a:rPr lang="sv-SE" sz="1400" dirty="0"/>
              <a:t>sorterat efter </a:t>
            </a:r>
            <a:r>
              <a:rPr lang="sv-SE" sz="1400" i="1" dirty="0"/>
              <a:t>kommunnamn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Den ska innehålla de kommunnamn som finns i tabellen </a:t>
            </a:r>
            <a:r>
              <a:rPr lang="sv-SE" sz="1400" i="1" dirty="0"/>
              <a:t>KommunAreal2000</a:t>
            </a:r>
            <a:r>
              <a:rPr lang="sv-SE" sz="1400" dirty="0"/>
              <a:t> men inte i tabellen </a:t>
            </a:r>
            <a:r>
              <a:rPr lang="sv-SE" sz="1400" i="1" dirty="0"/>
              <a:t>Kommun</a:t>
            </a:r>
            <a:r>
              <a:rPr lang="sv-SE" sz="1400" dirty="0"/>
              <a:t>. </a:t>
            </a:r>
            <a:br>
              <a:rPr lang="sv-SE" sz="1400" dirty="0"/>
            </a:br>
            <a:r>
              <a:rPr lang="sv-SE" sz="1400" dirty="0"/>
              <a:t>Vi kommer att få alla kommuner som bytt namn. 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För att söka på ”värde saknas” används IS NULL.</a:t>
            </a:r>
            <a:br>
              <a:rPr lang="sv-SE" sz="1400" i="1" dirty="0"/>
            </a:br>
            <a:endParaRPr lang="sv-SE" sz="1400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Övning 2:</a:t>
            </a:r>
            <a:r>
              <a:rPr lang="sv-SE" dirty="0"/>
              <a:t>		OUTER JOIN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406199" y="53646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LEFT OUTER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OUTER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pic>
        <p:nvPicPr>
          <p:cNvPr id="13" name="Bildobjekt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06" y="5710682"/>
            <a:ext cx="866775" cy="1057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84259"/>
              </p:ext>
            </p:extLst>
          </p:nvPr>
        </p:nvGraphicFramePr>
        <p:xfrm>
          <a:off x="1259632" y="3068291"/>
          <a:ext cx="2195195" cy="914400"/>
        </p:xfrm>
        <a:graphic>
          <a:graphicData uri="http://schemas.openxmlformats.org/drawingml/2006/table">
            <a:tbl>
              <a:tblPr/>
              <a:tblGrid>
                <a:gridCol w="15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Bollebygd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1443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Lekeberg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1814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Nykvarn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0140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Upplands Väsby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0114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36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4"/>
            </a:pPr>
            <a:r>
              <a:rPr lang="sv-SE" sz="1400" dirty="0"/>
              <a:t>Gör ungefär som i förra uppgiften, men ta även med de kommunnamn som </a:t>
            </a:r>
            <a:br>
              <a:rPr lang="sv-SE" sz="1400" dirty="0"/>
            </a:br>
            <a:r>
              <a:rPr lang="sv-SE" sz="1400" dirty="0"/>
              <a:t>finns i tabellen Kommun men inte i KommunAreal2000.</a:t>
            </a:r>
            <a:br>
              <a:rPr lang="sv-SE" sz="1400" dirty="0"/>
            </a:br>
            <a:br>
              <a:rPr lang="sv-SE" sz="1400" dirty="0"/>
            </a:br>
            <a:r>
              <a:rPr lang="sv-SE" sz="1400" i="1" dirty="0"/>
              <a:t>DVS sök efter rader där ”värde saknas” i tabellen kommun ELLER värde saknas i tabellen KommunAreal2000.</a:t>
            </a:r>
          </a:p>
          <a:p>
            <a:pPr hangingPunct="0"/>
            <a:r>
              <a:rPr lang="sv-SE" sz="1400" dirty="0"/>
              <a:t>	</a:t>
            </a:r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Övning 2:</a:t>
            </a:r>
            <a:r>
              <a:rPr lang="sv-SE" dirty="0"/>
              <a:t>		OUTER JOIN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406199" y="536461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FULL OUTER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OUTER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63422"/>
              </p:ext>
            </p:extLst>
          </p:nvPr>
        </p:nvGraphicFramePr>
        <p:xfrm>
          <a:off x="1257422" y="2653174"/>
          <a:ext cx="2876550" cy="1097280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effectLst/>
                          <a:latin typeface="Courier New"/>
                          <a:ea typeface="Times New Roman"/>
                        </a:rPr>
                        <a:t>Namn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Upplands-Väsby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Bollebygd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Lekeberg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Nykvarn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effectLst/>
                          <a:latin typeface="Courier New"/>
                          <a:ea typeface="Times New Roman"/>
                        </a:rPr>
                        <a:t>Upplands Väsby</a:t>
                      </a:r>
                      <a:endParaRPr lang="sv-SE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NULL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Bildobjekt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06" y="5733948"/>
            <a:ext cx="790575" cy="101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1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55250" y="1052736"/>
            <a:ext cx="7848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hangingPunct="0">
              <a:buAutoNum type="alphaUcPeriod" startAt="5"/>
            </a:pPr>
            <a:r>
              <a:rPr lang="sv-SE" sz="1400" dirty="0"/>
              <a:t>Ta fram en tabell på skärmen som ser ut enligt nedan. </a:t>
            </a:r>
            <a:br>
              <a:rPr lang="sv-SE" sz="1400" dirty="0"/>
            </a:br>
            <a:r>
              <a:rPr lang="sv-SE" sz="1400" dirty="0"/>
              <a:t>Det är den kommun som finns i tabellen </a:t>
            </a:r>
            <a:r>
              <a:rPr lang="sv-SE" sz="1400" i="1" dirty="0"/>
              <a:t>KommunInv2001_2005</a:t>
            </a:r>
            <a:r>
              <a:rPr lang="sv-SE" sz="1400" dirty="0"/>
              <a:t> men som saknas i tabellen</a:t>
            </a:r>
            <a:r>
              <a:rPr lang="sv-SE" sz="1400" b="1" dirty="0"/>
              <a:t> </a:t>
            </a:r>
            <a:r>
              <a:rPr lang="sv-SE" sz="1400" i="1" dirty="0"/>
              <a:t>KommunAreal2000</a:t>
            </a:r>
          </a:p>
          <a:p>
            <a:pPr marL="342900" indent="-342900" hangingPunct="0">
              <a:buAutoNum type="alphaUcPeriod" startAt="5"/>
            </a:pPr>
            <a:endParaRPr lang="sv-SE" sz="1400" b="1" dirty="0"/>
          </a:p>
          <a:p>
            <a:r>
              <a:rPr lang="sv-SE" sz="1400" dirty="0"/>
              <a:t>Resultat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1112572" y="31147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Övning 2:</a:t>
            </a:r>
            <a:r>
              <a:rPr lang="sv-SE" dirty="0"/>
              <a:t>		OUTER JOIN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406199" y="53646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LEFT OUTER JOIN</a:t>
            </a:r>
          </a:p>
        </p:txBody>
      </p:sp>
      <p:sp>
        <p:nvSpPr>
          <p:cNvPr id="11" name="Moln 10"/>
          <p:cNvSpPr/>
          <p:nvPr/>
        </p:nvSpPr>
        <p:spPr>
          <a:xfrm>
            <a:off x="6804248" y="107758"/>
            <a:ext cx="2241079" cy="13173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SELECT …………</a:t>
            </a:r>
          </a:p>
          <a:p>
            <a:r>
              <a:rPr lang="sv-SE" sz="1000" dirty="0">
                <a:solidFill>
                  <a:srgbClr val="FF0000"/>
                </a:solidFill>
              </a:rPr>
              <a:t>FROM &lt;tabell1&gt; A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OUTER JOIN &lt;tabell1&gt; B</a:t>
            </a:r>
          </a:p>
          <a:p>
            <a:r>
              <a:rPr lang="sv-SE" sz="1000" dirty="0">
                <a:solidFill>
                  <a:srgbClr val="FF0000"/>
                </a:solidFill>
              </a:rPr>
              <a:t>ON </a:t>
            </a:r>
            <a:r>
              <a:rPr lang="sv-SE" sz="1000" dirty="0" err="1">
                <a:solidFill>
                  <a:srgbClr val="FF0000"/>
                </a:solidFill>
              </a:rPr>
              <a:t>A.nyckel</a:t>
            </a:r>
            <a:r>
              <a:rPr lang="sv-SE" sz="1000" dirty="0">
                <a:solidFill>
                  <a:srgbClr val="FF0000"/>
                </a:solidFill>
              </a:rPr>
              <a:t>=</a:t>
            </a:r>
            <a:r>
              <a:rPr lang="sv-SE" sz="1000" dirty="0" err="1">
                <a:solidFill>
                  <a:srgbClr val="FF0000"/>
                </a:solidFill>
              </a:rPr>
              <a:t>B.nyckel</a:t>
            </a:r>
            <a:endParaRPr lang="sv-SE" sz="1000" dirty="0">
              <a:solidFill>
                <a:srgbClr val="FF0000"/>
              </a:solidFill>
            </a:endParaRPr>
          </a:p>
          <a:p>
            <a:r>
              <a:rPr lang="sv-SE" sz="1000" dirty="0">
                <a:solidFill>
                  <a:srgbClr val="FF0000"/>
                </a:solidFill>
              </a:rPr>
              <a:t>GROUP BY &lt;kolumn&gt;</a:t>
            </a:r>
            <a:br>
              <a:rPr lang="sv-SE" sz="1000" dirty="0">
                <a:solidFill>
                  <a:srgbClr val="FF0000"/>
                </a:solidFill>
              </a:rPr>
            </a:br>
            <a:r>
              <a:rPr lang="sv-SE" sz="1000" dirty="0">
                <a:solidFill>
                  <a:srgbClr val="FF0000"/>
                </a:solidFill>
              </a:rPr>
              <a:t>ORDER BY &lt;kolumn&gt;</a:t>
            </a:r>
          </a:p>
        </p:txBody>
      </p:sp>
      <p:pic>
        <p:nvPicPr>
          <p:cNvPr id="13" name="Bildobjekt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06" y="5710682"/>
            <a:ext cx="866775" cy="1057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56084"/>
              </p:ext>
            </p:extLst>
          </p:nvPr>
        </p:nvGraphicFramePr>
        <p:xfrm>
          <a:off x="1259632" y="2222287"/>
          <a:ext cx="1224136" cy="36576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b="1" dirty="0" err="1">
                          <a:effectLst/>
                          <a:latin typeface="Courier New"/>
                          <a:ea typeface="Times New Roman"/>
                        </a:rPr>
                        <a:t>KommunNamn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effectLst/>
                          <a:latin typeface="Courier New"/>
                          <a:ea typeface="Times New Roman"/>
                        </a:rPr>
                        <a:t>Knivsta</a:t>
                      </a:r>
                      <a:endParaRPr lang="sv-SE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5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2905</Words>
  <Application>Microsoft Office PowerPoint</Application>
  <PresentationFormat>Bildspel på skärmen (4:3)</PresentationFormat>
  <Paragraphs>599</Paragraphs>
  <Slides>22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SCB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Nilsson Olof IT/UF 4-Ö</dc:creator>
  <cp:lastModifiedBy>Dee Boman Kevin ESA/BFN/VK-S</cp:lastModifiedBy>
  <cp:revision>83</cp:revision>
  <dcterms:created xsi:type="dcterms:W3CDTF">2014-04-14T12:54:25Z</dcterms:created>
  <dcterms:modified xsi:type="dcterms:W3CDTF">2022-03-08T12:34:59Z</dcterms:modified>
</cp:coreProperties>
</file>