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346" r:id="rId3"/>
    <p:sldId id="34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2" r:id="rId16"/>
    <p:sldId id="310" r:id="rId17"/>
    <p:sldId id="311" r:id="rId18"/>
    <p:sldId id="348" r:id="rId19"/>
    <p:sldId id="257" r:id="rId20"/>
    <p:sldId id="261" r:id="rId21"/>
    <p:sldId id="263" r:id="rId22"/>
    <p:sldId id="262" r:id="rId23"/>
    <p:sldId id="349" r:id="rId24"/>
    <p:sldId id="264" r:id="rId25"/>
    <p:sldId id="265" r:id="rId26"/>
    <p:sldId id="266" r:id="rId27"/>
    <p:sldId id="286" r:id="rId28"/>
    <p:sldId id="267" r:id="rId29"/>
    <p:sldId id="350" r:id="rId30"/>
    <p:sldId id="268" r:id="rId31"/>
    <p:sldId id="269" r:id="rId32"/>
    <p:sldId id="270" r:id="rId33"/>
    <p:sldId id="271" r:id="rId34"/>
    <p:sldId id="272" r:id="rId35"/>
    <p:sldId id="273" r:id="rId36"/>
    <p:sldId id="366" r:id="rId37"/>
    <p:sldId id="278" r:id="rId38"/>
    <p:sldId id="279" r:id="rId39"/>
    <p:sldId id="355" r:id="rId40"/>
    <p:sldId id="287" r:id="rId41"/>
    <p:sldId id="280" r:id="rId42"/>
    <p:sldId id="281" r:id="rId43"/>
    <p:sldId id="356" r:id="rId44"/>
    <p:sldId id="291" r:id="rId45"/>
    <p:sldId id="351" r:id="rId46"/>
    <p:sldId id="353" r:id="rId47"/>
    <p:sldId id="352" r:id="rId48"/>
    <p:sldId id="290" r:id="rId49"/>
    <p:sldId id="292" r:id="rId50"/>
    <p:sldId id="274" r:id="rId51"/>
    <p:sldId id="275" r:id="rId52"/>
    <p:sldId id="276" r:id="rId53"/>
    <p:sldId id="277" r:id="rId54"/>
    <p:sldId id="288" r:id="rId55"/>
    <p:sldId id="258" r:id="rId56"/>
    <p:sldId id="260" r:id="rId57"/>
    <p:sldId id="354" r:id="rId58"/>
    <p:sldId id="259" r:id="rId59"/>
    <p:sldId id="289" r:id="rId60"/>
    <p:sldId id="282" r:id="rId61"/>
    <p:sldId id="283" r:id="rId62"/>
    <p:sldId id="284" r:id="rId63"/>
    <p:sldId id="371" r:id="rId64"/>
    <p:sldId id="372" r:id="rId65"/>
    <p:sldId id="293" r:id="rId66"/>
    <p:sldId id="313" r:id="rId67"/>
    <p:sldId id="339" r:id="rId68"/>
    <p:sldId id="314" r:id="rId69"/>
    <p:sldId id="340" r:id="rId70"/>
    <p:sldId id="342" r:id="rId71"/>
    <p:sldId id="367" r:id="rId72"/>
    <p:sldId id="368" r:id="rId73"/>
    <p:sldId id="369" r:id="rId74"/>
    <p:sldId id="373" r:id="rId75"/>
    <p:sldId id="370" r:id="rId76"/>
    <p:sldId id="294" r:id="rId77"/>
    <p:sldId id="295" r:id="rId78"/>
    <p:sldId id="377" r:id="rId79"/>
    <p:sldId id="343" r:id="rId80"/>
    <p:sldId id="344" r:id="rId81"/>
    <p:sldId id="296" r:id="rId82"/>
    <p:sldId id="297" r:id="rId83"/>
    <p:sldId id="345" r:id="rId84"/>
    <p:sldId id="374" r:id="rId85"/>
    <p:sldId id="298" r:id="rId86"/>
    <p:sldId id="357" r:id="rId87"/>
    <p:sldId id="358" r:id="rId88"/>
    <p:sldId id="359" r:id="rId89"/>
    <p:sldId id="360" r:id="rId90"/>
    <p:sldId id="361" r:id="rId91"/>
    <p:sldId id="362" r:id="rId92"/>
    <p:sldId id="363" r:id="rId93"/>
    <p:sldId id="364" r:id="rId94"/>
    <p:sldId id="365" r:id="rId95"/>
    <p:sldId id="316" r:id="rId96"/>
    <p:sldId id="329" r:id="rId97"/>
    <p:sldId id="320" r:id="rId98"/>
    <p:sldId id="319" r:id="rId99"/>
    <p:sldId id="326" r:id="rId100"/>
    <p:sldId id="327" r:id="rId101"/>
    <p:sldId id="338" r:id="rId102"/>
    <p:sldId id="330" r:id="rId103"/>
    <p:sldId id="331" r:id="rId104"/>
    <p:sldId id="335" r:id="rId105"/>
    <p:sldId id="336" r:id="rId106"/>
    <p:sldId id="337" r:id="rId107"/>
    <p:sldId id="328" r:id="rId108"/>
    <p:sldId id="332" r:id="rId109"/>
    <p:sldId id="333" r:id="rId110"/>
    <p:sldId id="334" r:id="rId111"/>
    <p:sldId id="375" r:id="rId112"/>
    <p:sldId id="378" r:id="rId113"/>
    <p:sldId id="379" r:id="rId114"/>
    <p:sldId id="317" r:id="rId115"/>
    <p:sldId id="321" r:id="rId116"/>
    <p:sldId id="318" r:id="rId117"/>
    <p:sldId id="322" r:id="rId118"/>
    <p:sldId id="323" r:id="rId119"/>
    <p:sldId id="324" r:id="rId120"/>
    <p:sldId id="325" r:id="rId121"/>
    <p:sldId id="376" r:id="rId12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70" autoAdjust="0"/>
  </p:normalViewPr>
  <p:slideViewPr>
    <p:cSldViewPr>
      <p:cViewPr varScale="1">
        <p:scale>
          <a:sx n="74" d="100"/>
          <a:sy n="74" d="100"/>
        </p:scale>
        <p:origin x="14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6F3-4B63-4461-A13D-C2AC78C52D8E}" type="datetimeFigureOut">
              <a:rPr lang="sv-SE" smtClean="0"/>
              <a:pPr/>
              <a:t>2018-11-27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D0D-E467-4FAC-9CC5-4F625BE6CBC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6F3-4B63-4461-A13D-C2AC78C52D8E}" type="datetimeFigureOut">
              <a:rPr lang="sv-SE" smtClean="0"/>
              <a:pPr/>
              <a:t>2018-11-27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D0D-E467-4FAC-9CC5-4F625BE6CBC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6F3-4B63-4461-A13D-C2AC78C52D8E}" type="datetimeFigureOut">
              <a:rPr lang="sv-SE" smtClean="0"/>
              <a:pPr/>
              <a:t>2018-11-27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D0D-E467-4FAC-9CC5-4F625BE6CBC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6F3-4B63-4461-A13D-C2AC78C52D8E}" type="datetimeFigureOut">
              <a:rPr lang="sv-SE" smtClean="0"/>
              <a:pPr/>
              <a:t>2018-11-27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D0D-E467-4FAC-9CC5-4F625BE6CBC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6F3-4B63-4461-A13D-C2AC78C52D8E}" type="datetimeFigureOut">
              <a:rPr lang="sv-SE" smtClean="0"/>
              <a:pPr/>
              <a:t>2018-11-27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D0D-E467-4FAC-9CC5-4F625BE6CBC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6F3-4B63-4461-A13D-C2AC78C52D8E}" type="datetimeFigureOut">
              <a:rPr lang="sv-SE" smtClean="0"/>
              <a:pPr/>
              <a:t>2018-11-27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D0D-E467-4FAC-9CC5-4F625BE6CBC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6F3-4B63-4461-A13D-C2AC78C52D8E}" type="datetimeFigureOut">
              <a:rPr lang="sv-SE" smtClean="0"/>
              <a:pPr/>
              <a:t>2018-11-27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D0D-E467-4FAC-9CC5-4F625BE6CBC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6F3-4B63-4461-A13D-C2AC78C52D8E}" type="datetimeFigureOut">
              <a:rPr lang="sv-SE" smtClean="0"/>
              <a:pPr/>
              <a:t>2018-11-27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D0D-E467-4FAC-9CC5-4F625BE6CBC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6F3-4B63-4461-A13D-C2AC78C52D8E}" type="datetimeFigureOut">
              <a:rPr lang="sv-SE" smtClean="0"/>
              <a:pPr/>
              <a:t>2018-11-27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D0D-E467-4FAC-9CC5-4F625BE6CBC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6F3-4B63-4461-A13D-C2AC78C52D8E}" type="datetimeFigureOut">
              <a:rPr lang="sv-SE" smtClean="0"/>
              <a:pPr/>
              <a:t>2018-11-27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D0D-E467-4FAC-9CC5-4F625BE6CBC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6F3-4B63-4461-A13D-C2AC78C52D8E}" type="datetimeFigureOut">
              <a:rPr lang="sv-SE" smtClean="0"/>
              <a:pPr/>
              <a:t>2018-11-27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D0D-E467-4FAC-9CC5-4F625BE6CBC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16F3-4B63-4461-A13D-C2AC78C52D8E}" type="datetimeFigureOut">
              <a:rPr lang="sv-SE" smtClean="0"/>
              <a:pPr/>
              <a:t>2018-11-27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3D0D-E467-4FAC-9CC5-4F625BE6CBC2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mtClean="0"/>
              <a:t>SQL fortsättningskurs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Olle Lindgren</a:t>
            </a:r>
          </a:p>
          <a:p>
            <a:r>
              <a:rPr lang="sv-SE" smtClean="0">
                <a:solidFill>
                  <a:schemeClr val="tx1"/>
                </a:solidFill>
              </a:rPr>
              <a:t>IT/AS</a:t>
            </a:r>
            <a:endParaRPr lang="sv-S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Repetition – group by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b="1" smtClean="0"/>
              <a:t>Group by</a:t>
            </a:r>
            <a:r>
              <a:rPr lang="sv-SE" smtClean="0"/>
              <a:t> används för att gruppera resultatet på en eller flera kolumner. </a:t>
            </a:r>
          </a:p>
          <a:p>
            <a:pPr hangingPunct="0">
              <a:buNone/>
            </a:pPr>
            <a:r>
              <a:rPr lang="sv-SE" smtClean="0"/>
              <a:t>Aggregeringsfunktioner: </a:t>
            </a:r>
            <a:r>
              <a:rPr lang="sv-SE" b="1" smtClean="0"/>
              <a:t>sum, max, min, avg</a:t>
            </a:r>
            <a:r>
              <a:rPr lang="sv-SE" smtClean="0"/>
              <a:t> och </a:t>
            </a:r>
            <a:r>
              <a:rPr lang="sv-SE" b="1" smtClean="0"/>
              <a:t>count </a:t>
            </a:r>
            <a:r>
              <a:rPr lang="sv-SE" smtClean="0"/>
              <a:t>används ofta med</a:t>
            </a:r>
            <a:r>
              <a:rPr lang="sv-SE" b="1" smtClean="0"/>
              <a:t> group by.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b="1" i="1" smtClean="0"/>
              <a:t>Observera! </a:t>
            </a:r>
          </a:p>
          <a:p>
            <a:pPr hangingPunct="0">
              <a:buNone/>
            </a:pPr>
            <a:r>
              <a:rPr lang="sv-SE" b="1" i="1" smtClean="0"/>
              <a:t>Använd alltid samma kolumner i </a:t>
            </a:r>
            <a:r>
              <a:rPr lang="sv-SE" b="1" smtClean="0"/>
              <a:t>group by</a:t>
            </a:r>
            <a:r>
              <a:rPr lang="sv-SE" b="1" i="1" smtClean="0"/>
              <a:t> som i </a:t>
            </a:r>
            <a:r>
              <a:rPr lang="sv-SE" b="1" smtClean="0"/>
              <a:t>select</a:t>
            </a:r>
            <a:r>
              <a:rPr lang="sv-SE" b="1" i="1" smtClean="0"/>
              <a:t>-satsen </a:t>
            </a:r>
          </a:p>
          <a:p>
            <a:pPr hangingPunct="0">
              <a:buNone/>
            </a:pPr>
            <a:r>
              <a:rPr lang="sv-SE" b="1" i="1" smtClean="0"/>
              <a:t>(utom konstanter och aggregeringsfunktioner)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Lan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,sum(Inv)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,avg(Tskatt)</a:t>
            </a: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from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Kommun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group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Lan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Lan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,count(*)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from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Kommun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group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Lan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Namnstandard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>
              <a:buNone/>
            </a:pPr>
            <a:r>
              <a:rPr lang="sv-SE" b="1" smtClean="0"/>
              <a:t>Namnstandard för tabeller och kolumner:</a:t>
            </a:r>
          </a:p>
          <a:p>
            <a:pPr lvl="0" hangingPunct="0"/>
            <a:r>
              <a:rPr lang="sv-SE" smtClean="0"/>
              <a:t>Namn får i MS SQL vara maximalt 128 tecken. Namn på temporära tabeller kan vara maximalt 116 tecken. </a:t>
            </a:r>
            <a:br>
              <a:rPr lang="sv-SE" smtClean="0"/>
            </a:br>
            <a:r>
              <a:rPr lang="sv-SE" b="1" i="1" smtClean="0"/>
              <a:t>På SCB rekommenderas dock maximalt 30 tecken.</a:t>
            </a:r>
            <a:endParaRPr lang="sv-SE" smtClean="0"/>
          </a:p>
          <a:p>
            <a:pPr lvl="0" hangingPunct="0"/>
            <a:r>
              <a:rPr lang="sv-SE" smtClean="0"/>
              <a:t>Det första tecknet i namnet måste vara en bokstav a-z.</a:t>
            </a:r>
          </a:p>
          <a:p>
            <a:pPr lvl="0" hangingPunct="0"/>
            <a:r>
              <a:rPr lang="sv-SE" smtClean="0"/>
              <a:t>Övriga tecken i namnet får vara bokstäverna a-z, siffrorna 0-9.</a:t>
            </a:r>
          </a:p>
          <a:p>
            <a:pPr lvl="0" hangingPunct="0"/>
            <a:r>
              <a:rPr lang="sv-SE" smtClean="0"/>
              <a:t>Skiljetecken och mellanslag är inte tillåtna i kolumnnamn. </a:t>
            </a:r>
          </a:p>
          <a:p>
            <a:pPr lvl="0" hangingPunct="0"/>
            <a:r>
              <a:rPr lang="sv-SE" smtClean="0"/>
              <a:t>I tabellnamn tillåts dock tecknet understreck _.</a:t>
            </a:r>
          </a:p>
          <a:p>
            <a:pPr lvl="0" hangingPunct="0"/>
            <a:r>
              <a:rPr lang="sv-SE" smtClean="0"/>
              <a:t>För att öka läsbarheten har man versal på första tecknet i ett ord och i eventuella följande sammansättningsled t ex PersonNr. Ett tips är att de första 13 tecknen är signifikanta.</a:t>
            </a:r>
          </a:p>
          <a:p>
            <a:pPr hangingPunct="0"/>
            <a:r>
              <a:rPr lang="sv-SE" smtClean="0"/>
              <a:t>Rekommendation: Kolumn- och tabellnamn bör skrivas med inledande versal i varje ord. Exempel: PersonNr, FelKod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Konsistens i databasen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hangingPunct="0">
              <a:buNone/>
            </a:pPr>
            <a:r>
              <a:rPr lang="sv-SE" b="1" smtClean="0"/>
              <a:t>Constraints (restriktioner) anges normalt i samband med att man skapar en</a:t>
            </a:r>
          </a:p>
          <a:p>
            <a:pPr hangingPunct="0">
              <a:buNone/>
            </a:pPr>
            <a:r>
              <a:rPr lang="sv-SE" b="1" smtClean="0"/>
              <a:t> tabell. </a:t>
            </a:r>
          </a:p>
          <a:p>
            <a:pPr hangingPunct="0">
              <a:buNone/>
            </a:pPr>
            <a:r>
              <a:rPr lang="sv-SE" b="1" smtClean="0"/>
              <a:t>Med hjälp av constraints kan man ange: </a:t>
            </a:r>
          </a:p>
          <a:p>
            <a:pPr hangingPunct="0"/>
            <a:r>
              <a:rPr lang="sv-SE" smtClean="0"/>
              <a:t>Primärnyckel (primary key), </a:t>
            </a:r>
          </a:p>
          <a:p>
            <a:pPr hangingPunct="0"/>
            <a:r>
              <a:rPr lang="sv-SE" smtClean="0"/>
              <a:t>Främmande nyckel (foreign key), </a:t>
            </a:r>
          </a:p>
          <a:p>
            <a:pPr hangingPunct="0"/>
            <a:r>
              <a:rPr lang="sv-SE" smtClean="0"/>
              <a:t>Unika värden (unique constraint) </a:t>
            </a:r>
          </a:p>
          <a:p>
            <a:pPr hangingPunct="0"/>
            <a:r>
              <a:rPr lang="sv-SE" smtClean="0"/>
              <a:t>Korrekta värden (check constraint)</a:t>
            </a:r>
          </a:p>
          <a:p>
            <a:pPr hangingPunct="0"/>
            <a:r>
              <a:rPr lang="sv-SE" smtClean="0"/>
              <a:t>Standardvärden (default). </a:t>
            </a:r>
          </a:p>
          <a:p>
            <a:pPr hangingPunct="0">
              <a:buNone/>
            </a:pPr>
            <a:r>
              <a:rPr lang="sv-SE" b="1" smtClean="0"/>
              <a:t>Primärnyckel och främmande nyckel:</a:t>
            </a:r>
          </a:p>
          <a:p>
            <a:pPr hangingPunct="0"/>
            <a:r>
              <a:rPr lang="sv-SE" smtClean="0"/>
              <a:t>En tabell ska alltid ha en primärnyckel. Det är en nyckel som unikt identifierar en rad i tabellen. Primärnyckeln kan bestå av en eller flera kolumner och kan inte innehålla null-värden.</a:t>
            </a:r>
          </a:p>
          <a:p>
            <a:pPr hangingPunct="0"/>
            <a:r>
              <a:rPr lang="sv-SE" smtClean="0"/>
              <a:t>Tabeller kan även ha en eller flera främmande nycklar. En främmande nyckel kan bestå av en eller flera kolumner som oftast är primärnyckel i en annan tabell. Den främmande nyckeln används för se till att konsistensen i databasen bibehålls (referentiell integritet). Det ska t ex inte gå att ta bort en författare i tabellen forfattare som har titlar i tabellen titlar.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Primärnyckel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b="1" i="1" smtClean="0"/>
              <a:t>Alla tabeller i databasen bör ha en primärnyckel.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smtClean="0"/>
              <a:t>En primärnyckel identifierar en unik rad i tabellen. Två rader kan inte ha samma värde på primärnyckeln. </a:t>
            </a:r>
          </a:p>
          <a:p>
            <a:pPr hangingPunct="0">
              <a:buNone/>
            </a:pPr>
            <a:r>
              <a:rPr lang="sv-SE" smtClean="0"/>
              <a:t>En primärnyckel kan bestå av en eller flera kolumner. </a:t>
            </a:r>
          </a:p>
          <a:p>
            <a:pPr hangingPunct="0">
              <a:buNone/>
            </a:pPr>
            <a:r>
              <a:rPr lang="sv-SE" smtClean="0"/>
              <a:t>Om man har en primärnyckel i tabellen går det inte att lägga in dubbletter på dessa kolumner.</a:t>
            </a:r>
          </a:p>
          <a:p>
            <a:pPr hangingPunct="0">
              <a:buNone/>
            </a:pPr>
            <a:r>
              <a:rPr lang="sv-SE" b="1" smtClean="0"/>
              <a:t>null</a:t>
            </a:r>
            <a:r>
              <a:rPr lang="sv-SE" smtClean="0"/>
              <a:t>-värden är inte tillåtna i den eller de kolumner som ingår i primärnyckeln.</a:t>
            </a:r>
          </a:p>
          <a:p>
            <a:pPr hangingPunct="0">
              <a:buNone/>
            </a:pPr>
            <a:r>
              <a:rPr lang="sv-SE" smtClean="0"/>
              <a:t>Primärnyckeln kan deklareras som en constraint i </a:t>
            </a:r>
            <a:r>
              <a:rPr lang="sv-SE" b="1" smtClean="0"/>
              <a:t>create table.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smtClean="0"/>
              <a:t>Syntax (förenklad):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Tabellnamn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kolumnnamn datatyp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not null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lvl="1"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[,...]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lvl="1"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	,constraint </a:t>
            </a:r>
            <a:r>
              <a:rPr lang="en-GB" i="1" smtClean="0">
                <a:latin typeface="Courier New" pitchFamily="49" charset="0"/>
                <a:cs typeface="Courier New" pitchFamily="49" charset="0"/>
              </a:rPr>
              <a:t>PK_Tabellnamn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primary key 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lvl="1"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	[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clustered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nonclustered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lvl="1"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i="1" smtClean="0">
                <a:latin typeface="Courier New" pitchFamily="49" charset="0"/>
                <a:cs typeface="Courier New" pitchFamily="49" charset="0"/>
              </a:rPr>
              <a:t>Kolumnnamn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lvl="1"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[,...]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lvl="1"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)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)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Primärnyckel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hangingPunct="0">
              <a:buNone/>
            </a:pPr>
            <a:r>
              <a:rPr lang="en-GB" smtClean="0"/>
              <a:t>Exempel: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Person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(PersonNr char(12)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not null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,Foretag  char(10)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not null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,Namn     char(25)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null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,Adress   char(50)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null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constraint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PK_Person primary key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(PersonNr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   ,Foretag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   )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)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Primärnyckeln ska enligt SCB-standard heta </a:t>
            </a:r>
            <a:r>
              <a:rPr lang="sv-SE" b="1" smtClean="0"/>
              <a:t>PK_Tabellnamn</a:t>
            </a:r>
            <a:r>
              <a:rPr lang="sv-SE" smtClean="0"/>
              <a:t>.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Alter table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25000" lnSpcReduction="20000"/>
          </a:bodyPr>
          <a:lstStyle/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z="5600" smtClean="0"/>
              <a:t>Man kan också skapa eller ta bort en primärnyckel (eller annan constraint) i efterhand genom att använda</a:t>
            </a:r>
          </a:p>
          <a:p>
            <a:pPr hangingPunct="0">
              <a:buNone/>
            </a:pPr>
            <a:r>
              <a:rPr lang="sv-SE" sz="5600" smtClean="0"/>
              <a:t> </a:t>
            </a:r>
            <a:r>
              <a:rPr lang="sv-SE" sz="5600" b="1" smtClean="0"/>
              <a:t>alter table</a:t>
            </a:r>
            <a:r>
              <a:rPr lang="sv-SE" sz="5600" smtClean="0"/>
              <a:t>.</a:t>
            </a:r>
          </a:p>
          <a:p>
            <a:pPr hangingPunct="0">
              <a:buNone/>
            </a:pPr>
            <a:r>
              <a:rPr lang="sv-SE" sz="5600" smtClean="0"/>
              <a:t> </a:t>
            </a:r>
          </a:p>
          <a:p>
            <a:pPr hangingPunct="0">
              <a:buNone/>
            </a:pPr>
            <a:r>
              <a:rPr lang="sv-SE" sz="5600" smtClean="0"/>
              <a:t>Syntax (förenklad):</a:t>
            </a:r>
          </a:p>
          <a:p>
            <a:pPr hangingPunct="0">
              <a:buNone/>
            </a:pPr>
            <a:r>
              <a:rPr lang="sv-SE" sz="5600" smtClean="0"/>
              <a:t> </a:t>
            </a:r>
          </a:p>
          <a:p>
            <a:pPr hangingPunct="0">
              <a:buNone/>
            </a:pPr>
            <a:r>
              <a:rPr lang="sv-SE" sz="5600" b="1" smtClean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sv-SE" sz="5600" i="1" smtClean="0">
                <a:latin typeface="Courier New" pitchFamily="49" charset="0"/>
                <a:cs typeface="Courier New" pitchFamily="49" charset="0"/>
              </a:rPr>
              <a:t>tabell</a:t>
            </a:r>
            <a:endParaRPr lang="sv-SE" sz="56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560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5600" b="1" smtClean="0">
                <a:latin typeface="Courier New" pitchFamily="49" charset="0"/>
                <a:cs typeface="Courier New" pitchFamily="49" charset="0"/>
              </a:rPr>
              <a:t>  add </a:t>
            </a:r>
            <a:r>
              <a:rPr lang="en-GB" sz="5600" b="1" smtClean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GB" sz="5600" i="1" smtClean="0">
                <a:latin typeface="Courier New" pitchFamily="49" charset="0"/>
                <a:cs typeface="Courier New" pitchFamily="49" charset="0"/>
              </a:rPr>
              <a:t>PK_Tabellnamn</a:t>
            </a:r>
            <a:r>
              <a:rPr lang="en-GB" sz="5600" b="1" smtClean="0">
                <a:latin typeface="Courier New" pitchFamily="49" charset="0"/>
                <a:cs typeface="Courier New" pitchFamily="49" charset="0"/>
              </a:rPr>
              <a:t> primary key </a:t>
            </a:r>
            <a:endParaRPr lang="sv-SE" sz="56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5600" smtClean="0">
                <a:latin typeface="Courier New" pitchFamily="49" charset="0"/>
                <a:cs typeface="Courier New" pitchFamily="49" charset="0"/>
              </a:rPr>
              <a:t>	[</a:t>
            </a:r>
            <a:r>
              <a:rPr lang="en-GB" sz="5600" b="1" smtClean="0">
                <a:latin typeface="Courier New" pitchFamily="49" charset="0"/>
                <a:cs typeface="Courier New" pitchFamily="49" charset="0"/>
              </a:rPr>
              <a:t>clustered </a:t>
            </a:r>
            <a:r>
              <a:rPr lang="en-GB" sz="560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GB" sz="5600" b="1" smtClean="0">
                <a:latin typeface="Courier New" pitchFamily="49" charset="0"/>
                <a:cs typeface="Courier New" pitchFamily="49" charset="0"/>
              </a:rPr>
              <a:t>nonclustered</a:t>
            </a:r>
            <a:r>
              <a:rPr lang="en-GB" sz="5600" smtClean="0">
                <a:latin typeface="Courier New" pitchFamily="49" charset="0"/>
                <a:cs typeface="Courier New" pitchFamily="49" charset="0"/>
              </a:rPr>
              <a:t>]</a:t>
            </a:r>
            <a:endParaRPr lang="sv-SE" sz="56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56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5600" i="1" smtClean="0">
                <a:latin typeface="Courier New" pitchFamily="49" charset="0"/>
                <a:cs typeface="Courier New" pitchFamily="49" charset="0"/>
              </a:rPr>
              <a:t>Kolumnnamn</a:t>
            </a:r>
            <a:endParaRPr lang="sv-SE" sz="56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5600" smtClean="0">
                <a:latin typeface="Courier New" pitchFamily="49" charset="0"/>
                <a:cs typeface="Courier New" pitchFamily="49" charset="0"/>
              </a:rPr>
              <a:t>[,...]</a:t>
            </a:r>
            <a:endParaRPr lang="sv-SE" sz="56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5600" smtClean="0">
                <a:latin typeface="Courier New" pitchFamily="49" charset="0"/>
                <a:cs typeface="Courier New" pitchFamily="49" charset="0"/>
              </a:rPr>
              <a:t>)</a:t>
            </a:r>
            <a:endParaRPr lang="sv-SE" sz="56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560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sv-SE" sz="5600" b="1" smtClean="0">
                <a:latin typeface="Courier New" pitchFamily="49" charset="0"/>
                <a:cs typeface="Courier New" pitchFamily="49" charset="0"/>
              </a:rPr>
              <a:t>  drop  constraint </a:t>
            </a:r>
            <a:r>
              <a:rPr lang="sv-SE" sz="5600" i="1" smtClean="0">
                <a:latin typeface="Courier New" pitchFamily="49" charset="0"/>
                <a:cs typeface="Courier New" pitchFamily="49" charset="0"/>
              </a:rPr>
              <a:t>PK_Tabellnamn</a:t>
            </a:r>
            <a:r>
              <a:rPr lang="sv-SE" sz="5600" smtClean="0">
                <a:latin typeface="Courier New" pitchFamily="49" charset="0"/>
                <a:cs typeface="Courier New" pitchFamily="49" charset="0"/>
              </a:rPr>
              <a:t> </a:t>
            </a:r>
            <a:endParaRPr lang="sv-SE" sz="56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5600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z="56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5600" smtClean="0"/>
              <a:t>Exempel:</a:t>
            </a:r>
          </a:p>
          <a:p>
            <a:pPr hangingPunct="0">
              <a:buNone/>
            </a:pPr>
            <a:r>
              <a:rPr lang="en-GB" sz="5600" b="1" smtClean="0">
                <a:latin typeface="Courier New" pitchFamily="49" charset="0"/>
                <a:cs typeface="Courier New" pitchFamily="49" charset="0"/>
              </a:rPr>
              <a:t>alter</a:t>
            </a:r>
            <a:r>
              <a:rPr lang="en-GB" sz="5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5600" b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GB" sz="5600" smtClean="0">
                <a:latin typeface="Courier New" pitchFamily="49" charset="0"/>
                <a:cs typeface="Courier New" pitchFamily="49" charset="0"/>
              </a:rPr>
              <a:t> Person</a:t>
            </a:r>
            <a:endParaRPr lang="sv-SE" sz="56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56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5600" b="1" smtClean="0">
                <a:latin typeface="Courier New" pitchFamily="49" charset="0"/>
                <a:cs typeface="Courier New" pitchFamily="49" charset="0"/>
              </a:rPr>
              <a:t>add constraint</a:t>
            </a:r>
            <a:r>
              <a:rPr lang="en-GB" sz="5600" smtClean="0">
                <a:latin typeface="Courier New" pitchFamily="49" charset="0"/>
                <a:cs typeface="Courier New" pitchFamily="49" charset="0"/>
              </a:rPr>
              <a:t> PK_Person primary key</a:t>
            </a:r>
            <a:endParaRPr lang="sv-SE" sz="56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56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b-NO" sz="5600" smtClean="0">
                <a:latin typeface="Courier New" pitchFamily="49" charset="0"/>
                <a:cs typeface="Courier New" pitchFamily="49" charset="0"/>
              </a:rPr>
              <a:t>(PersonNr</a:t>
            </a:r>
            <a:endParaRPr lang="sv-SE" sz="56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z="5600" smtClean="0">
                <a:latin typeface="Courier New" pitchFamily="49" charset="0"/>
                <a:cs typeface="Courier New" pitchFamily="49" charset="0"/>
              </a:rPr>
              <a:t>      ,Foretag</a:t>
            </a:r>
            <a:endParaRPr lang="sv-SE" sz="56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z="5600" smtClean="0">
                <a:latin typeface="Courier New" pitchFamily="49" charset="0"/>
                <a:cs typeface="Courier New" pitchFamily="49" charset="0"/>
              </a:rPr>
              <a:t>      )</a:t>
            </a:r>
            <a:endParaRPr lang="sv-SE" sz="56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z="5600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z="56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z="5600" b="1" smtClean="0">
                <a:latin typeface="Courier New" pitchFamily="49" charset="0"/>
                <a:cs typeface="Courier New" pitchFamily="49" charset="0"/>
              </a:rPr>
              <a:t>alter</a:t>
            </a:r>
            <a:r>
              <a:rPr lang="nb-NO" sz="5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b-NO" sz="5600" b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nb-NO" sz="5600" smtClean="0">
                <a:latin typeface="Courier New" pitchFamily="49" charset="0"/>
                <a:cs typeface="Courier New" pitchFamily="49" charset="0"/>
              </a:rPr>
              <a:t> Person</a:t>
            </a:r>
            <a:endParaRPr lang="sv-SE" sz="56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z="56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5600" b="1" smtClean="0">
                <a:latin typeface="Courier New" pitchFamily="49" charset="0"/>
                <a:cs typeface="Courier New" pitchFamily="49" charset="0"/>
              </a:rPr>
              <a:t>drop constraint</a:t>
            </a:r>
            <a:r>
              <a:rPr lang="fr-FR" sz="5600" smtClean="0">
                <a:latin typeface="Courier New" pitchFamily="49" charset="0"/>
                <a:cs typeface="Courier New" pitchFamily="49" charset="0"/>
              </a:rPr>
              <a:t> PK_Person</a:t>
            </a:r>
            <a:endParaRPr lang="sv-SE" sz="5600" smtClean="0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Alter table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sz="4000" smtClean="0"/>
              <a:t>Kommandot </a:t>
            </a:r>
            <a:r>
              <a:rPr lang="sv-SE" sz="4000" b="1" smtClean="0"/>
              <a:t>alter table</a:t>
            </a:r>
            <a:r>
              <a:rPr lang="sv-SE" sz="4000" smtClean="0"/>
              <a:t> kan också användas för att lägga till eller ta bort kolumner</a:t>
            </a:r>
          </a:p>
          <a:p>
            <a:pPr hangingPunct="0">
              <a:buNone/>
            </a:pPr>
            <a:r>
              <a:rPr lang="sv-SE" sz="4000" smtClean="0"/>
              <a:t> i en tabell.</a:t>
            </a:r>
          </a:p>
          <a:p>
            <a:pPr hangingPunct="0">
              <a:buNone/>
            </a:pPr>
            <a:r>
              <a:rPr lang="sv-SE" sz="4000" smtClean="0"/>
              <a:t> </a:t>
            </a:r>
          </a:p>
          <a:p>
            <a:pPr hangingPunct="0">
              <a:buNone/>
            </a:pPr>
            <a:r>
              <a:rPr lang="sv-SE" sz="4000" smtClean="0"/>
              <a:t>Syntax (förenklad):</a:t>
            </a:r>
          </a:p>
          <a:p>
            <a:pPr hangingPunct="0">
              <a:buNone/>
            </a:pPr>
            <a:r>
              <a:rPr lang="sv-SE" sz="4000" smtClean="0"/>
              <a:t> </a:t>
            </a:r>
          </a:p>
          <a:p>
            <a:pPr hangingPunct="0">
              <a:buNone/>
            </a:pP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sv-SE" sz="4000" i="1" smtClean="0">
                <a:latin typeface="Courier New" pitchFamily="49" charset="0"/>
                <a:cs typeface="Courier New" pitchFamily="49" charset="0"/>
              </a:rPr>
              <a:t>Tabellnamn</a:t>
            </a:r>
            <a:endParaRPr lang="sv-SE" sz="40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400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  add </a:t>
            </a:r>
            <a:r>
              <a:rPr lang="sv-SE" sz="4000" i="1" smtClean="0">
                <a:latin typeface="Courier New" pitchFamily="49" charset="0"/>
                <a:cs typeface="Courier New" pitchFamily="49" charset="0"/>
              </a:rPr>
              <a:t>kolumnnamn</a:t>
            </a: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4000" i="1" smtClean="0">
                <a:latin typeface="Courier New" pitchFamily="49" charset="0"/>
                <a:cs typeface="Courier New" pitchFamily="49" charset="0"/>
              </a:rPr>
              <a:t>datatyp</a:t>
            </a: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identity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sz="4000" b="1" smtClean="0">
                <a:latin typeface="Courier New" pitchFamily="49" charset="0"/>
                <a:cs typeface="Courier New" pitchFamily="49" charset="0"/>
              </a:rPr>
            </a:b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[[</a:t>
            </a: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not null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]|[</a:t>
            </a: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]]</a:t>
            </a: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hangingPunct="0">
              <a:buNone/>
            </a:pP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[,</a:t>
            </a: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...]</a:t>
            </a:r>
            <a:endParaRPr lang="sv-SE" sz="40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400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  alter column </a:t>
            </a:r>
            <a:r>
              <a:rPr lang="sv-SE" sz="4000" i="1" smtClean="0">
                <a:latin typeface="Courier New" pitchFamily="49" charset="0"/>
                <a:cs typeface="Courier New" pitchFamily="49" charset="0"/>
              </a:rPr>
              <a:t>kolumnnamn 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sz="4000" i="1" smtClean="0">
                <a:latin typeface="Courier New" pitchFamily="49" charset="0"/>
                <a:cs typeface="Courier New" pitchFamily="49" charset="0"/>
              </a:rPr>
              <a:t>datatyp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hangingPunct="0">
              <a:buNone/>
            </a:pP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| [</a:t>
            </a: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not null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]</a:t>
            </a:r>
            <a:endParaRPr lang="sv-SE" sz="40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4000" smtClean="0">
                <a:latin typeface="Courier New" pitchFamily="49" charset="0"/>
                <a:cs typeface="Courier New" pitchFamily="49" charset="0"/>
              </a:rPr>
              <a:t>        [, </a:t>
            </a:r>
            <a:r>
              <a:rPr lang="sv-SE" sz="4000" i="1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]</a:t>
            </a:r>
            <a:endParaRPr lang="sv-SE" sz="40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400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  drop column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4000" i="1" smtClean="0">
                <a:latin typeface="Courier New" pitchFamily="49" charset="0"/>
                <a:cs typeface="Courier New" pitchFamily="49" charset="0"/>
              </a:rPr>
              <a:t>kolumnnamn 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[, </a:t>
            </a:r>
            <a:r>
              <a:rPr lang="sv-SE" sz="4000" i="1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]</a:t>
            </a:r>
            <a:endParaRPr lang="sv-SE" sz="40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4000" b="1" smtClean="0"/>
              <a:t> </a:t>
            </a:r>
            <a:endParaRPr lang="sv-SE" sz="4000" smtClean="0"/>
          </a:p>
          <a:p>
            <a:pPr hangingPunct="0">
              <a:buNone/>
            </a:pPr>
            <a:r>
              <a:rPr lang="sv-SE" b="1" smtClean="0"/>
              <a:t> </a:t>
            </a:r>
            <a:endParaRPr lang="sv-SE" smtClean="0"/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Alter table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hangingPunct="0">
              <a:buNone/>
            </a:pPr>
            <a:r>
              <a:rPr lang="sv-SE" sz="3500" smtClean="0"/>
              <a:t>Om man vill lägga till en kolumn som inte tillåter </a:t>
            </a:r>
            <a:r>
              <a:rPr lang="sv-SE" sz="3500" b="1" smtClean="0"/>
              <a:t>null</a:t>
            </a:r>
            <a:r>
              <a:rPr lang="sv-SE" sz="3500" smtClean="0"/>
              <a:t>-värden, så måste man skapa kolumnen med ett </a:t>
            </a:r>
          </a:p>
          <a:p>
            <a:pPr hangingPunct="0">
              <a:buNone/>
            </a:pPr>
            <a:r>
              <a:rPr lang="sv-SE" sz="3500" b="1" i="1" smtClean="0"/>
              <a:t>default-värde</a:t>
            </a:r>
            <a:r>
              <a:rPr lang="sv-SE" sz="3500" smtClean="0"/>
              <a:t> som är skilt från </a:t>
            </a:r>
            <a:r>
              <a:rPr lang="sv-SE" sz="3500" b="1" smtClean="0"/>
              <a:t>null</a:t>
            </a:r>
            <a:r>
              <a:rPr lang="sv-SE" sz="3500" smtClean="0"/>
              <a:t>.</a:t>
            </a:r>
          </a:p>
          <a:p>
            <a:pPr hangingPunct="0">
              <a:buNone/>
            </a:pPr>
            <a:endParaRPr lang="sv-SE" sz="3500" smtClean="0"/>
          </a:p>
          <a:p>
            <a:pPr hangingPunct="0">
              <a:buNone/>
            </a:pPr>
            <a:r>
              <a:rPr lang="sv-SE" sz="3500" smtClean="0"/>
              <a:t>Exempel:</a:t>
            </a:r>
          </a:p>
          <a:p>
            <a:pPr hangingPunct="0">
              <a:buNone/>
            </a:pPr>
            <a:endParaRPr lang="sv-SE" sz="3500" smtClean="0"/>
          </a:p>
          <a:p>
            <a:pPr hangingPunct="0">
              <a:buNone/>
            </a:pPr>
            <a:r>
              <a:rPr lang="nb-NO" sz="3500" smtClean="0"/>
              <a:t> lägger till en kolumn som tillåter null</a:t>
            </a:r>
            <a:endParaRPr lang="sv-SE" sz="3500" smtClean="0"/>
          </a:p>
          <a:p>
            <a:pPr hangingPunct="0">
              <a:buNone/>
            </a:pPr>
            <a:r>
              <a:rPr lang="nb-NO" sz="3500" b="1" smtClean="0">
                <a:latin typeface="Courier New" pitchFamily="49" charset="0"/>
                <a:cs typeface="Courier New" pitchFamily="49" charset="0"/>
              </a:rPr>
              <a:t>alter</a:t>
            </a:r>
            <a:r>
              <a:rPr lang="nb-NO" sz="3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b-NO" sz="3500" b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nb-NO" sz="3500" smtClean="0">
                <a:latin typeface="Courier New" pitchFamily="49" charset="0"/>
                <a:cs typeface="Courier New" pitchFamily="49" charset="0"/>
              </a:rPr>
              <a:t> Person</a:t>
            </a:r>
            <a:endParaRPr lang="sv-SE" sz="35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z="35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3500" b="1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fr-FR" sz="3500" smtClean="0">
                <a:latin typeface="Courier New" pitchFamily="49" charset="0"/>
                <a:cs typeface="Courier New" pitchFamily="49" charset="0"/>
              </a:rPr>
              <a:t>TelefonNummer char(10) </a:t>
            </a:r>
            <a:r>
              <a:rPr lang="fr-FR" sz="3500" b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sz="35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sv-SE" sz="35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500" b="1" smtClean="0"/>
              <a:t> </a:t>
            </a:r>
            <a:endParaRPr lang="sv-SE" sz="3500" smtClean="0"/>
          </a:p>
          <a:p>
            <a:pPr hangingPunct="0">
              <a:buNone/>
            </a:pPr>
            <a:r>
              <a:rPr lang="nb-NO" sz="3500" smtClean="0"/>
              <a:t>lägger till en kolumn som inte tillåter null</a:t>
            </a:r>
            <a:endParaRPr lang="sv-SE" sz="3500" smtClean="0"/>
          </a:p>
          <a:p>
            <a:pPr hangingPunct="0">
              <a:buNone/>
            </a:pPr>
            <a:r>
              <a:rPr lang="nb-NO" sz="3500" b="1" smtClean="0">
                <a:latin typeface="Courier New" pitchFamily="49" charset="0"/>
                <a:cs typeface="Courier New" pitchFamily="49" charset="0"/>
              </a:rPr>
              <a:t>alter</a:t>
            </a:r>
            <a:r>
              <a:rPr lang="nb-NO" sz="3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b-NO" sz="3500" b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nb-NO" sz="3500" smtClean="0">
                <a:latin typeface="Courier New" pitchFamily="49" charset="0"/>
                <a:cs typeface="Courier New" pitchFamily="49" charset="0"/>
              </a:rPr>
              <a:t> Person</a:t>
            </a:r>
            <a:endParaRPr lang="sv-SE" sz="35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z="35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3500" b="1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fr-FR" sz="3500" smtClean="0">
                <a:latin typeface="Courier New" pitchFamily="49" charset="0"/>
                <a:cs typeface="Courier New" pitchFamily="49" charset="0"/>
              </a:rPr>
              <a:t>TelefonNummer char(10) </a:t>
            </a:r>
            <a:r>
              <a:rPr lang="fr-FR" sz="3500" b="1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fr-FR" sz="3500" smtClean="0">
                <a:latin typeface="Courier New" pitchFamily="49" charset="0"/>
                <a:cs typeface="Courier New" pitchFamily="49" charset="0"/>
              </a:rPr>
              <a:t> '-' </a:t>
            </a:r>
            <a:r>
              <a:rPr lang="fr-FR" sz="3500" b="1" smtClean="0">
                <a:latin typeface="Courier New" pitchFamily="49" charset="0"/>
                <a:cs typeface="Courier New" pitchFamily="49" charset="0"/>
              </a:rPr>
              <a:t>not null</a:t>
            </a:r>
            <a:endParaRPr lang="sv-SE" sz="35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fr-FR" sz="3500" b="1" smtClean="0"/>
              <a:t> </a:t>
            </a:r>
            <a:endParaRPr lang="sv-SE" sz="3500" smtClean="0"/>
          </a:p>
          <a:p>
            <a:pPr hangingPunct="0">
              <a:buNone/>
            </a:pPr>
            <a:r>
              <a:rPr lang="fr-FR" sz="3500" smtClean="0"/>
              <a:t>ändrar datatyp på en kolumn</a:t>
            </a:r>
            <a:endParaRPr lang="sv-SE" sz="3500" smtClean="0"/>
          </a:p>
          <a:p>
            <a:pPr hangingPunct="0">
              <a:buNone/>
            </a:pPr>
            <a:r>
              <a:rPr lang="fr-FR" sz="3500" b="1" smtClean="0">
                <a:latin typeface="Courier New" pitchFamily="49" charset="0"/>
                <a:cs typeface="Courier New" pitchFamily="49" charset="0"/>
              </a:rPr>
              <a:t>alter table</a:t>
            </a:r>
            <a:r>
              <a:rPr lang="fr-FR" sz="3500" smtClean="0">
                <a:latin typeface="Courier New" pitchFamily="49" charset="0"/>
                <a:cs typeface="Courier New" pitchFamily="49" charset="0"/>
              </a:rPr>
              <a:t> Person </a:t>
            </a:r>
            <a:endParaRPr lang="sv-SE" sz="35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fr-FR" sz="35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3500" b="1" smtClean="0">
                <a:latin typeface="Courier New" pitchFamily="49" charset="0"/>
                <a:cs typeface="Courier New" pitchFamily="49" charset="0"/>
              </a:rPr>
              <a:t>alter column</a:t>
            </a:r>
            <a:r>
              <a:rPr lang="fr-FR" sz="3500" smtClean="0">
                <a:latin typeface="Courier New" pitchFamily="49" charset="0"/>
                <a:cs typeface="Courier New" pitchFamily="49" charset="0"/>
              </a:rPr>
              <a:t> TelefonNummer char(15) </a:t>
            </a:r>
            <a:r>
              <a:rPr lang="fr-FR" sz="3500" b="1" smtClean="0">
                <a:latin typeface="Courier New" pitchFamily="49" charset="0"/>
                <a:cs typeface="Courier New" pitchFamily="49" charset="0"/>
              </a:rPr>
              <a:t>not null</a:t>
            </a:r>
            <a:endParaRPr lang="sv-SE" sz="35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500" b="1" smtClean="0"/>
              <a:t> </a:t>
            </a:r>
            <a:endParaRPr lang="sv-SE" sz="3500" smtClean="0"/>
          </a:p>
          <a:p>
            <a:pPr hangingPunct="0">
              <a:buNone/>
            </a:pPr>
            <a:r>
              <a:rPr lang="sv-SE" sz="3500" smtClean="0"/>
              <a:t>tar bort en kolumn</a:t>
            </a:r>
          </a:p>
          <a:p>
            <a:pPr hangingPunct="0">
              <a:buNone/>
            </a:pPr>
            <a:r>
              <a:rPr lang="sv-SE" sz="3500" b="1" smtClean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sv-SE" sz="3500" smtClean="0">
                <a:latin typeface="Courier New" pitchFamily="49" charset="0"/>
                <a:cs typeface="Courier New" pitchFamily="49" charset="0"/>
              </a:rPr>
              <a:t>Person</a:t>
            </a:r>
          </a:p>
          <a:p>
            <a:pPr hangingPunct="0">
              <a:buNone/>
            </a:pPr>
            <a:r>
              <a:rPr lang="sv-SE" sz="3500" b="1" smtClean="0">
                <a:latin typeface="Courier New" pitchFamily="49" charset="0"/>
                <a:cs typeface="Courier New" pitchFamily="49" charset="0"/>
              </a:rPr>
              <a:t>   drop column </a:t>
            </a:r>
            <a:r>
              <a:rPr lang="fr-FR" sz="3500" smtClean="0">
                <a:latin typeface="Courier New" pitchFamily="49" charset="0"/>
                <a:cs typeface="Courier New" pitchFamily="49" charset="0"/>
              </a:rPr>
              <a:t>TelefonNummer</a:t>
            </a:r>
            <a:endParaRPr lang="sv-SE" sz="3500" smtClean="0">
              <a:latin typeface="Courier New" pitchFamily="49" charset="0"/>
              <a:cs typeface="Courier New" pitchFamily="49" charset="0"/>
            </a:endParaRPr>
          </a:p>
          <a:p>
            <a:endParaRPr lang="sv-S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Ta bort tabeller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smtClean="0"/>
              <a:t>Tabeller tas bort med hjälp av kommandot </a:t>
            </a:r>
            <a:r>
              <a:rPr lang="sv-SE" b="1" smtClean="0"/>
              <a:t>drop table</a:t>
            </a:r>
            <a:r>
              <a:rPr lang="sv-SE" smtClean="0"/>
              <a:t>. </a:t>
            </a:r>
          </a:p>
          <a:p>
            <a:pPr hangingPunct="0">
              <a:buNone/>
            </a:pPr>
            <a:r>
              <a:rPr lang="sv-SE" smtClean="0"/>
              <a:t>Temporära tabeller tas  automatiskt bort när sessionen avslutas.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fr-FR" smtClean="0"/>
              <a:t>Syntax: </a:t>
            </a:r>
            <a:endParaRPr lang="sv-SE" smtClean="0"/>
          </a:p>
          <a:p>
            <a:pPr hangingPunct="0">
              <a:buNone/>
            </a:pPr>
            <a:r>
              <a:rPr lang="fr-FR" b="1" smtClean="0">
                <a:latin typeface="Courier New" pitchFamily="49" charset="0"/>
                <a:cs typeface="Courier New" pitchFamily="49" charset="0"/>
              </a:rPr>
              <a:t>drop table </a:t>
            </a:r>
            <a:r>
              <a:rPr lang="fr-FR" i="1" smtClean="0">
                <a:latin typeface="Courier New" pitchFamily="49" charset="0"/>
                <a:cs typeface="Courier New" pitchFamily="49" charset="0"/>
              </a:rPr>
              <a:t>Tabellnamn</a:t>
            </a:r>
          </a:p>
          <a:p>
            <a:pPr hangingPunct="0">
              <a:buNone/>
            </a:pPr>
            <a:endParaRPr lang="sv-SE" b="1" smtClean="0"/>
          </a:p>
          <a:p>
            <a:pPr hangingPunct="0">
              <a:buNone/>
            </a:pPr>
            <a:r>
              <a:rPr lang="fr-FR" smtClean="0"/>
              <a:t>Exempel:</a:t>
            </a:r>
            <a:endParaRPr lang="sv-SE" smtClean="0"/>
          </a:p>
          <a:p>
            <a:pPr hangingPunct="0">
              <a:buNone/>
            </a:pPr>
            <a:r>
              <a:rPr lang="fr-FR" b="1" smtClean="0">
                <a:latin typeface="Courier New" pitchFamily="49" charset="0"/>
                <a:cs typeface="Courier New" pitchFamily="49" charset="0"/>
              </a:rPr>
              <a:t>drop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 Person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fr-FR" b="1" smtClean="0">
                <a:latin typeface="Courier New" pitchFamily="49" charset="0"/>
                <a:cs typeface="Courier New" pitchFamily="49" charset="0"/>
              </a:rPr>
              <a:t>drop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 #Person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fr-FR" smtClean="0"/>
              <a:t> 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Kommandona </a:t>
            </a:r>
            <a:r>
              <a:rPr lang="sv-SE" b="1" smtClean="0"/>
              <a:t>create table, alter table </a:t>
            </a:r>
            <a:r>
              <a:rPr lang="sv-SE" smtClean="0"/>
              <a:t>och </a:t>
            </a:r>
            <a:r>
              <a:rPr lang="sv-SE" b="1" smtClean="0"/>
              <a:t>drop table</a:t>
            </a:r>
            <a:r>
              <a:rPr lang="sv-SE" smtClean="0"/>
              <a:t> måste följas av </a:t>
            </a:r>
            <a:r>
              <a:rPr lang="sv-SE" b="1" smtClean="0"/>
              <a:t>go</a:t>
            </a:r>
            <a:r>
              <a:rPr lang="sv-SE" smtClean="0"/>
              <a:t> i ett sammansatt kommando,</a:t>
            </a:r>
          </a:p>
          <a:p>
            <a:pPr hangingPunct="0">
              <a:buNone/>
            </a:pPr>
            <a:r>
              <a:rPr lang="sv-SE" smtClean="0"/>
              <a:t>en batch. </a:t>
            </a:r>
          </a:p>
          <a:p>
            <a:pPr hangingPunct="0">
              <a:buNone/>
            </a:pPr>
            <a:r>
              <a:rPr lang="sv-SE" smtClean="0"/>
              <a:t>En batch är flera SQL-frågor och/eller kommandon som samtidigt skickas till databasservern</a:t>
            </a:r>
            <a:r>
              <a:rPr lang="sv-SE" b="1" smtClean="0"/>
              <a:t>.</a:t>
            </a:r>
            <a:endParaRPr lang="sv-SE" smtClean="0"/>
          </a:p>
          <a:p>
            <a:pPr hangingPunct="0">
              <a:buNone/>
            </a:pPr>
            <a:r>
              <a:rPr lang="sv-SE" b="1" smtClean="0"/>
              <a:t> </a:t>
            </a:r>
            <a:endParaRPr lang="sv-SE" smtClean="0"/>
          </a:p>
          <a:p>
            <a:pPr hangingPunct="0">
              <a:buNone/>
            </a:pPr>
            <a:r>
              <a:rPr lang="en-GB" smtClean="0"/>
              <a:t>Exempel:</a:t>
            </a:r>
            <a:endParaRPr lang="sv-SE" smtClean="0"/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drop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Person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go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/>
              <a:t> </a:t>
            </a:r>
            <a:endParaRPr lang="sv-SE" smtClean="0"/>
          </a:p>
          <a:p>
            <a:pPr hangingPunct="0">
              <a:buNone/>
            </a:pPr>
            <a:r>
              <a:rPr lang="sv-SE" b="1" i="1" smtClean="0"/>
              <a:t>Observera: go måste stå ensamt först på ny rad.</a:t>
            </a:r>
            <a:endParaRPr lang="sv-SE" smtClean="0"/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Skapa index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sz="3400" smtClean="0"/>
              <a:t>Index underlättar och snabbar upp sökningar i tabeller. </a:t>
            </a:r>
          </a:p>
          <a:p>
            <a:pPr hangingPunct="0">
              <a:buNone/>
            </a:pPr>
            <a:r>
              <a:rPr lang="sv-SE" sz="3400" smtClean="0"/>
              <a:t>Det finns två typer av index; </a:t>
            </a:r>
            <a:r>
              <a:rPr lang="sv-SE" sz="3400" b="1" smtClean="0"/>
              <a:t>klustrat</a:t>
            </a:r>
            <a:r>
              <a:rPr lang="sv-SE" sz="3400" smtClean="0"/>
              <a:t> och </a:t>
            </a:r>
            <a:r>
              <a:rPr lang="sv-SE" sz="3400" b="1" smtClean="0"/>
              <a:t>icke klustrat</a:t>
            </a:r>
            <a:r>
              <a:rPr lang="sv-SE" sz="3400" smtClean="0"/>
              <a:t>. </a:t>
            </a:r>
          </a:p>
          <a:p>
            <a:pPr hangingPunct="0">
              <a:buNone/>
            </a:pPr>
            <a:r>
              <a:rPr lang="sv-SE" sz="3400" smtClean="0"/>
              <a:t>Om det finns ett klustrat index lagras tabellens rader sorterat på de kolumner som ingår i indexet. </a:t>
            </a:r>
          </a:p>
          <a:p>
            <a:pPr hangingPunct="0">
              <a:buNone/>
            </a:pPr>
            <a:r>
              <a:rPr lang="sv-SE" sz="3400" smtClean="0"/>
              <a:t>Ett unikt index innebär att inga dubbletter tillåts på de kolumner som ingår i indexet.</a:t>
            </a:r>
          </a:p>
          <a:p>
            <a:pPr hangingPunct="0">
              <a:buNone/>
            </a:pPr>
            <a:endParaRPr lang="sv-SE" sz="3400" smtClean="0"/>
          </a:p>
          <a:p>
            <a:pPr hangingPunct="0"/>
            <a:r>
              <a:rPr lang="sv-SE" sz="3400" smtClean="0"/>
              <a:t>En tabell kan ha flera index, dock bara ett klustrat</a:t>
            </a:r>
          </a:p>
          <a:p>
            <a:pPr hangingPunct="0"/>
            <a:r>
              <a:rPr lang="sv-SE" sz="3400" smtClean="0"/>
              <a:t>En tabell bör alltid ha ett klustrat index (= vara sorterad)</a:t>
            </a:r>
          </a:p>
          <a:p>
            <a:pPr hangingPunct="0"/>
            <a:r>
              <a:rPr lang="sv-SE" sz="3400" smtClean="0"/>
              <a:t>Primärnyckeln är som default ett unikt klustrat index</a:t>
            </a:r>
          </a:p>
          <a:p>
            <a:pPr hangingPunct="0"/>
            <a:r>
              <a:rPr lang="sv-SE" sz="3400" smtClean="0"/>
              <a:t>Flera kolumner kan ingå i ett index</a:t>
            </a:r>
          </a:p>
          <a:p>
            <a:pPr hangingPunct="0"/>
            <a:r>
              <a:rPr lang="sv-SE" sz="3400" smtClean="0"/>
              <a:t>Kolumner som ofta ingår i ”joins” bör ingå i ett index</a:t>
            </a:r>
          </a:p>
          <a:p>
            <a:pPr hangingPunct="0"/>
            <a:r>
              <a:rPr lang="sv-SE" sz="3400" smtClean="0"/>
              <a:t>Snabbar upp </a:t>
            </a:r>
            <a:r>
              <a:rPr lang="sv-SE" sz="3400" b="1" smtClean="0"/>
              <a:t>select</a:t>
            </a:r>
            <a:r>
              <a:rPr lang="sv-SE" sz="3400" smtClean="0"/>
              <a:t> men kan sega ner en </a:t>
            </a:r>
            <a:r>
              <a:rPr lang="sv-SE" sz="3400" b="1" smtClean="0"/>
              <a:t>insert</a:t>
            </a:r>
          </a:p>
          <a:p>
            <a:pPr hangingPunct="0"/>
            <a:endParaRPr lang="sv-SE" sz="3400" smtClean="0"/>
          </a:p>
          <a:p>
            <a:pPr hangingPunct="0">
              <a:buNone/>
            </a:pPr>
            <a:r>
              <a:rPr lang="en-GB" sz="3400" smtClean="0">
                <a:latin typeface="Courier New" pitchFamily="49" charset="0"/>
                <a:cs typeface="Courier New" pitchFamily="49" charset="0"/>
              </a:rPr>
              <a:t>Syntax (förenklad)</a:t>
            </a:r>
            <a:endParaRPr lang="sv-SE" sz="3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GB" sz="340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unique</a:t>
            </a:r>
            <a:r>
              <a:rPr lang="en-GB" sz="3400" smtClean="0">
                <a:latin typeface="Courier New" pitchFamily="49" charset="0"/>
                <a:cs typeface="Courier New" pitchFamily="49" charset="0"/>
              </a:rPr>
              <a:t>] [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clustered </a:t>
            </a:r>
            <a:r>
              <a:rPr lang="en-GB" sz="340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 nonclustered</a:t>
            </a:r>
            <a:r>
              <a:rPr lang="en-GB" sz="3400" smtClean="0">
                <a:latin typeface="Courier New" pitchFamily="49" charset="0"/>
                <a:cs typeface="Courier New" pitchFamily="49" charset="0"/>
              </a:rPr>
              <a:t>]</a:t>
            </a:r>
            <a:endParaRPr lang="sv-SE" sz="34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sv-SE" sz="3400" b="1" smtClean="0">
                <a:latin typeface="Courier New" pitchFamily="49" charset="0"/>
                <a:cs typeface="Courier New" pitchFamily="49" charset="0"/>
              </a:rPr>
              <a:t>index </a:t>
            </a:r>
            <a:r>
              <a:rPr lang="sv-SE" sz="3400" i="1" smtClean="0">
                <a:latin typeface="Courier New" pitchFamily="49" charset="0"/>
                <a:cs typeface="Courier New" pitchFamily="49" charset="0"/>
              </a:rPr>
              <a:t>indexnamn</a:t>
            </a:r>
            <a:endParaRPr lang="sv-SE" sz="34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400" b="1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sv-SE" sz="3400" i="1" smtClean="0">
                <a:latin typeface="Courier New" pitchFamily="49" charset="0"/>
                <a:cs typeface="Courier New" pitchFamily="49" charset="0"/>
              </a:rPr>
              <a:t>Tabellnamn </a:t>
            </a:r>
            <a:r>
              <a:rPr lang="sv-SE" sz="34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3400" i="1" smtClean="0">
                <a:latin typeface="Courier New" pitchFamily="49" charset="0"/>
                <a:cs typeface="Courier New" pitchFamily="49" charset="0"/>
              </a:rPr>
              <a:t>Kolumnnamn</a:t>
            </a:r>
            <a:endParaRPr lang="sv-SE" sz="34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40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sz="3400" i="1" smtClean="0">
                <a:latin typeface="Courier New" pitchFamily="49" charset="0"/>
                <a:cs typeface="Courier New" pitchFamily="49" charset="0"/>
              </a:rPr>
              <a:t>,Kolumnnamn</a:t>
            </a:r>
            <a:r>
              <a:rPr lang="sv-SE" sz="3400" smtClean="0">
                <a:latin typeface="Courier New" pitchFamily="49" charset="0"/>
                <a:cs typeface="Courier New" pitchFamily="49" charset="0"/>
              </a:rPr>
              <a:t>]...)</a:t>
            </a:r>
            <a:endParaRPr lang="sv-SE" sz="3400" b="1" smtClean="0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Skapa index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hangingPunct="0">
              <a:buNone/>
            </a:pPr>
            <a:r>
              <a:rPr lang="sv-SE" smtClean="0"/>
              <a:t> Ej klustrat, en kolumn</a:t>
            </a:r>
          </a:p>
          <a:p>
            <a:pPr hangingPunct="0">
              <a:buNone/>
            </a:pPr>
            <a:endParaRPr lang="sv-SE" b="1" smtClean="0"/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create index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I_KundNamn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Kund(KundNamn)</a:t>
            </a:r>
          </a:p>
          <a:p>
            <a:pPr hangingPunct="0">
              <a:buNone/>
            </a:pPr>
            <a:r>
              <a:rPr lang="sv-SE" b="1" smtClean="0"/>
              <a:t> 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Unikt klustrat, en kolumn 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create unique clustered index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I_KundNr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Kund(KundNr)</a:t>
            </a:r>
          </a:p>
          <a:p>
            <a:pPr hangingPunct="0">
              <a:buNone/>
            </a:pPr>
            <a:r>
              <a:rPr lang="sv-SE" b="1" smtClean="0"/>
              <a:t> 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Ej klustrat, två  kolumner</a:t>
            </a:r>
          </a:p>
          <a:p>
            <a:pPr hangingPunct="0">
              <a:buNone/>
            </a:pPr>
            <a:r>
              <a:rPr lang="sv-SE" b="1" smtClean="0"/>
              <a:t> </a:t>
            </a:r>
            <a:endParaRPr lang="sv-SE" smtClean="0"/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create index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I_KundNamn_PostNr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Kund(KundNamn,PostNr)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Namnstandard för index: </a:t>
            </a:r>
            <a:r>
              <a:rPr lang="sv-SE" b="1" smtClean="0"/>
              <a:t>I_Kolumnnamn[_Kolumnnamn]</a:t>
            </a:r>
            <a:endParaRPr lang="sv-SE" smtClean="0"/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Repetition - having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sv-SE" b="1" smtClean="0"/>
              <a:t>Having</a:t>
            </a:r>
            <a:r>
              <a:rPr lang="sv-SE" smtClean="0"/>
              <a:t> används för att göra urval på aggregerade kolumner. </a:t>
            </a:r>
          </a:p>
          <a:p>
            <a:pPr>
              <a:buNone/>
            </a:pPr>
            <a:r>
              <a:rPr lang="sv-SE" smtClean="0"/>
              <a:t>Urvalet sker efter aggregeringen.</a:t>
            </a:r>
          </a:p>
          <a:p>
            <a:pPr>
              <a:buNone/>
            </a:pPr>
            <a:endParaRPr lang="sv-SE" smtClean="0"/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Lan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,sum(Inv)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,avg(Tskatt)</a:t>
            </a: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from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Kommun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group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by Lan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having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sum(Inv) &gt; 10000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Lan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,sum(Inv)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,avg(Tskatt)from Kommun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Lan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having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sum(Inv) &gt; 300000 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and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avg(Tskatt) &gt; 32.5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Ta bort index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smtClean="0"/>
              <a:t>Syntax (förenklad):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drop index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indexnamn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 tabellnamn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/>
              <a:t> </a:t>
            </a:r>
          </a:p>
          <a:p>
            <a:pPr hangingPunct="0">
              <a:buNone/>
            </a:pPr>
            <a:r>
              <a:rPr lang="sv-SE" smtClean="0"/>
              <a:t>Exempel: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drop index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I_KundNamn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Kund</a:t>
            </a:r>
          </a:p>
          <a:p>
            <a:pPr hangingPunct="0">
              <a:buNone/>
            </a:pPr>
            <a:r>
              <a:rPr lang="sv-SE" b="1" smtClean="0"/>
              <a:t> </a:t>
            </a: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b="1" i="1" smtClean="0"/>
              <a:t>För att kunna ta bort ett index måste man stå i den databas där indexet finns.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Kommandona </a:t>
            </a:r>
            <a:r>
              <a:rPr lang="sv-SE" b="1" smtClean="0"/>
              <a:t>create index </a:t>
            </a:r>
            <a:r>
              <a:rPr lang="sv-SE" smtClean="0"/>
              <a:t>och </a:t>
            </a:r>
            <a:r>
              <a:rPr lang="sv-SE" b="1" smtClean="0"/>
              <a:t>drop index</a:t>
            </a:r>
            <a:r>
              <a:rPr lang="sv-SE" smtClean="0"/>
              <a:t> måste följas av </a:t>
            </a:r>
            <a:r>
              <a:rPr lang="sv-SE" b="1" smtClean="0"/>
              <a:t>go</a:t>
            </a:r>
            <a:r>
              <a:rPr lang="sv-SE" smtClean="0"/>
              <a:t> i ett sammansatt kommando, batch. </a:t>
            </a:r>
          </a:p>
          <a:p>
            <a:pPr hangingPunct="0">
              <a:buNone/>
            </a:pPr>
            <a:r>
              <a:rPr lang="sv-SE" smtClean="0"/>
              <a:t>En batch är flera SQL-frågor och/eller kommandon som samtidigt skickas till databasservern</a:t>
            </a:r>
            <a:r>
              <a:rPr lang="sv-SE" b="1" smtClean="0"/>
              <a:t>.</a:t>
            </a:r>
            <a:endParaRPr lang="sv-SE" smtClean="0"/>
          </a:p>
          <a:p>
            <a:pPr hangingPunct="0">
              <a:buNone/>
            </a:pPr>
            <a:r>
              <a:rPr lang="sv-SE" b="1" smtClean="0"/>
              <a:t> 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Exempel: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drop index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I_KundNamn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Kund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go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/>
              <a:t> 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b="1" i="1" smtClean="0"/>
              <a:t>Observera: go måste stå ensamt först på ny rad.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Övning</a:t>
            </a:r>
            <a:endParaRPr lang="sv-SE" dirty="0"/>
          </a:p>
        </p:txBody>
      </p:sp>
      <p:pic>
        <p:nvPicPr>
          <p:cNvPr id="4" name="Platshållare för innehåll 3" descr="Bocker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39952" y="1700808"/>
            <a:ext cx="4667661" cy="3960440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1043608" y="1772816"/>
            <a:ext cx="3456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1. Skapa tabellerna </a:t>
            </a:r>
            <a:r>
              <a:rPr lang="sv-SE" dirty="0" err="1" smtClean="0"/>
              <a:t>Forlag</a:t>
            </a:r>
            <a:r>
              <a:rPr lang="sv-SE" dirty="0" smtClean="0"/>
              <a:t>, Titlar och </a:t>
            </a:r>
            <a:r>
              <a:rPr lang="sv-SE" dirty="0" err="1" smtClean="0"/>
              <a:t>Forfattare</a:t>
            </a:r>
            <a:r>
              <a:rPr lang="sv-SE" dirty="0" smtClean="0"/>
              <a:t>  med </a:t>
            </a:r>
            <a:r>
              <a:rPr lang="sv-SE" b="1" dirty="0" err="1" smtClean="0"/>
              <a:t>create</a:t>
            </a:r>
            <a:r>
              <a:rPr lang="sv-SE" b="1" dirty="0" smtClean="0"/>
              <a:t> table </a:t>
            </a:r>
            <a:r>
              <a:rPr lang="sv-SE" dirty="0" smtClean="0"/>
              <a:t>i din elevdatabas Elevo00X.</a:t>
            </a:r>
          </a:p>
          <a:p>
            <a:r>
              <a:rPr lang="sv-SE" dirty="0" smtClean="0"/>
              <a:t>Kolumnerna ska ha rätt datatyp.</a:t>
            </a:r>
          </a:p>
          <a:p>
            <a:r>
              <a:rPr lang="sv-SE" dirty="0" smtClean="0"/>
              <a:t>Tabellerna ska inte innehålla data.</a:t>
            </a:r>
          </a:p>
          <a:p>
            <a:endParaRPr lang="sv-SE" dirty="0" smtClean="0"/>
          </a:p>
          <a:p>
            <a:r>
              <a:rPr lang="sv-SE" dirty="0" smtClean="0"/>
              <a:t>2. Lägg till primärnyckel och främmande nyckel med </a:t>
            </a:r>
            <a:r>
              <a:rPr lang="sv-SE" b="1" dirty="0" smtClean="0"/>
              <a:t>alter table.</a:t>
            </a:r>
          </a:p>
          <a:p>
            <a:endParaRPr lang="sv-SE" dirty="0" smtClean="0"/>
          </a:p>
          <a:p>
            <a:r>
              <a:rPr lang="sv-SE" dirty="0" smtClean="0"/>
              <a:t>3. Skapa </a:t>
            </a:r>
            <a:r>
              <a:rPr lang="sv-SE" dirty="0" err="1" smtClean="0"/>
              <a:t>ickeklustrade</a:t>
            </a:r>
            <a:r>
              <a:rPr lang="sv-SE" dirty="0" smtClean="0"/>
              <a:t> index på de två främmande nycklarna i tabellen Titlar.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Facit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Forlag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ForlID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	char(2)		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,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Forlag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	char(30)	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)</a:t>
            </a:r>
          </a:p>
          <a:p>
            <a:pPr>
              <a:buNone/>
            </a:pP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table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Titlar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TitelID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	char(3)		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,Titel		char(20)	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,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ForfID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	char(2)		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,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ForlID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	char(2)		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)</a:t>
            </a:r>
          </a:p>
          <a:p>
            <a:pPr>
              <a:buNone/>
            </a:pP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table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Forfattare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ForfID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	char(2)		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,Namn		char(30)	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)</a:t>
            </a:r>
          </a:p>
          <a:p>
            <a:pPr>
              <a:buNone/>
            </a:pP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Facit (Forts)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83568" y="1628800"/>
            <a:ext cx="8229600" cy="4525963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Forlag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PK_Forlag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primary key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Forfattare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PK_Forfattare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primary key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ForfID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	</a:t>
            </a:r>
          </a:p>
          <a:p>
            <a:pPr>
              <a:buNone/>
            </a:pP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go</a:t>
            </a:r>
          </a:p>
          <a:p>
            <a:pPr>
              <a:buNone/>
            </a:pP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Titlar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PK_Titlar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primary key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TitelID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	</a:t>
            </a:r>
          </a:p>
          <a:p>
            <a:pPr>
              <a:buNone/>
            </a:pP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Go</a:t>
            </a:r>
          </a:p>
          <a:p>
            <a:pPr>
              <a:buNone/>
            </a:pP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Titlar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3100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sv-SE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3100" b="1" dirty="0" err="1" smtClean="0">
                <a:latin typeface="Courier New" pitchFamily="49" charset="0"/>
                <a:cs typeface="Courier New" pitchFamily="49" charset="0"/>
              </a:rPr>
              <a:t>constraint</a:t>
            </a:r>
            <a:r>
              <a:rPr lang="sv-SE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FK_Titlar_Forfattare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3100" b="1" dirty="0" err="1" smtClean="0">
                <a:latin typeface="Courier New" pitchFamily="49" charset="0"/>
                <a:cs typeface="Courier New" pitchFamily="49" charset="0"/>
              </a:rPr>
              <a:t>foreign</a:t>
            </a:r>
            <a:r>
              <a:rPr lang="sv-SE" sz="3100" b="1" dirty="0" smtClean="0">
                <a:latin typeface="Courier New" pitchFamily="49" charset="0"/>
                <a:cs typeface="Courier New" pitchFamily="49" charset="0"/>
              </a:rPr>
              <a:t> key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ForfID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3100" b="1" dirty="0" err="1" smtClean="0">
                <a:latin typeface="Courier New" pitchFamily="49" charset="0"/>
                <a:cs typeface="Courier New" pitchFamily="49" charset="0"/>
              </a:rPr>
              <a:t>references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Forfattare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ForfID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go</a:t>
            </a:r>
          </a:p>
          <a:p>
            <a:pPr>
              <a:buNone/>
            </a:pP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3100" b="1" dirty="0" smtClean="0"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Titlar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3100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sv-SE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3100" b="1" dirty="0" err="1" smtClean="0">
                <a:latin typeface="Courier New" pitchFamily="49" charset="0"/>
                <a:cs typeface="Courier New" pitchFamily="49" charset="0"/>
              </a:rPr>
              <a:t>constraint</a:t>
            </a:r>
            <a:r>
              <a:rPr lang="sv-SE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FK_Titlar_Forlag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3100" b="1" dirty="0" err="1" smtClean="0">
                <a:latin typeface="Courier New" pitchFamily="49" charset="0"/>
                <a:cs typeface="Courier New" pitchFamily="49" charset="0"/>
              </a:rPr>
              <a:t>foreign</a:t>
            </a:r>
            <a:r>
              <a:rPr lang="sv-SE" sz="3100" b="1" dirty="0" smtClean="0">
                <a:latin typeface="Courier New" pitchFamily="49" charset="0"/>
                <a:cs typeface="Courier New" pitchFamily="49" charset="0"/>
              </a:rPr>
              <a:t> key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ForlID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3100" b="1" dirty="0" err="1" smtClean="0">
                <a:latin typeface="Courier New" pitchFamily="49" charset="0"/>
                <a:cs typeface="Courier New" pitchFamily="49" charset="0"/>
              </a:rPr>
              <a:t>references</a:t>
            </a:r>
            <a:r>
              <a:rPr lang="sv-SE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3100" b="1" dirty="0" err="1" smtClean="0">
                <a:latin typeface="Courier New" pitchFamily="49" charset="0"/>
                <a:cs typeface="Courier New" pitchFamily="49" charset="0"/>
              </a:rPr>
              <a:t>Forlag</a:t>
            </a:r>
            <a:r>
              <a:rPr lang="sv-SE" sz="3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ForlID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go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index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I_ForfID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Titlar 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ForfID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go</a:t>
            </a:r>
          </a:p>
          <a:p>
            <a:pPr>
              <a:buNone/>
            </a:pP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index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I_ForlID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Titlar 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ForlID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go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Förändra data i tabeller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>
              <a:buNone/>
            </a:pPr>
            <a:r>
              <a:rPr lang="sv-SE" smtClean="0"/>
              <a:t>För att förändra data i tabeller används </a:t>
            </a:r>
          </a:p>
          <a:p>
            <a:pPr hangingPunct="0">
              <a:buNone/>
            </a:pPr>
            <a:r>
              <a:rPr lang="sv-SE" b="1" smtClean="0"/>
              <a:t>insert</a:t>
            </a:r>
            <a:r>
              <a:rPr lang="sv-SE" smtClean="0"/>
              <a:t>, </a:t>
            </a:r>
            <a:r>
              <a:rPr lang="sv-SE" b="1" smtClean="0"/>
              <a:t>update</a:t>
            </a:r>
            <a:r>
              <a:rPr lang="sv-SE" smtClean="0"/>
              <a:t> och </a:t>
            </a:r>
            <a:r>
              <a:rPr lang="sv-SE" b="1" smtClean="0"/>
              <a:t>delete</a:t>
            </a:r>
            <a:r>
              <a:rPr lang="sv-SE" smtClean="0"/>
              <a:t>. </a:t>
            </a:r>
          </a:p>
          <a:p>
            <a:pPr hangingPunct="0">
              <a:buNone/>
            </a:pPr>
            <a:r>
              <a:rPr lang="sv-SE" smtClean="0">
                <a:latin typeface="+mj-lt"/>
              </a:rPr>
              <a:t>Man kan göra </a:t>
            </a:r>
            <a:r>
              <a:rPr lang="sv-SE" b="1" smtClean="0">
                <a:latin typeface="+mj-lt"/>
              </a:rPr>
              <a:t>insert</a:t>
            </a:r>
            <a:r>
              <a:rPr lang="sv-SE" smtClean="0">
                <a:latin typeface="+mj-lt"/>
              </a:rPr>
              <a:t>, </a:t>
            </a:r>
            <a:r>
              <a:rPr lang="sv-SE" b="1" smtClean="0">
                <a:latin typeface="+mj-lt"/>
              </a:rPr>
              <a:t>update</a:t>
            </a:r>
            <a:r>
              <a:rPr lang="sv-SE" smtClean="0">
                <a:latin typeface="+mj-lt"/>
              </a:rPr>
              <a:t> eller </a:t>
            </a:r>
            <a:r>
              <a:rPr lang="sv-SE" b="1" smtClean="0">
                <a:latin typeface="+mj-lt"/>
              </a:rPr>
              <a:t>delete</a:t>
            </a:r>
            <a:r>
              <a:rPr lang="sv-SE" smtClean="0">
                <a:latin typeface="+mj-lt"/>
              </a:rPr>
              <a:t> </a:t>
            </a:r>
          </a:p>
          <a:p>
            <a:pPr hangingPunct="0">
              <a:buNone/>
            </a:pPr>
            <a:r>
              <a:rPr lang="sv-SE" smtClean="0">
                <a:latin typeface="+mj-lt"/>
              </a:rPr>
              <a:t>med hjälp av frågor som ställs mot befintliga </a:t>
            </a:r>
          </a:p>
          <a:p>
            <a:pPr hangingPunct="0">
              <a:buNone/>
            </a:pPr>
            <a:r>
              <a:rPr lang="sv-SE" smtClean="0">
                <a:latin typeface="+mj-lt"/>
              </a:rPr>
              <a:t>tabeller.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mtClean="0"/>
              <a:t>Insert…values</a:t>
            </a:r>
            <a:r>
              <a:rPr lang="sv-SE" b="1" i="1" smtClean="0"/>
              <a:t/>
            </a:r>
            <a:br>
              <a:rPr lang="sv-SE" b="1" i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hangingPunct="0">
              <a:buNone/>
            </a:pPr>
            <a:r>
              <a:rPr lang="nb-NO" b="1" smtClean="0"/>
              <a:t>Lägga till enstaka rader i en tabell</a:t>
            </a:r>
            <a:endParaRPr lang="sv-SE" b="1" smtClean="0"/>
          </a:p>
          <a:p>
            <a:pPr hangingPunct="0">
              <a:buNone/>
            </a:pPr>
            <a:r>
              <a:rPr lang="nb-NO" b="1" i="1" smtClean="0"/>
              <a:t>Insert…values</a:t>
            </a:r>
            <a:endParaRPr lang="sv-SE" b="1" i="1" smtClean="0"/>
          </a:p>
          <a:p>
            <a:pPr hangingPunct="0">
              <a:buNone/>
            </a:pPr>
            <a:r>
              <a:rPr lang="sv-SE" smtClean="0"/>
              <a:t>Kommandot </a:t>
            </a:r>
            <a:r>
              <a:rPr lang="sv-SE" b="1" smtClean="0"/>
              <a:t>insert </a:t>
            </a:r>
            <a:r>
              <a:rPr lang="sv-SE" smtClean="0"/>
              <a:t>kan kombineras med nyckelordet </a:t>
            </a:r>
            <a:r>
              <a:rPr lang="sv-SE" b="1" smtClean="0"/>
              <a:t>values</a:t>
            </a:r>
            <a:r>
              <a:rPr lang="sv-SE" smtClean="0"/>
              <a:t>. </a:t>
            </a:r>
          </a:p>
          <a:p>
            <a:pPr hangingPunct="0">
              <a:buNone/>
            </a:pPr>
            <a:r>
              <a:rPr lang="sv-SE" smtClean="0"/>
              <a:t>Då krävs ett insert-uttryck för varje ny rad som ska läggas till i tabellen.</a:t>
            </a:r>
          </a:p>
          <a:p>
            <a:pPr hangingPunct="0">
              <a:buNone/>
            </a:pPr>
            <a:r>
              <a:rPr lang="sv-SE" b="1" i="1" smtClean="0"/>
              <a:t>I SQL 2008 kan man ha flera parenteser efter values</a:t>
            </a:r>
          </a:p>
          <a:p>
            <a:pPr hangingPunct="0">
              <a:buNone/>
            </a:pPr>
            <a:endParaRPr lang="sv-SE" i="1" smtClean="0"/>
          </a:p>
          <a:p>
            <a:pPr hangingPunct="0">
              <a:buNone/>
            </a:pPr>
            <a:r>
              <a:rPr lang="sv-SE" smtClean="0"/>
              <a:t>Syntax: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insert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tabellnamn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kolumnlista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)]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b="1" smtClean="0">
                <a:latin typeface="Courier New" pitchFamily="49" charset="0"/>
                <a:cs typeface="Courier New" pitchFamily="49" charset="0"/>
              </a:rPr>
            </a:br>
            <a:r>
              <a:rPr lang="sv-SE" b="1" smtClean="0">
                <a:latin typeface="Courier New" pitchFamily="49" charset="0"/>
                <a:cs typeface="Courier New" pitchFamily="49" charset="0"/>
              </a:rPr>
              <a:t>   values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konstantuttryck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konstantuttryck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])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Exempel:</a:t>
            </a:r>
          </a:p>
          <a:p>
            <a:pPr hangingPunct="0">
              <a:buNone/>
            </a:pPr>
            <a:r>
              <a:rPr lang="nb-NO" b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nb-NO" smtClean="0">
                <a:latin typeface="Courier New" pitchFamily="49" charset="0"/>
                <a:cs typeface="Courier New" pitchFamily="49" charset="0"/>
              </a:rPr>
              <a:t> Kommun 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b="1" smtClean="0">
                <a:latin typeface="Courier New" pitchFamily="49" charset="0"/>
                <a:cs typeface="Courier New" pitchFamily="49" charset="0"/>
              </a:rPr>
              <a:t>   values</a:t>
            </a:r>
            <a:r>
              <a:rPr lang="nb-NO" smtClean="0">
                <a:latin typeface="Courier New" pitchFamily="49" charset="0"/>
                <a:cs typeface="Courier New" pitchFamily="49" charset="0"/>
              </a:rPr>
              <a:t> ('1814', 'Lekeberg', 33.50, 4372)</a:t>
            </a:r>
          </a:p>
          <a:p>
            <a:pPr hangingPunct="0">
              <a:buNone/>
            </a:pP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b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nb-NO" smtClean="0">
                <a:latin typeface="Courier New" pitchFamily="49" charset="0"/>
                <a:cs typeface="Courier New" pitchFamily="49" charset="0"/>
              </a:rPr>
              <a:t> Kommun (Kommun, Inv) 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('1814', 4372)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Insert…select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hangingPunct="0">
              <a:buNone/>
            </a:pPr>
            <a:r>
              <a:rPr lang="sv-SE" b="1" smtClean="0"/>
              <a:t>Lägga till rader med hjälp av annan tabell</a:t>
            </a:r>
          </a:p>
          <a:p>
            <a:pPr hangingPunct="0">
              <a:buNone/>
            </a:pPr>
            <a:endParaRPr lang="sv-SE" b="1" i="1" smtClean="0"/>
          </a:p>
          <a:p>
            <a:pPr hangingPunct="0">
              <a:buNone/>
            </a:pPr>
            <a:r>
              <a:rPr lang="sv-SE" b="1" i="1" smtClean="0"/>
              <a:t>Insert…select</a:t>
            </a:r>
          </a:p>
          <a:p>
            <a:pPr hangingPunct="0">
              <a:buNone/>
            </a:pPr>
            <a:r>
              <a:rPr lang="sv-SE" smtClean="0"/>
              <a:t>Det är möjligt att lägga till nya rader i en tabell där värdena hämtas från en annan tabell. </a:t>
            </a:r>
          </a:p>
          <a:p>
            <a:pPr hangingPunct="0">
              <a:buNone/>
            </a:pPr>
            <a:r>
              <a:rPr lang="sv-SE" smtClean="0"/>
              <a:t>För detta kombinerar man </a:t>
            </a:r>
            <a:r>
              <a:rPr lang="sv-SE" b="1" smtClean="0"/>
              <a:t>insert</a:t>
            </a:r>
            <a:r>
              <a:rPr lang="sv-SE" smtClean="0"/>
              <a:t> och </a:t>
            </a:r>
            <a:r>
              <a:rPr lang="sv-SE" b="1" smtClean="0"/>
              <a:t>select</a:t>
            </a:r>
            <a:r>
              <a:rPr lang="sv-SE" smtClean="0"/>
              <a:t>.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Syntax (förenklad):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insert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tabellnamn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kolumnlista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)]</a:t>
            </a:r>
            <a:br>
              <a:rPr lang="sv-SE" smtClean="0">
                <a:latin typeface="Courier New" pitchFamily="49" charset="0"/>
                <a:cs typeface="Courier New" pitchFamily="49" charset="0"/>
              </a:rPr>
            </a:br>
            <a:r>
              <a:rPr lang="sv-SE" b="1" smtClean="0">
                <a:latin typeface="Courier New" pitchFamily="49" charset="0"/>
                <a:cs typeface="Courier New" pitchFamily="49" charset="0"/>
              </a:rPr>
              <a:t>   select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kolumnnamn 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i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,kolumnnamn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   from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tabell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   where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villkor</a:t>
            </a:r>
            <a:r>
              <a:rPr lang="sv-SE" i="1" smtClean="0"/>
              <a:t>	</a:t>
            </a:r>
            <a:endParaRPr lang="sv-SE" b="1" smtClean="0"/>
          </a:p>
          <a:p>
            <a:pPr hangingPunct="0">
              <a:buNone/>
            </a:pPr>
            <a:r>
              <a:rPr lang="sv-SE" b="1" smtClean="0"/>
              <a:t> </a:t>
            </a:r>
          </a:p>
          <a:p>
            <a:pPr hangingPunct="0">
              <a:buNone/>
            </a:pPr>
            <a:r>
              <a:rPr lang="sv-SE" smtClean="0"/>
              <a:t>Ladda nya rader med kommunnamn och företagsnamn i tabellen NyResultat från tabellen ArbStalle </a:t>
            </a:r>
          </a:p>
          <a:p>
            <a:pPr hangingPunct="0">
              <a:buNone/>
            </a:pPr>
            <a:r>
              <a:rPr lang="sv-SE" smtClean="0"/>
              <a:t>för företag belägna i Örebro kommun.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NyResultat (KommunKod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               ,ForetagsNamn)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select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Kommun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      ,Namn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   from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ArbStalle 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   where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Kommun ='1880’</a:t>
            </a:r>
          </a:p>
          <a:p>
            <a:pPr hangingPunct="0"/>
            <a:endParaRPr lang="sv-SE" smtClean="0"/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Delete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hangingPunct="0">
              <a:buNone/>
            </a:pPr>
            <a:r>
              <a:rPr lang="sv-SE" b="1" smtClean="0"/>
              <a:t>Ta bort enstaka rader i en tabell</a:t>
            </a:r>
          </a:p>
          <a:p>
            <a:pPr hangingPunct="0">
              <a:buNone/>
            </a:pPr>
            <a:r>
              <a:rPr lang="sv-SE" smtClean="0"/>
              <a:t>En eller flera rader i en tabell kan tas bort med kommandot </a:t>
            </a:r>
            <a:r>
              <a:rPr lang="sv-SE" b="1" smtClean="0"/>
              <a:t>delete</a:t>
            </a:r>
            <a:r>
              <a:rPr lang="sv-SE" smtClean="0"/>
              <a:t>. 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Syntax (förenklad):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tabellnamn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where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villkor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Exempel: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Foretag 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where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Namn = 'Karlssons Skrot AB’</a:t>
            </a:r>
          </a:p>
          <a:p>
            <a:pPr hangingPunct="0">
              <a:buNone/>
            </a:pP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/>
              <a:t> </a:t>
            </a:r>
            <a:r>
              <a:rPr lang="sv-SE" b="1" i="1" smtClean="0"/>
              <a:t>Varning: </a:t>
            </a:r>
          </a:p>
          <a:p>
            <a:pPr hangingPunct="0">
              <a:buNone/>
            </a:pPr>
            <a:r>
              <a:rPr lang="sv-SE" b="1" i="1" smtClean="0"/>
              <a:t>Om man inte har </a:t>
            </a:r>
            <a:r>
              <a:rPr lang="sv-SE" b="1" smtClean="0"/>
              <a:t>where</a:t>
            </a:r>
            <a:r>
              <a:rPr lang="sv-SE" b="1" i="1" smtClean="0"/>
              <a:t>-villkor kommer samtliga rader i tabellen att raderas. </a:t>
            </a:r>
            <a:endParaRPr lang="sv-SE" b="1" smtClean="0"/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Delete med 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hangingPunct="0">
              <a:buNone/>
            </a:pPr>
            <a:r>
              <a:rPr lang="sv-SE" b="1" smtClean="0"/>
              <a:t>Ta bort rader med hjälp av annan tabell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I SQL är det också möjligt att ta bort rader ur en tabell baserat på villkor ställda mot andra tabeller.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Syntax (förenklad):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Tabell1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b="1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de-DE" smtClean="0">
                <a:latin typeface="Courier New" pitchFamily="49" charset="0"/>
                <a:cs typeface="Courier New" pitchFamily="49" charset="0"/>
              </a:rPr>
              <a:t>Tabell1 T1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de-DE" b="1" smtClean="0">
                <a:latin typeface="Courier New" pitchFamily="49" charset="0"/>
                <a:cs typeface="Courier New" pitchFamily="49" charset="0"/>
              </a:rPr>
              <a:t>      join </a:t>
            </a:r>
            <a:r>
              <a:rPr lang="de-DE" smtClean="0">
                <a:latin typeface="Courier New" pitchFamily="49" charset="0"/>
                <a:cs typeface="Courier New" pitchFamily="49" charset="0"/>
              </a:rPr>
              <a:t>Tabell2 T2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de-DE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fi-FI" b="1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fi-FI" i="1" smtClean="0">
                <a:latin typeface="Courier New" pitchFamily="49" charset="0"/>
                <a:cs typeface="Courier New" pitchFamily="49" charset="0"/>
              </a:rPr>
              <a:t>join-villkor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fi-FI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i-FI" smtClean="0">
                <a:latin typeface="Courier New" pitchFamily="49" charset="0"/>
                <a:cs typeface="Courier New" pitchFamily="49" charset="0"/>
              </a:rPr>
              <a:t>[...]]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fi-FI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andra-villkor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Exempel:</a:t>
            </a:r>
          </a:p>
          <a:p>
            <a:pPr hangingPunct="0">
              <a:buNone/>
            </a:pPr>
            <a:r>
              <a:rPr lang="sv-SE" smtClean="0"/>
              <a:t>Ta bort alla rader ur tabellen ArbStalle som avser företaget Karlssons Skrot AB.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nb-NO" b="1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nb-NO" smtClean="0">
                <a:latin typeface="Courier New" pitchFamily="49" charset="0"/>
                <a:cs typeface="Courier New" pitchFamily="49" charset="0"/>
              </a:rPr>
              <a:t> ArbStalle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b-NO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b-NO" smtClean="0">
                <a:latin typeface="Courier New" pitchFamily="49" charset="0"/>
                <a:cs typeface="Courier New" pitchFamily="49" charset="0"/>
              </a:rPr>
              <a:t> Foretag f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b-NO" b="1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nb-NO" smtClean="0">
                <a:latin typeface="Courier New" pitchFamily="49" charset="0"/>
                <a:cs typeface="Courier New" pitchFamily="49" charset="0"/>
              </a:rPr>
              <a:t> ArbStalle a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b-NO" b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nb-NO" smtClean="0">
                <a:latin typeface="Courier New" pitchFamily="49" charset="0"/>
                <a:cs typeface="Courier New" pitchFamily="49" charset="0"/>
              </a:rPr>
              <a:t> f.PeOrgNr = a.PeOrgNr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b-NO" b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nb-NO" smtClean="0">
                <a:latin typeface="Courier New" pitchFamily="49" charset="0"/>
                <a:cs typeface="Courier New" pitchFamily="49" charset="0"/>
              </a:rPr>
              <a:t> f.Namn = 'Karlssons Skrot AB'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Update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b="1" smtClean="0"/>
              <a:t>Ändra enstaka rader i en tabell</a:t>
            </a:r>
          </a:p>
          <a:p>
            <a:pPr hangingPunct="0">
              <a:buNone/>
            </a:pPr>
            <a:r>
              <a:rPr lang="sv-SE" smtClean="0"/>
              <a:t>Förändring/uppdatering av data i befintliga tabeller sker med kommandot </a:t>
            </a:r>
            <a:r>
              <a:rPr lang="sv-SE" b="1" smtClean="0"/>
              <a:t>update ... set</a:t>
            </a:r>
            <a:r>
              <a:rPr lang="sv-SE" smtClean="0"/>
              <a:t>. 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Syntax (förenklad):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tabellnamn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set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kolumnnamn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uttryck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,kolumnnamn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uttryck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where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villkor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Exempel:</a:t>
            </a:r>
          </a:p>
          <a:p>
            <a:pPr hangingPunct="0">
              <a:buNone/>
            </a:pPr>
            <a:r>
              <a:rPr lang="nb-NO" b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nb-NO" smtClean="0">
                <a:latin typeface="Courier New" pitchFamily="49" charset="0"/>
                <a:cs typeface="Courier New" pitchFamily="49" charset="0"/>
              </a:rPr>
              <a:t> Kommun 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b-NO" b="1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nb-NO" smtClean="0">
                <a:latin typeface="Courier New" pitchFamily="49" charset="0"/>
                <a:cs typeface="Courier New" pitchFamily="49" charset="0"/>
              </a:rPr>
              <a:t> Tskatt = 33.50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    ,Inv = 9714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Kommun = '1884'</a:t>
            </a:r>
          </a:p>
          <a:p>
            <a:pPr hangingPunct="0"/>
            <a:endParaRPr lang="sv-SE" smtClean="0"/>
          </a:p>
          <a:p>
            <a:pPr>
              <a:buNone/>
            </a:pPr>
            <a:r>
              <a:rPr lang="sv-SE" b="1" i="1" smtClean="0"/>
              <a:t>Varning: </a:t>
            </a:r>
          </a:p>
          <a:p>
            <a:pPr>
              <a:buNone/>
            </a:pPr>
            <a:r>
              <a:rPr lang="sv-SE" b="1" i="1" smtClean="0"/>
              <a:t>Om man inte har </a:t>
            </a:r>
            <a:r>
              <a:rPr lang="sv-SE" b="1" smtClean="0"/>
              <a:t>where</a:t>
            </a:r>
            <a:r>
              <a:rPr lang="sv-SE" b="1" i="1" smtClean="0"/>
              <a:t>-villkor kommer samtliga rader i tabellen att ges de värden som anges i </a:t>
            </a:r>
          </a:p>
          <a:p>
            <a:pPr>
              <a:buNone/>
            </a:pPr>
            <a:r>
              <a:rPr lang="sv-SE" b="1" smtClean="0"/>
              <a:t>set</a:t>
            </a:r>
            <a:r>
              <a:rPr lang="sv-SE" b="1" i="1" smtClean="0"/>
              <a:t>-kommandot! 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Repetition – order by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sv-SE" b="1" smtClean="0"/>
              <a:t>Order by</a:t>
            </a:r>
            <a:r>
              <a:rPr lang="sv-SE" smtClean="0"/>
              <a:t> används för att sortera resultatet. </a:t>
            </a:r>
          </a:p>
          <a:p>
            <a:pPr>
              <a:buNone/>
            </a:pPr>
            <a:r>
              <a:rPr lang="sv-SE" smtClean="0"/>
              <a:t>Om </a:t>
            </a:r>
            <a:r>
              <a:rPr lang="sv-SE" b="1" smtClean="0"/>
              <a:t>desc</a:t>
            </a:r>
            <a:r>
              <a:rPr lang="sv-SE" smtClean="0"/>
              <a:t> anges efter en sorteringskolumn, sker sortering med största värdet först. </a:t>
            </a:r>
          </a:p>
          <a:p>
            <a:pPr>
              <a:buNone/>
            </a:pPr>
            <a:r>
              <a:rPr lang="sv-SE" smtClean="0"/>
              <a:t>Det går att ha flera sorteringskolumner.</a:t>
            </a:r>
          </a:p>
          <a:p>
            <a:pPr>
              <a:buNone/>
            </a:pPr>
            <a:endParaRPr lang="sv-SE" smtClean="0"/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Lan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    ,Namn 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Kommun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Lan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between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'22'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'23'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Lan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Lan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    ,Namn 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from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Kommun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where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Lan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between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'22'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'23'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order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Lan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desc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,Namn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Update med 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hangingPunct="0">
              <a:buNone/>
            </a:pPr>
            <a:r>
              <a:rPr lang="sv-SE" sz="3700" b="1" dirty="0" smtClean="0"/>
              <a:t>Ändra rader med hjälp av annan tabell</a:t>
            </a:r>
          </a:p>
          <a:p>
            <a:pPr hangingPunct="0">
              <a:buNone/>
            </a:pPr>
            <a:r>
              <a:rPr lang="sv-SE" sz="3700" dirty="0" smtClean="0"/>
              <a:t> </a:t>
            </a:r>
          </a:p>
          <a:p>
            <a:pPr hangingPunct="0">
              <a:buNone/>
            </a:pPr>
            <a:r>
              <a:rPr lang="sv-SE" sz="3700" dirty="0" smtClean="0"/>
              <a:t>Det är också möjligt att hämta data från andra tabeller för att modifiera befintliga värden i en tabell. </a:t>
            </a:r>
          </a:p>
          <a:p>
            <a:pPr hangingPunct="0">
              <a:buNone/>
            </a:pPr>
            <a:r>
              <a:rPr lang="sv-SE" sz="3700" dirty="0" smtClean="0"/>
              <a:t> </a:t>
            </a:r>
          </a:p>
          <a:p>
            <a:pPr hangingPunct="0">
              <a:buNone/>
            </a:pPr>
            <a:r>
              <a:rPr lang="sv-SE" sz="3700" dirty="0" smtClean="0"/>
              <a:t>Syntax (förenklad):</a:t>
            </a:r>
          </a:p>
          <a:p>
            <a:pPr hangingPunct="0">
              <a:buNone/>
            </a:pPr>
            <a:r>
              <a:rPr lang="sv-SE" sz="3700" dirty="0" smtClean="0"/>
              <a:t> </a:t>
            </a:r>
          </a:p>
          <a:p>
            <a:pPr hangingPunct="0">
              <a:buNone/>
            </a:pPr>
            <a:r>
              <a:rPr lang="sv-SE" sz="3700" b="1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sv-SE" sz="3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3700" dirty="0" smtClean="0">
                <a:latin typeface="Courier New" pitchFamily="49" charset="0"/>
                <a:cs typeface="Courier New" pitchFamily="49" charset="0"/>
              </a:rPr>
              <a:t>Tabell1</a:t>
            </a:r>
            <a:endParaRPr lang="sv-SE" sz="3700" b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7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3700" b="1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Kolumn1 = T2.Kolumn1</a:t>
            </a:r>
            <a:endParaRPr lang="sv-SE" sz="3700" b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3700" dirty="0" smtClean="0">
                <a:latin typeface="Courier New" pitchFamily="49" charset="0"/>
                <a:cs typeface="Courier New" pitchFamily="49" charset="0"/>
              </a:rPr>
              <a:t>[,...]</a:t>
            </a:r>
            <a:endParaRPr lang="sv-SE" sz="3700" b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de-DE" sz="37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37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3700" b="1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3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3700" dirty="0" smtClean="0">
                <a:latin typeface="Courier New" pitchFamily="49" charset="0"/>
                <a:cs typeface="Courier New" pitchFamily="49" charset="0"/>
              </a:rPr>
              <a:t>Tabell1 T1</a:t>
            </a:r>
            <a:endParaRPr lang="sv-SE" sz="3700" b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de-DE" sz="37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3700" b="1" dirty="0" err="1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de-DE" sz="3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3700" dirty="0" smtClean="0">
                <a:latin typeface="Courier New" pitchFamily="49" charset="0"/>
                <a:cs typeface="Courier New" pitchFamily="49" charset="0"/>
              </a:rPr>
              <a:t>Tabell2 T2</a:t>
            </a:r>
            <a:endParaRPr lang="sv-SE" sz="3700" b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de-DE" sz="37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fi-FI" sz="3700" b="1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fi-FI" sz="3700" i="1" dirty="0" err="1" smtClean="0">
                <a:latin typeface="Courier New" pitchFamily="49" charset="0"/>
                <a:cs typeface="Courier New" pitchFamily="49" charset="0"/>
              </a:rPr>
              <a:t>join-villkor</a:t>
            </a:r>
            <a:endParaRPr lang="sv-SE" sz="3700" b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fi-FI" sz="37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i-FI" sz="3700" dirty="0" smtClean="0">
                <a:latin typeface="Courier New" pitchFamily="49" charset="0"/>
                <a:cs typeface="Courier New" pitchFamily="49" charset="0"/>
              </a:rPr>
              <a:t>[...]]</a:t>
            </a:r>
            <a:endParaRPr lang="sv-SE" sz="3700" b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fi-FI" sz="37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37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sz="3700" b="1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sv-SE" sz="3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3700" i="1" dirty="0" err="1" smtClean="0">
                <a:latin typeface="Courier New" pitchFamily="49" charset="0"/>
                <a:cs typeface="Courier New" pitchFamily="49" charset="0"/>
              </a:rPr>
              <a:t>andra-villkor</a:t>
            </a:r>
            <a:r>
              <a:rPr lang="sv-SE" sz="37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sv-SE" sz="3700" b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700" dirty="0" smtClean="0"/>
              <a:t> </a:t>
            </a:r>
          </a:p>
          <a:p>
            <a:pPr hangingPunct="0">
              <a:buNone/>
            </a:pPr>
            <a:r>
              <a:rPr lang="sv-SE" sz="3700" dirty="0" smtClean="0"/>
              <a:t>Exempel</a:t>
            </a:r>
          </a:p>
          <a:p>
            <a:pPr hangingPunct="0">
              <a:buNone/>
            </a:pPr>
            <a:r>
              <a:rPr lang="sv-SE" sz="3700" dirty="0" smtClean="0"/>
              <a:t>Tabellen kommun ska uppdateras med skatt och invånarantal från tabellen </a:t>
            </a:r>
            <a:r>
              <a:rPr lang="sv-SE" sz="3700" dirty="0" err="1" smtClean="0"/>
              <a:t>NyKommun</a:t>
            </a:r>
            <a:r>
              <a:rPr lang="sv-SE" sz="3700" dirty="0" smtClean="0"/>
              <a:t>.</a:t>
            </a:r>
          </a:p>
          <a:p>
            <a:pPr hangingPunct="0">
              <a:buNone/>
            </a:pPr>
            <a:endParaRPr lang="sv-SE" sz="3700" dirty="0" smtClean="0"/>
          </a:p>
          <a:p>
            <a:pPr hangingPunct="0">
              <a:buNone/>
            </a:pPr>
            <a:r>
              <a:rPr lang="sv-SE" sz="3700" b="1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sv-SE" sz="3700" dirty="0" smtClean="0">
                <a:latin typeface="Courier New" pitchFamily="49" charset="0"/>
                <a:cs typeface="Courier New" pitchFamily="49" charset="0"/>
              </a:rPr>
              <a:t> Kommun</a:t>
            </a:r>
          </a:p>
          <a:p>
            <a:pPr hangingPunct="0">
              <a:buNone/>
            </a:pPr>
            <a:r>
              <a:rPr lang="sv-SE" sz="3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3700" b="1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sv-SE" sz="3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3700" dirty="0" err="1" smtClean="0">
                <a:latin typeface="Courier New" pitchFamily="49" charset="0"/>
                <a:cs typeface="Courier New" pitchFamily="49" charset="0"/>
              </a:rPr>
              <a:t>Tskatt</a:t>
            </a:r>
            <a:r>
              <a:rPr lang="sv-SE" sz="3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3700" dirty="0" err="1" smtClean="0">
                <a:latin typeface="Courier New" pitchFamily="49" charset="0"/>
                <a:cs typeface="Courier New" pitchFamily="49" charset="0"/>
              </a:rPr>
              <a:t>n.Tskatt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700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hangingPunct="0">
              <a:buNone/>
            </a:pPr>
            <a:r>
              <a:rPr lang="sv-SE" sz="37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sv-SE" sz="3700" dirty="0" err="1" smtClean="0">
                <a:latin typeface="Courier New" pitchFamily="49" charset="0"/>
                <a:cs typeface="Courier New" pitchFamily="49" charset="0"/>
              </a:rPr>
              <a:t>Inv</a:t>
            </a:r>
            <a:r>
              <a:rPr lang="sv-SE" sz="3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3700" dirty="0" err="1" smtClean="0">
                <a:latin typeface="Courier New" pitchFamily="49" charset="0"/>
                <a:cs typeface="Courier New" pitchFamily="49" charset="0"/>
              </a:rPr>
              <a:t>n.Inv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b-NO" sz="37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b-NO" sz="3700" dirty="0" smtClean="0">
                <a:latin typeface="Courier New" pitchFamily="49" charset="0"/>
                <a:cs typeface="Courier New" pitchFamily="49" charset="0"/>
              </a:rPr>
              <a:t> NyKommun n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z="37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b-NO" sz="3700" b="1" dirty="0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nb-NO" sz="3700" dirty="0" smtClean="0">
                <a:latin typeface="Courier New" pitchFamily="49" charset="0"/>
                <a:cs typeface="Courier New" pitchFamily="49" charset="0"/>
              </a:rPr>
              <a:t> Kommun k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z="37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sv-SE" sz="3700" b="1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sv-SE" sz="3700" dirty="0" err="1" smtClean="0">
                <a:latin typeface="Courier New" pitchFamily="49" charset="0"/>
                <a:cs typeface="Courier New" pitchFamily="49" charset="0"/>
              </a:rPr>
              <a:t>k.Kommun</a:t>
            </a:r>
            <a:r>
              <a:rPr lang="sv-SE" sz="3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3700" dirty="0" err="1" smtClean="0">
                <a:latin typeface="Courier New" pitchFamily="49" charset="0"/>
                <a:cs typeface="Courier New" pitchFamily="49" charset="0"/>
              </a:rPr>
              <a:t>n.Kommun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/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v-SE" sz="1400" dirty="0" smtClean="0"/>
              <a:t>Ladda tabellerna  </a:t>
            </a:r>
            <a:r>
              <a:rPr lang="sv-SE" sz="1400" dirty="0" err="1" smtClean="0"/>
              <a:t>Forlag</a:t>
            </a:r>
            <a:r>
              <a:rPr lang="sv-SE" sz="1400" dirty="0" smtClean="0"/>
              <a:t>, Titlar  och </a:t>
            </a:r>
            <a:r>
              <a:rPr lang="sv-SE" sz="1400" dirty="0" err="1" smtClean="0"/>
              <a:t>Forfattare</a:t>
            </a:r>
            <a:r>
              <a:rPr lang="sv-SE" sz="1400" dirty="0" smtClean="0"/>
              <a:t> </a:t>
            </a:r>
            <a:br>
              <a:rPr lang="sv-SE" sz="1400" dirty="0" smtClean="0"/>
            </a:br>
            <a:r>
              <a:rPr lang="sv-SE" sz="1400" dirty="0" smtClean="0"/>
              <a:t>från databasen Kurs1. Använd </a:t>
            </a:r>
            <a:r>
              <a:rPr lang="sv-SE" sz="1400" b="1" dirty="0" err="1" smtClean="0"/>
              <a:t>insert</a:t>
            </a:r>
            <a:r>
              <a:rPr lang="sv-SE" sz="1400" b="1" dirty="0" smtClean="0"/>
              <a:t> … </a:t>
            </a:r>
            <a:r>
              <a:rPr lang="sv-SE" sz="1400" b="1" dirty="0" err="1" smtClean="0"/>
              <a:t>select</a:t>
            </a:r>
            <a:r>
              <a:rPr lang="sv-SE" sz="1400" dirty="0" smtClean="0"/>
              <a:t>.</a:t>
            </a:r>
            <a:br>
              <a:rPr lang="sv-SE" sz="1400" dirty="0" smtClean="0"/>
            </a:br>
            <a:r>
              <a:rPr lang="sv-SE" sz="1400" dirty="0" smtClean="0"/>
              <a:t>Har ordningen betydelse?</a:t>
            </a:r>
            <a:br>
              <a:rPr lang="sv-SE" sz="1400" dirty="0" smtClean="0"/>
            </a:br>
            <a:endParaRPr lang="sv-SE" sz="1400" dirty="0" smtClean="0"/>
          </a:p>
          <a:p>
            <a:pPr>
              <a:buFont typeface="+mj-lt"/>
              <a:buAutoNum type="arabicPeriod"/>
            </a:pPr>
            <a:r>
              <a:rPr lang="sv-SE" sz="1400" dirty="0" smtClean="0"/>
              <a:t>Byt namn på bokförlaget  Bonniers </a:t>
            </a:r>
            <a:br>
              <a:rPr lang="sv-SE" sz="1400" dirty="0" smtClean="0"/>
            </a:br>
            <a:r>
              <a:rPr lang="sv-SE" sz="1400" dirty="0" smtClean="0"/>
              <a:t>till Bonniers AB.</a:t>
            </a:r>
            <a:br>
              <a:rPr lang="sv-SE" sz="1400" dirty="0" smtClean="0"/>
            </a:br>
            <a:endParaRPr lang="sv-SE" sz="1400" dirty="0" smtClean="0"/>
          </a:p>
          <a:p>
            <a:pPr>
              <a:buFont typeface="+mj-lt"/>
              <a:buAutoNum type="arabicPeriod"/>
            </a:pPr>
            <a:r>
              <a:rPr lang="sv-SE" sz="1400" dirty="0" smtClean="0"/>
              <a:t>Ta bort bokförlaget Liber.</a:t>
            </a:r>
            <a:br>
              <a:rPr lang="sv-SE" sz="1400" dirty="0" smtClean="0"/>
            </a:br>
            <a:endParaRPr lang="sv-SE" sz="1400" dirty="0" smtClean="0"/>
          </a:p>
          <a:p>
            <a:pPr>
              <a:buFont typeface="+mj-lt"/>
              <a:buAutoNum type="arabicPeriod"/>
            </a:pPr>
            <a:r>
              <a:rPr lang="sv-SE" sz="1400" dirty="0" smtClean="0"/>
              <a:t>Ta bort bokförlaget Prisma.</a:t>
            </a:r>
            <a:br>
              <a:rPr lang="sv-SE" sz="1400" dirty="0" smtClean="0"/>
            </a:br>
            <a:endParaRPr lang="sv-SE" sz="1400" dirty="0" smtClean="0"/>
          </a:p>
          <a:p>
            <a:pPr>
              <a:buFont typeface="+mj-lt"/>
              <a:buAutoNum type="arabicPeriod"/>
            </a:pPr>
            <a:r>
              <a:rPr lang="sv-SE" sz="1400" dirty="0" smtClean="0"/>
              <a:t>Ta bort författarna Bo Ek och Liza Karlsson.</a:t>
            </a:r>
            <a:br>
              <a:rPr lang="sv-SE" sz="1400" dirty="0" smtClean="0"/>
            </a:br>
            <a:endParaRPr lang="sv-SE" sz="1400" dirty="0" smtClean="0"/>
          </a:p>
          <a:p>
            <a:pPr>
              <a:buFont typeface="+mj-lt"/>
              <a:buAutoNum type="arabicPeriod"/>
            </a:pPr>
            <a:r>
              <a:rPr lang="sv-SE" sz="1400" dirty="0" smtClean="0"/>
              <a:t>Ta bort författaren Liza Nilsson.</a:t>
            </a:r>
          </a:p>
          <a:p>
            <a:pPr marL="514350" indent="-514350">
              <a:buAutoNum type="arabicPeriod" startAt="2"/>
            </a:pPr>
            <a:endParaRPr lang="sv-SE" dirty="0"/>
          </a:p>
        </p:txBody>
      </p:sp>
      <p:pic>
        <p:nvPicPr>
          <p:cNvPr id="4" name="Platshållare för innehåll 3" descr="Bocker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700808"/>
            <a:ext cx="4667661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Repetition – select into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 fontScale="32500" lnSpcReduction="20000"/>
          </a:bodyPr>
          <a:lstStyle/>
          <a:p>
            <a:pPr hangingPunct="0">
              <a:buNone/>
            </a:pPr>
            <a:r>
              <a:rPr lang="sv-SE" sz="4300" b="1" smtClean="0"/>
              <a:t>Select into</a:t>
            </a:r>
            <a:r>
              <a:rPr lang="sv-SE" sz="4300" smtClean="0"/>
              <a:t> används för att spara resultatet av en select-fråga från en eller flera tabeller som en egen tabell. </a:t>
            </a:r>
          </a:p>
          <a:p>
            <a:pPr hangingPunct="0">
              <a:buNone/>
            </a:pPr>
            <a:endParaRPr lang="sv-SE" sz="4300" smtClean="0"/>
          </a:p>
          <a:p>
            <a:pPr hangingPunct="0">
              <a:buNone/>
            </a:pPr>
            <a:r>
              <a:rPr lang="sv-SE" sz="4300" smtClean="0"/>
              <a:t>Om tecknet # anges som första tecken i tabellnamnet, sparas resultatet i en temporär tabell som bara kan nås </a:t>
            </a:r>
          </a:p>
          <a:p>
            <a:pPr hangingPunct="0">
              <a:buNone/>
            </a:pPr>
            <a:r>
              <a:rPr lang="sv-SE" sz="4300" smtClean="0"/>
              <a:t>från frågefönstret och som försvinner vid stängning av frågefönstret. </a:t>
            </a:r>
          </a:p>
          <a:p>
            <a:pPr hangingPunct="0">
              <a:buNone/>
            </a:pPr>
            <a:endParaRPr lang="sv-SE" sz="4300" smtClean="0"/>
          </a:p>
          <a:p>
            <a:pPr hangingPunct="0">
              <a:buNone/>
            </a:pPr>
            <a:r>
              <a:rPr lang="sv-SE" sz="4300" b="1" i="1" smtClean="0"/>
              <a:t>Observera att tabellnamn och kolumnrubriker inte får innehålla mellanslag eller specialtecken !</a:t>
            </a:r>
          </a:p>
          <a:p>
            <a:pPr hangingPunct="0">
              <a:buNone/>
            </a:pPr>
            <a:endParaRPr lang="sv-SE" sz="4300" smtClean="0"/>
          </a:p>
          <a:p>
            <a:pPr hangingPunct="0">
              <a:buNone/>
            </a:pPr>
            <a:r>
              <a:rPr lang="sv-SE" sz="4300" smtClean="0"/>
              <a:t>Syntax (förenklad):</a:t>
            </a:r>
          </a:p>
          <a:p>
            <a:pPr hangingPunct="0">
              <a:buNone/>
            </a:pPr>
            <a:endParaRPr lang="sv-SE" sz="43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4300" b="1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sv-SE" sz="4300" i="1" smtClean="0">
                <a:latin typeface="Courier New" pitchFamily="49" charset="0"/>
                <a:cs typeface="Courier New" pitchFamily="49" charset="0"/>
              </a:rPr>
              <a:t>kolumnnamn rubrik</a:t>
            </a:r>
            <a:endParaRPr lang="sv-SE" sz="43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4300" i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430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sz="4300" i="1" smtClean="0">
                <a:latin typeface="Courier New" pitchFamily="49" charset="0"/>
                <a:cs typeface="Courier New" pitchFamily="49" charset="0"/>
              </a:rPr>
              <a:t>,kolumnnamn rubrik</a:t>
            </a:r>
            <a:r>
              <a:rPr lang="sv-SE" sz="4300" smtClean="0">
                <a:latin typeface="Courier New" pitchFamily="49" charset="0"/>
                <a:cs typeface="Courier New" pitchFamily="49" charset="0"/>
              </a:rPr>
              <a:t>]</a:t>
            </a:r>
            <a:endParaRPr lang="sv-SE" sz="43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4300" b="1" smtClean="0">
                <a:latin typeface="Courier New" pitchFamily="49" charset="0"/>
                <a:cs typeface="Courier New" pitchFamily="49" charset="0"/>
              </a:rPr>
              <a:t>   into </a:t>
            </a:r>
            <a:r>
              <a:rPr lang="sv-SE" sz="4300" i="1" smtClean="0">
                <a:latin typeface="Courier New" pitchFamily="49" charset="0"/>
                <a:cs typeface="Courier New" pitchFamily="49" charset="0"/>
              </a:rPr>
              <a:t>tabellnamn</a:t>
            </a:r>
            <a:endParaRPr lang="sv-SE" sz="43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43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4300" b="1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GB" sz="4300" i="1" smtClean="0">
                <a:latin typeface="Courier New" pitchFamily="49" charset="0"/>
                <a:cs typeface="Courier New" pitchFamily="49" charset="0"/>
              </a:rPr>
              <a:t>Tabell</a:t>
            </a:r>
            <a:endParaRPr lang="sv-SE" sz="43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4300" i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4300" b="1" smtClean="0">
                <a:latin typeface="Courier New" pitchFamily="49" charset="0"/>
                <a:cs typeface="Courier New" pitchFamily="49" charset="0"/>
              </a:rPr>
              <a:t>[where</a:t>
            </a:r>
            <a:r>
              <a:rPr lang="sv-SE" sz="4300" i="1" smtClean="0">
                <a:latin typeface="Courier New" pitchFamily="49" charset="0"/>
                <a:cs typeface="Courier New" pitchFamily="49" charset="0"/>
              </a:rPr>
              <a:t> villkor</a:t>
            </a:r>
            <a:r>
              <a:rPr lang="sv-SE" sz="4300" b="1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sv-SE" sz="4300" b="1" i="1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>
              <a:buNone/>
            </a:pPr>
            <a:endParaRPr lang="sv-SE" sz="4300" b="1" i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43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z="4300" smtClean="0">
                <a:latin typeface="Courier New" pitchFamily="49" charset="0"/>
                <a:cs typeface="Courier New" pitchFamily="49" charset="0"/>
              </a:rPr>
              <a:t> PersonNr</a:t>
            </a:r>
          </a:p>
          <a:p>
            <a:pPr hangingPunct="0">
              <a:buNone/>
            </a:pPr>
            <a:r>
              <a:rPr lang="sv-SE" sz="4300" smtClean="0">
                <a:latin typeface="Courier New" pitchFamily="49" charset="0"/>
                <a:cs typeface="Courier New" pitchFamily="49" charset="0"/>
              </a:rPr>
              <a:t>      ,Kon</a:t>
            </a:r>
          </a:p>
          <a:p>
            <a:pPr hangingPunct="0">
              <a:buNone/>
            </a:pPr>
            <a:r>
              <a:rPr lang="sv-SE" sz="4300" smtClean="0">
                <a:latin typeface="Courier New" pitchFamily="49" charset="0"/>
                <a:cs typeface="Courier New" pitchFamily="49" charset="0"/>
              </a:rPr>
              <a:t>      ,Alder</a:t>
            </a:r>
          </a:p>
          <a:p>
            <a:pPr hangingPunct="0">
              <a:buNone/>
            </a:pPr>
            <a:r>
              <a:rPr lang="sv-SE" sz="43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4300" b="1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en-GB" sz="4300" smtClean="0">
                <a:latin typeface="Courier New" pitchFamily="49" charset="0"/>
                <a:cs typeface="Courier New" pitchFamily="49" charset="0"/>
              </a:rPr>
              <a:t> #Temp1</a:t>
            </a:r>
            <a:endParaRPr lang="sv-SE" sz="43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43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4300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4300" smtClean="0">
                <a:latin typeface="Courier New" pitchFamily="49" charset="0"/>
                <a:cs typeface="Courier New" pitchFamily="49" charset="0"/>
              </a:rPr>
              <a:t> Hushall</a:t>
            </a:r>
            <a:endParaRPr lang="sv-SE" sz="43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4300" b="1" smtClean="0">
                <a:latin typeface="Courier New" pitchFamily="49" charset="0"/>
                <a:cs typeface="Courier New" pitchFamily="49" charset="0"/>
              </a:rPr>
              <a:t>   where</a:t>
            </a:r>
            <a:r>
              <a:rPr lang="sv-SE" sz="4300" smtClean="0">
                <a:latin typeface="Courier New" pitchFamily="49" charset="0"/>
                <a:cs typeface="Courier New" pitchFamily="49" charset="0"/>
              </a:rPr>
              <a:t> FamiljeTyp = '4'</a:t>
            </a:r>
          </a:p>
          <a:p>
            <a:pPr>
              <a:buNone/>
            </a:pPr>
            <a:endParaRPr lang="sv-SE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Repetition – inner 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hangingPunct="0">
              <a:buNone/>
            </a:pPr>
            <a:r>
              <a:rPr lang="sv-SE" b="1" smtClean="0"/>
              <a:t>Inner join</a:t>
            </a:r>
            <a:r>
              <a:rPr lang="sv-SE" smtClean="0"/>
              <a:t> används om man från flera tabeller vill visa de rader </a:t>
            </a:r>
          </a:p>
          <a:p>
            <a:pPr hangingPunct="0">
              <a:buNone/>
            </a:pPr>
            <a:r>
              <a:rPr lang="sv-SE" smtClean="0"/>
              <a:t>som uppfyller join-villkoret.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smtClean="0"/>
              <a:t>Syntax (förenklad):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kolumnnamn rubrik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i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,kolumnnamn rubrik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from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TabellA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i-FI" b="1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fi-FI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i-FI" i="1" smtClean="0">
                <a:latin typeface="Courier New" pitchFamily="49" charset="0"/>
                <a:cs typeface="Courier New" pitchFamily="49" charset="0"/>
              </a:rPr>
              <a:t>TabellB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fi-FI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fi-FI" b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fi-FI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i-FI" i="1" smtClean="0">
                <a:latin typeface="Courier New" pitchFamily="49" charset="0"/>
                <a:cs typeface="Courier New" pitchFamily="49" charset="0"/>
              </a:rPr>
              <a:t>joinvillkor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fi-FI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övriga_villkor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…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hangingPunct="0">
              <a:buNone/>
            </a:pPr>
            <a:endParaRPr lang="sv-SE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Bildobjekt 3" descr="Snit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2204864"/>
            <a:ext cx="5112568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Repetition – inner 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hangingPunct="0">
              <a:buNone/>
            </a:pP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Namn      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   ,Titel  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Titlar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Forfattare     </a:t>
            </a:r>
            <a:br>
              <a:rPr lang="sv-SE" smtClean="0">
                <a:latin typeface="Courier New" pitchFamily="49" charset="0"/>
                <a:cs typeface="Courier New" pitchFamily="49" charset="0"/>
              </a:rPr>
            </a:br>
            <a:r>
              <a:rPr lang="sv-SE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Titlar.ForfId=Forfattare.ForfId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Namn                           	Titel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-------------            		--------------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Liza Marklund                 	Sprängaren         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Liza Marklund                 	Gömda              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Jan Guillou                   	Vendetta           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Jan Guillou                   	Fiendens fiende    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Jan Guillou                   	Gustav             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Liza Nilsson                  	Skidresan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Repetition – outer 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sz="3400" b="1" smtClean="0"/>
              <a:t>Outer join</a:t>
            </a:r>
            <a:r>
              <a:rPr lang="sv-SE" sz="3400" smtClean="0"/>
              <a:t> används om man vill visa alla rader från den ena tabellen </a:t>
            </a:r>
          </a:p>
          <a:p>
            <a:pPr hangingPunct="0">
              <a:buNone/>
            </a:pPr>
            <a:r>
              <a:rPr lang="sv-SE" sz="3400" smtClean="0"/>
              <a:t>oavsett om join-villkoret uppfylls eller inte. </a:t>
            </a:r>
          </a:p>
          <a:p>
            <a:pPr hangingPunct="0">
              <a:buNone/>
            </a:pPr>
            <a:r>
              <a:rPr lang="sv-SE" sz="3400" smtClean="0"/>
              <a:t>Från den andra tabellen visas de rader som uppfyller join-villkoret.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sz="3400" smtClean="0"/>
              <a:t>Syntax (förenklad):</a:t>
            </a:r>
          </a:p>
          <a:p>
            <a:pPr hangingPunct="0">
              <a:buNone/>
            </a:pPr>
            <a:endParaRPr lang="sv-SE" sz="3400" smtClean="0"/>
          </a:p>
          <a:p>
            <a:pPr hangingPunct="0">
              <a:buNone/>
            </a:pPr>
            <a:r>
              <a:rPr lang="sv-SE" sz="3400" b="1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sv-SE" sz="3400" i="1" smtClean="0">
                <a:latin typeface="Courier New" pitchFamily="49" charset="0"/>
                <a:cs typeface="Courier New" pitchFamily="49" charset="0"/>
              </a:rPr>
              <a:t>kolumnnamn rubrik</a:t>
            </a:r>
            <a:endParaRPr lang="sv-SE" sz="34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400" i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340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sz="3400" i="1" smtClean="0">
                <a:latin typeface="Courier New" pitchFamily="49" charset="0"/>
                <a:cs typeface="Courier New" pitchFamily="49" charset="0"/>
              </a:rPr>
              <a:t>,kolumnnamn rubrik</a:t>
            </a:r>
            <a:r>
              <a:rPr lang="sv-SE" sz="3400" smtClean="0">
                <a:latin typeface="Courier New" pitchFamily="49" charset="0"/>
                <a:cs typeface="Courier New" pitchFamily="49" charset="0"/>
              </a:rPr>
              <a:t>]</a:t>
            </a:r>
            <a:endParaRPr lang="sv-SE" sz="34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400" b="1" smtClean="0">
                <a:latin typeface="Courier New" pitchFamily="49" charset="0"/>
                <a:cs typeface="Courier New" pitchFamily="49" charset="0"/>
              </a:rPr>
              <a:t>   from </a:t>
            </a:r>
            <a:r>
              <a:rPr lang="sv-SE" sz="3400" i="1" smtClean="0">
                <a:latin typeface="Courier New" pitchFamily="49" charset="0"/>
                <a:cs typeface="Courier New" pitchFamily="49" charset="0"/>
              </a:rPr>
              <a:t>TabellA</a:t>
            </a:r>
            <a:r>
              <a:rPr lang="sv-SE" sz="3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hangingPunct="0">
              <a:buNone/>
            </a:pPr>
            <a:r>
              <a:rPr lang="sv-SE" sz="3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left outer join | right outer join </a:t>
            </a:r>
            <a:r>
              <a:rPr lang="en-GB" sz="3400" i="1" smtClean="0">
                <a:latin typeface="Courier New" pitchFamily="49" charset="0"/>
                <a:cs typeface="Courier New" pitchFamily="49" charset="0"/>
              </a:rPr>
              <a:t>TabellB</a:t>
            </a:r>
            <a:endParaRPr lang="sv-SE" sz="34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sv-SE" sz="3400" b="1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sv-SE" sz="3400" i="1" smtClean="0">
                <a:latin typeface="Courier New" pitchFamily="49" charset="0"/>
                <a:cs typeface="Courier New" pitchFamily="49" charset="0"/>
              </a:rPr>
              <a:t>joinvillkor</a:t>
            </a:r>
            <a:endParaRPr lang="sv-SE" sz="34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400" b="1" smtClean="0">
                <a:latin typeface="Courier New" pitchFamily="49" charset="0"/>
                <a:cs typeface="Courier New" pitchFamily="49" charset="0"/>
              </a:rPr>
              <a:t>   where </a:t>
            </a:r>
            <a:r>
              <a:rPr lang="sv-SE" sz="3400" i="1" smtClean="0">
                <a:latin typeface="Courier New" pitchFamily="49" charset="0"/>
                <a:cs typeface="Courier New" pitchFamily="49" charset="0"/>
              </a:rPr>
              <a:t>övriga_villkor</a:t>
            </a:r>
            <a:endParaRPr lang="sv-SE" sz="34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400" i="1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hangingPunct="0">
              <a:buNone/>
            </a:pPr>
            <a:endParaRPr lang="sv-SE" b="1" smtClean="0"/>
          </a:p>
          <a:p>
            <a:endParaRPr lang="sv-SE"/>
          </a:p>
        </p:txBody>
      </p:sp>
      <p:pic>
        <p:nvPicPr>
          <p:cNvPr id="5" name="Bildobjekt 4" descr="Snittdiff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2420888"/>
            <a:ext cx="5280660" cy="1348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Repetition – outer 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Namn</a:t>
            </a:r>
          </a:p>
          <a:p>
            <a:pPr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    ,Titel</a:t>
            </a:r>
          </a:p>
          <a:p>
            <a:pPr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Forfattare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outer join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Titlar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   	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Titlar.ForfId=Forfattare.ForfId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Namn                 		Titel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---------------                	-----------------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Liza Marklund                 	Sprängaren         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Liza Marklund                 	Gömda              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Jan Guillou                   	Vendetta            </a:t>
            </a: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Jan Guillou                   	Fiendens fiende     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Jan Guillou                   	Gustav              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Bo Ek                         	NULL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Liza Karlsson                 	NULL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Liza Nilsson                  	Skidresan   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Slut på repetition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Frågor?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/>
            <a:r>
              <a:rPr lang="sv-SE" b="1"/>
              <a:t>Kombinera tabeller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hangingPunct="0"/>
            <a:r>
              <a:rPr lang="sv-SE" b="1" smtClean="0"/>
              <a:t>Join</a:t>
            </a:r>
            <a:r>
              <a:rPr lang="sv-SE" smtClean="0"/>
              <a:t> </a:t>
            </a:r>
            <a:r>
              <a:rPr lang="sv-SE"/>
              <a:t>används för att lägga ihop kolumner bredvid varandra.</a:t>
            </a:r>
          </a:p>
          <a:p>
            <a:pPr hangingPunct="0"/>
            <a:r>
              <a:rPr lang="sv-SE" b="1" smtClean="0"/>
              <a:t>Union</a:t>
            </a:r>
            <a:r>
              <a:rPr lang="sv-SE" smtClean="0"/>
              <a:t> används för att lägga ihop rader under varandra.</a:t>
            </a:r>
          </a:p>
          <a:p>
            <a:pPr lvl="0" hangingPunct="0"/>
            <a:r>
              <a:rPr lang="sv-SE" b="1" smtClean="0"/>
              <a:t>Vy</a:t>
            </a:r>
            <a:r>
              <a:rPr lang="sv-SE" smtClean="0"/>
              <a:t>  </a:t>
            </a:r>
            <a:r>
              <a:rPr lang="sv-SE"/>
              <a:t>är en </a:t>
            </a:r>
            <a:r>
              <a:rPr lang="sv-SE" smtClean="0"/>
              <a:t>select-fråga </a:t>
            </a:r>
            <a:r>
              <a:rPr lang="sv-SE"/>
              <a:t>som </a:t>
            </a:r>
            <a:r>
              <a:rPr lang="sv-SE" smtClean="0"/>
              <a:t>sparats som ett objekt i databasen. Man </a:t>
            </a:r>
            <a:r>
              <a:rPr lang="sv-SE"/>
              <a:t>arbetar mot </a:t>
            </a:r>
            <a:r>
              <a:rPr lang="sv-SE" smtClean="0"/>
              <a:t>vyer </a:t>
            </a:r>
            <a:r>
              <a:rPr lang="sv-SE"/>
              <a:t>ungefär som om de vore </a:t>
            </a:r>
            <a:r>
              <a:rPr lang="sv-SE" smtClean="0"/>
              <a:t>tabeller.</a:t>
            </a:r>
            <a:endParaRPr lang="sv-SE"/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Repetition - SQL Server</a:t>
            </a:r>
            <a:endParaRPr lang="sv-SE"/>
          </a:p>
        </p:txBody>
      </p:sp>
      <p:pic>
        <p:nvPicPr>
          <p:cNvPr id="4" name="Platshållare för innehåll 3" descr="DBserver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2132856"/>
            <a:ext cx="5280660" cy="23317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hangingPunct="0">
              <a:buNone/>
            </a:pPr>
            <a:endParaRPr lang="sv-SE" sz="3800" smtClean="0"/>
          </a:p>
          <a:p>
            <a:pPr hangingPunct="0">
              <a:buNone/>
            </a:pPr>
            <a:r>
              <a:rPr lang="sv-SE" sz="3800" smtClean="0"/>
              <a:t>Operatorn </a:t>
            </a:r>
            <a:r>
              <a:rPr lang="sv-SE" sz="3800" b="1"/>
              <a:t>join</a:t>
            </a:r>
            <a:r>
              <a:rPr lang="sv-SE" sz="3800"/>
              <a:t> används för att </a:t>
            </a:r>
            <a:r>
              <a:rPr lang="sv-SE" sz="3800" u="sng"/>
              <a:t>lägga ihop kolumner</a:t>
            </a:r>
            <a:r>
              <a:rPr lang="sv-SE" sz="3800"/>
              <a:t> från två eller flera tabeller. </a:t>
            </a:r>
            <a:endParaRPr lang="sv-SE" sz="3800" smtClean="0"/>
          </a:p>
          <a:p>
            <a:pPr hangingPunct="0">
              <a:buNone/>
            </a:pPr>
            <a:r>
              <a:rPr lang="sv-SE" sz="3800" smtClean="0"/>
              <a:t>Kolumnerna </a:t>
            </a:r>
            <a:r>
              <a:rPr lang="sv-SE" sz="3800"/>
              <a:t>kommer att läggas bredvid varandra.</a:t>
            </a:r>
          </a:p>
          <a:p>
            <a:pPr hangingPunct="0">
              <a:buNone/>
            </a:pPr>
            <a:r>
              <a:rPr lang="sv-SE" sz="3800"/>
              <a:t> </a:t>
            </a:r>
          </a:p>
          <a:p>
            <a:pPr hangingPunct="0">
              <a:buNone/>
            </a:pPr>
            <a:r>
              <a:rPr lang="sv-SE" sz="3800"/>
              <a:t>När man vill hämta värden från olika kolumner i flera tabeller måste man matcha tabellerna. </a:t>
            </a:r>
            <a:endParaRPr lang="sv-SE" sz="3800" smtClean="0"/>
          </a:p>
          <a:p>
            <a:pPr hangingPunct="0">
              <a:buNone/>
            </a:pPr>
            <a:r>
              <a:rPr lang="sv-SE" sz="3800" smtClean="0"/>
              <a:t>I </a:t>
            </a:r>
            <a:r>
              <a:rPr lang="sv-SE" sz="3800"/>
              <a:t>SQL-språket kallas det för att göra en </a:t>
            </a:r>
            <a:r>
              <a:rPr lang="sv-SE" sz="3800" b="1"/>
              <a:t>join</a:t>
            </a:r>
            <a:r>
              <a:rPr lang="sv-SE" sz="3800"/>
              <a:t> och då använder man sig av ett join-villkor. </a:t>
            </a:r>
          </a:p>
          <a:p>
            <a:pPr hangingPunct="0">
              <a:buNone/>
            </a:pPr>
            <a:r>
              <a:rPr lang="sv-SE" sz="3800"/>
              <a:t> </a:t>
            </a:r>
          </a:p>
          <a:p>
            <a:pPr hangingPunct="0">
              <a:buNone/>
            </a:pPr>
            <a:r>
              <a:rPr lang="sv-SE" sz="3800"/>
              <a:t>Det enklaste sättet att matcha tabeller är att matcha tabeller som är kopplade med primärnyckeln i </a:t>
            </a:r>
            <a:r>
              <a:rPr lang="sv-SE" sz="3800" smtClean="0"/>
              <a:t>ena</a:t>
            </a:r>
          </a:p>
          <a:p>
            <a:pPr hangingPunct="0">
              <a:buNone/>
            </a:pPr>
            <a:r>
              <a:rPr lang="sv-SE" sz="3800" smtClean="0"/>
              <a:t> </a:t>
            </a:r>
            <a:r>
              <a:rPr lang="sv-SE" sz="3800"/>
              <a:t>tabellen mot främmande nyckeln i andra tabellen. </a:t>
            </a:r>
            <a:endParaRPr lang="sv-SE" sz="3800" smtClean="0"/>
          </a:p>
          <a:p>
            <a:pPr hangingPunct="0">
              <a:buNone/>
            </a:pPr>
            <a:r>
              <a:rPr lang="sv-SE" sz="3800" smtClean="0"/>
              <a:t>Det </a:t>
            </a:r>
            <a:r>
              <a:rPr lang="sv-SE" sz="3800"/>
              <a:t>viktiga är att de kolumner som man jämför har samma innebörd. </a:t>
            </a:r>
            <a:endParaRPr lang="sv-SE" sz="3800" smtClean="0"/>
          </a:p>
          <a:p>
            <a:pPr hangingPunct="0">
              <a:buNone/>
            </a:pPr>
            <a:r>
              <a:rPr lang="sv-SE" sz="3800" smtClean="0"/>
              <a:t>Kolumnnamnen </a:t>
            </a:r>
            <a:r>
              <a:rPr lang="sv-SE" sz="3800"/>
              <a:t>behöver inte vara lika.</a:t>
            </a:r>
          </a:p>
          <a:p>
            <a:pPr hangingPunct="0">
              <a:buNone/>
            </a:pPr>
            <a:r>
              <a:rPr lang="sv-SE" sz="3800"/>
              <a:t> </a:t>
            </a:r>
          </a:p>
          <a:p>
            <a:pPr hangingPunct="0">
              <a:buNone/>
            </a:pPr>
            <a:r>
              <a:rPr lang="sv-SE" sz="3800" smtClean="0"/>
              <a:t>Det </a:t>
            </a:r>
            <a:r>
              <a:rPr lang="sv-SE" sz="3800"/>
              <a:t>finns flera olika typer av join.</a:t>
            </a:r>
          </a:p>
          <a:p>
            <a:pPr lvl="0" hangingPunct="0"/>
            <a:r>
              <a:rPr lang="en-GB" sz="3800"/>
              <a:t>Inner join</a:t>
            </a:r>
            <a:endParaRPr lang="sv-SE" sz="3800"/>
          </a:p>
          <a:p>
            <a:pPr lvl="0" hangingPunct="0"/>
            <a:r>
              <a:rPr lang="en-GB" sz="3800"/>
              <a:t>Cross join</a:t>
            </a:r>
            <a:endParaRPr lang="sv-SE" sz="3800"/>
          </a:p>
          <a:p>
            <a:pPr lvl="0" hangingPunct="0"/>
            <a:r>
              <a:rPr lang="en-GB" sz="3800"/>
              <a:t>Outer join</a:t>
            </a:r>
            <a:endParaRPr lang="sv-SE" sz="3800"/>
          </a:p>
          <a:p>
            <a:pPr lvl="0" hangingPunct="0"/>
            <a:r>
              <a:rPr lang="en-GB" sz="3800"/>
              <a:t>Full join</a:t>
            </a:r>
            <a:endParaRPr lang="sv-SE" sz="3800"/>
          </a:p>
          <a:p>
            <a:pPr lvl="0" hangingPunct="0"/>
            <a:r>
              <a:rPr lang="en-GB" sz="3800"/>
              <a:t>Self join</a:t>
            </a:r>
            <a:endParaRPr lang="sv-SE" sz="3800"/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Beskrivning av exempeltabellerna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GB" sz="4000">
                <a:latin typeface="Courier New" pitchFamily="49" charset="0"/>
                <a:cs typeface="Courier New" pitchFamily="49" charset="0"/>
              </a:rPr>
              <a:t> </a:t>
            </a:r>
            <a:endParaRPr lang="sv-SE" sz="40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4000" b="1" i="1" smtClean="0">
                <a:latin typeface="Courier New" pitchFamily="49" charset="0"/>
                <a:cs typeface="Courier New" pitchFamily="49" charset="0"/>
              </a:rPr>
              <a:t>Innehåll i tabellen Forlag</a:t>
            </a:r>
          </a:p>
          <a:p>
            <a:pPr>
              <a:buNone/>
            </a:pPr>
            <a:r>
              <a:rPr lang="sv-SE" sz="40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nb-NO" sz="4000" smtClean="0">
                <a:latin typeface="Courier New" pitchFamily="49" charset="0"/>
                <a:cs typeface="Courier New" pitchFamily="49" charset="0"/>
              </a:rPr>
              <a:t>ForlID	Forlag</a:t>
            </a:r>
            <a:endParaRPr lang="sv-SE" sz="4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4000" smtClean="0">
                <a:latin typeface="Courier New" pitchFamily="49" charset="0"/>
                <a:cs typeface="Courier New" pitchFamily="49" charset="0"/>
              </a:rPr>
              <a:t>------	------------------------------</a:t>
            </a:r>
          </a:p>
          <a:p>
            <a:pPr>
              <a:buNone/>
            </a:pPr>
            <a:r>
              <a:rPr lang="sv-SE" sz="4000" smtClean="0">
                <a:latin typeface="Courier New" pitchFamily="49" charset="0"/>
                <a:cs typeface="Courier New" pitchFamily="49" charset="0"/>
              </a:rPr>
              <a:t>22		Bonniers                      </a:t>
            </a:r>
          </a:p>
          <a:p>
            <a:pPr>
              <a:buNone/>
            </a:pPr>
            <a:r>
              <a:rPr lang="sv-SE" sz="4000" smtClean="0">
                <a:latin typeface="Courier New" pitchFamily="49" charset="0"/>
                <a:cs typeface="Courier New" pitchFamily="49" charset="0"/>
              </a:rPr>
              <a:t>23		Rabén &amp; Sjögren               </a:t>
            </a:r>
          </a:p>
          <a:p>
            <a:pPr>
              <a:buNone/>
            </a:pPr>
            <a:r>
              <a:rPr lang="sv-SE" sz="4000" smtClean="0">
                <a:latin typeface="Courier New" pitchFamily="49" charset="0"/>
                <a:cs typeface="Courier New" pitchFamily="49" charset="0"/>
              </a:rPr>
              <a:t>24		Prisma                        </a:t>
            </a:r>
          </a:p>
          <a:p>
            <a:pPr>
              <a:buNone/>
            </a:pPr>
            <a:r>
              <a:rPr lang="sv-SE" sz="4000" smtClean="0">
                <a:latin typeface="Courier New" pitchFamily="49" charset="0"/>
                <a:cs typeface="Courier New" pitchFamily="49" charset="0"/>
              </a:rPr>
              <a:t>25		Liber                         </a:t>
            </a:r>
          </a:p>
          <a:p>
            <a:pPr hangingPunct="0">
              <a:buNone/>
            </a:pPr>
            <a:endParaRPr lang="sv-SE" sz="4000" b="1" i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4000" b="1" i="1" smtClean="0">
                <a:latin typeface="Courier New" pitchFamily="49" charset="0"/>
                <a:cs typeface="Courier New" pitchFamily="49" charset="0"/>
              </a:rPr>
              <a:t>Innehåll </a:t>
            </a:r>
            <a:r>
              <a:rPr lang="sv-SE" sz="4000" b="1" i="1">
                <a:latin typeface="Courier New" pitchFamily="49" charset="0"/>
                <a:cs typeface="Courier New" pitchFamily="49" charset="0"/>
              </a:rPr>
              <a:t>i tabellen Titlar</a:t>
            </a:r>
          </a:p>
          <a:p>
            <a:pPr>
              <a:buNone/>
            </a:pPr>
            <a:r>
              <a:rPr lang="sv-SE" sz="400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nb-NO" sz="4000">
                <a:latin typeface="Courier New" pitchFamily="49" charset="0"/>
                <a:cs typeface="Courier New" pitchFamily="49" charset="0"/>
              </a:rPr>
              <a:t>TitelID Titel                ForfId ForlId </a:t>
            </a:r>
            <a:endParaRPr lang="sv-SE" sz="40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4000">
                <a:latin typeface="Courier New" pitchFamily="49" charset="0"/>
                <a:cs typeface="Courier New" pitchFamily="49" charset="0"/>
              </a:rPr>
              <a:t>------- -------------------- ------ ------ </a:t>
            </a:r>
          </a:p>
          <a:p>
            <a:pPr>
              <a:buNone/>
            </a:pPr>
            <a:r>
              <a:rPr lang="sv-SE" sz="4000">
                <a:latin typeface="Courier New" pitchFamily="49" charset="0"/>
                <a:cs typeface="Courier New" pitchFamily="49" charset="0"/>
              </a:rPr>
              <a:t>111     Sprängaren           01     22</a:t>
            </a:r>
          </a:p>
          <a:p>
            <a:pPr>
              <a:buNone/>
            </a:pPr>
            <a:r>
              <a:rPr lang="sv-SE" sz="4000">
                <a:latin typeface="Courier New" pitchFamily="49" charset="0"/>
                <a:cs typeface="Courier New" pitchFamily="49" charset="0"/>
              </a:rPr>
              <a:t>112     Gömda                01     22</a:t>
            </a:r>
          </a:p>
          <a:p>
            <a:pPr>
              <a:buNone/>
            </a:pPr>
            <a:r>
              <a:rPr lang="sv-SE" sz="4000">
                <a:latin typeface="Courier New" pitchFamily="49" charset="0"/>
                <a:cs typeface="Courier New" pitchFamily="49" charset="0"/>
              </a:rPr>
              <a:t>221     Vendetta             02     23</a:t>
            </a:r>
          </a:p>
          <a:p>
            <a:pPr>
              <a:buNone/>
            </a:pPr>
            <a:r>
              <a:rPr lang="nb-NO" sz="4000">
                <a:latin typeface="Courier New" pitchFamily="49" charset="0"/>
                <a:cs typeface="Courier New" pitchFamily="49" charset="0"/>
              </a:rPr>
              <a:t>222     Fiendens fiende      02     24</a:t>
            </a:r>
            <a:endParaRPr lang="sv-SE" sz="40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b-NO" sz="4000">
                <a:latin typeface="Courier New" pitchFamily="49" charset="0"/>
                <a:cs typeface="Courier New" pitchFamily="49" charset="0"/>
              </a:rPr>
              <a:t>335     Gustav               02     24</a:t>
            </a:r>
            <a:endParaRPr lang="sv-SE" sz="40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4000">
                <a:latin typeface="Courier New" pitchFamily="49" charset="0"/>
                <a:cs typeface="Courier New" pitchFamily="49" charset="0"/>
              </a:rPr>
              <a:t>733     Skidresan            05     24</a:t>
            </a:r>
          </a:p>
          <a:p>
            <a:pPr>
              <a:buNone/>
            </a:pPr>
            <a:r>
              <a:rPr lang="sv-SE" sz="400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sv-SE" sz="4000" b="1" i="1" smtClean="0">
                <a:latin typeface="Courier New" pitchFamily="49" charset="0"/>
                <a:cs typeface="Courier New" pitchFamily="49" charset="0"/>
              </a:rPr>
              <a:t>Innehåll i tabellen Forfattare</a:t>
            </a:r>
          </a:p>
          <a:p>
            <a:pPr hangingPunct="0">
              <a:buNone/>
            </a:pPr>
            <a:r>
              <a:rPr lang="sv-SE" sz="40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sv-SE" sz="4000" smtClean="0">
                <a:latin typeface="Courier New" pitchFamily="49" charset="0"/>
                <a:cs typeface="Courier New" pitchFamily="49" charset="0"/>
              </a:rPr>
              <a:t>ForfID Namn                           </a:t>
            </a:r>
          </a:p>
          <a:p>
            <a:pPr>
              <a:buNone/>
            </a:pPr>
            <a:r>
              <a:rPr lang="sv-SE" sz="4000" smtClean="0">
                <a:latin typeface="Courier New" pitchFamily="49" charset="0"/>
                <a:cs typeface="Courier New" pitchFamily="49" charset="0"/>
              </a:rPr>
              <a:t>------ ------------------------------ </a:t>
            </a:r>
          </a:p>
          <a:p>
            <a:pPr>
              <a:buNone/>
            </a:pPr>
            <a:r>
              <a:rPr lang="sv-SE" sz="4000" smtClean="0">
                <a:latin typeface="Courier New" pitchFamily="49" charset="0"/>
                <a:cs typeface="Courier New" pitchFamily="49" charset="0"/>
              </a:rPr>
              <a:t>01     Liza Marklund</a:t>
            </a:r>
          </a:p>
          <a:p>
            <a:pPr>
              <a:buNone/>
            </a:pPr>
            <a:r>
              <a:rPr lang="en-GB" sz="4000" smtClean="0">
                <a:latin typeface="Courier New" pitchFamily="49" charset="0"/>
                <a:cs typeface="Courier New" pitchFamily="49" charset="0"/>
              </a:rPr>
              <a:t>02     Jan Guillou</a:t>
            </a:r>
            <a:endParaRPr lang="sv-SE" sz="4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4000" smtClean="0">
                <a:latin typeface="Courier New" pitchFamily="49" charset="0"/>
                <a:cs typeface="Courier New" pitchFamily="49" charset="0"/>
              </a:rPr>
              <a:t>03     Bo Ek</a:t>
            </a:r>
            <a:endParaRPr lang="sv-SE" sz="4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4000" smtClean="0">
                <a:latin typeface="Courier New" pitchFamily="49" charset="0"/>
                <a:cs typeface="Courier New" pitchFamily="49" charset="0"/>
              </a:rPr>
              <a:t>04     Liza Karlsson</a:t>
            </a:r>
            <a:endParaRPr lang="sv-SE" sz="4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4000" smtClean="0">
                <a:latin typeface="Courier New" pitchFamily="49" charset="0"/>
                <a:cs typeface="Courier New" pitchFamily="49" charset="0"/>
              </a:rPr>
              <a:t>05     Liza Nilsson</a:t>
            </a:r>
            <a:endParaRPr lang="sv-SE" sz="4000" smtClean="0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  <p:pic>
        <p:nvPicPr>
          <p:cNvPr id="4" name="Bildobjekt 3" descr="Bocker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1844824"/>
            <a:ext cx="4968552" cy="448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Inner 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smtClean="0"/>
              <a:t>När </a:t>
            </a:r>
            <a:r>
              <a:rPr lang="sv-SE"/>
              <a:t>man gör en </a:t>
            </a:r>
            <a:r>
              <a:rPr lang="sv-SE" b="1"/>
              <a:t>inner join</a:t>
            </a:r>
            <a:r>
              <a:rPr lang="sv-SE"/>
              <a:t> så innehåller resultatet de </a:t>
            </a:r>
            <a:r>
              <a:rPr lang="sv-SE" u="sng"/>
              <a:t>rader från båda tabellerna</a:t>
            </a:r>
            <a:r>
              <a:rPr lang="sv-SE"/>
              <a:t> som matchar </a:t>
            </a:r>
            <a:r>
              <a:rPr lang="sv-SE" smtClean="0"/>
              <a:t>varandra</a:t>
            </a:r>
          </a:p>
          <a:p>
            <a:pPr hangingPunct="0">
              <a:buNone/>
            </a:pPr>
            <a:r>
              <a:rPr lang="sv-SE" smtClean="0"/>
              <a:t> </a:t>
            </a:r>
            <a:r>
              <a:rPr lang="sv-SE"/>
              <a:t>d v s de rader som join-villkoret ger träff på.</a:t>
            </a:r>
          </a:p>
          <a:p>
            <a:pPr hangingPunct="0">
              <a:buNone/>
            </a:pPr>
            <a:r>
              <a:rPr lang="sv-SE"/>
              <a:t> </a:t>
            </a:r>
          </a:p>
          <a:p>
            <a:pPr hangingPunct="0">
              <a:buNone/>
            </a:pPr>
            <a:r>
              <a:rPr lang="sv-SE" smtClean="0"/>
              <a:t>Syntax </a:t>
            </a:r>
            <a:r>
              <a:rPr lang="sv-SE"/>
              <a:t>för </a:t>
            </a:r>
            <a:r>
              <a:rPr lang="sv-SE" b="1"/>
              <a:t>inner join</a:t>
            </a:r>
            <a:r>
              <a:rPr lang="sv-SE"/>
              <a:t> mellan två </a:t>
            </a:r>
            <a:r>
              <a:rPr lang="sv-SE" smtClean="0"/>
              <a:t>tabeller: </a:t>
            </a:r>
            <a:endParaRPr lang="sv-SE"/>
          </a:p>
          <a:p>
            <a:pPr hangingPunct="0">
              <a:buNone/>
            </a:pPr>
            <a:r>
              <a:rPr lang="sv-SE" b="1"/>
              <a:t> </a:t>
            </a:r>
            <a:endParaRPr lang="sv-SE"/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kolumnlista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GB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into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NyTabell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b="1">
                <a:latin typeface="Courier New" pitchFamily="49" charset="0"/>
                <a:cs typeface="Courier New" pitchFamily="49" charset="0"/>
              </a:rPr>
              <a:t>from </a:t>
            </a:r>
            <a:r>
              <a:rPr lang="sv-SE" i="1">
                <a:latin typeface="Courier New" pitchFamily="49" charset="0"/>
                <a:cs typeface="Courier New" pitchFamily="49" charset="0"/>
              </a:rPr>
              <a:t>TabellA</a:t>
            </a:r>
            <a:r>
              <a:rPr lang="sv-SE">
                <a:latin typeface="Courier New" pitchFamily="49" charset="0"/>
                <a:cs typeface="Courier New" pitchFamily="49" charset="0"/>
              </a:rPr>
              <a:t> 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>
                <a:latin typeface="Courier New" pitchFamily="49" charset="0"/>
                <a:cs typeface="Courier New" pitchFamily="49" charset="0"/>
              </a:rPr>
              <a:t>    [inner] join</a:t>
            </a:r>
            <a:r>
              <a:rPr lang="sv-SE">
                <a:latin typeface="Courier New" pitchFamily="49" charset="0"/>
                <a:cs typeface="Courier New" pitchFamily="49" charset="0"/>
              </a:rPr>
              <a:t> </a:t>
            </a:r>
            <a:r>
              <a:rPr lang="sv-SE" i="1">
                <a:latin typeface="Courier New" pitchFamily="49" charset="0"/>
                <a:cs typeface="Courier New" pitchFamily="49" charset="0"/>
              </a:rPr>
              <a:t>TabellB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on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join-villkor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GB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urvalsvillkor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 kolumnlista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 kolumnlista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/>
              <a:t> </a:t>
            </a:r>
            <a:endParaRPr lang="sv-SE"/>
          </a:p>
          <a:p>
            <a:pPr hangingPunct="0"/>
            <a:r>
              <a:rPr lang="sv-SE" b="1"/>
              <a:t>into	</a:t>
            </a:r>
            <a:r>
              <a:rPr lang="sv-SE" b="1" smtClean="0"/>
              <a:t>	</a:t>
            </a:r>
            <a:r>
              <a:rPr lang="sv-SE" smtClean="0"/>
              <a:t>Sparar </a:t>
            </a:r>
            <a:r>
              <a:rPr lang="sv-SE"/>
              <a:t>resultatet av hela select-satsen i en ny tabell</a:t>
            </a:r>
          </a:p>
          <a:p>
            <a:pPr hangingPunct="0"/>
            <a:r>
              <a:rPr lang="sv-SE" b="1"/>
              <a:t>inner join	</a:t>
            </a:r>
            <a:r>
              <a:rPr lang="sv-SE"/>
              <a:t>Knyter ihop de tabeller som ska jämföras. </a:t>
            </a:r>
            <a:r>
              <a:rPr lang="sv-SE" b="1"/>
              <a:t>Inner</a:t>
            </a:r>
            <a:r>
              <a:rPr lang="sv-SE"/>
              <a:t> behöver ej skrivas ut.</a:t>
            </a:r>
          </a:p>
          <a:p>
            <a:pPr hangingPunct="0"/>
            <a:r>
              <a:rPr lang="sv-SE" b="1"/>
              <a:t>on	</a:t>
            </a:r>
            <a:r>
              <a:rPr lang="sv-SE" b="1" smtClean="0"/>
              <a:t>	</a:t>
            </a:r>
            <a:r>
              <a:rPr lang="sv-SE" smtClean="0"/>
              <a:t>Beskriver </a:t>
            </a:r>
            <a:r>
              <a:rPr lang="sv-SE"/>
              <a:t>vilka kolumner som ska jämföras</a:t>
            </a:r>
          </a:p>
          <a:p>
            <a:pPr hangingPunct="0"/>
            <a:r>
              <a:rPr lang="sv-SE" b="1"/>
              <a:t>where</a:t>
            </a:r>
            <a:r>
              <a:rPr lang="sv-SE"/>
              <a:t>	</a:t>
            </a:r>
            <a:r>
              <a:rPr lang="sv-SE" smtClean="0"/>
              <a:t>	Utförs </a:t>
            </a:r>
            <a:r>
              <a:rPr lang="sv-SE"/>
              <a:t>efter att matchningen är klar</a:t>
            </a:r>
          </a:p>
          <a:p>
            <a:endParaRPr lang="sv-SE"/>
          </a:p>
        </p:txBody>
      </p:sp>
      <p:pic>
        <p:nvPicPr>
          <p:cNvPr id="4" name="Bildobjekt 3" descr="Snit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2708920"/>
            <a:ext cx="5280660" cy="1341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Inner 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Exempel: Bilregistret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Inner 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b="1"/>
              <a:t> </a:t>
            </a:r>
            <a:r>
              <a:rPr lang="sv-SE" b="1" smtClean="0"/>
              <a:t>Matchningen </a:t>
            </a:r>
            <a:r>
              <a:rPr lang="sv-SE" b="1"/>
              <a:t>sker mellan kolumnerna ForfId i båda tabellerna, d v s primärnyckeln i </a:t>
            </a:r>
            <a:r>
              <a:rPr lang="sv-SE" b="1" smtClean="0"/>
              <a:t>Forfattare</a:t>
            </a:r>
          </a:p>
          <a:p>
            <a:pPr hangingPunct="0">
              <a:buNone/>
            </a:pPr>
            <a:r>
              <a:rPr lang="sv-SE" b="1" smtClean="0"/>
              <a:t> </a:t>
            </a:r>
            <a:r>
              <a:rPr lang="sv-SE" b="1"/>
              <a:t>matchas mot främmande nyckeln i Titlar.</a:t>
            </a:r>
          </a:p>
          <a:p>
            <a:pPr hangingPunct="0">
              <a:buNone/>
            </a:pPr>
            <a:r>
              <a:rPr lang="sv-SE"/>
              <a:t> </a:t>
            </a:r>
          </a:p>
          <a:p>
            <a:pPr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select	</a:t>
            </a:r>
            <a:r>
              <a:rPr lang="en-GB">
                <a:latin typeface="Courier New" pitchFamily="49" charset="0"/>
                <a:cs typeface="Courier New" pitchFamily="49" charset="0"/>
              </a:rPr>
              <a:t>Namn      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		, Titel   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from</a:t>
            </a:r>
            <a:r>
              <a:rPr lang="en-GB">
                <a:latin typeface="Courier New" pitchFamily="49" charset="0"/>
                <a:cs typeface="Courier New" pitchFamily="49" charset="0"/>
              </a:rPr>
              <a:t> Titlar 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b="1">
                <a:latin typeface="Courier New" pitchFamily="49" charset="0"/>
                <a:cs typeface="Courier New" pitchFamily="49" charset="0"/>
              </a:rPr>
              <a:t>join</a:t>
            </a:r>
            <a:r>
              <a:rPr lang="sv-SE">
                <a:latin typeface="Courier New" pitchFamily="49" charset="0"/>
                <a:cs typeface="Courier New" pitchFamily="49" charset="0"/>
              </a:rPr>
              <a:t> Forfattare     </a:t>
            </a:r>
            <a:br>
              <a:rPr lang="sv-SE">
                <a:latin typeface="Courier New" pitchFamily="49" charset="0"/>
                <a:cs typeface="Courier New" pitchFamily="49" charset="0"/>
              </a:rPr>
            </a:br>
            <a:r>
              <a:rPr lang="sv-SE"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b="1">
                <a:latin typeface="Courier New" pitchFamily="49" charset="0"/>
                <a:cs typeface="Courier New" pitchFamily="49" charset="0"/>
              </a:rPr>
              <a:t>on</a:t>
            </a:r>
            <a:r>
              <a:rPr lang="sv-SE">
                <a:latin typeface="Courier New" pitchFamily="49" charset="0"/>
                <a:cs typeface="Courier New" pitchFamily="49" charset="0"/>
              </a:rPr>
              <a:t> Titlar.ForfId = Forfattare.ForfId</a:t>
            </a:r>
            <a:br>
              <a:rPr lang="sv-SE">
                <a:latin typeface="Courier New" pitchFamily="49" charset="0"/>
                <a:cs typeface="Courier New" pitchFamily="49" charset="0"/>
              </a:rPr>
            </a:b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Namn                           Titel                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------------------------------ -------------------- 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Liza Marklund                  Sprängaren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Liza Marklund                  Gömda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Jan Guillou                    Vendetta</a:t>
            </a: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Jan Guillou                    Fiendens fiende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>
                <a:latin typeface="Courier New" pitchFamily="49" charset="0"/>
                <a:cs typeface="Courier New" pitchFamily="49" charset="0"/>
              </a:rPr>
              <a:t>Jan Guillou                    Gustav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s-ES_tradnl">
                <a:latin typeface="Courier New" pitchFamily="49" charset="0"/>
                <a:cs typeface="Courier New" pitchFamily="49" charset="0"/>
              </a:rPr>
              <a:t>Liza Nilsson                   Skidresan 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Inner 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v-SE" sz="2100"/>
              <a:t>Om man vill man begränsa resultatet ytterligare så lägger man till ett </a:t>
            </a:r>
            <a:r>
              <a:rPr lang="sv-SE" sz="2100" smtClean="0"/>
              <a:t>urvalsvillkor</a:t>
            </a:r>
          </a:p>
          <a:p>
            <a:pPr>
              <a:buNone/>
            </a:pPr>
            <a:r>
              <a:rPr lang="sv-SE" sz="2100" smtClean="0"/>
              <a:t>i </a:t>
            </a:r>
            <a:r>
              <a:rPr lang="sv-SE" sz="2100"/>
              <a:t>where-bisatsen. </a:t>
            </a:r>
            <a:r>
              <a:rPr lang="sv-SE" sz="2100" u="sng"/>
              <a:t>Urvalsvillkoret utförs efter att joinen är klar</a:t>
            </a:r>
            <a:r>
              <a:rPr lang="sv-SE" sz="2100"/>
              <a:t>.</a:t>
            </a:r>
          </a:p>
          <a:p>
            <a:pPr>
              <a:buNone/>
            </a:pP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100" b="1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sv-SE" sz="2100">
                <a:latin typeface="Courier New" pitchFamily="49" charset="0"/>
                <a:cs typeface="Courier New" pitchFamily="49" charset="0"/>
              </a:rPr>
              <a:t>Forfattare.Namn       </a:t>
            </a:r>
          </a:p>
          <a:p>
            <a:pPr>
              <a:buNone/>
            </a:pPr>
            <a:r>
              <a:rPr lang="sv-SE" sz="2100">
                <a:latin typeface="Courier New" pitchFamily="49" charset="0"/>
                <a:cs typeface="Courier New" pitchFamily="49" charset="0"/>
              </a:rPr>
              <a:t>       , Titlar.Titel </a:t>
            </a:r>
          </a:p>
          <a:p>
            <a:pPr>
              <a:buNone/>
            </a:pPr>
            <a:r>
              <a:rPr lang="sv-SE" sz="21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100" b="1">
                <a:latin typeface="Courier New" pitchFamily="49" charset="0"/>
                <a:cs typeface="Courier New" pitchFamily="49" charset="0"/>
              </a:rPr>
              <a:t>from </a:t>
            </a:r>
            <a:r>
              <a:rPr lang="en-GB" sz="2100">
                <a:latin typeface="Courier New" pitchFamily="49" charset="0"/>
                <a:cs typeface="Courier New" pitchFamily="49" charset="0"/>
              </a:rPr>
              <a:t>Forfattare</a:t>
            </a:r>
            <a:endParaRPr lang="sv-SE" sz="21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1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100" b="1">
                <a:latin typeface="Courier New" pitchFamily="49" charset="0"/>
                <a:cs typeface="Courier New" pitchFamily="49" charset="0"/>
              </a:rPr>
              <a:t>join</a:t>
            </a:r>
            <a:r>
              <a:rPr lang="en-GB" sz="2100">
                <a:latin typeface="Courier New" pitchFamily="49" charset="0"/>
                <a:cs typeface="Courier New" pitchFamily="49" charset="0"/>
              </a:rPr>
              <a:t> Titlar</a:t>
            </a:r>
            <a:endParaRPr lang="sv-SE" sz="21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100"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2100" b="1">
                <a:latin typeface="Courier New" pitchFamily="49" charset="0"/>
                <a:cs typeface="Courier New" pitchFamily="49" charset="0"/>
              </a:rPr>
              <a:t>on</a:t>
            </a:r>
            <a:r>
              <a:rPr lang="sv-SE" sz="210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100" smtClean="0">
                <a:latin typeface="Courier New" pitchFamily="49" charset="0"/>
                <a:cs typeface="Courier New" pitchFamily="49" charset="0"/>
              </a:rPr>
              <a:t>Titlar.ForfId </a:t>
            </a:r>
            <a:r>
              <a:rPr lang="sv-SE" sz="2100">
                <a:latin typeface="Courier New" pitchFamily="49" charset="0"/>
                <a:cs typeface="Courier New" pitchFamily="49" charset="0"/>
              </a:rPr>
              <a:t>= Forfattare.ForfId	         </a:t>
            </a:r>
          </a:p>
          <a:p>
            <a:pPr hangingPunct="0">
              <a:buNone/>
            </a:pPr>
            <a:r>
              <a:rPr lang="sv-SE" sz="210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100" b="1">
                <a:latin typeface="Courier New" pitchFamily="49" charset="0"/>
                <a:cs typeface="Courier New" pitchFamily="49" charset="0"/>
              </a:rPr>
              <a:t>where</a:t>
            </a:r>
            <a:r>
              <a:rPr lang="en-GB" sz="2100">
                <a:latin typeface="Courier New" pitchFamily="49" charset="0"/>
                <a:cs typeface="Courier New" pitchFamily="49" charset="0"/>
              </a:rPr>
              <a:t> Titlar.Titel='Gömda'</a:t>
            </a:r>
            <a:endParaRPr lang="sv-SE" sz="21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2100">
                <a:latin typeface="Courier New" pitchFamily="49" charset="0"/>
                <a:cs typeface="Courier New" pitchFamily="49" charset="0"/>
              </a:rPr>
              <a:t> </a:t>
            </a:r>
            <a:endParaRPr lang="sv-SE" sz="21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100">
                <a:latin typeface="Courier New" pitchFamily="49" charset="0"/>
                <a:cs typeface="Courier New" pitchFamily="49" charset="0"/>
              </a:rPr>
              <a:t>Namn                           Titel                </a:t>
            </a:r>
          </a:p>
          <a:p>
            <a:pPr>
              <a:buNone/>
            </a:pPr>
            <a:r>
              <a:rPr lang="sv-SE" sz="2100">
                <a:latin typeface="Courier New" pitchFamily="49" charset="0"/>
                <a:cs typeface="Courier New" pitchFamily="49" charset="0"/>
              </a:rPr>
              <a:t>------------------------------ -------------------- </a:t>
            </a:r>
          </a:p>
          <a:p>
            <a:pPr>
              <a:buNone/>
            </a:pPr>
            <a:r>
              <a:rPr lang="sv-SE" sz="2100">
                <a:latin typeface="Courier New" pitchFamily="49" charset="0"/>
                <a:cs typeface="Courier New" pitchFamily="49" charset="0"/>
              </a:rPr>
              <a:t>Liza Marklund                  Gömda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Tabellalias</a:t>
            </a:r>
            <a:br>
              <a:rPr lang="sv-SE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hangingPunct="0">
              <a:buNone/>
            </a:pPr>
            <a:r>
              <a:rPr lang="sv-SE" smtClean="0"/>
              <a:t>För </a:t>
            </a:r>
            <a:r>
              <a:rPr lang="sv-SE"/>
              <a:t>att förenkla både för den som skriver koden och den som läser den, 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kan </a:t>
            </a:r>
            <a:r>
              <a:rPr lang="sv-SE"/>
              <a:t>man införa </a:t>
            </a:r>
            <a:r>
              <a:rPr lang="sv-SE" i="1"/>
              <a:t>alias</a:t>
            </a:r>
            <a:r>
              <a:rPr lang="sv-SE"/>
              <a:t> för tabellnamnen i from-bisatsen vilket sedan </a:t>
            </a:r>
            <a:r>
              <a:rPr lang="sv-SE" smtClean="0"/>
              <a:t>kan</a:t>
            </a:r>
          </a:p>
          <a:p>
            <a:pPr hangingPunct="0">
              <a:buNone/>
            </a:pPr>
            <a:r>
              <a:rPr lang="sv-SE" smtClean="0"/>
              <a:t>användas </a:t>
            </a:r>
            <a:r>
              <a:rPr lang="sv-SE"/>
              <a:t>i hela select-satsen. Detta rekommenderas.</a:t>
            </a:r>
          </a:p>
          <a:p>
            <a:pPr>
              <a:buNone/>
            </a:pPr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>
                <a:latin typeface="Courier New" pitchFamily="49" charset="0"/>
                <a:cs typeface="Courier New" pitchFamily="49" charset="0"/>
              </a:rPr>
              <a:t>F.Namn       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   , T.Titel 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GB">
                <a:latin typeface="Courier New" pitchFamily="49" charset="0"/>
                <a:cs typeface="Courier New" pitchFamily="49" charset="0"/>
              </a:rPr>
              <a:t>Forfattare F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join</a:t>
            </a:r>
            <a:r>
              <a:rPr lang="en-GB">
                <a:latin typeface="Courier New" pitchFamily="49" charset="0"/>
                <a:cs typeface="Courier New" pitchFamily="49" charset="0"/>
              </a:rPr>
              <a:t> Titlar T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on</a:t>
            </a:r>
            <a:r>
              <a:rPr lang="en-GB">
                <a:latin typeface="Courier New" pitchFamily="49" charset="0"/>
                <a:cs typeface="Courier New" pitchFamily="49" charset="0"/>
              </a:rPr>
              <a:t> T.ForfId = F.ForfId	         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b="1">
                <a:latin typeface="Courier New" pitchFamily="49" charset="0"/>
                <a:cs typeface="Courier New" pitchFamily="49" charset="0"/>
              </a:rPr>
              <a:t>where</a:t>
            </a:r>
            <a:r>
              <a:rPr lang="sv-SE">
                <a:latin typeface="Courier New" pitchFamily="49" charset="0"/>
                <a:cs typeface="Courier New" pitchFamily="49" charset="0"/>
              </a:rPr>
              <a:t> T.Titel='Gömda'</a:t>
            </a:r>
          </a:p>
          <a:p>
            <a:pPr hangingPunct="0"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Namn                           Titel                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------------------------------ -------------------- 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Liza Marklund                  Gömda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Övning 1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Outer 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sz="3400"/>
              <a:t>När man gör en </a:t>
            </a:r>
            <a:r>
              <a:rPr lang="sv-SE" sz="3400" b="1"/>
              <a:t>outer join</a:t>
            </a:r>
            <a:r>
              <a:rPr lang="sv-SE" sz="3400"/>
              <a:t> så innehåller resultatet de </a:t>
            </a:r>
            <a:r>
              <a:rPr lang="sv-SE" sz="3400" u="sng"/>
              <a:t>rader från båda tabellerna</a:t>
            </a:r>
            <a:r>
              <a:rPr lang="sv-SE" sz="3400"/>
              <a:t> som matchar </a:t>
            </a:r>
            <a:endParaRPr lang="sv-SE" sz="3400" smtClean="0"/>
          </a:p>
          <a:p>
            <a:pPr hangingPunct="0">
              <a:buNone/>
            </a:pPr>
            <a:r>
              <a:rPr lang="sv-SE" sz="3400" smtClean="0"/>
              <a:t>varandra </a:t>
            </a:r>
            <a:r>
              <a:rPr lang="sv-SE" sz="3400" u="sng"/>
              <a:t>plus de övriga rader som finns i yttre tabellen</a:t>
            </a:r>
            <a:r>
              <a:rPr lang="sv-SE" sz="3400"/>
              <a:t>. </a:t>
            </a:r>
            <a:endParaRPr lang="sv-SE" sz="3400" smtClean="0"/>
          </a:p>
          <a:p>
            <a:pPr hangingPunct="0">
              <a:buNone/>
            </a:pPr>
            <a:r>
              <a:rPr lang="sv-SE" sz="3400" smtClean="0"/>
              <a:t>Dessa </a:t>
            </a:r>
            <a:r>
              <a:rPr lang="sv-SE" sz="3400"/>
              <a:t>övriga rader kommer att ha null-värden i de kolumner som tillhör inre tabellen. </a:t>
            </a:r>
          </a:p>
          <a:p>
            <a:pPr hangingPunct="0">
              <a:buNone/>
            </a:pPr>
            <a:r>
              <a:rPr lang="sv-SE" sz="3400"/>
              <a:t> </a:t>
            </a:r>
          </a:p>
          <a:p>
            <a:pPr hangingPunct="0">
              <a:buNone/>
            </a:pPr>
            <a:r>
              <a:rPr lang="sv-SE" sz="3400" i="1"/>
              <a:t>Yttre tabell</a:t>
            </a:r>
            <a:r>
              <a:rPr lang="sv-SE" sz="3400"/>
              <a:t>		Den tabell som vi vill hämta</a:t>
            </a:r>
            <a:r>
              <a:rPr lang="sv-SE" sz="3400" i="1"/>
              <a:t> alla rader </a:t>
            </a:r>
            <a:r>
              <a:rPr lang="sv-SE" sz="3400"/>
              <a:t>ifrån</a:t>
            </a:r>
          </a:p>
          <a:p>
            <a:pPr hangingPunct="0">
              <a:buNone/>
            </a:pPr>
            <a:r>
              <a:rPr lang="sv-SE" sz="3400" i="1"/>
              <a:t>Inre tabell</a:t>
            </a:r>
            <a:r>
              <a:rPr lang="sv-SE" sz="3400"/>
              <a:t>		Den andra tabellen, som används i </a:t>
            </a:r>
            <a:r>
              <a:rPr lang="sv-SE" sz="3400" smtClean="0"/>
              <a:t>joinen</a:t>
            </a:r>
          </a:p>
          <a:p>
            <a:pPr hangingPunct="0">
              <a:buNone/>
            </a:pPr>
            <a:endParaRPr lang="sv-SE" sz="3400" smtClean="0"/>
          </a:p>
          <a:p>
            <a:pPr hangingPunct="0">
              <a:buNone/>
            </a:pPr>
            <a:r>
              <a:rPr lang="sv-SE" sz="3400"/>
              <a:t>Syntax för </a:t>
            </a:r>
            <a:r>
              <a:rPr lang="sv-SE" sz="3400" b="1"/>
              <a:t>outer join</a:t>
            </a:r>
            <a:r>
              <a:rPr lang="sv-SE" sz="3400"/>
              <a:t> </a:t>
            </a:r>
            <a:endParaRPr lang="sv-SE" sz="3400" smtClean="0"/>
          </a:p>
          <a:p>
            <a:pPr hangingPunct="0">
              <a:buNone/>
            </a:pPr>
            <a:r>
              <a:rPr lang="sv-SE" sz="3400" smtClean="0"/>
              <a:t>mellan </a:t>
            </a:r>
            <a:r>
              <a:rPr lang="sv-SE" sz="3400"/>
              <a:t>två </a:t>
            </a:r>
            <a:r>
              <a:rPr lang="sv-SE" sz="3400" smtClean="0"/>
              <a:t>tabeller:</a:t>
            </a:r>
            <a:endParaRPr lang="sv-SE" sz="3400"/>
          </a:p>
          <a:p>
            <a:pPr hangingPunct="0">
              <a:buNone/>
            </a:pPr>
            <a:r>
              <a:rPr lang="sv-SE" sz="3400"/>
              <a:t> </a:t>
            </a:r>
          </a:p>
          <a:p>
            <a:pPr hangingPunct="0">
              <a:buNone/>
            </a:pPr>
            <a:r>
              <a:rPr lang="en-GB" sz="3400" b="1">
                <a:latin typeface="Courier New" pitchFamily="49" charset="0"/>
                <a:cs typeface="Courier New" pitchFamily="49" charset="0"/>
              </a:rPr>
              <a:t>select  </a:t>
            </a:r>
            <a:r>
              <a:rPr lang="en-GB" sz="3400" i="1">
                <a:latin typeface="Courier New" pitchFamily="49" charset="0"/>
                <a:cs typeface="Courier New" pitchFamily="49" charset="0"/>
              </a:rPr>
              <a:t>kolumnlista</a:t>
            </a:r>
            <a:endParaRPr lang="sv-SE" sz="3400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b="1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GB" sz="3400" i="1">
                <a:latin typeface="Courier New" pitchFamily="49" charset="0"/>
                <a:cs typeface="Courier New" pitchFamily="49" charset="0"/>
              </a:rPr>
              <a:t>TabellA</a:t>
            </a:r>
            <a:r>
              <a:rPr lang="en-GB" sz="3400" b="1">
                <a:latin typeface="Courier New" pitchFamily="49" charset="0"/>
                <a:cs typeface="Courier New" pitchFamily="49" charset="0"/>
              </a:rPr>
              <a:t> </a:t>
            </a:r>
            <a:endParaRPr lang="sv-SE" sz="3400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b="1">
                <a:latin typeface="Courier New" pitchFamily="49" charset="0"/>
                <a:cs typeface="Courier New" pitchFamily="49" charset="0"/>
              </a:rPr>
              <a:t>    left [outer] join | right [outer] join </a:t>
            </a:r>
            <a:r>
              <a:rPr lang="en-GB" sz="3400" i="1">
                <a:latin typeface="Courier New" pitchFamily="49" charset="0"/>
                <a:cs typeface="Courier New" pitchFamily="49" charset="0"/>
              </a:rPr>
              <a:t>TabellB</a:t>
            </a:r>
            <a:endParaRPr lang="sv-SE" sz="3400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b="1">
                <a:latin typeface="Courier New" pitchFamily="49" charset="0"/>
                <a:cs typeface="Courier New" pitchFamily="49" charset="0"/>
              </a:rPr>
              <a:t>      on  </a:t>
            </a:r>
            <a:r>
              <a:rPr lang="en-GB" sz="3400" i="1">
                <a:latin typeface="Courier New" pitchFamily="49" charset="0"/>
                <a:cs typeface="Courier New" pitchFamily="49" charset="0"/>
              </a:rPr>
              <a:t>join-villkor</a:t>
            </a:r>
            <a:endParaRPr lang="sv-SE" sz="3400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340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sz="3400" b="1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GB" sz="3400" i="1">
                <a:latin typeface="Courier New" pitchFamily="49" charset="0"/>
                <a:cs typeface="Courier New" pitchFamily="49" charset="0"/>
              </a:rPr>
              <a:t>urvalsvillkor</a:t>
            </a:r>
            <a:r>
              <a:rPr lang="en-GB" sz="3400">
                <a:latin typeface="Courier New" pitchFamily="49" charset="0"/>
                <a:cs typeface="Courier New" pitchFamily="49" charset="0"/>
              </a:rPr>
              <a:t>]</a:t>
            </a:r>
            <a:endParaRPr lang="sv-SE" sz="3400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>
                <a:latin typeface="Courier New" pitchFamily="49" charset="0"/>
                <a:cs typeface="Courier New" pitchFamily="49" charset="0"/>
              </a:rPr>
              <a:t>  [</a:t>
            </a:r>
            <a:r>
              <a:rPr lang="en-GB" sz="3400" b="1"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GB" sz="3400" i="1">
                <a:latin typeface="Courier New" pitchFamily="49" charset="0"/>
                <a:cs typeface="Courier New" pitchFamily="49" charset="0"/>
              </a:rPr>
              <a:t> kolumnlista</a:t>
            </a:r>
            <a:r>
              <a:rPr lang="en-GB" sz="3400">
                <a:latin typeface="Courier New" pitchFamily="49" charset="0"/>
                <a:cs typeface="Courier New" pitchFamily="49" charset="0"/>
              </a:rPr>
              <a:t>]</a:t>
            </a:r>
            <a:endParaRPr lang="sv-SE" sz="3400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>
                <a:latin typeface="Courier New" pitchFamily="49" charset="0"/>
                <a:cs typeface="Courier New" pitchFamily="49" charset="0"/>
              </a:rPr>
              <a:t>  [</a:t>
            </a:r>
            <a:r>
              <a:rPr lang="en-GB" sz="3400" b="1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GB" sz="3400" i="1">
                <a:latin typeface="Courier New" pitchFamily="49" charset="0"/>
                <a:cs typeface="Courier New" pitchFamily="49" charset="0"/>
              </a:rPr>
              <a:t> kolumnlista</a:t>
            </a:r>
            <a:r>
              <a:rPr lang="en-GB" sz="3400">
                <a:latin typeface="Courier New" pitchFamily="49" charset="0"/>
                <a:cs typeface="Courier New" pitchFamily="49" charset="0"/>
              </a:rPr>
              <a:t>]</a:t>
            </a:r>
            <a:endParaRPr lang="sv-SE" sz="3400" b="1">
              <a:latin typeface="Courier New" pitchFamily="49" charset="0"/>
              <a:cs typeface="Courier New" pitchFamily="49" charset="0"/>
            </a:endParaRPr>
          </a:p>
          <a:p>
            <a:pPr hangingPunct="0"/>
            <a:endParaRPr lang="sv-SE"/>
          </a:p>
          <a:p>
            <a:endParaRPr lang="sv-SE"/>
          </a:p>
        </p:txBody>
      </p:sp>
      <p:pic>
        <p:nvPicPr>
          <p:cNvPr id="4" name="Bildobjekt 3" descr="Snittdiff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3068960"/>
            <a:ext cx="5280660" cy="1348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Outer join</a:t>
            </a:r>
            <a:br>
              <a:rPr lang="sv-SE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Exempel: Företag och anställda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Repetition - Datamodell</a:t>
            </a:r>
            <a:endParaRPr lang="sv-SE"/>
          </a:p>
        </p:txBody>
      </p:sp>
      <p:pic>
        <p:nvPicPr>
          <p:cNvPr id="4" name="Platshållare för innehåll 3" descr="Bocker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484784"/>
            <a:ext cx="5280660" cy="44805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Exempel på outer 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200" b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1200">
                <a:latin typeface="Courier New" pitchFamily="49" charset="0"/>
                <a:cs typeface="Courier New" pitchFamily="49" charset="0"/>
              </a:rPr>
              <a:t> F.Namn</a:t>
            </a:r>
            <a:endParaRPr lang="sv-SE" sz="12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>
                <a:latin typeface="Courier New" pitchFamily="49" charset="0"/>
                <a:cs typeface="Courier New" pitchFamily="49" charset="0"/>
              </a:rPr>
              <a:t>       , T.Titel</a:t>
            </a:r>
            <a:endParaRPr lang="sv-SE" sz="12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b="1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1200">
                <a:latin typeface="Courier New" pitchFamily="49" charset="0"/>
                <a:cs typeface="Courier New" pitchFamily="49" charset="0"/>
              </a:rPr>
              <a:t> Forfattare F</a:t>
            </a:r>
            <a:endParaRPr lang="sv-SE" sz="12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 b="1">
                <a:latin typeface="Courier New" pitchFamily="49" charset="0"/>
                <a:cs typeface="Courier New" pitchFamily="49" charset="0"/>
              </a:rPr>
              <a:t>    left</a:t>
            </a:r>
            <a:r>
              <a:rPr lang="en-GB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>
                <a:latin typeface="Courier New" pitchFamily="49" charset="0"/>
                <a:cs typeface="Courier New" pitchFamily="49" charset="0"/>
              </a:rPr>
              <a:t>outer join</a:t>
            </a:r>
            <a:r>
              <a:rPr lang="en-GB" sz="1200">
                <a:latin typeface="Courier New" pitchFamily="49" charset="0"/>
                <a:cs typeface="Courier New" pitchFamily="49" charset="0"/>
              </a:rPr>
              <a:t> Titlar T</a:t>
            </a:r>
            <a:endParaRPr lang="sv-SE" sz="12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200" b="1">
                <a:latin typeface="Courier New" pitchFamily="49" charset="0"/>
                <a:cs typeface="Courier New" pitchFamily="49" charset="0"/>
              </a:rPr>
              <a:t>on</a:t>
            </a:r>
            <a:r>
              <a:rPr lang="en-GB" sz="1200">
                <a:latin typeface="Courier New" pitchFamily="49" charset="0"/>
                <a:cs typeface="Courier New" pitchFamily="49" charset="0"/>
              </a:rPr>
              <a:t> T.ForfId = F.ForfId</a:t>
            </a:r>
            <a:endParaRPr lang="sv-SE" sz="12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120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b="1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GB" sz="1200">
                <a:latin typeface="Courier New" pitchFamily="49" charset="0"/>
                <a:cs typeface="Courier New" pitchFamily="49" charset="0"/>
              </a:rPr>
              <a:t> F.Namn, T.Titel</a:t>
            </a:r>
            <a:endParaRPr lang="sv-SE" sz="12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>
                <a:latin typeface="Courier New" pitchFamily="49" charset="0"/>
                <a:cs typeface="Courier New" pitchFamily="49" charset="0"/>
              </a:rPr>
              <a:t> </a:t>
            </a:r>
            <a:endParaRPr lang="sv-SE" sz="12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sv-SE" sz="12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200">
                <a:latin typeface="Courier New" pitchFamily="49" charset="0"/>
                <a:cs typeface="Courier New" pitchFamily="49" charset="0"/>
              </a:rPr>
              <a:t>Namn                           Titel                </a:t>
            </a:r>
          </a:p>
          <a:p>
            <a:pPr>
              <a:buNone/>
            </a:pPr>
            <a:r>
              <a:rPr lang="sv-SE" sz="1200">
                <a:latin typeface="Courier New" pitchFamily="49" charset="0"/>
                <a:cs typeface="Courier New" pitchFamily="49" charset="0"/>
              </a:rPr>
              <a:t>------------------------------ -------------------- </a:t>
            </a:r>
          </a:p>
          <a:p>
            <a:pPr>
              <a:buNone/>
            </a:pPr>
            <a:r>
              <a:rPr lang="sv-SE" sz="1200">
                <a:latin typeface="Courier New" pitchFamily="49" charset="0"/>
                <a:cs typeface="Courier New" pitchFamily="49" charset="0"/>
              </a:rPr>
              <a:t>Bo Ek                          NULL</a:t>
            </a:r>
          </a:p>
          <a:p>
            <a:pPr>
              <a:buNone/>
            </a:pPr>
            <a:r>
              <a:rPr lang="en-GB" sz="1200">
                <a:latin typeface="Courier New" pitchFamily="49" charset="0"/>
                <a:cs typeface="Courier New" pitchFamily="49" charset="0"/>
              </a:rPr>
              <a:t>Jan Guillou                    Fiendens fiende</a:t>
            </a:r>
            <a:endParaRPr lang="sv-SE" sz="12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200">
                <a:latin typeface="Courier New" pitchFamily="49" charset="0"/>
                <a:cs typeface="Courier New" pitchFamily="49" charset="0"/>
              </a:rPr>
              <a:t>Jan Guillou                    Gustav</a:t>
            </a:r>
            <a:endParaRPr lang="sv-SE" sz="12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200">
                <a:latin typeface="Courier New" pitchFamily="49" charset="0"/>
                <a:cs typeface="Courier New" pitchFamily="49" charset="0"/>
              </a:rPr>
              <a:t>Jan Guillou                    Vendetta</a:t>
            </a:r>
          </a:p>
          <a:p>
            <a:pPr>
              <a:buNone/>
            </a:pPr>
            <a:r>
              <a:rPr lang="sv-SE" sz="1200">
                <a:latin typeface="Courier New" pitchFamily="49" charset="0"/>
                <a:cs typeface="Courier New" pitchFamily="49" charset="0"/>
              </a:rPr>
              <a:t>Liza Karlsson                  NULL</a:t>
            </a:r>
          </a:p>
          <a:p>
            <a:pPr>
              <a:buNone/>
            </a:pPr>
            <a:r>
              <a:rPr lang="sv-SE" sz="1200">
                <a:latin typeface="Courier New" pitchFamily="49" charset="0"/>
                <a:cs typeface="Courier New" pitchFamily="49" charset="0"/>
              </a:rPr>
              <a:t>Liza Marklund                  Gömda</a:t>
            </a:r>
          </a:p>
          <a:p>
            <a:pPr>
              <a:buNone/>
            </a:pPr>
            <a:r>
              <a:rPr lang="sv-SE" sz="1200">
                <a:latin typeface="Courier New" pitchFamily="49" charset="0"/>
                <a:cs typeface="Courier New" pitchFamily="49" charset="0"/>
              </a:rPr>
              <a:t>Liza Marklund                  Sprängaren</a:t>
            </a:r>
          </a:p>
          <a:p>
            <a:pPr>
              <a:buNone/>
            </a:pPr>
            <a:r>
              <a:rPr lang="sv-SE" sz="1200">
                <a:latin typeface="Courier New" pitchFamily="49" charset="0"/>
                <a:cs typeface="Courier New" pitchFamily="49" charset="0"/>
              </a:rPr>
              <a:t>Liza Nilsson                   Skidresan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/>
              <a:t>Villkor för outer join i where-bisatsen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sz="4300"/>
              <a:t>Man kan skriva urvals-vilkor i where-bisatsen i en </a:t>
            </a:r>
            <a:r>
              <a:rPr lang="sv-SE" sz="4300" b="1"/>
              <a:t>outer join </a:t>
            </a:r>
            <a:r>
              <a:rPr lang="sv-SE" sz="4300"/>
              <a:t>på samma </a:t>
            </a:r>
            <a:r>
              <a:rPr lang="sv-SE" sz="4300" smtClean="0"/>
              <a:t>sätt</a:t>
            </a:r>
          </a:p>
          <a:p>
            <a:pPr hangingPunct="0">
              <a:buNone/>
            </a:pPr>
            <a:r>
              <a:rPr lang="sv-SE" sz="4300" smtClean="0"/>
              <a:t> </a:t>
            </a:r>
            <a:r>
              <a:rPr lang="sv-SE" sz="4300"/>
              <a:t>som för en </a:t>
            </a:r>
            <a:r>
              <a:rPr lang="sv-SE" sz="4300" b="1"/>
              <a:t>inner join</a:t>
            </a:r>
            <a:r>
              <a:rPr lang="sv-SE" sz="4300"/>
              <a:t> d v s </a:t>
            </a:r>
            <a:r>
              <a:rPr lang="sv-SE" sz="4300" u="sng"/>
              <a:t>urvalsvillkoret utförs när joinen är klar</a:t>
            </a:r>
            <a:r>
              <a:rPr lang="sv-SE" sz="4300"/>
              <a:t>.</a:t>
            </a:r>
          </a:p>
          <a:p>
            <a:pPr hangingPunct="0">
              <a:buNone/>
            </a:pPr>
            <a:r>
              <a:rPr lang="sv-SE" sz="4300" smtClean="0"/>
              <a:t>Här </a:t>
            </a:r>
            <a:r>
              <a:rPr lang="sv-SE" sz="4300"/>
              <a:t>ställs urvalsvillkoret mot den inre tabellen. </a:t>
            </a:r>
            <a:endParaRPr lang="sv-SE" sz="4300" smtClean="0"/>
          </a:p>
          <a:p>
            <a:pPr hangingPunct="0">
              <a:buNone/>
            </a:pPr>
            <a:r>
              <a:rPr lang="sv-SE" sz="4300" smtClean="0"/>
              <a:t>Då </a:t>
            </a:r>
            <a:r>
              <a:rPr lang="sv-SE" sz="4300"/>
              <a:t>blir det samma resultat som man gör en inner join.</a:t>
            </a:r>
          </a:p>
          <a:p>
            <a:pPr>
              <a:buNone/>
            </a:pPr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>
                <a:latin typeface="Courier New" pitchFamily="49" charset="0"/>
                <a:cs typeface="Courier New" pitchFamily="49" charset="0"/>
              </a:rPr>
              <a:t>F.Namn 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   , T.Titel 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GB">
                <a:latin typeface="Courier New" pitchFamily="49" charset="0"/>
                <a:cs typeface="Courier New" pitchFamily="49" charset="0"/>
              </a:rPr>
              <a:t>Forfattare F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left outer join</a:t>
            </a:r>
            <a:r>
              <a:rPr lang="en-GB">
                <a:latin typeface="Courier New" pitchFamily="49" charset="0"/>
                <a:cs typeface="Courier New" pitchFamily="49" charset="0"/>
              </a:rPr>
              <a:t> Titlar T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on</a:t>
            </a:r>
            <a:r>
              <a:rPr lang="en-GB">
                <a:latin typeface="Courier New" pitchFamily="49" charset="0"/>
                <a:cs typeface="Courier New" pitchFamily="49" charset="0"/>
              </a:rPr>
              <a:t> T.ForfId = F.ForfId 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b="1">
                <a:latin typeface="Courier New" pitchFamily="49" charset="0"/>
                <a:cs typeface="Courier New" pitchFamily="49" charset="0"/>
              </a:rPr>
              <a:t>where</a:t>
            </a:r>
            <a:r>
              <a:rPr lang="sv-SE">
                <a:latin typeface="Courier New" pitchFamily="49" charset="0"/>
                <a:cs typeface="Courier New" pitchFamily="49" charset="0"/>
              </a:rPr>
              <a:t> T.Titel=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'Gömda’</a:t>
            </a:r>
          </a:p>
          <a:p>
            <a:pPr hangingPunct="0">
              <a:buNone/>
            </a:pP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Namn                           </a:t>
            </a:r>
            <a:r>
              <a:rPr lang="sv-SE">
                <a:latin typeface="Courier New" pitchFamily="49" charset="0"/>
                <a:cs typeface="Courier New" pitchFamily="49" charset="0"/>
              </a:rPr>
              <a:t>Titel                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------------------------------ -------------------- 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Liza Marklund                  Gömda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Villkor för outer join i where-bisatsen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v-SE" sz="3600"/>
              <a:t>Här ställs urvalsvillkoret mot den yttre tabellen.</a:t>
            </a:r>
          </a:p>
          <a:p>
            <a:pPr>
              <a:buNone/>
            </a:pPr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>
                <a:latin typeface="Courier New" pitchFamily="49" charset="0"/>
                <a:cs typeface="Courier New" pitchFamily="49" charset="0"/>
              </a:rPr>
              <a:t>F.Namn       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   , T.Titel 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GB">
                <a:latin typeface="Courier New" pitchFamily="49" charset="0"/>
                <a:cs typeface="Courier New" pitchFamily="49" charset="0"/>
              </a:rPr>
              <a:t>Forfattare F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left outer join</a:t>
            </a:r>
            <a:r>
              <a:rPr lang="en-GB">
                <a:latin typeface="Courier New" pitchFamily="49" charset="0"/>
                <a:cs typeface="Courier New" pitchFamily="49" charset="0"/>
              </a:rPr>
              <a:t> Titlar T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on</a:t>
            </a:r>
            <a:r>
              <a:rPr lang="en-GB">
                <a:latin typeface="Courier New" pitchFamily="49" charset="0"/>
                <a:cs typeface="Courier New" pitchFamily="49" charset="0"/>
              </a:rPr>
              <a:t> T.ForfId = F.ForfId	         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where</a:t>
            </a:r>
            <a:r>
              <a:rPr lang="en-GB">
                <a:latin typeface="Courier New" pitchFamily="49" charset="0"/>
                <a:cs typeface="Courier New" pitchFamily="49" charset="0"/>
              </a:rPr>
              <a:t> F.Namn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like</a:t>
            </a:r>
            <a:r>
              <a:rPr lang="en-GB">
                <a:latin typeface="Courier New" pitchFamily="49" charset="0"/>
                <a:cs typeface="Courier New" pitchFamily="49" charset="0"/>
              </a:rPr>
              <a:t> 'Liza%'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GB">
                <a:latin typeface="Courier New" pitchFamily="49" charset="0"/>
                <a:cs typeface="Courier New" pitchFamily="49" charset="0"/>
              </a:rPr>
              <a:t> F.Namn, T.Titel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 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Namn                           Titel                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------------------------------ -------------------- 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Liza Karlsson                  NULL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Liza Marklund                  Gömda               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Liza Marklund                  Sprängaren          </a:t>
            </a:r>
          </a:p>
          <a:p>
            <a:pPr hangingPunct="0"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Liza Nilsson                   Skidresan           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Villkor för outer join i on-bisatsen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>
              <a:buNone/>
            </a:pPr>
            <a:r>
              <a:rPr lang="sv-SE" smtClean="0"/>
              <a:t>Det </a:t>
            </a:r>
            <a:r>
              <a:rPr lang="sv-SE"/>
              <a:t>är </a:t>
            </a:r>
            <a:r>
              <a:rPr lang="sv-SE" u="sng"/>
              <a:t>möjligt att skriva urvalsvillkoret i on-bisatsen</a:t>
            </a:r>
            <a:r>
              <a:rPr lang="sv-SE"/>
              <a:t>. 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Ett </a:t>
            </a:r>
            <a:r>
              <a:rPr lang="sv-SE"/>
              <a:t>tips är ändå att dela upp select-satsen i flera steg, 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vilket </a:t>
            </a:r>
            <a:r>
              <a:rPr lang="sv-SE"/>
              <a:t>blir mer lättförståeligt, även om det blir lite mer att skriva.</a:t>
            </a:r>
            <a:endParaRPr lang="sv-SE" b="1" i="1"/>
          </a:p>
          <a:p>
            <a:pPr hangingPunct="0">
              <a:buNone/>
            </a:pPr>
            <a:r>
              <a:rPr lang="sv-SE"/>
              <a:t> </a:t>
            </a:r>
          </a:p>
          <a:p>
            <a:pPr hangingPunct="0">
              <a:buNone/>
            </a:pPr>
            <a:r>
              <a:rPr lang="sv-SE"/>
              <a:t>För en </a:t>
            </a:r>
            <a:r>
              <a:rPr lang="sv-SE" b="1"/>
              <a:t>inner join</a:t>
            </a:r>
            <a:r>
              <a:rPr lang="sv-SE"/>
              <a:t> ger det samma resultat som att skriva urvalsvillkoret </a:t>
            </a:r>
            <a:r>
              <a:rPr lang="sv-SE" smtClean="0"/>
              <a:t>i</a:t>
            </a:r>
          </a:p>
          <a:p>
            <a:pPr hangingPunct="0">
              <a:buNone/>
            </a:pPr>
            <a:r>
              <a:rPr lang="sv-SE" smtClean="0"/>
              <a:t>where-bisatsen</a:t>
            </a:r>
            <a:r>
              <a:rPr lang="sv-SE"/>
              <a:t>. </a:t>
            </a:r>
          </a:p>
          <a:p>
            <a:pPr hangingPunct="0">
              <a:buNone/>
            </a:pPr>
            <a:r>
              <a:rPr lang="sv-SE"/>
              <a:t> </a:t>
            </a:r>
          </a:p>
          <a:p>
            <a:pPr hangingPunct="0">
              <a:buNone/>
            </a:pPr>
            <a:r>
              <a:rPr lang="sv-SE"/>
              <a:t>För en </a:t>
            </a:r>
            <a:r>
              <a:rPr lang="sv-SE" b="1"/>
              <a:t>outer join</a:t>
            </a:r>
            <a:r>
              <a:rPr lang="sv-SE"/>
              <a:t> ger det ett annorlunda resultat. 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Det </a:t>
            </a:r>
            <a:r>
              <a:rPr lang="sv-SE"/>
              <a:t>som händer när man lägger till ett urvalsvillkor i </a:t>
            </a:r>
            <a:r>
              <a:rPr lang="sv-SE" b="1"/>
              <a:t>on</a:t>
            </a:r>
            <a:r>
              <a:rPr lang="sv-SE"/>
              <a:t>-bisatsen är att</a:t>
            </a:r>
          </a:p>
          <a:p>
            <a:pPr hangingPunct="0"/>
            <a:r>
              <a:rPr lang="sv-SE"/>
              <a:t>alla värden från yttre tabellen kommer med</a:t>
            </a:r>
          </a:p>
          <a:p>
            <a:pPr hangingPunct="0"/>
            <a:r>
              <a:rPr lang="sv-SE"/>
              <a:t>de värden i inre tabellen som uppfyller villkoret kommer med</a:t>
            </a:r>
          </a:p>
          <a:p>
            <a:pPr hangingPunct="0"/>
            <a:r>
              <a:rPr lang="sv-SE"/>
              <a:t>de värden i inre tabellen som inte uppfyller villkoret byts ut mot </a:t>
            </a:r>
            <a:r>
              <a:rPr lang="sv-SE" b="1"/>
              <a:t>null </a:t>
            </a:r>
            <a:r>
              <a:rPr lang="sv-SE"/>
              <a:t>och  dublettelimineras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Villkor för outer join i on-bisatsen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sv-SE" sz="3800" u="sng"/>
              <a:t>Urvalsvillkoret är ställt mot den inre tabellen</a:t>
            </a:r>
            <a:r>
              <a:rPr lang="sv-SE" sz="3800"/>
              <a:t>. </a:t>
            </a:r>
            <a:endParaRPr lang="sv-SE" sz="3800" smtClean="0"/>
          </a:p>
          <a:p>
            <a:pPr>
              <a:buNone/>
            </a:pPr>
            <a:r>
              <a:rPr lang="sv-SE" sz="3800" smtClean="0"/>
              <a:t>Alla </a:t>
            </a:r>
            <a:r>
              <a:rPr lang="sv-SE" sz="3800"/>
              <a:t>författare visas eftersom de finns i den yttre tabellen. </a:t>
            </a:r>
            <a:endParaRPr lang="sv-SE" sz="3800" smtClean="0"/>
          </a:p>
          <a:p>
            <a:pPr>
              <a:buNone/>
            </a:pPr>
            <a:r>
              <a:rPr lang="sv-SE" sz="3800" smtClean="0"/>
              <a:t>Bara </a:t>
            </a:r>
            <a:r>
              <a:rPr lang="sv-SE" sz="3800"/>
              <a:t>Titel = 'Gömda' visas. Övriga titlar blir </a:t>
            </a:r>
            <a:r>
              <a:rPr lang="sv-SE" sz="3800" b="1"/>
              <a:t>null</a:t>
            </a:r>
            <a:r>
              <a:rPr lang="sv-SE" sz="3800"/>
              <a:t> och dublettelimineras.</a:t>
            </a:r>
          </a:p>
          <a:p>
            <a:pPr>
              <a:buNone/>
            </a:pPr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>
                <a:latin typeface="Courier New" pitchFamily="49" charset="0"/>
                <a:cs typeface="Courier New" pitchFamily="49" charset="0"/>
              </a:rPr>
              <a:t>F.Namn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   , T.Titel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>
                <a:latin typeface="Courier New" pitchFamily="49" charset="0"/>
                <a:cs typeface="Courier New" pitchFamily="49" charset="0"/>
              </a:rPr>
              <a:t> Forfattare F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left outer join</a:t>
            </a:r>
            <a:r>
              <a:rPr lang="en-GB">
                <a:latin typeface="Courier New" pitchFamily="49" charset="0"/>
                <a:cs typeface="Courier New" pitchFamily="49" charset="0"/>
              </a:rPr>
              <a:t> Titlar T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on</a:t>
            </a:r>
            <a:r>
              <a:rPr lang="en-GB">
                <a:latin typeface="Courier New" pitchFamily="49" charset="0"/>
                <a:cs typeface="Courier New" pitchFamily="49" charset="0"/>
              </a:rPr>
              <a:t>  T.ForfId = F.ForfId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      and T.Titel = 'Gömda'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GB">
                <a:latin typeface="Courier New" pitchFamily="49" charset="0"/>
                <a:cs typeface="Courier New" pitchFamily="49" charset="0"/>
              </a:rPr>
              <a:t> F.Namn, T.Titel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 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s-ES_tradnl">
                <a:latin typeface="Courier New" pitchFamily="49" charset="0"/>
                <a:cs typeface="Courier New" pitchFamily="49" charset="0"/>
              </a:rPr>
              <a:t> 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Namn                           Titel                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------------------------------ -------------------- 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Bo Ek                          NULL</a:t>
            </a: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Jan Guillou                    NULL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Liza Karlsson                  NULL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Liza Marklund                  Gömda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Liza Nilsson                   NULL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Villkor för outer join i on-bisatsen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hangingPunct="0">
              <a:buNone/>
            </a:pPr>
            <a:r>
              <a:rPr lang="sv-SE" sz="4300" u="sng"/>
              <a:t>Urvalsvillkoret är ställt mot den yttre tabellen</a:t>
            </a:r>
            <a:r>
              <a:rPr lang="sv-SE" sz="4300"/>
              <a:t>. </a:t>
            </a:r>
            <a:endParaRPr lang="sv-SE" sz="4300" smtClean="0"/>
          </a:p>
          <a:p>
            <a:pPr hangingPunct="0">
              <a:buNone/>
            </a:pPr>
            <a:r>
              <a:rPr lang="sv-SE" sz="4300" smtClean="0"/>
              <a:t>Alla </a:t>
            </a:r>
            <a:r>
              <a:rPr lang="sv-SE" sz="4300"/>
              <a:t>författare visas eftersom de finns i den yttre tabellen. </a:t>
            </a:r>
            <a:endParaRPr lang="sv-SE" sz="4300" smtClean="0"/>
          </a:p>
          <a:p>
            <a:pPr hangingPunct="0">
              <a:buNone/>
            </a:pPr>
            <a:r>
              <a:rPr lang="sv-SE" sz="4300" smtClean="0"/>
              <a:t>Bara </a:t>
            </a:r>
            <a:r>
              <a:rPr lang="sv-SE" sz="4300"/>
              <a:t>de titlar som har en författare som har ett förnamn som är 'Liza' visas. </a:t>
            </a:r>
            <a:endParaRPr lang="sv-SE" sz="4300" smtClean="0"/>
          </a:p>
          <a:p>
            <a:pPr hangingPunct="0">
              <a:buNone/>
            </a:pPr>
            <a:r>
              <a:rPr lang="sv-SE" sz="4300" smtClean="0"/>
              <a:t>Övriga </a:t>
            </a:r>
            <a:r>
              <a:rPr lang="sv-SE" sz="4300"/>
              <a:t>titlar blir </a:t>
            </a:r>
            <a:r>
              <a:rPr lang="sv-SE" sz="4300" b="1"/>
              <a:t>null</a:t>
            </a:r>
            <a:r>
              <a:rPr lang="sv-SE" sz="4300"/>
              <a:t> och dublettelimineras. </a:t>
            </a:r>
          </a:p>
          <a:p>
            <a:pPr hangingPunct="0">
              <a:buNone/>
            </a:pPr>
            <a:r>
              <a:rPr lang="sv-SE" sz="4300"/>
              <a:t>Eftersom Liza Karlsson inte har någon titel i tabellen Titlar så blir hennes titel också </a:t>
            </a:r>
            <a:r>
              <a:rPr lang="sv-SE" sz="4300" b="1"/>
              <a:t>null</a:t>
            </a:r>
            <a:r>
              <a:rPr lang="sv-SE" sz="4300" smtClean="0"/>
              <a:t>.</a:t>
            </a:r>
            <a:endParaRPr lang="sv-SE" sz="4300"/>
          </a:p>
          <a:p>
            <a:pPr hangingPunct="0">
              <a:buNone/>
            </a:pPr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37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700">
                <a:latin typeface="Courier New" pitchFamily="49" charset="0"/>
                <a:cs typeface="Courier New" pitchFamily="49" charset="0"/>
              </a:rPr>
              <a:t>F.Namn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       , T.Titel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3700" b="1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3700">
                <a:latin typeface="Courier New" pitchFamily="49" charset="0"/>
                <a:cs typeface="Courier New" pitchFamily="49" charset="0"/>
              </a:rPr>
              <a:t> Forfattare F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3700" b="1">
                <a:latin typeface="Courier New" pitchFamily="49" charset="0"/>
                <a:cs typeface="Courier New" pitchFamily="49" charset="0"/>
              </a:rPr>
              <a:t>left outer</a:t>
            </a:r>
            <a:r>
              <a:rPr lang="en-GB" sz="370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700" b="1">
                <a:latin typeface="Courier New" pitchFamily="49" charset="0"/>
                <a:cs typeface="Courier New" pitchFamily="49" charset="0"/>
              </a:rPr>
              <a:t>join</a:t>
            </a:r>
            <a:r>
              <a:rPr lang="en-GB" sz="3700">
                <a:latin typeface="Courier New" pitchFamily="49" charset="0"/>
                <a:cs typeface="Courier New" pitchFamily="49" charset="0"/>
              </a:rPr>
              <a:t> Titlar T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3700" b="1">
                <a:latin typeface="Courier New" pitchFamily="49" charset="0"/>
                <a:cs typeface="Courier New" pitchFamily="49" charset="0"/>
              </a:rPr>
              <a:t>on</a:t>
            </a:r>
            <a:r>
              <a:rPr lang="en-GB" sz="3700">
                <a:latin typeface="Courier New" pitchFamily="49" charset="0"/>
                <a:cs typeface="Courier New" pitchFamily="49" charset="0"/>
              </a:rPr>
              <a:t> T.ForfId = F.ForfId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GB" sz="3700" b="1">
                <a:latin typeface="Courier New" pitchFamily="49" charset="0"/>
                <a:cs typeface="Courier New" pitchFamily="49" charset="0"/>
              </a:rPr>
              <a:t>and</a:t>
            </a:r>
            <a:r>
              <a:rPr lang="en-GB" sz="3700">
                <a:latin typeface="Courier New" pitchFamily="49" charset="0"/>
                <a:cs typeface="Courier New" pitchFamily="49" charset="0"/>
              </a:rPr>
              <a:t> F.Namn </a:t>
            </a:r>
            <a:r>
              <a:rPr lang="en-GB" sz="3700" b="1">
                <a:latin typeface="Courier New" pitchFamily="49" charset="0"/>
                <a:cs typeface="Courier New" pitchFamily="49" charset="0"/>
              </a:rPr>
              <a:t>like</a:t>
            </a:r>
            <a:r>
              <a:rPr lang="en-GB" sz="3700">
                <a:latin typeface="Courier New" pitchFamily="49" charset="0"/>
                <a:cs typeface="Courier New" pitchFamily="49" charset="0"/>
              </a:rPr>
              <a:t> 'Liza%'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3700" b="1">
                <a:latin typeface="Courier New" pitchFamily="49" charset="0"/>
                <a:cs typeface="Courier New" pitchFamily="49" charset="0"/>
              </a:rPr>
              <a:t>order</a:t>
            </a:r>
            <a:r>
              <a:rPr lang="en-GB" sz="370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700" b="1">
                <a:latin typeface="Courier New" pitchFamily="49" charset="0"/>
                <a:cs typeface="Courier New" pitchFamily="49" charset="0"/>
              </a:rPr>
              <a:t>by</a:t>
            </a:r>
            <a:r>
              <a:rPr lang="en-GB" sz="3700">
                <a:latin typeface="Courier New" pitchFamily="49" charset="0"/>
                <a:cs typeface="Courier New" pitchFamily="49" charset="0"/>
              </a:rPr>
              <a:t> F.Namn, T.Titel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 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 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3700">
                <a:latin typeface="Courier New" pitchFamily="49" charset="0"/>
                <a:cs typeface="Courier New" pitchFamily="49" charset="0"/>
              </a:rPr>
              <a:t>Namn                           Titel                </a:t>
            </a:r>
          </a:p>
          <a:p>
            <a:pPr>
              <a:buNone/>
            </a:pPr>
            <a:r>
              <a:rPr lang="sv-SE" sz="3700">
                <a:latin typeface="Courier New" pitchFamily="49" charset="0"/>
                <a:cs typeface="Courier New" pitchFamily="49" charset="0"/>
              </a:rPr>
              <a:t>------------------------------ -------------------- </a:t>
            </a:r>
          </a:p>
          <a:p>
            <a:pPr>
              <a:buNone/>
            </a:pPr>
            <a:r>
              <a:rPr lang="sv-SE" sz="3700">
                <a:latin typeface="Courier New" pitchFamily="49" charset="0"/>
                <a:cs typeface="Courier New" pitchFamily="49" charset="0"/>
              </a:rPr>
              <a:t>Bo Ek                          NULL</a:t>
            </a:r>
          </a:p>
          <a:p>
            <a:pPr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Jan Guillou                    NULL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Liza Karlsson                  NULL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3700">
                <a:latin typeface="Courier New" pitchFamily="49" charset="0"/>
                <a:cs typeface="Courier New" pitchFamily="49" charset="0"/>
              </a:rPr>
              <a:t>Liza Marklund                  Gömda               </a:t>
            </a:r>
          </a:p>
          <a:p>
            <a:pPr>
              <a:buNone/>
            </a:pPr>
            <a:r>
              <a:rPr lang="sv-SE" sz="3700">
                <a:latin typeface="Courier New" pitchFamily="49" charset="0"/>
                <a:cs typeface="Courier New" pitchFamily="49" charset="0"/>
              </a:rPr>
              <a:t>Liza Marklund                  Sprängaren          </a:t>
            </a:r>
          </a:p>
          <a:p>
            <a:pPr>
              <a:buNone/>
            </a:pPr>
            <a:r>
              <a:rPr lang="sv-SE" sz="3700">
                <a:latin typeface="Courier New" pitchFamily="49" charset="0"/>
                <a:cs typeface="Courier New" pitchFamily="49" charset="0"/>
              </a:rPr>
              <a:t>Liza Nilsson                   Skidresan           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Villkor på is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where-bisatsen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hangingPunct="0">
              <a:buNone/>
            </a:pPr>
            <a:r>
              <a:rPr lang="sv-SE" dirty="0" smtClean="0"/>
              <a:t>För att se differensen mellan två tabeller  </a:t>
            </a:r>
          </a:p>
          <a:p>
            <a:pPr hangingPunct="0">
              <a:buNone/>
            </a:pPr>
            <a:r>
              <a:rPr lang="sv-SE" dirty="0" smtClean="0"/>
              <a:t>(rader som finns i den ena tabellen men inte i den andra)</a:t>
            </a:r>
          </a:p>
          <a:p>
            <a:pPr hangingPunct="0">
              <a:buNone/>
            </a:pPr>
            <a:r>
              <a:rPr lang="sv-SE" dirty="0" smtClean="0"/>
              <a:t>kan man göra ett </a:t>
            </a:r>
            <a:r>
              <a:rPr lang="sv-SE" b="1" dirty="0" err="1" smtClean="0"/>
              <a:t>where</a:t>
            </a:r>
            <a:r>
              <a:rPr lang="sv-SE" dirty="0" err="1" smtClean="0"/>
              <a:t>-villkor</a:t>
            </a:r>
            <a:r>
              <a:rPr lang="sv-SE" dirty="0" smtClean="0"/>
              <a:t> på </a:t>
            </a:r>
            <a:r>
              <a:rPr lang="sv-SE" b="1" dirty="0" smtClean="0"/>
              <a:t>is </a:t>
            </a:r>
            <a:r>
              <a:rPr lang="sv-SE" b="1" dirty="0" err="1" smtClean="0"/>
              <a:t>null</a:t>
            </a:r>
            <a:r>
              <a:rPr lang="sv-SE" b="1" dirty="0" smtClean="0"/>
              <a:t> </a:t>
            </a:r>
            <a:r>
              <a:rPr lang="sv-SE" dirty="0" smtClean="0"/>
              <a:t>i en kolumn från inre tabellen</a:t>
            </a:r>
          </a:p>
          <a:p>
            <a:pPr hangingPunct="0">
              <a:buNone/>
            </a:pPr>
            <a:r>
              <a:rPr lang="sv-SE" dirty="0" smtClean="0"/>
              <a:t>som inte tillåter </a:t>
            </a:r>
            <a:r>
              <a:rPr lang="sv-SE" dirty="0" err="1" smtClean="0"/>
              <a:t>null-värden</a:t>
            </a:r>
            <a:r>
              <a:rPr lang="sv-SE" dirty="0" smtClean="0"/>
              <a:t> (helst primärnyckeln).</a:t>
            </a:r>
          </a:p>
          <a:p>
            <a:pPr hangingPunct="0">
              <a:buNone/>
            </a:pPr>
            <a:endParaRPr lang="sv-SE" dirty="0" smtClean="0"/>
          </a:p>
          <a:p>
            <a:pPr hangingPunct="0">
              <a:buNone/>
            </a:pPr>
            <a:r>
              <a:rPr lang="sv-SE" dirty="0" smtClean="0"/>
              <a:t>Exempel:</a:t>
            </a:r>
            <a:endParaRPr lang="sv-SE" i="1" dirty="0" smtClean="0"/>
          </a:p>
          <a:p>
            <a:pPr hangingPunct="0">
              <a:buNone/>
            </a:pPr>
            <a:r>
              <a:rPr lang="sv-SE" dirty="0" smtClean="0"/>
              <a:t>Ta fram alla författare som inte skrivit några böcker.</a:t>
            </a:r>
          </a:p>
          <a:p>
            <a:pPr hangingPunct="0">
              <a:buNone/>
            </a:pPr>
            <a:r>
              <a:rPr lang="sv-SE" dirty="0" smtClean="0"/>
              <a:t> </a:t>
            </a:r>
          </a:p>
          <a:p>
            <a:pPr>
              <a:buNone/>
            </a:pPr>
            <a:r>
              <a:rPr lang="sv-SE" sz="2500" b="1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500" dirty="0" err="1" smtClean="0">
                <a:latin typeface="Courier New" pitchFamily="49" charset="0"/>
                <a:cs typeface="Courier New" pitchFamily="49" charset="0"/>
              </a:rPr>
              <a:t>a.Titel</a:t>
            </a: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sz="2500" dirty="0" err="1" smtClean="0">
                <a:latin typeface="Courier New" pitchFamily="49" charset="0"/>
                <a:cs typeface="Courier New" pitchFamily="49" charset="0"/>
              </a:rPr>
              <a:t>b.Namn</a:t>
            </a:r>
            <a:endParaRPr lang="sv-SE" sz="2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25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 Titlar a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right outer join 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Forfattare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pPr>
              <a:buNone/>
            </a:pP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sv-SE" sz="25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500" dirty="0" err="1" smtClean="0">
                <a:latin typeface="Courier New" pitchFamily="49" charset="0"/>
                <a:cs typeface="Courier New" pitchFamily="49" charset="0"/>
              </a:rPr>
              <a:t>a.ForfID</a:t>
            </a: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2500" dirty="0" err="1" smtClean="0">
                <a:latin typeface="Courier New" pitchFamily="49" charset="0"/>
                <a:cs typeface="Courier New" pitchFamily="49" charset="0"/>
              </a:rPr>
              <a:t>b.ForfID</a:t>
            </a:r>
            <a:endParaRPr lang="sv-SE" sz="2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2500" b="1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500" dirty="0" err="1" smtClean="0">
                <a:latin typeface="Courier New" pitchFamily="49" charset="0"/>
                <a:cs typeface="Courier New" pitchFamily="49" charset="0"/>
              </a:rPr>
              <a:t>TitelID</a:t>
            </a: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sv-SE" sz="25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GB" sz="25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endParaRPr lang="en-GB" sz="2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Titel                Namn</a:t>
            </a:r>
          </a:p>
          <a:p>
            <a:pPr>
              <a:buNone/>
            </a:pP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-------------------- ------------------------------</a:t>
            </a:r>
          </a:p>
          <a:p>
            <a:pPr>
              <a:buNone/>
            </a:pP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NULL                 Bo Ek                         </a:t>
            </a:r>
          </a:p>
          <a:p>
            <a:pPr>
              <a:buNone/>
            </a:pP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NULL                 Liza Karlsson </a:t>
            </a:r>
            <a:endParaRPr lang="sv-SE" sz="25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Bildobjekt 4" descr="Differen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312" y="1556792"/>
            <a:ext cx="819150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Full outer join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hangingPunct="0">
              <a:buNone/>
            </a:pPr>
            <a:r>
              <a:rPr lang="sv-SE" smtClean="0"/>
              <a:t>Om </a:t>
            </a:r>
            <a:r>
              <a:rPr lang="sv-SE"/>
              <a:t>man vill matcha två tabeller som har icke-matchande rader från </a:t>
            </a:r>
            <a:r>
              <a:rPr lang="sv-SE" smtClean="0"/>
              <a:t>bägge</a:t>
            </a:r>
          </a:p>
          <a:p>
            <a:pPr hangingPunct="0">
              <a:buNone/>
            </a:pPr>
            <a:r>
              <a:rPr lang="sv-SE" smtClean="0"/>
              <a:t>tabellerna </a:t>
            </a:r>
            <a:r>
              <a:rPr lang="sv-SE"/>
              <a:t>och få ut även dessa, så använder man sig </a:t>
            </a:r>
            <a:r>
              <a:rPr lang="sv-SE" b="1"/>
              <a:t>av full outer join</a:t>
            </a:r>
            <a:r>
              <a:rPr lang="sv-SE" smtClean="0"/>
              <a:t>.</a:t>
            </a:r>
          </a:p>
          <a:p>
            <a:pPr hangingPunct="0">
              <a:buNone/>
            </a:pPr>
            <a:r>
              <a:rPr lang="sv-SE" smtClean="0"/>
              <a:t>Fungerar </a:t>
            </a:r>
            <a:r>
              <a:rPr lang="sv-SE"/>
              <a:t>även för fler än två tabeller. Man behöver inte skriva ut </a:t>
            </a:r>
            <a:r>
              <a:rPr lang="sv-SE" b="1"/>
              <a:t>outer</a:t>
            </a:r>
            <a:r>
              <a:rPr lang="sv-SE"/>
              <a:t>.</a:t>
            </a:r>
          </a:p>
          <a:p>
            <a:pPr hangingPunct="0">
              <a:buNone/>
            </a:pPr>
            <a:r>
              <a:rPr lang="sv-SE"/>
              <a:t> </a:t>
            </a:r>
          </a:p>
          <a:p>
            <a:pPr hangingPunct="0">
              <a:buNone/>
            </a:pPr>
            <a:r>
              <a:rPr lang="sv-SE"/>
              <a:t>Syntax för </a:t>
            </a:r>
            <a:r>
              <a:rPr lang="sv-SE" b="1"/>
              <a:t>full</a:t>
            </a:r>
            <a:r>
              <a:rPr lang="sv-SE"/>
              <a:t> </a:t>
            </a:r>
            <a:r>
              <a:rPr lang="sv-SE" b="1"/>
              <a:t>outer</a:t>
            </a:r>
            <a:r>
              <a:rPr lang="sv-SE"/>
              <a:t> </a:t>
            </a:r>
            <a:r>
              <a:rPr lang="sv-SE" b="1"/>
              <a:t>join</a:t>
            </a:r>
            <a:r>
              <a:rPr lang="sv-SE"/>
              <a:t> mellan två </a:t>
            </a:r>
            <a:r>
              <a:rPr lang="sv-SE" smtClean="0"/>
              <a:t>tabeller:</a:t>
            </a:r>
            <a:endParaRPr lang="sv-SE"/>
          </a:p>
          <a:p>
            <a:pPr hangingPunct="0">
              <a:buNone/>
            </a:pPr>
            <a:r>
              <a:rPr lang="sv-SE" b="1"/>
              <a:t> </a:t>
            </a:r>
            <a:endParaRPr lang="sv-SE"/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kolumnlista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GB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into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NyTabell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b="1">
                <a:latin typeface="Courier New" pitchFamily="49" charset="0"/>
                <a:cs typeface="Courier New" pitchFamily="49" charset="0"/>
              </a:rPr>
              <a:t>from </a:t>
            </a:r>
            <a:r>
              <a:rPr lang="sv-SE" i="1">
                <a:latin typeface="Courier New" pitchFamily="49" charset="0"/>
                <a:cs typeface="Courier New" pitchFamily="49" charset="0"/>
              </a:rPr>
              <a:t>TabellA</a:t>
            </a:r>
            <a:r>
              <a:rPr lang="sv-SE">
                <a:latin typeface="Courier New" pitchFamily="49" charset="0"/>
                <a:cs typeface="Courier New" pitchFamily="49" charset="0"/>
              </a:rPr>
              <a:t> 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  full[outer] join</a:t>
            </a:r>
            <a:r>
              <a:rPr lang="en-GB">
                <a:latin typeface="Courier New" pitchFamily="49" charset="0"/>
                <a:cs typeface="Courier New" pitchFamily="49" charset="0"/>
              </a:rPr>
              <a:t>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TabellB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    on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join-villkor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GB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urvals-villkor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 kolumnlista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 kolumnlista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  <p:pic>
        <p:nvPicPr>
          <p:cNvPr id="4" name="Bildobjekt 3" descr="Full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3212976"/>
            <a:ext cx="528066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Full outer join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a.ID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IDMan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, Man,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b.ID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IDKvinna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, Kvinna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Man a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full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outer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Kvinna b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a.ID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b.ID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	order by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a.ID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b.ID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dirty="0" err="1">
                <a:latin typeface="Courier New" pitchFamily="49" charset="0"/>
                <a:cs typeface="Courier New" pitchFamily="49" charset="0"/>
              </a:rPr>
              <a:t>IDMan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      Man       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IDKvinna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   Kvinna</a:t>
            </a:r>
          </a:p>
          <a:p>
            <a:pPr hangingPunct="0">
              <a:buNone/>
            </a:pPr>
            <a:r>
              <a:rPr lang="sv-SE" dirty="0">
                <a:latin typeface="Courier New" pitchFamily="49" charset="0"/>
                <a:cs typeface="Courier New" pitchFamily="49" charset="0"/>
              </a:rPr>
              <a:t>----------- ---------- ----------- ----- </a:t>
            </a:r>
          </a:p>
          <a:p>
            <a:pPr hangingPunct="0">
              <a:buNone/>
            </a:pPr>
            <a:r>
              <a:rPr lang="sv-SE" dirty="0">
                <a:latin typeface="Courier New" pitchFamily="49" charset="0"/>
                <a:cs typeface="Courier New" pitchFamily="49" charset="0"/>
              </a:rPr>
              <a:t>NULL       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      6           Fia</a:t>
            </a:r>
          </a:p>
          <a:p>
            <a:pPr hangingPunct="0">
              <a:buNone/>
            </a:pPr>
            <a:r>
              <a:rPr lang="sv-SE" dirty="0">
                <a:latin typeface="Courier New" pitchFamily="49" charset="0"/>
                <a:cs typeface="Courier New" pitchFamily="49" charset="0"/>
              </a:rPr>
              <a:t>NULL       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      7           Gun </a:t>
            </a:r>
          </a:p>
          <a:p>
            <a:pPr hangingPunct="0">
              <a:buNone/>
            </a:pPr>
            <a:r>
              <a:rPr lang="sv-SE" dirty="0">
                <a:latin typeface="Courier New" pitchFamily="49" charset="0"/>
                <a:cs typeface="Courier New" pitchFamily="49" charset="0"/>
              </a:rPr>
              <a:t>NULL       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      8           Helen </a:t>
            </a:r>
          </a:p>
          <a:p>
            <a:pPr hangingPunct="0">
              <a:buNone/>
            </a:pPr>
            <a:r>
              <a:rPr lang="sv-SE" dirty="0">
                <a:latin typeface="Courier New" pitchFamily="49" charset="0"/>
                <a:cs typeface="Courier New" pitchFamily="49" charset="0"/>
              </a:rPr>
              <a:t>1           Anders     NULL       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NULL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dirty="0">
                <a:latin typeface="Courier New" pitchFamily="49" charset="0"/>
                <a:cs typeface="Courier New" pitchFamily="49" charset="0"/>
              </a:rPr>
              <a:t>2           Bo         NULL       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NULL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dirty="0">
                <a:latin typeface="Courier New" pitchFamily="49" charset="0"/>
                <a:cs typeface="Courier New" pitchFamily="49" charset="0"/>
              </a:rPr>
              <a:t>3           Carl       NULL       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NULL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dirty="0">
                <a:latin typeface="Courier New" pitchFamily="49" charset="0"/>
                <a:cs typeface="Courier New" pitchFamily="49" charset="0"/>
              </a:rPr>
              <a:t>4           Dag        4           Doris </a:t>
            </a:r>
          </a:p>
          <a:p>
            <a:pPr>
              <a:buNone/>
            </a:pPr>
            <a:r>
              <a:rPr lang="sv-SE" dirty="0">
                <a:latin typeface="Courier New" pitchFamily="49" charset="0"/>
                <a:cs typeface="Courier New" pitchFamily="49" charset="0"/>
              </a:rPr>
              <a:t>5           Erik       5           Elin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Diskutera: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Användningsområde för full outer join?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Repetition - select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b="1" smtClean="0"/>
              <a:t>Select </a:t>
            </a:r>
            <a:r>
              <a:rPr lang="sv-SE" smtClean="0"/>
              <a:t>används för att visa innehållet i en eller flera tabeller.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smtClean="0"/>
              <a:t>Syntax:</a:t>
            </a:r>
          </a:p>
          <a:p>
            <a:pPr hangingPunct="0">
              <a:buNone/>
            </a:pPr>
            <a:r>
              <a:rPr lang="sv-SE" b="1" smtClean="0"/>
              <a:t> 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kolumnnamn rubrik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i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,kolumnnamn rubrik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i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,aggregeringsfunktion(kolummnamn) rubrik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GB" i="1" smtClean="0">
                <a:latin typeface="Courier New" pitchFamily="49" charset="0"/>
                <a:cs typeface="Courier New" pitchFamily="49" charset="0"/>
              </a:rPr>
              <a:t>tabell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i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GB" i="1" smtClean="0">
                <a:latin typeface="Courier New" pitchFamily="49" charset="0"/>
                <a:cs typeface="Courier New" pitchFamily="49" charset="0"/>
              </a:rPr>
              <a:t> villkor	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i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 villkor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i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 villkor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GB" i="1" smtClean="0">
                <a:latin typeface="Courier New" pitchFamily="49" charset="0"/>
                <a:cs typeface="Courier New" pitchFamily="49" charset="0"/>
              </a:rPr>
              <a:t> kolumnnamn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i="1" smtClean="0">
                <a:latin typeface="Courier New" pitchFamily="49" charset="0"/>
                <a:cs typeface="Courier New" pitchFamily="49" charset="0"/>
              </a:rPr>
              <a:t>,kolumnnamn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i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having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 villkor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i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 villkor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i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GB" i="1" smtClean="0">
                <a:latin typeface="Courier New" pitchFamily="49" charset="0"/>
                <a:cs typeface="Courier New" pitchFamily="49" charset="0"/>
              </a:rPr>
              <a:t> villkor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order by</a:t>
            </a:r>
            <a:r>
              <a:rPr lang="en-GB" i="1" smtClean="0">
                <a:latin typeface="Courier New" pitchFamily="49" charset="0"/>
                <a:cs typeface="Courier New" pitchFamily="49" charset="0"/>
              </a:rPr>
              <a:t> kolumnnamn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,kolumnnamn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Övning 2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Cross join</a:t>
            </a:r>
            <a:br>
              <a:rPr lang="sv-SE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smtClean="0"/>
              <a:t>Ibland </a:t>
            </a:r>
            <a:r>
              <a:rPr lang="sv-SE"/>
              <a:t>vill man kombinera alla rader med varandra mellan två tabeller. 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Detta </a:t>
            </a:r>
            <a:r>
              <a:rPr lang="sv-SE"/>
              <a:t>kallas för en </a:t>
            </a:r>
            <a:r>
              <a:rPr lang="sv-SE" i="1"/>
              <a:t>Kartesisk produkt</a:t>
            </a:r>
            <a:r>
              <a:rPr lang="sv-SE"/>
              <a:t> och i SQL används syntaxen </a:t>
            </a:r>
            <a:r>
              <a:rPr lang="sv-SE" b="1"/>
              <a:t>cross join</a:t>
            </a:r>
            <a:r>
              <a:rPr lang="sv-SE"/>
              <a:t>. 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Detta </a:t>
            </a:r>
            <a:r>
              <a:rPr lang="sv-SE"/>
              <a:t>innebär att man inte tar med något join-villkor, utan bara anger tabellnamnen. 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Antalet </a:t>
            </a:r>
            <a:r>
              <a:rPr lang="sv-SE"/>
              <a:t>rader i resultatet blir produkten av antalet rader i respektive tabell. </a:t>
            </a:r>
          </a:p>
          <a:p>
            <a:pPr hangingPunct="0">
              <a:buNone/>
            </a:pPr>
            <a:r>
              <a:rPr lang="sv-SE"/>
              <a:t>T ex blir antalet rader i en cross join 12 om tabellerna innehåller 3 respektive 4 rader. </a:t>
            </a:r>
          </a:p>
          <a:p>
            <a:pPr hangingPunct="0">
              <a:buNone/>
            </a:pPr>
            <a:r>
              <a:rPr lang="sv-SE"/>
              <a:t> </a:t>
            </a:r>
          </a:p>
          <a:p>
            <a:pPr hangingPunct="0">
              <a:buNone/>
            </a:pPr>
            <a:r>
              <a:rPr lang="sv-SE"/>
              <a:t>Syntax för </a:t>
            </a:r>
            <a:r>
              <a:rPr lang="sv-SE" b="1"/>
              <a:t>cross join</a:t>
            </a:r>
            <a:r>
              <a:rPr lang="sv-SE"/>
              <a:t> mellan två tabeller </a:t>
            </a:r>
          </a:p>
          <a:p>
            <a:pPr hangingPunct="0">
              <a:buNone/>
            </a:pPr>
            <a:r>
              <a:rPr lang="sv-SE" b="1"/>
              <a:t> </a:t>
            </a:r>
            <a:endParaRPr lang="sv-SE"/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kolumnlista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GB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into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NyTabell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TabellA</a:t>
            </a:r>
            <a:r>
              <a:rPr lang="en-GB">
                <a:latin typeface="Courier New" pitchFamily="49" charset="0"/>
                <a:cs typeface="Courier New" pitchFamily="49" charset="0"/>
              </a:rPr>
              <a:t> 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  cross join</a:t>
            </a:r>
            <a:r>
              <a:rPr lang="en-GB">
                <a:latin typeface="Courier New" pitchFamily="49" charset="0"/>
                <a:cs typeface="Courier New" pitchFamily="49" charset="0"/>
              </a:rPr>
              <a:t>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TabellB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GB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urvals-villkor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 kolumnlista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 kolumnlista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/>
              <a:t> </a:t>
            </a:r>
            <a:endParaRPr lang="sv-SE"/>
          </a:p>
          <a:p>
            <a:pPr hangingPunct="0">
              <a:buNone/>
            </a:pPr>
            <a:r>
              <a:rPr lang="sv-SE"/>
              <a:t>Observera att </a:t>
            </a:r>
            <a:r>
              <a:rPr lang="sv-SE" b="1"/>
              <a:t>cross join</a:t>
            </a:r>
            <a:r>
              <a:rPr lang="sv-SE"/>
              <a:t> ofta ger nonsensresultat, eftersom det sällan är meningsfullt att </a:t>
            </a:r>
            <a:r>
              <a:rPr lang="sv-SE" smtClean="0"/>
              <a:t>kombinera</a:t>
            </a:r>
          </a:p>
          <a:p>
            <a:pPr hangingPunct="0">
              <a:buNone/>
            </a:pPr>
            <a:r>
              <a:rPr lang="sv-SE" smtClean="0"/>
              <a:t> </a:t>
            </a:r>
            <a:r>
              <a:rPr lang="sv-SE"/>
              <a:t>olika variabler på alla tänkbara sätt. </a:t>
            </a:r>
          </a:p>
          <a:p>
            <a:endParaRPr lang="sv-SE"/>
          </a:p>
        </p:txBody>
      </p:sp>
      <p:pic>
        <p:nvPicPr>
          <p:cNvPr id="4" name="Bildobjekt 3" descr="Full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3356992"/>
            <a:ext cx="528066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Cross join</a:t>
            </a:r>
            <a:br>
              <a:rPr lang="sv-SE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sv-SE" sz="4300"/>
              <a:t>Tabellen Tal1 består av värdena 1 till 3 och tabellen Tal2 av värdena 1 till 4. Här skapas en multiplikationstabell utifrån tabellerna Tal1 och Tal2.</a:t>
            </a:r>
          </a:p>
          <a:p>
            <a:pPr>
              <a:buNone/>
            </a:pPr>
            <a:endParaRPr lang="sv-SE" sz="3700" b="1" smtClean="0"/>
          </a:p>
          <a:p>
            <a:pPr>
              <a:buNone/>
            </a:pPr>
            <a:r>
              <a:rPr lang="sv-SE" sz="37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z="37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3700">
                <a:latin typeface="Courier New" pitchFamily="49" charset="0"/>
                <a:cs typeface="Courier New" pitchFamily="49" charset="0"/>
              </a:rPr>
              <a:t>Tal1.Tal1</a:t>
            </a:r>
          </a:p>
          <a:p>
            <a:pPr>
              <a:buNone/>
            </a:pPr>
            <a:r>
              <a:rPr lang="sv-SE" sz="3700">
                <a:latin typeface="Courier New" pitchFamily="49" charset="0"/>
                <a:cs typeface="Courier New" pitchFamily="49" charset="0"/>
              </a:rPr>
              <a:t>        , Tal2.Tal2</a:t>
            </a:r>
          </a:p>
          <a:p>
            <a:pPr>
              <a:buNone/>
            </a:pPr>
            <a:r>
              <a:rPr lang="sv-SE" sz="3700">
                <a:latin typeface="Courier New" pitchFamily="49" charset="0"/>
                <a:cs typeface="Courier New" pitchFamily="49" charset="0"/>
              </a:rPr>
              <a:t>        , Produkt = Tal1.Tal1 * Tal2.Tal2</a:t>
            </a:r>
          </a:p>
          <a:p>
            <a:pPr>
              <a:buNone/>
            </a:pPr>
            <a:r>
              <a:rPr lang="sv-SE" sz="370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3700" b="1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3700">
                <a:latin typeface="Courier New" pitchFamily="49" charset="0"/>
                <a:cs typeface="Courier New" pitchFamily="49" charset="0"/>
              </a:rPr>
              <a:t> Tal1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3700" b="1">
                <a:latin typeface="Courier New" pitchFamily="49" charset="0"/>
                <a:cs typeface="Courier New" pitchFamily="49" charset="0"/>
              </a:rPr>
              <a:t>cross join</a:t>
            </a:r>
            <a:r>
              <a:rPr lang="en-GB" sz="3700">
                <a:latin typeface="Courier New" pitchFamily="49" charset="0"/>
                <a:cs typeface="Courier New" pitchFamily="49" charset="0"/>
              </a:rPr>
              <a:t> Tal2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3700" b="1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GB" sz="3700">
                <a:latin typeface="Courier New" pitchFamily="49" charset="0"/>
                <a:cs typeface="Courier New" pitchFamily="49" charset="0"/>
              </a:rPr>
              <a:t> Tal1, Tal2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 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700">
                <a:latin typeface="Courier New" pitchFamily="49" charset="0"/>
                <a:cs typeface="Courier New" pitchFamily="49" charset="0"/>
              </a:rPr>
              <a:t>Tal1  Tal2  Produkt</a:t>
            </a:r>
          </a:p>
          <a:p>
            <a:pPr hangingPunct="0">
              <a:buNone/>
            </a:pPr>
            <a:r>
              <a:rPr lang="sv-SE" sz="3700">
                <a:latin typeface="Courier New" pitchFamily="49" charset="0"/>
                <a:cs typeface="Courier New" pitchFamily="49" charset="0"/>
              </a:rPr>
              <a:t>----  ----  -------</a:t>
            </a: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1     1     1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1     2     2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1     3     3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1     4     4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2     1     2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2     2     4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2     3     6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2     4     8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3     1     3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3     2     6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3     3     9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>
                <a:latin typeface="Courier New" pitchFamily="49" charset="0"/>
                <a:cs typeface="Courier New" pitchFamily="49" charset="0"/>
              </a:rPr>
              <a:t>3     4     12</a:t>
            </a:r>
            <a:endParaRPr lang="sv-SE" sz="3700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Diskutera: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Användningsområde för cross join?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Self 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>
              <a:buNone/>
            </a:pPr>
            <a:r>
              <a:rPr lang="sv-SE" smtClean="0"/>
              <a:t>Specialfallet av en </a:t>
            </a:r>
            <a:r>
              <a:rPr lang="sv-SE" b="1" smtClean="0"/>
              <a:t>inner join</a:t>
            </a:r>
            <a:r>
              <a:rPr lang="sv-SE" smtClean="0"/>
              <a:t> är en </a:t>
            </a:r>
            <a:r>
              <a:rPr lang="sv-SE" b="1" smtClean="0"/>
              <a:t>self join</a:t>
            </a:r>
            <a:r>
              <a:rPr lang="sv-SE" smtClean="0"/>
              <a:t>. </a:t>
            </a:r>
          </a:p>
          <a:p>
            <a:pPr hangingPunct="0">
              <a:buNone/>
            </a:pPr>
            <a:r>
              <a:rPr lang="sv-SE" smtClean="0"/>
              <a:t>Då matchas en tabell mot sig själv.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  </a:t>
            </a:r>
            <a:r>
              <a:rPr lang="en-GB" i="1" smtClean="0">
                <a:latin typeface="Courier New" pitchFamily="49" charset="0"/>
                <a:cs typeface="Courier New" pitchFamily="49" charset="0"/>
              </a:rPr>
              <a:t>kolumnlista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into </a:t>
            </a:r>
            <a:r>
              <a:rPr lang="en-GB" i="1" smtClean="0">
                <a:latin typeface="Courier New" pitchFamily="49" charset="0"/>
                <a:cs typeface="Courier New" pitchFamily="49" charset="0"/>
              </a:rPr>
              <a:t>NyTabell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from	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i="1" smtClean="0">
                <a:latin typeface="Courier New" pitchFamily="49" charset="0"/>
                <a:cs typeface="Courier New" pitchFamily="49" charset="0"/>
              </a:rPr>
              <a:t>Tabell-A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aliasnamn-1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i="1" smtClean="0">
                <a:latin typeface="Courier New" pitchFamily="49" charset="0"/>
                <a:cs typeface="Courier New" pitchFamily="49" charset="0"/>
              </a:rPr>
              <a:t>join-operator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i="1" smtClean="0">
                <a:latin typeface="Courier New" pitchFamily="49" charset="0"/>
                <a:cs typeface="Courier New" pitchFamily="49" charset="0"/>
              </a:rPr>
              <a:t>Tabell-A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aliasnamn-2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GB" i="1" smtClean="0">
                <a:latin typeface="Courier New" pitchFamily="49" charset="0"/>
                <a:cs typeface="Courier New" pitchFamily="49" charset="0"/>
              </a:rPr>
              <a:t>join-villkor]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GB" i="1" smtClean="0">
                <a:latin typeface="Courier New" pitchFamily="49" charset="0"/>
                <a:cs typeface="Courier New" pitchFamily="49" charset="0"/>
              </a:rPr>
              <a:t>selektionsvillkor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GB" i="1" smtClean="0">
                <a:latin typeface="Courier New" pitchFamily="49" charset="0"/>
                <a:cs typeface="Courier New" pitchFamily="49" charset="0"/>
              </a:rPr>
              <a:t> kolumnlista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having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 grupperingsvillkor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kolumnlista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Self 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v-SE" sz="1200" b="1" smtClean="0"/>
              <a:t> </a:t>
            </a:r>
            <a:r>
              <a:rPr lang="sv-SE" sz="1400" b="1" smtClean="0"/>
              <a:t>Exempel från databasen Mink:</a:t>
            </a:r>
          </a:p>
          <a:p>
            <a:pPr>
              <a:buNone/>
            </a:pPr>
            <a:endParaRPr lang="sv-SE" sz="1200" b="1" smtClean="0"/>
          </a:p>
          <a:p>
            <a:pPr>
              <a:buNone/>
            </a:pPr>
            <a:r>
              <a:rPr lang="sv-SE" sz="1200" b="1" i="1" smtClean="0">
                <a:latin typeface="Courier New" pitchFamily="49" charset="0"/>
                <a:cs typeface="Courier New" pitchFamily="49" charset="0"/>
              </a:rPr>
              <a:t>Innehåll i tabellen Hushall</a:t>
            </a:r>
          </a:p>
          <a:p>
            <a:pPr>
              <a:buNone/>
            </a:pPr>
            <a:endParaRPr lang="sv-SE" sz="1000" smtClean="0"/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HId   FamiljeTyp HAlder SocEkGrp Lon         ForInk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----- ---------- ------ -------- ----------- -----------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00001 1          47     89       202         171426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00002 2          55     99       120683      0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00003 1          51     79       102615      90672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00004 1          38     79       644         122562</a:t>
            </a:r>
          </a:p>
          <a:p>
            <a:pPr>
              <a:buNone/>
            </a:pPr>
            <a:r>
              <a:rPr lang="sv-SE" sz="8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endParaRPr lang="sv-SE" sz="8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400" smtClean="0">
                <a:cs typeface="Courier New" pitchFamily="49" charset="0"/>
              </a:rPr>
              <a:t>Vilka hushåll har högre föreragarinkomst än lön?</a:t>
            </a:r>
          </a:p>
          <a:p>
            <a:pPr>
              <a:buNone/>
            </a:pPr>
            <a:endParaRPr lang="sv-SE" sz="1200" smtClean="0">
              <a:cs typeface="Courier New" pitchFamily="49" charset="0"/>
            </a:endParaRPr>
          </a:p>
          <a:p>
            <a:pPr>
              <a:buNone/>
            </a:pPr>
            <a:r>
              <a:rPr lang="sv-SE" sz="12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z="120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sv-SE" sz="1200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sz="1200" smtClean="0">
                <a:latin typeface="Courier New" pitchFamily="49" charset="0"/>
                <a:cs typeface="Courier New" pitchFamily="49" charset="0"/>
              </a:rPr>
              <a:t> Hushall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200" b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sv-SE" sz="1200" smtClean="0">
                <a:latin typeface="Courier New" pitchFamily="49" charset="0"/>
                <a:cs typeface="Courier New" pitchFamily="49" charset="0"/>
              </a:rPr>
              <a:t> ForInk &gt; Lon</a:t>
            </a:r>
          </a:p>
          <a:p>
            <a:pPr>
              <a:buNone/>
            </a:pPr>
            <a:endParaRPr lang="sv-SE" sz="1200" smtClean="0">
              <a:cs typeface="Courier New" pitchFamily="49" charset="0"/>
            </a:endParaRP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HId   FamiljeTyp HAlder SocEkGrp Lon         ForInk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----- ---------- ------ -------- ----------- ----------- 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00001 1          47     89       202         171426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00004 1          38     79       644         122562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00008 4          58     89       0           16322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00017 1          47     79       0           128057</a:t>
            </a:r>
          </a:p>
          <a:p>
            <a:pPr>
              <a:buNone/>
            </a:pPr>
            <a:endParaRPr lang="sv-SE" sz="1200" smtClean="0">
              <a:cs typeface="Courier New" pitchFamily="49" charset="0"/>
            </a:endParaRPr>
          </a:p>
        </p:txBody>
      </p:sp>
      <p:pic>
        <p:nvPicPr>
          <p:cNvPr id="4" name="Bildobjekt 3" descr="Hushall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2276872"/>
            <a:ext cx="169926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Self 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v-SE" sz="1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400" b="1" smtClean="0">
                <a:cs typeface="Courier New" pitchFamily="49" charset="0"/>
              </a:rPr>
              <a:t>Samma sak på individnivå: Nu blir det svårare!</a:t>
            </a:r>
          </a:p>
          <a:p>
            <a:pPr>
              <a:buNone/>
            </a:pPr>
            <a:r>
              <a:rPr lang="sv-SE" sz="1400" b="1" smtClean="0">
                <a:cs typeface="Courier New" pitchFamily="49" charset="0"/>
              </a:rPr>
              <a:t>En rad per person och inkomstslag.</a:t>
            </a:r>
          </a:p>
          <a:p>
            <a:pPr>
              <a:buNone/>
            </a:pPr>
            <a:endParaRPr lang="sv-SE" sz="1200" smtClean="0">
              <a:cs typeface="Courier New" pitchFamily="49" charset="0"/>
            </a:endParaRPr>
          </a:p>
          <a:p>
            <a:pPr>
              <a:buNone/>
            </a:pPr>
            <a:r>
              <a:rPr lang="sv-SE" sz="1200" b="1" i="1" smtClean="0">
                <a:latin typeface="Courier New" pitchFamily="49" charset="0"/>
                <a:cs typeface="Courier New" pitchFamily="49" charset="0"/>
              </a:rPr>
              <a:t>Innehåll i tabellen Inkomst</a:t>
            </a:r>
          </a:p>
          <a:p>
            <a:pPr>
              <a:buNone/>
            </a:pPr>
            <a:endParaRPr lang="sv-SE" sz="1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PersonNr     InkId Belopp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------------ ----- -----------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101000000000 01    196435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101000000000 09    56564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101000000000 10    100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102000000000 01    230160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endParaRPr lang="sv-SE" sz="1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200" b="1" i="1" smtClean="0">
                <a:latin typeface="Courier New" pitchFamily="49" charset="0"/>
                <a:cs typeface="Courier New" pitchFamily="49" charset="0"/>
              </a:rPr>
              <a:t>Innehåll i tabellen Inkomstslag</a:t>
            </a:r>
          </a:p>
          <a:p>
            <a:pPr>
              <a:buNone/>
            </a:pPr>
            <a:endParaRPr lang="sv-SE" sz="1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InkId InkBen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----- ----------------------------------------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01    Lön                                     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02    Företagarinkomst                        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03    Bankränta                               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04    Aktieutdelning</a:t>
            </a:r>
          </a:p>
          <a:p>
            <a:pPr>
              <a:buNone/>
            </a:pPr>
            <a:r>
              <a:rPr lang="sv-SE" sz="1000" smtClean="0">
                <a:latin typeface="Courier New" pitchFamily="49" charset="0"/>
                <a:cs typeface="Courier New" pitchFamily="49" charset="0"/>
              </a:rPr>
              <a:t>                          </a:t>
            </a:r>
          </a:p>
          <a:p>
            <a:pPr>
              <a:buAutoNum type="arabicPlain" startAt="5"/>
            </a:pPr>
            <a:endParaRPr lang="sv-SE" sz="1000" smtClean="0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  <p:pic>
        <p:nvPicPr>
          <p:cNvPr id="5" name="Bildobjekt 4" descr="Inkoms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2492896"/>
            <a:ext cx="2284644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Self join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v-SE" sz="1600" smtClean="0">
                <a:cs typeface="Courier New" pitchFamily="49" charset="0"/>
              </a:rPr>
              <a:t>Med hjälp av self join går det att jämföra lön (Inkomst a) med företagarinkomst (inkomst b) </a:t>
            </a:r>
          </a:p>
          <a:p>
            <a:pPr>
              <a:buNone/>
            </a:pPr>
            <a:r>
              <a:rPr lang="sv-SE" sz="1600" smtClean="0">
                <a:cs typeface="Courier New" pitchFamily="49" charset="0"/>
              </a:rPr>
              <a:t>för alla personer som har både lön och företagarinkomst.</a:t>
            </a:r>
          </a:p>
          <a:p>
            <a:pPr>
              <a:buNone/>
            </a:pPr>
            <a:r>
              <a:rPr lang="sv-SE" sz="1600" smtClean="0">
                <a:cs typeface="Courier New" pitchFamily="49" charset="0"/>
              </a:rPr>
              <a:t>Tabellen  inkomst uppträder två gånger i joinen men med olika urvalsvillkor.</a:t>
            </a:r>
          </a:p>
          <a:p>
            <a:pPr>
              <a:buNone/>
            </a:pPr>
            <a:endParaRPr lang="sv-SE" sz="12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2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z="1200" smtClean="0">
                <a:latin typeface="Courier New" pitchFamily="49" charset="0"/>
                <a:cs typeface="Courier New" pitchFamily="49" charset="0"/>
              </a:rPr>
              <a:t> a. PersonNr, a.Belopp Lön, b.Belopp Företagarinkomst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sz="1200" smtClean="0">
                <a:latin typeface="Courier New" pitchFamily="49" charset="0"/>
                <a:cs typeface="Courier New" pitchFamily="49" charset="0"/>
              </a:rPr>
              <a:t> Inkomst a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200" b="1" smtClean="0">
                <a:latin typeface="Courier New" pitchFamily="49" charset="0"/>
                <a:cs typeface="Courier New" pitchFamily="49" charset="0"/>
              </a:rPr>
              <a:t>join </a:t>
            </a:r>
            <a:r>
              <a:rPr lang="sv-SE" sz="1200" smtClean="0">
                <a:latin typeface="Courier New" pitchFamily="49" charset="0"/>
                <a:cs typeface="Courier New" pitchFamily="49" charset="0"/>
              </a:rPr>
              <a:t>Inkomst b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1200" b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sv-SE" sz="1200" smtClean="0">
                <a:latin typeface="Courier New" pitchFamily="49" charset="0"/>
                <a:cs typeface="Courier New" pitchFamily="49" charset="0"/>
              </a:rPr>
              <a:t> a.PersonNr = b.PersonNr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1200" b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sv-SE" sz="1200" smtClean="0">
                <a:latin typeface="Courier New" pitchFamily="49" charset="0"/>
                <a:cs typeface="Courier New" pitchFamily="49" charset="0"/>
              </a:rPr>
              <a:t> a.InkId = '01'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1200" b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sv-SE" sz="1200" smtClean="0">
                <a:latin typeface="Courier New" pitchFamily="49" charset="0"/>
                <a:cs typeface="Courier New" pitchFamily="49" charset="0"/>
              </a:rPr>
              <a:t> b.InkId = '02’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200" b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sv-SE" sz="1200" smtClean="0">
                <a:latin typeface="Courier New" pitchFamily="49" charset="0"/>
                <a:cs typeface="Courier New" pitchFamily="49" charset="0"/>
              </a:rPr>
              <a:t> b.Belopp &gt; a.Belopp</a:t>
            </a:r>
            <a:r>
              <a:rPr lang="sv-SE" smtClean="0"/>
              <a:t>	</a:t>
            </a:r>
          </a:p>
          <a:p>
            <a:pPr>
              <a:buNone/>
            </a:pPr>
            <a:endParaRPr lang="sv-SE" sz="12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PersonNr     Lön         Företagarinkomst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------------ ----------- ----------------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110000000000 202         101729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410000000000 644         122562</a:t>
            </a:r>
            <a:endParaRPr lang="sv-SE" sz="12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Övning 3</a:t>
            </a:r>
            <a:br>
              <a:rPr lang="sv-SE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Övning 4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Repetition - select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smtClean="0">
                <a:cs typeface="Courier New" pitchFamily="49" charset="0"/>
              </a:rPr>
              <a:t>Select *</a:t>
            </a:r>
            <a:r>
              <a:rPr lang="sv-SE" b="1" smtClean="0">
                <a:cs typeface="Courier New" pitchFamily="49" charset="0"/>
              </a:rPr>
              <a:t> </a:t>
            </a:r>
            <a:r>
              <a:rPr lang="sv-SE" smtClean="0">
                <a:cs typeface="Courier New" pitchFamily="49" charset="0"/>
              </a:rPr>
              <a:t>returnerar alla kolumner i tabellen.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Kommun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sv-SE" smtClean="0">
                <a:cs typeface="Courier New" pitchFamily="49" charset="0"/>
              </a:rPr>
              <a:t>Annars räknas de önskade kolumnerna upp efter select.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Kommun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,Namn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,Lan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Kommun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sv-SE" smtClean="0">
                <a:cs typeface="Courier New" pitchFamily="49" charset="0"/>
              </a:rPr>
              <a:t>Egna kolumnrubriker kan anges efter kolumnnamnen.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Kommun Kommunkod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,Namn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,Lan länskod</a:t>
            </a:r>
          </a:p>
          <a:p>
            <a:pPr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Kommun</a:t>
            </a:r>
            <a:endParaRPr lang="sv-SE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Inner join med fler än två tabeller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/>
              <a:t>Det är möjligt att matcha mer än två tabeller i samma select-sats. 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När </a:t>
            </a:r>
            <a:r>
              <a:rPr lang="sv-SE"/>
              <a:t>man hämtar data från mer än två tabeller är det viktigt att ha relationerna mellan tabellerna 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i </a:t>
            </a:r>
            <a:r>
              <a:rPr lang="sv-SE"/>
              <a:t>databasen helt klart för sig. </a:t>
            </a:r>
          </a:p>
          <a:p>
            <a:pPr hangingPunct="0">
              <a:buNone/>
            </a:pPr>
            <a:r>
              <a:rPr lang="sv-SE"/>
              <a:t> </a:t>
            </a:r>
          </a:p>
          <a:p>
            <a:pPr hangingPunct="0">
              <a:buNone/>
            </a:pPr>
            <a:r>
              <a:rPr lang="sv-SE"/>
              <a:t>Observera att tabellerna måste räknas upp i en viss ordning i </a:t>
            </a:r>
            <a:r>
              <a:rPr lang="sv-SE" b="1"/>
              <a:t>from-</a:t>
            </a:r>
            <a:r>
              <a:rPr lang="sv-SE"/>
              <a:t>bisatsen. 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När </a:t>
            </a:r>
            <a:r>
              <a:rPr lang="sv-SE" b="1"/>
              <a:t>join</a:t>
            </a:r>
            <a:r>
              <a:rPr lang="sv-SE"/>
              <a:t>-villkoret skrivs måste inblandade tabeller vara definierade tidigare i </a:t>
            </a:r>
            <a:r>
              <a:rPr lang="sv-SE" b="1"/>
              <a:t>from-bisatsen</a:t>
            </a:r>
            <a:r>
              <a:rPr lang="sv-SE"/>
              <a:t>. </a:t>
            </a:r>
          </a:p>
          <a:p>
            <a:pPr hangingPunct="0">
              <a:buNone/>
            </a:pPr>
            <a:r>
              <a:rPr lang="sv-SE"/>
              <a:t> </a:t>
            </a:r>
          </a:p>
          <a:p>
            <a:pPr hangingPunct="0">
              <a:buNone/>
            </a:pPr>
            <a:r>
              <a:rPr lang="sv-SE"/>
              <a:t>Syntax för </a:t>
            </a:r>
            <a:r>
              <a:rPr lang="sv-SE" b="1"/>
              <a:t>inner join</a:t>
            </a:r>
            <a:r>
              <a:rPr lang="sv-SE"/>
              <a:t> mellan tre </a:t>
            </a:r>
            <a:r>
              <a:rPr lang="sv-SE" smtClean="0"/>
              <a:t>tabeller:</a:t>
            </a:r>
            <a:endParaRPr lang="sv-SE"/>
          </a:p>
          <a:p>
            <a:pPr hangingPunct="0">
              <a:buNone/>
            </a:pPr>
            <a:r>
              <a:rPr lang="sv-SE" b="1"/>
              <a:t> </a:t>
            </a:r>
            <a:endParaRPr lang="sv-SE"/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kolumnlista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GB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into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NyTabell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b="1">
                <a:latin typeface="Courier New" pitchFamily="49" charset="0"/>
                <a:cs typeface="Courier New" pitchFamily="49" charset="0"/>
              </a:rPr>
              <a:t>from </a:t>
            </a:r>
            <a:r>
              <a:rPr lang="sv-SE" i="1">
                <a:latin typeface="Courier New" pitchFamily="49" charset="0"/>
                <a:cs typeface="Courier New" pitchFamily="49" charset="0"/>
              </a:rPr>
              <a:t>TabellA</a:t>
            </a:r>
            <a:r>
              <a:rPr lang="sv-SE">
                <a:latin typeface="Courier New" pitchFamily="49" charset="0"/>
                <a:cs typeface="Courier New" pitchFamily="49" charset="0"/>
              </a:rPr>
              <a:t> 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>
                <a:latin typeface="Courier New" pitchFamily="49" charset="0"/>
                <a:cs typeface="Courier New" pitchFamily="49" charset="0"/>
              </a:rPr>
              <a:t>    [inner] join</a:t>
            </a:r>
            <a:r>
              <a:rPr lang="sv-SE">
                <a:latin typeface="Courier New" pitchFamily="49" charset="0"/>
                <a:cs typeface="Courier New" pitchFamily="49" charset="0"/>
              </a:rPr>
              <a:t> </a:t>
            </a:r>
            <a:r>
              <a:rPr lang="sv-SE" i="1">
                <a:latin typeface="Courier New" pitchFamily="49" charset="0"/>
                <a:cs typeface="Courier New" pitchFamily="49" charset="0"/>
              </a:rPr>
              <a:t>TabellB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on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join-villkor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  [inner] join</a:t>
            </a:r>
            <a:r>
              <a:rPr lang="en-GB">
                <a:latin typeface="Courier New" pitchFamily="49" charset="0"/>
                <a:cs typeface="Courier New" pitchFamily="49" charset="0"/>
              </a:rPr>
              <a:t>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TabellC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    on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join-villkor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GB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urvals-villkor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GB">
                <a:latin typeface="Courier New" pitchFamily="49" charset="0"/>
                <a:cs typeface="Courier New" pitchFamily="49" charset="0"/>
              </a:rPr>
              <a:t>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kolumnlista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[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 kolumnlista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Inner join med fler än två tabeller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sv-SE" sz="4000"/>
              <a:t>I följande exempel visas namn på författaren, boktitel och namn på förlaget där boken ges ut. </a:t>
            </a:r>
            <a:endParaRPr lang="sv-SE" sz="4000" smtClean="0"/>
          </a:p>
          <a:p>
            <a:pPr>
              <a:buNone/>
            </a:pPr>
            <a:endParaRPr lang="sv-SE"/>
          </a:p>
          <a:p>
            <a:pPr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>
                <a:latin typeface="Courier New" pitchFamily="49" charset="0"/>
                <a:cs typeface="Courier New" pitchFamily="49" charset="0"/>
              </a:rPr>
              <a:t>F.Namn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   , T.Titel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   </a:t>
            </a:r>
            <a:r>
              <a:rPr lang="sv-SE">
                <a:latin typeface="Courier New" pitchFamily="49" charset="0"/>
                <a:cs typeface="Courier New" pitchFamily="49" charset="0"/>
              </a:rPr>
              <a:t>, FL.Forlag</a:t>
            </a:r>
          </a:p>
          <a:p>
            <a:pPr>
              <a:buNone/>
            </a:pPr>
            <a:r>
              <a:rPr lang="sv-SE" b="1">
                <a:latin typeface="Courier New" pitchFamily="49" charset="0"/>
                <a:cs typeface="Courier New" pitchFamily="49" charset="0"/>
              </a:rPr>
              <a:t>  from</a:t>
            </a:r>
            <a:r>
              <a:rPr lang="sv-SE">
                <a:latin typeface="Courier New" pitchFamily="49" charset="0"/>
                <a:cs typeface="Courier New" pitchFamily="49" charset="0"/>
              </a:rPr>
              <a:t> Forfattare F</a:t>
            </a:r>
          </a:p>
          <a:p>
            <a:pPr>
              <a:buNone/>
            </a:pPr>
            <a:r>
              <a:rPr lang="sv-SE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join</a:t>
            </a:r>
            <a:r>
              <a:rPr lang="en-GB">
                <a:latin typeface="Courier New" pitchFamily="49" charset="0"/>
                <a:cs typeface="Courier New" pitchFamily="49" charset="0"/>
              </a:rPr>
              <a:t> Titlar T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    on</a:t>
            </a:r>
            <a:r>
              <a:rPr lang="en-GB">
                <a:latin typeface="Courier New" pitchFamily="49" charset="0"/>
                <a:cs typeface="Courier New" pitchFamily="49" charset="0"/>
              </a:rPr>
              <a:t> T.ForfId = F.ForfId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join</a:t>
            </a:r>
            <a:r>
              <a:rPr lang="en-GB">
                <a:latin typeface="Courier New" pitchFamily="49" charset="0"/>
                <a:cs typeface="Courier New" pitchFamily="49" charset="0"/>
              </a:rPr>
              <a:t> Forlag FL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on</a:t>
            </a:r>
            <a:r>
              <a:rPr lang="en-GB">
                <a:latin typeface="Courier New" pitchFamily="49" charset="0"/>
                <a:cs typeface="Courier New" pitchFamily="49" charset="0"/>
              </a:rPr>
              <a:t> FL.ForlID = T.ForlID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order</a:t>
            </a:r>
            <a:r>
              <a:rPr lang="en-GB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by</a:t>
            </a:r>
            <a:r>
              <a:rPr lang="en-GB">
                <a:latin typeface="Courier New" pitchFamily="49" charset="0"/>
                <a:cs typeface="Courier New" pitchFamily="49" charset="0"/>
              </a:rPr>
              <a:t> F.Namn, T.Titel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 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 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Namn                           Titel                Förlag                           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------------------------------ -------------------- --------------------</a:t>
            </a:r>
          </a:p>
          <a:p>
            <a:pPr>
              <a:buNone/>
            </a:pPr>
            <a:r>
              <a:rPr lang="es-ES_tradnl">
                <a:latin typeface="Courier New" pitchFamily="49" charset="0"/>
                <a:cs typeface="Courier New" pitchFamily="49" charset="0"/>
              </a:rPr>
              <a:t>Jan Guillou                    Fiendens fiende      Prisma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>
                <a:latin typeface="Courier New" pitchFamily="49" charset="0"/>
                <a:cs typeface="Courier New" pitchFamily="49" charset="0"/>
              </a:rPr>
              <a:t>Jan Guillou                    Gustav               Prisma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Jan Guillou                    Vendetta             Rabén &amp; Sjögren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Liza Marklund                  Gömda                Bonniers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Liza Marklund                  Sprängaren           Bonniers</a:t>
            </a:r>
          </a:p>
          <a:p>
            <a:pPr>
              <a:buNone/>
            </a:pPr>
            <a:r>
              <a:rPr lang="es-ES_tradnl">
                <a:latin typeface="Courier New" pitchFamily="49" charset="0"/>
                <a:cs typeface="Courier New" pitchFamily="49" charset="0"/>
              </a:rPr>
              <a:t>Liza Nilsson                   Skidresan            Prisma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 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Outer Join med fler än två tabeller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hangingPunct="0">
              <a:buNone/>
            </a:pPr>
            <a:r>
              <a:rPr lang="sv-SE" smtClean="0"/>
              <a:t>Resultatet </a:t>
            </a:r>
            <a:r>
              <a:rPr lang="sv-SE"/>
              <a:t>ska visa</a:t>
            </a:r>
          </a:p>
          <a:p>
            <a:pPr hangingPunct="0"/>
            <a:r>
              <a:rPr lang="sv-SE"/>
              <a:t>Alla tiltar. (En </a:t>
            </a:r>
            <a:r>
              <a:rPr lang="sv-SE" b="1"/>
              <a:t>inner join</a:t>
            </a:r>
            <a:r>
              <a:rPr lang="sv-SE"/>
              <a:t> mellan en barntabell och en föräldratabell ger alla rader i barntabellen).</a:t>
            </a:r>
          </a:p>
          <a:p>
            <a:pPr hangingPunct="0"/>
            <a:r>
              <a:rPr lang="sv-SE"/>
              <a:t>Förlaget som gett ut varje bok. De förlag som inte gett ut någon bok kommer inte med. (En </a:t>
            </a:r>
            <a:r>
              <a:rPr lang="sv-SE" b="1"/>
              <a:t>inner join</a:t>
            </a:r>
            <a:r>
              <a:rPr lang="sv-SE"/>
              <a:t> mellan en barntabell och en föräldratabell behöver inte ge alla rader i föräldratabellen).</a:t>
            </a:r>
          </a:p>
          <a:p>
            <a:pPr hangingPunct="0"/>
            <a:r>
              <a:rPr lang="sv-SE"/>
              <a:t>Författarna till varje bok och dessutom de författare som inte skrivit någon bok. (En </a:t>
            </a:r>
            <a:r>
              <a:rPr lang="sv-SE" b="1"/>
              <a:t>outer join</a:t>
            </a:r>
            <a:r>
              <a:rPr lang="sv-SE"/>
              <a:t> mellan en föräldratabell och en barntabell ger alla rader i  barntabellen och alla rader i föräldratabellen).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Outer Join med fler än två tabeller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sv-SE" sz="4900"/>
              <a:t>För att få rätt resultat ska en </a:t>
            </a:r>
            <a:r>
              <a:rPr lang="sv-SE" sz="4900" b="1"/>
              <a:t>inner join</a:t>
            </a:r>
            <a:r>
              <a:rPr lang="sv-SE" sz="4900"/>
              <a:t> först göras mellan Titlar och Forlag. </a:t>
            </a:r>
            <a:endParaRPr lang="sv-SE" sz="4900" smtClean="0"/>
          </a:p>
          <a:p>
            <a:pPr>
              <a:buNone/>
            </a:pPr>
            <a:r>
              <a:rPr lang="sv-SE" sz="4900" b="1" smtClean="0"/>
              <a:t>Outer </a:t>
            </a:r>
            <a:r>
              <a:rPr lang="sv-SE" sz="4900" b="1"/>
              <a:t>join</a:t>
            </a:r>
            <a:r>
              <a:rPr lang="sv-SE" sz="4900"/>
              <a:t> mellan Forfattare och Titlar görs sist</a:t>
            </a:r>
            <a:r>
              <a:rPr lang="sv-SE" sz="4900" smtClean="0"/>
              <a:t>.</a:t>
            </a:r>
          </a:p>
          <a:p>
            <a:pPr>
              <a:buNone/>
            </a:pPr>
            <a:endParaRPr lang="sv-SE"/>
          </a:p>
          <a:p>
            <a:pPr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select	</a:t>
            </a:r>
            <a:r>
              <a:rPr lang="en-GB">
                <a:latin typeface="Courier New" pitchFamily="49" charset="0"/>
                <a:cs typeface="Courier New" pitchFamily="49" charset="0"/>
              </a:rPr>
              <a:t>F.Namn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	, </a:t>
            </a:r>
            <a:r>
              <a:rPr lang="en-GB">
                <a:latin typeface="Courier New" pitchFamily="49" charset="0"/>
                <a:cs typeface="Courier New" pitchFamily="49" charset="0"/>
              </a:rPr>
              <a:t>T.Titel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>
                <a:latin typeface="Courier New" pitchFamily="49" charset="0"/>
                <a:cs typeface="Courier New" pitchFamily="49" charset="0"/>
              </a:rPr>
              <a:t>FL.Forlag</a:t>
            </a:r>
          </a:p>
          <a:p>
            <a:pPr hangingPunct="0">
              <a:buNone/>
            </a:pPr>
            <a:r>
              <a:rPr lang="sv-SE" b="1">
                <a:latin typeface="Courier New" pitchFamily="49" charset="0"/>
                <a:cs typeface="Courier New" pitchFamily="49" charset="0"/>
              </a:rPr>
              <a:t>  </a:t>
            </a:r>
            <a:r>
              <a:rPr lang="nb-NO" b="1">
                <a:latin typeface="Courier New" pitchFamily="49" charset="0"/>
                <a:cs typeface="Courier New" pitchFamily="49" charset="0"/>
              </a:rPr>
              <a:t>from</a:t>
            </a:r>
            <a:r>
              <a:rPr lang="nb-NO">
                <a:latin typeface="Courier New" pitchFamily="49" charset="0"/>
                <a:cs typeface="Courier New" pitchFamily="49" charset="0"/>
              </a:rPr>
              <a:t> </a:t>
            </a:r>
            <a:r>
              <a:rPr lang="sv-SE">
                <a:latin typeface="Courier New" pitchFamily="49" charset="0"/>
                <a:cs typeface="Courier New" pitchFamily="49" charset="0"/>
              </a:rPr>
              <a:t>Titlar T</a:t>
            </a:r>
          </a:p>
          <a:p>
            <a:pPr hangingPunct="0">
              <a:buNone/>
            </a:pPr>
            <a:r>
              <a:rPr lang="sv-SE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join</a:t>
            </a:r>
            <a:r>
              <a:rPr lang="en-GB">
                <a:latin typeface="Courier New" pitchFamily="49" charset="0"/>
                <a:cs typeface="Courier New" pitchFamily="49" charset="0"/>
              </a:rPr>
              <a:t> </a:t>
            </a:r>
            <a:r>
              <a:rPr lang="nb-NO">
                <a:latin typeface="Courier New" pitchFamily="49" charset="0"/>
                <a:cs typeface="Courier New" pitchFamily="49" charset="0"/>
              </a:rPr>
              <a:t>Forlag FL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   </a:t>
            </a:r>
            <a:r>
              <a:rPr lang="nb-NO" b="1">
                <a:latin typeface="Courier New" pitchFamily="49" charset="0"/>
                <a:cs typeface="Courier New" pitchFamily="49" charset="0"/>
              </a:rPr>
              <a:t>on</a:t>
            </a:r>
            <a:r>
              <a:rPr lang="nb-NO">
                <a:latin typeface="Courier New" pitchFamily="49" charset="0"/>
                <a:cs typeface="Courier New" pitchFamily="49" charset="0"/>
              </a:rPr>
              <a:t> T.ForlId =  FL.ForlId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 right outer</a:t>
            </a:r>
            <a:r>
              <a:rPr lang="en-GB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join</a:t>
            </a:r>
            <a:r>
              <a:rPr lang="en-GB">
                <a:latin typeface="Courier New" pitchFamily="49" charset="0"/>
                <a:cs typeface="Courier New" pitchFamily="49" charset="0"/>
              </a:rPr>
              <a:t> Forfattare F 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b="1">
                <a:latin typeface="Courier New" pitchFamily="49" charset="0"/>
                <a:cs typeface="Courier New" pitchFamily="49" charset="0"/>
              </a:rPr>
              <a:t>     on</a:t>
            </a:r>
            <a:r>
              <a:rPr lang="nb-NO">
                <a:latin typeface="Courier New" pitchFamily="49" charset="0"/>
                <a:cs typeface="Courier New" pitchFamily="49" charset="0"/>
              </a:rPr>
              <a:t> T.ForfId = F.ForfId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order</a:t>
            </a:r>
            <a:r>
              <a:rPr lang="en-GB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>
                <a:latin typeface="Courier New" pitchFamily="49" charset="0"/>
                <a:cs typeface="Courier New" pitchFamily="49" charset="0"/>
              </a:rPr>
              <a:t>by</a:t>
            </a:r>
            <a:r>
              <a:rPr lang="en-GB">
                <a:latin typeface="Courier New" pitchFamily="49" charset="0"/>
                <a:cs typeface="Courier New" pitchFamily="49" charset="0"/>
              </a:rPr>
              <a:t> F.Namn, T.Titel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>
                <a:latin typeface="Courier New" pitchFamily="49" charset="0"/>
                <a:cs typeface="Courier New" pitchFamily="49" charset="0"/>
              </a:rPr>
              <a:t> </a:t>
            </a:r>
            <a:endParaRPr lang="sv-SE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Namn                           Titel                Förlag                           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------------------------------ -------------------- --------------------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Bo Ek                          NULL                 NULL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Jan Guillou                    Fiendens fiende      Prisma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Jan Guillou                    Gustav               Prisma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Jan Guillou                    Vendetta             Rabén &amp; Sjögren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Liza Karlsson                  NULL                 NULL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Liza Marklund                  Sprängaren           Bonniers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Liza Marklund                  Gömda                Bonniers</a:t>
            </a:r>
          </a:p>
          <a:p>
            <a:pPr>
              <a:buNone/>
            </a:pPr>
            <a:r>
              <a:rPr lang="sv-SE">
                <a:latin typeface="Courier New" pitchFamily="49" charset="0"/>
                <a:cs typeface="Courier New" pitchFamily="49" charset="0"/>
              </a:rPr>
              <a:t>Liza Nilsson                   Skidresan            Prisma</a:t>
            </a:r>
          </a:p>
          <a:p>
            <a:pPr hangingPunct="0">
              <a:buNone/>
            </a:pPr>
            <a:r>
              <a:rPr lang="sv-SE"/>
              <a:t> 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Övning 5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Union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dirty="0"/>
              <a:t>Operatorn </a:t>
            </a:r>
            <a:r>
              <a:rPr lang="sv-SE" b="1" dirty="0"/>
              <a:t>union</a:t>
            </a:r>
            <a:r>
              <a:rPr lang="sv-SE" dirty="0"/>
              <a:t> används för att </a:t>
            </a:r>
            <a:r>
              <a:rPr lang="sv-SE" u="sng" dirty="0"/>
              <a:t>lägga ihop rader</a:t>
            </a:r>
            <a:r>
              <a:rPr lang="sv-SE" dirty="0"/>
              <a:t> från två eller flera </a:t>
            </a:r>
            <a:r>
              <a:rPr lang="sv-SE" dirty="0" err="1"/>
              <a:t>select‑satser</a:t>
            </a:r>
            <a:r>
              <a:rPr lang="sv-SE" dirty="0"/>
              <a:t>. </a:t>
            </a:r>
            <a:endParaRPr lang="sv-SE" dirty="0" smtClean="0"/>
          </a:p>
          <a:p>
            <a:pPr hangingPunct="0">
              <a:buNone/>
            </a:pPr>
            <a:r>
              <a:rPr lang="sv-SE" dirty="0" smtClean="0"/>
              <a:t>Raderna </a:t>
            </a:r>
            <a:r>
              <a:rPr lang="sv-SE" dirty="0"/>
              <a:t>kommer att läggas under varandra.</a:t>
            </a:r>
          </a:p>
          <a:p>
            <a:pPr hangingPunct="0">
              <a:buNone/>
            </a:pPr>
            <a:r>
              <a:rPr lang="sv-SE" dirty="0"/>
              <a:t> </a:t>
            </a:r>
          </a:p>
          <a:p>
            <a:pPr hangingPunct="0">
              <a:buNone/>
            </a:pPr>
            <a:r>
              <a:rPr lang="sv-SE" dirty="0"/>
              <a:t>Syntax för </a:t>
            </a:r>
            <a:r>
              <a:rPr lang="sv-SE" b="1" dirty="0"/>
              <a:t>union</a:t>
            </a:r>
            <a:r>
              <a:rPr lang="sv-SE" dirty="0"/>
              <a:t> mellan två </a:t>
            </a:r>
            <a:r>
              <a:rPr lang="sv-SE" dirty="0" smtClean="0"/>
              <a:t>tabeller:</a:t>
            </a:r>
            <a:endParaRPr lang="sv-SE" dirty="0"/>
          </a:p>
          <a:p>
            <a:pPr hangingPunct="0">
              <a:buNone/>
            </a:pPr>
            <a:r>
              <a:rPr lang="sv-SE" dirty="0"/>
              <a:t> </a:t>
            </a:r>
          </a:p>
          <a:p>
            <a:pPr hangingPunct="0"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 i="1" dirty="0" err="1">
                <a:latin typeface="Courier New" pitchFamily="49" charset="0"/>
                <a:cs typeface="Courier New" pitchFamily="49" charset="0"/>
              </a:rPr>
              <a:t>kolumnlista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into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i="1" dirty="0" err="1">
                <a:latin typeface="Courier New" pitchFamily="49" charset="0"/>
                <a:cs typeface="Courier New" pitchFamily="49" charset="0"/>
              </a:rPr>
              <a:t>NyTabell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]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GB" i="1" dirty="0" err="1">
                <a:latin typeface="Courier New" pitchFamily="49" charset="0"/>
                <a:cs typeface="Courier New" pitchFamily="49" charset="0"/>
              </a:rPr>
              <a:t>tabellA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urvalsvillkor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]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union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all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 i="1" dirty="0" err="1">
                <a:latin typeface="Courier New" pitchFamily="49" charset="0"/>
                <a:cs typeface="Courier New" pitchFamily="49" charset="0"/>
              </a:rPr>
              <a:t>kolumnlista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GB" i="1" dirty="0" err="1">
                <a:latin typeface="Courier New" pitchFamily="49" charset="0"/>
                <a:cs typeface="Courier New" pitchFamily="49" charset="0"/>
              </a:rPr>
              <a:t>tabellB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urvalsvillkor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]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i="1" dirty="0" err="1">
                <a:latin typeface="Courier New" pitchFamily="49" charset="0"/>
                <a:cs typeface="Courier New" pitchFamily="49" charset="0"/>
              </a:rPr>
              <a:t>kolumnlista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]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dirty="0"/>
              <a:t> </a:t>
            </a:r>
            <a:endParaRPr lang="sv-SE" dirty="0"/>
          </a:p>
          <a:p>
            <a:pPr hangingPunct="0">
              <a:buNone/>
            </a:pPr>
            <a:r>
              <a:rPr lang="sv-SE" dirty="0"/>
              <a:t>När union används tas dubbletter </a:t>
            </a:r>
            <a:r>
              <a:rPr lang="sv-SE" b="1" i="1" dirty="0" smtClean="0"/>
              <a:t>på hela raden </a:t>
            </a:r>
            <a:r>
              <a:rPr lang="sv-SE" dirty="0" smtClean="0"/>
              <a:t>automatiskt </a:t>
            </a:r>
            <a:r>
              <a:rPr lang="sv-SE" dirty="0"/>
              <a:t>bort. </a:t>
            </a:r>
            <a:endParaRPr lang="sv-SE" dirty="0" smtClean="0"/>
          </a:p>
          <a:p>
            <a:pPr hangingPunct="0">
              <a:buNone/>
            </a:pPr>
            <a:r>
              <a:rPr lang="sv-SE" dirty="0" smtClean="0"/>
              <a:t>Om </a:t>
            </a:r>
            <a:r>
              <a:rPr lang="sv-SE" dirty="0"/>
              <a:t>man vill ta med dubbletter ska </a:t>
            </a:r>
            <a:r>
              <a:rPr lang="sv-SE" b="1" dirty="0"/>
              <a:t>union all</a:t>
            </a:r>
            <a:r>
              <a:rPr lang="sv-SE" dirty="0"/>
              <a:t> användas. </a:t>
            </a:r>
            <a:endParaRPr lang="sv-SE" dirty="0" smtClean="0"/>
          </a:p>
          <a:p>
            <a:pPr hangingPunct="0">
              <a:buNone/>
            </a:pPr>
            <a:r>
              <a:rPr lang="sv-SE" b="1" dirty="0" smtClean="0"/>
              <a:t>Union </a:t>
            </a:r>
            <a:r>
              <a:rPr lang="sv-SE" b="1" dirty="0"/>
              <a:t>all</a:t>
            </a:r>
            <a:r>
              <a:rPr lang="sv-SE" dirty="0"/>
              <a:t> är snabbare än </a:t>
            </a:r>
            <a:r>
              <a:rPr lang="sv-SE" b="1" dirty="0"/>
              <a:t>union</a:t>
            </a:r>
            <a:r>
              <a:rPr lang="sv-SE" dirty="0"/>
              <a:t>.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Union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>
              <a:buNone/>
            </a:pPr>
            <a:r>
              <a:rPr lang="sv-SE" sz="1600" smtClean="0"/>
              <a:t>Exempel från Mink-databasen:</a:t>
            </a:r>
          </a:p>
          <a:p>
            <a:pPr hangingPunct="0">
              <a:buNone/>
            </a:pPr>
            <a:endParaRPr lang="sv-SE" sz="1600" b="1" i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1200" b="1" i="1" smtClean="0">
                <a:latin typeface="Courier New" pitchFamily="49" charset="0"/>
                <a:cs typeface="Courier New" pitchFamily="49" charset="0"/>
              </a:rPr>
              <a:t>Innehåll i tabellen Person</a:t>
            </a:r>
          </a:p>
          <a:p>
            <a:pPr hangingPunct="0">
              <a:buNone/>
            </a:pPr>
            <a:endParaRPr lang="sv-SE" sz="1200" b="1" i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PersonNr     Kon  Alder SocEkGrp HId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------------ ---- ----- -------- -----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101000000000 2    55    36       00010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102000000000 2    55    56       00010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110000000000 1    47    89       00001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111000000000 2    53    18       00011</a:t>
            </a:r>
          </a:p>
          <a:p>
            <a:pPr>
              <a:buNone/>
            </a:pPr>
            <a:r>
              <a:rPr lang="sv-SE" sz="1200" b="1" i="1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hangingPunct="0"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(124 rader)</a:t>
            </a:r>
          </a:p>
          <a:p>
            <a:pPr hangingPunct="0">
              <a:buNone/>
            </a:pPr>
            <a:endParaRPr lang="sv-SE" sz="12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1200" b="1" i="1" smtClean="0">
                <a:latin typeface="Courier New" pitchFamily="49" charset="0"/>
                <a:cs typeface="Courier New" pitchFamily="49" charset="0"/>
              </a:rPr>
              <a:t>Innehåll i tabellen Person1</a:t>
            </a:r>
          </a:p>
          <a:p>
            <a:pPr hangingPunct="0">
              <a:buNone/>
            </a:pPr>
            <a:endParaRPr lang="sv-SE" sz="1200" b="1" i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PersonNr     Kon  Alder SocEkGrp HId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------------ ---- ----- -------- -----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100000000000 2    55    56       00010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101000000000 2    55    56       00010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110000000000 1    47    89       00001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111000000000 2    53    18       00011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sv-SE" sz="1200" smtClean="0">
                <a:latin typeface="Courier New" pitchFamily="49" charset="0"/>
                <a:cs typeface="Courier New" pitchFamily="49" charset="0"/>
              </a:rPr>
              <a:t>(124 rader)</a:t>
            </a:r>
          </a:p>
          <a:p>
            <a:pPr>
              <a:buNone/>
            </a:pPr>
            <a:endParaRPr lang="sv-SE" sz="1200" b="1" i="1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Bildobjekt 3" descr="Perso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2564904"/>
            <a:ext cx="2141038" cy="144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Union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v-SE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600" smtClean="0">
                <a:cs typeface="Courier New" pitchFamily="49" charset="0"/>
              </a:rPr>
              <a:t>Visa alla personer som är med i tabellen Person och/eller i Person1</a:t>
            </a:r>
          </a:p>
          <a:p>
            <a:pPr>
              <a:buNone/>
            </a:pPr>
            <a:endParaRPr lang="sv-SE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4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z="1400" smtClean="0">
                <a:latin typeface="Courier New" pitchFamily="49" charset="0"/>
                <a:cs typeface="Courier New" pitchFamily="49" charset="0"/>
              </a:rPr>
              <a:t> PersonNr, Kon, Alder, SocEkGrp, HId </a:t>
            </a:r>
          </a:p>
          <a:p>
            <a:pPr>
              <a:buNone/>
            </a:pPr>
            <a:r>
              <a:rPr lang="sv-SE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sz="1400" smtClean="0">
                <a:latin typeface="Courier New" pitchFamily="49" charset="0"/>
                <a:cs typeface="Courier New" pitchFamily="49" charset="0"/>
              </a:rPr>
              <a:t> Person	</a:t>
            </a:r>
          </a:p>
          <a:p>
            <a:pPr>
              <a:buNone/>
            </a:pPr>
            <a:r>
              <a:rPr lang="sv-SE" sz="1400" b="1" smtClean="0">
                <a:latin typeface="Courier New" pitchFamily="49" charset="0"/>
                <a:cs typeface="Courier New" pitchFamily="49" charset="0"/>
              </a:rPr>
              <a:t>union</a:t>
            </a:r>
            <a:r>
              <a:rPr lang="sv-SE" sz="14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sv-SE" sz="14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z="1400" smtClean="0">
                <a:latin typeface="Courier New" pitchFamily="49" charset="0"/>
                <a:cs typeface="Courier New" pitchFamily="49" charset="0"/>
              </a:rPr>
              <a:t> PersonNr, Kon, Alder, SocEkGrp, HId  </a:t>
            </a:r>
          </a:p>
          <a:p>
            <a:pPr>
              <a:buNone/>
            </a:pPr>
            <a:r>
              <a:rPr lang="sv-SE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sz="1400" smtClean="0">
                <a:latin typeface="Courier New" pitchFamily="49" charset="0"/>
                <a:cs typeface="Courier New" pitchFamily="49" charset="0"/>
              </a:rPr>
              <a:t> Person1</a:t>
            </a:r>
          </a:p>
          <a:p>
            <a:pPr>
              <a:buNone/>
            </a:pPr>
            <a:endParaRPr lang="sv-SE" sz="14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400" smtClean="0">
                <a:latin typeface="Courier New" pitchFamily="49" charset="0"/>
                <a:cs typeface="Courier New" pitchFamily="49" charset="0"/>
              </a:rPr>
              <a:t>PersonNr     Kon  Alder SocEkGrp HId</a:t>
            </a:r>
          </a:p>
          <a:p>
            <a:pPr>
              <a:buNone/>
            </a:pPr>
            <a:r>
              <a:rPr lang="sv-SE" sz="1400" smtClean="0">
                <a:latin typeface="Courier New" pitchFamily="49" charset="0"/>
                <a:cs typeface="Courier New" pitchFamily="49" charset="0"/>
              </a:rPr>
              <a:t>------------ ---- ----- -------- -----</a:t>
            </a:r>
          </a:p>
          <a:p>
            <a:pPr>
              <a:buNone/>
            </a:pPr>
            <a:r>
              <a:rPr lang="sv-SE" sz="1400" smtClean="0">
                <a:latin typeface="Courier New" pitchFamily="49" charset="0"/>
                <a:cs typeface="Courier New" pitchFamily="49" charset="0"/>
              </a:rPr>
              <a:t>100000000000 2    55    56       00010</a:t>
            </a:r>
          </a:p>
          <a:p>
            <a:pPr>
              <a:buNone/>
            </a:pPr>
            <a:r>
              <a:rPr lang="sv-SE" sz="1400" smtClean="0">
                <a:latin typeface="Courier New" pitchFamily="49" charset="0"/>
                <a:cs typeface="Courier New" pitchFamily="49" charset="0"/>
              </a:rPr>
              <a:t>101000000000 2    55    36       00010</a:t>
            </a:r>
          </a:p>
          <a:p>
            <a:pPr>
              <a:buNone/>
            </a:pPr>
            <a:r>
              <a:rPr lang="sv-SE" sz="1400" smtClean="0">
                <a:latin typeface="Courier New" pitchFamily="49" charset="0"/>
                <a:cs typeface="Courier New" pitchFamily="49" charset="0"/>
              </a:rPr>
              <a:t>101000000000 2    55    56       00010</a:t>
            </a:r>
          </a:p>
          <a:p>
            <a:pPr>
              <a:buNone/>
            </a:pPr>
            <a:r>
              <a:rPr lang="sv-SE" sz="1400" smtClean="0">
                <a:latin typeface="Courier New" pitchFamily="49" charset="0"/>
                <a:cs typeface="Courier New" pitchFamily="49" charset="0"/>
              </a:rPr>
              <a:t>102000000000 2    55    56       00010</a:t>
            </a:r>
          </a:p>
          <a:p>
            <a:pPr>
              <a:buNone/>
            </a:pPr>
            <a:r>
              <a:rPr lang="sv-SE" sz="14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sv-SE" sz="1400" smtClean="0">
                <a:latin typeface="Courier New" pitchFamily="49" charset="0"/>
                <a:cs typeface="Courier New" pitchFamily="49" charset="0"/>
              </a:rPr>
              <a:t>(126 rader)</a:t>
            </a:r>
            <a:endParaRPr lang="sv-SE" sz="1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Union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>
              <a:buNone/>
            </a:pPr>
            <a:r>
              <a:rPr lang="sv-SE" b="1"/>
              <a:t>Observera att</a:t>
            </a:r>
          </a:p>
          <a:p>
            <a:pPr lvl="0" hangingPunct="0"/>
            <a:r>
              <a:rPr lang="sv-SE"/>
              <a:t>antalet kolumner måste vara lika i alla kolumnlistor och motsvarande kolumner måste ha samma datatyp. </a:t>
            </a:r>
          </a:p>
          <a:p>
            <a:pPr lvl="0" hangingPunct="0"/>
            <a:r>
              <a:rPr lang="sv-SE"/>
              <a:t>om datatyperna är olika i kolumner som innehållsmässigt överensstämmer, kan man förändra datatyperna med funktionerna </a:t>
            </a:r>
            <a:r>
              <a:rPr lang="sv-SE" b="1"/>
              <a:t>convert() </a:t>
            </a:r>
            <a:r>
              <a:rPr lang="sv-SE"/>
              <a:t>eller</a:t>
            </a:r>
            <a:r>
              <a:rPr lang="sv-SE" b="1"/>
              <a:t> cast()</a:t>
            </a:r>
            <a:endParaRPr lang="sv-SE"/>
          </a:p>
          <a:p>
            <a:pPr lvl="0" hangingPunct="0"/>
            <a:r>
              <a:rPr lang="sv-SE"/>
              <a:t>om antalet  kolumner är olika i de ingående tabellerna kan man ange konstanter i kolumnlistan.</a:t>
            </a:r>
          </a:p>
          <a:p>
            <a:pPr lvl="0" hangingPunct="0"/>
            <a:r>
              <a:rPr lang="sv-SE"/>
              <a:t>om resultatet ska innehålla kolumnrubriker, ska de anges i första select-satsen. </a:t>
            </a:r>
          </a:p>
          <a:p>
            <a:pPr lvl="0" hangingPunct="0"/>
            <a:r>
              <a:rPr lang="sv-SE"/>
              <a:t>om resultatet ska sparas i en ny tabell ska </a:t>
            </a:r>
            <a:r>
              <a:rPr lang="sv-SE" b="1"/>
              <a:t>into</a:t>
            </a:r>
            <a:r>
              <a:rPr lang="sv-SE"/>
              <a:t> anges i första select-satsen. </a:t>
            </a:r>
          </a:p>
          <a:p>
            <a:pPr lvl="0" hangingPunct="0"/>
            <a:r>
              <a:rPr lang="sv-SE"/>
              <a:t>om resultatet ska sorteras ska </a:t>
            </a:r>
            <a:r>
              <a:rPr lang="sv-SE" b="1"/>
              <a:t>order by</a:t>
            </a:r>
            <a:r>
              <a:rPr lang="sv-SE"/>
              <a:t> anges i sista select-satsen. 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Övning 6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Repetition – select top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v-SE" b="1" smtClean="0"/>
              <a:t>Select top </a:t>
            </a:r>
            <a:r>
              <a:rPr lang="sv-SE" b="1" i="1" smtClean="0"/>
              <a:t>n</a:t>
            </a:r>
            <a:r>
              <a:rPr lang="sv-SE" b="1" smtClean="0"/>
              <a:t> </a:t>
            </a:r>
            <a:r>
              <a:rPr lang="sv-SE" smtClean="0"/>
              <a:t>används för att visa de </a:t>
            </a:r>
            <a:r>
              <a:rPr lang="sv-SE" i="1" smtClean="0"/>
              <a:t>n</a:t>
            </a:r>
            <a:r>
              <a:rPr lang="sv-SE" smtClean="0"/>
              <a:t> första raderna i resultatet.</a:t>
            </a:r>
          </a:p>
          <a:p>
            <a:pPr>
              <a:buNone/>
            </a:pPr>
            <a:endParaRPr lang="sv-SE" smtClean="0"/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5 Kommun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,Namn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,Lan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Kommun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Kommun	Namn       		Lan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------   	--------------- 	---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0114		Upplands-Väsby	01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0115		Vallentuna 		01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0117		Österåker  		01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0120		Värmdö     		01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0123		Järfälla   		01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Vyer</a:t>
            </a:r>
            <a:br>
              <a:rPr lang="sv-SE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>
              <a:buNone/>
            </a:pPr>
            <a:r>
              <a:rPr lang="sv-SE" smtClean="0"/>
              <a:t>En </a:t>
            </a:r>
            <a:r>
              <a:rPr lang="sv-SE"/>
              <a:t>vy är en select-fråga som sparats som ett eget </a:t>
            </a:r>
            <a:r>
              <a:rPr lang="sv-SE" smtClean="0"/>
              <a:t>objekt </a:t>
            </a:r>
            <a:r>
              <a:rPr lang="sv-SE"/>
              <a:t>i databasen. </a:t>
            </a:r>
            <a:r>
              <a:rPr lang="sv-SE" smtClean="0"/>
              <a:t>Vyer </a:t>
            </a:r>
            <a:r>
              <a:rPr lang="sv-SE"/>
              <a:t>kan användas för att hämta data från en eller flera tabeller.</a:t>
            </a:r>
          </a:p>
          <a:p>
            <a:pPr hangingPunct="0"/>
            <a:r>
              <a:rPr lang="sv-SE"/>
              <a:t>Man kan ställa frågor mot en vy på samma sätt som mot en tabell, men datat i en vy lagras inte fysiskt i databasen. Det innebär att select-frågan i vyn ställs mot databasen varje gång man ställer en fråga mot vyn. Fördelen med vyer är att användaren inte behöver bekymra sig om vilka tabeller som är inblandade i en fråga. </a:t>
            </a:r>
          </a:p>
          <a:p>
            <a:pPr hangingPunct="0"/>
            <a:r>
              <a:rPr lang="sv-SE"/>
              <a:t>Man kan också skapa en vy som består av en select-fråga ställd mot en eller flera andra vyer.</a:t>
            </a:r>
          </a:p>
          <a:p>
            <a:pPr hangingPunct="0">
              <a:buNone/>
            </a:pPr>
            <a:r>
              <a:rPr lang="sv-SE"/>
              <a:t> </a:t>
            </a:r>
          </a:p>
          <a:p>
            <a:pPr hangingPunct="0">
              <a:buNone/>
            </a:pPr>
            <a:r>
              <a:rPr lang="en-GB"/>
              <a:t>Syntax (förenklad</a:t>
            </a:r>
            <a:r>
              <a:rPr lang="en-GB" smtClean="0"/>
              <a:t>):</a:t>
            </a:r>
            <a:endParaRPr lang="sv-SE"/>
          </a:p>
          <a:p>
            <a:pPr hangingPunct="0">
              <a:buNone/>
            </a:pPr>
            <a:r>
              <a:rPr lang="en-GB"/>
              <a:t> </a:t>
            </a:r>
            <a:endParaRPr lang="sv-SE"/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create view 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vynamn  </a:t>
            </a:r>
            <a:r>
              <a:rPr lang="en-GB">
                <a:latin typeface="Courier New" pitchFamily="49" charset="0"/>
                <a:cs typeface="Courier New" pitchFamily="49" charset="0"/>
              </a:rPr>
              <a:t>[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(kolumnlista)</a:t>
            </a:r>
            <a:r>
              <a:rPr lang="en-GB">
                <a:latin typeface="Courier New" pitchFamily="49" charset="0"/>
                <a:cs typeface="Courier New" pitchFamily="49" charset="0"/>
              </a:rPr>
              <a:t>]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>
                <a:latin typeface="Courier New" pitchFamily="49" charset="0"/>
                <a:cs typeface="Courier New" pitchFamily="49" charset="0"/>
              </a:rPr>
              <a:t>   as </a:t>
            </a:r>
            <a:r>
              <a:rPr lang="en-GB" i="1">
                <a:latin typeface="Courier New" pitchFamily="49" charset="0"/>
                <a:cs typeface="Courier New" pitchFamily="49" charset="0"/>
              </a:rPr>
              <a:t>select-fråga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Vyer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hangingPunct="0">
              <a:buNone/>
            </a:pPr>
            <a:r>
              <a:rPr lang="sv-SE" sz="3500"/>
              <a:t>Vi vill skapa en vy som innehåller valda kolumner från tabellerna Lan och Kommun. </a:t>
            </a:r>
            <a:endParaRPr lang="sv-SE" sz="3500" smtClean="0"/>
          </a:p>
          <a:p>
            <a:pPr hangingPunct="0">
              <a:buNone/>
            </a:pPr>
            <a:r>
              <a:rPr lang="sv-SE" sz="3500" smtClean="0"/>
              <a:t>Genom </a:t>
            </a:r>
            <a:r>
              <a:rPr lang="sv-SE" sz="3500"/>
              <a:t>att ställa en select-fråga mot vyn kan man se kolumner från båda tabellerna som om det vore en tabell.</a:t>
            </a:r>
          </a:p>
          <a:p>
            <a:pPr hangingPunct="0">
              <a:buNone/>
            </a:pPr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000" b="1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GB" sz="3000" b="1">
                <a:latin typeface="Courier New" pitchFamily="49" charset="0"/>
                <a:cs typeface="Courier New" pitchFamily="49" charset="0"/>
              </a:rPr>
              <a:t>view </a:t>
            </a:r>
            <a:r>
              <a:rPr lang="en-GB" sz="3000">
                <a:latin typeface="Courier New" pitchFamily="49" charset="0"/>
                <a:cs typeface="Courier New" pitchFamily="49" charset="0"/>
              </a:rPr>
              <a:t>LanKommun </a:t>
            </a:r>
            <a:r>
              <a:rPr lang="en-GB" sz="3000" b="1">
                <a:latin typeface="Courier New" pitchFamily="49" charset="0"/>
                <a:cs typeface="Courier New" pitchFamily="49" charset="0"/>
              </a:rPr>
              <a:t>as</a:t>
            </a:r>
            <a:endParaRPr lang="sv-SE" sz="3000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0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nb-NO" sz="3000" b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nb-NO" sz="3000">
                <a:latin typeface="Courier New" pitchFamily="49" charset="0"/>
                <a:cs typeface="Courier New" pitchFamily="49" charset="0"/>
              </a:rPr>
              <a:t> k.Kommun </a:t>
            </a:r>
            <a:r>
              <a:rPr lang="nb-NO" sz="3000" smtClean="0">
                <a:latin typeface="Courier New" pitchFamily="49" charset="0"/>
                <a:cs typeface="Courier New" pitchFamily="49" charset="0"/>
              </a:rPr>
              <a:t>KommunKod</a:t>
            </a:r>
            <a:endParaRPr lang="sv-SE" sz="3000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z="3000"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3000">
                <a:latin typeface="Courier New" pitchFamily="49" charset="0"/>
                <a:cs typeface="Courier New" pitchFamily="49" charset="0"/>
              </a:rPr>
              <a:t>,k.Namn </a:t>
            </a:r>
            <a:r>
              <a:rPr lang="sv-SE" sz="3000" smtClean="0">
                <a:latin typeface="Courier New" pitchFamily="49" charset="0"/>
                <a:cs typeface="Courier New" pitchFamily="49" charset="0"/>
              </a:rPr>
              <a:t>KommunNamn</a:t>
            </a:r>
            <a:endParaRPr lang="sv-SE" sz="3000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000">
                <a:latin typeface="Courier New" pitchFamily="49" charset="0"/>
                <a:cs typeface="Courier New" pitchFamily="49" charset="0"/>
              </a:rPr>
              <a:t>     ,k.Lan LansKod</a:t>
            </a:r>
            <a:endParaRPr lang="sv-SE" sz="3000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000">
                <a:latin typeface="Courier New" pitchFamily="49" charset="0"/>
                <a:cs typeface="Courier New" pitchFamily="49" charset="0"/>
              </a:rPr>
              <a:t>     ,l.Namn LansNamn</a:t>
            </a:r>
            <a:endParaRPr lang="sv-SE" sz="3000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000">
                <a:latin typeface="Courier New" pitchFamily="49" charset="0"/>
                <a:cs typeface="Courier New" pitchFamily="49" charset="0"/>
              </a:rPr>
              <a:t>     ,k.Inv</a:t>
            </a:r>
            <a:endParaRPr lang="sv-SE" sz="3000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000" b="1">
                <a:latin typeface="Courier New" pitchFamily="49" charset="0"/>
                <a:cs typeface="Courier New" pitchFamily="49" charset="0"/>
              </a:rPr>
              <a:t>     </a:t>
            </a:r>
            <a:r>
              <a:rPr lang="fi-FI" sz="3000" b="1">
                <a:latin typeface="Courier New" pitchFamily="49" charset="0"/>
                <a:cs typeface="Courier New" pitchFamily="49" charset="0"/>
              </a:rPr>
              <a:t>from </a:t>
            </a:r>
            <a:r>
              <a:rPr lang="fi-FI" sz="3000">
                <a:latin typeface="Courier New" pitchFamily="49" charset="0"/>
                <a:cs typeface="Courier New" pitchFamily="49" charset="0"/>
              </a:rPr>
              <a:t>Kommun k</a:t>
            </a:r>
            <a:endParaRPr lang="sv-SE" sz="3000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fi-FI" sz="30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i-FI" sz="3000" b="1">
                <a:latin typeface="Courier New" pitchFamily="49" charset="0"/>
                <a:cs typeface="Courier New" pitchFamily="49" charset="0"/>
              </a:rPr>
              <a:t>join</a:t>
            </a:r>
            <a:r>
              <a:rPr lang="fi-FI" sz="3000">
                <a:latin typeface="Courier New" pitchFamily="49" charset="0"/>
                <a:cs typeface="Courier New" pitchFamily="49" charset="0"/>
              </a:rPr>
              <a:t> Lan l</a:t>
            </a:r>
            <a:endParaRPr lang="sv-SE" sz="3000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fi-FI" sz="3000" b="1">
                <a:latin typeface="Courier New" pitchFamily="49" charset="0"/>
                <a:cs typeface="Courier New" pitchFamily="49" charset="0"/>
              </a:rPr>
              <a:t>           on </a:t>
            </a:r>
            <a:r>
              <a:rPr lang="fi-FI" sz="3000">
                <a:latin typeface="Courier New" pitchFamily="49" charset="0"/>
                <a:cs typeface="Courier New" pitchFamily="49" charset="0"/>
              </a:rPr>
              <a:t>k.Lan = l.Lan</a:t>
            </a:r>
            <a:endParaRPr lang="sv-SE" sz="3000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fi-FI" sz="3000">
                <a:latin typeface="Courier New" pitchFamily="49" charset="0"/>
                <a:cs typeface="Courier New" pitchFamily="49" charset="0"/>
              </a:rPr>
              <a:t> </a:t>
            </a:r>
            <a:r>
              <a:rPr lang="fi-FI" sz="3000" b="1" smtClean="0">
                <a:latin typeface="Courier New" pitchFamily="49" charset="0"/>
                <a:cs typeface="Courier New" pitchFamily="49" charset="0"/>
              </a:rPr>
              <a:t>go</a:t>
            </a:r>
          </a:p>
          <a:p>
            <a:pPr hangingPunct="0">
              <a:buNone/>
            </a:pPr>
            <a:endParaRPr lang="sv-SE" sz="3000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fi-FI" sz="300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30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>
                <a:latin typeface="Courier New" pitchFamily="49" charset="0"/>
                <a:cs typeface="Courier New" pitchFamily="49" charset="0"/>
              </a:rPr>
              <a:t>* </a:t>
            </a:r>
            <a:endParaRPr lang="sv-SE" sz="30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00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3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smtClean="0">
                <a:latin typeface="Courier New" pitchFamily="49" charset="0"/>
                <a:cs typeface="Courier New" pitchFamily="49" charset="0"/>
              </a:rPr>
              <a:t>LanKommun</a:t>
            </a:r>
          </a:p>
          <a:p>
            <a:pPr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n-NO" sz="2500" smtClean="0">
                <a:latin typeface="Courier New" pitchFamily="49" charset="0"/>
                <a:cs typeface="Courier New" pitchFamily="49" charset="0"/>
              </a:rPr>
              <a:t>KommunKod KommunNamn       LansKod LansNamn                  Inv</a:t>
            </a:r>
          </a:p>
          <a:p>
            <a:pPr>
              <a:buNone/>
            </a:pPr>
            <a:r>
              <a:rPr lang="sv-SE" sz="2500" smtClean="0">
                <a:latin typeface="Courier New" pitchFamily="49" charset="0"/>
                <a:cs typeface="Courier New" pitchFamily="49" charset="0"/>
              </a:rPr>
              <a:t>--------- ---------------  ------- ------------------------- ------</a:t>
            </a:r>
          </a:p>
          <a:p>
            <a:pPr>
              <a:buNone/>
            </a:pPr>
            <a:r>
              <a:rPr lang="sv-SE" sz="2500" smtClean="0">
                <a:latin typeface="Courier New" pitchFamily="49" charset="0"/>
                <a:cs typeface="Courier New" pitchFamily="49" charset="0"/>
              </a:rPr>
              <a:t>0114      Upplands-Väsby   01      Stockholms län            35764</a:t>
            </a:r>
          </a:p>
          <a:p>
            <a:pPr>
              <a:buNone/>
            </a:pPr>
            <a:r>
              <a:rPr lang="fi-FI" sz="2500" smtClean="0">
                <a:latin typeface="Courier New" pitchFamily="49" charset="0"/>
                <a:cs typeface="Courier New" pitchFamily="49" charset="0"/>
              </a:rPr>
              <a:t>0115      Vallentuna       01      Stockholms län            23061</a:t>
            </a:r>
          </a:p>
          <a:p>
            <a:pPr>
              <a:buNone/>
            </a:pPr>
            <a:r>
              <a:rPr lang="sv-SE" sz="2500" smtClean="0">
                <a:latin typeface="Courier New" pitchFamily="49" charset="0"/>
                <a:cs typeface="Courier New" pitchFamily="49" charset="0"/>
              </a:rPr>
              <a:t>0117      Österåker        01      Stockholms län            31600</a:t>
            </a:r>
          </a:p>
          <a:p>
            <a:pPr>
              <a:buNone/>
            </a:pPr>
            <a:r>
              <a:rPr lang="sv-SE" sz="2500" smtClean="0">
                <a:latin typeface="Courier New" pitchFamily="49" charset="0"/>
                <a:cs typeface="Courier New" pitchFamily="49" charset="0"/>
              </a:rPr>
              <a:t>0120      Värmdö           01      Stockholms län            25193</a:t>
            </a:r>
          </a:p>
          <a:p>
            <a:pPr>
              <a:buNone/>
            </a:pPr>
            <a:r>
              <a:rPr lang="sv-SE" sz="25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sv-SE" sz="2500" smtClean="0">
                <a:latin typeface="Courier New" pitchFamily="49" charset="0"/>
                <a:cs typeface="Courier New" pitchFamily="49" charset="0"/>
              </a:rPr>
              <a:t>(286 rader)</a:t>
            </a:r>
          </a:p>
          <a:p>
            <a:pPr>
              <a:buNone/>
            </a:pPr>
            <a:endParaRPr lang="sv-SE" sz="25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Ta bort en vy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hangingPunct="0">
              <a:buNone/>
            </a:pPr>
            <a:r>
              <a:rPr lang="sv-SE"/>
              <a:t>För att ta bort en vy ur databasen används kommandot </a:t>
            </a:r>
            <a:endParaRPr lang="sv-SE" smtClean="0"/>
          </a:p>
          <a:p>
            <a:pPr hangingPunct="0">
              <a:buNone/>
            </a:pPr>
            <a:r>
              <a:rPr lang="sv-SE" b="1" smtClean="0"/>
              <a:t>drop </a:t>
            </a:r>
            <a:r>
              <a:rPr lang="sv-SE" b="1"/>
              <a:t>view</a:t>
            </a:r>
            <a:r>
              <a:rPr lang="sv-SE" smtClean="0"/>
              <a:t>.</a:t>
            </a:r>
          </a:p>
          <a:p>
            <a:pPr hangingPunct="0">
              <a:buNone/>
            </a:pPr>
            <a:endParaRPr lang="sv-SE"/>
          </a:p>
          <a:p>
            <a:pPr hangingPunct="0">
              <a:buNone/>
            </a:pPr>
            <a:r>
              <a:rPr lang="sv-SE"/>
              <a:t>Syntax (förenklad</a:t>
            </a:r>
            <a:r>
              <a:rPr lang="sv-SE" smtClean="0"/>
              <a:t>):</a:t>
            </a:r>
            <a:endParaRPr lang="sv-SE" b="1"/>
          </a:p>
          <a:p>
            <a:pPr>
              <a:buNone/>
            </a:pPr>
            <a:r>
              <a:rPr lang="sv-SE"/>
              <a:t> </a:t>
            </a:r>
          </a:p>
          <a:p>
            <a:pPr hangingPunct="0">
              <a:buNone/>
            </a:pPr>
            <a:r>
              <a:rPr lang="sv-SE" b="1">
                <a:latin typeface="Courier New" pitchFamily="49" charset="0"/>
                <a:cs typeface="Courier New" pitchFamily="49" charset="0"/>
              </a:rPr>
              <a:t>drop view </a:t>
            </a:r>
            <a:r>
              <a:rPr lang="sv-SE" i="1">
                <a:latin typeface="Courier New" pitchFamily="49" charset="0"/>
                <a:cs typeface="Courier New" pitchFamily="49" charset="0"/>
              </a:rPr>
              <a:t>vynamn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/>
              <a:t> </a:t>
            </a:r>
          </a:p>
          <a:p>
            <a:pPr hangingPunct="0">
              <a:buNone/>
            </a:pPr>
            <a:r>
              <a:rPr lang="sv-SE" smtClean="0"/>
              <a:t>Exempel:</a:t>
            </a:r>
            <a:endParaRPr lang="sv-SE"/>
          </a:p>
          <a:p>
            <a:pPr hangingPunct="0">
              <a:buNone/>
            </a:pPr>
            <a:r>
              <a:rPr lang="sv-SE" b="1">
                <a:latin typeface="Courier New" pitchFamily="49" charset="0"/>
                <a:cs typeface="Courier New" pitchFamily="49" charset="0"/>
              </a:rPr>
              <a:t>drop view </a:t>
            </a:r>
            <a:r>
              <a:rPr lang="sv-SE">
                <a:latin typeface="Courier New" pitchFamily="49" charset="0"/>
                <a:cs typeface="Courier New" pitchFamily="49" charset="0"/>
              </a:rPr>
              <a:t>LanKommun </a:t>
            </a:r>
            <a:endParaRPr lang="sv-SE" b="1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/>
              <a:t> </a:t>
            </a:r>
          </a:p>
          <a:p>
            <a:pPr hangingPunct="0">
              <a:buNone/>
            </a:pPr>
            <a:r>
              <a:rPr lang="sv-SE"/>
              <a:t>När man tar bort en vy påverkas inte de ingående tabellerna</a:t>
            </a:r>
            <a:r>
              <a:rPr lang="sv-SE" smtClean="0"/>
              <a:t>.</a:t>
            </a:r>
          </a:p>
          <a:p>
            <a:pPr hangingPunct="0">
              <a:buNone/>
            </a:pPr>
            <a:endParaRPr lang="sv-SE"/>
          </a:p>
          <a:p>
            <a:pPr hangingPunct="0">
              <a:buNone/>
            </a:pPr>
            <a:r>
              <a:rPr lang="sv-SE" smtClean="0"/>
              <a:t>Kommandona </a:t>
            </a:r>
            <a:r>
              <a:rPr lang="sv-SE" b="1" smtClean="0"/>
              <a:t>create view </a:t>
            </a:r>
            <a:r>
              <a:rPr lang="sv-SE" smtClean="0"/>
              <a:t>och </a:t>
            </a:r>
            <a:r>
              <a:rPr lang="sv-SE" b="1" smtClean="0"/>
              <a:t>drop view</a:t>
            </a:r>
            <a:r>
              <a:rPr lang="sv-SE" smtClean="0"/>
              <a:t> måste följas av </a:t>
            </a:r>
            <a:r>
              <a:rPr lang="sv-SE" b="1" smtClean="0"/>
              <a:t>go</a:t>
            </a:r>
            <a:r>
              <a:rPr lang="sv-SE" smtClean="0"/>
              <a:t> i ett sammansatt kommando, batch. </a:t>
            </a:r>
          </a:p>
          <a:p>
            <a:pPr hangingPunct="0">
              <a:buNone/>
            </a:pPr>
            <a:r>
              <a:rPr lang="sv-SE" smtClean="0"/>
              <a:t>En batch är flera SQL-frågor och/eller kommandon som samtidigt skickas till databasservern</a:t>
            </a:r>
            <a:r>
              <a:rPr lang="sv-SE" b="1" smtClean="0"/>
              <a:t>.</a:t>
            </a:r>
            <a:endParaRPr lang="sv-SE" smtClean="0"/>
          </a:p>
          <a:p>
            <a:pPr hangingPunct="0">
              <a:buNone/>
            </a:pPr>
            <a:r>
              <a:rPr lang="sv-SE" b="1" smtClean="0"/>
              <a:t> 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Exempel: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drop view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LanKommun 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go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/>
              <a:t> 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 </a:t>
            </a:r>
            <a:r>
              <a:rPr lang="sv-SE" b="1" i="1" smtClean="0"/>
              <a:t>Observera: go måste stå ensamt först på ny rad.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sz="2300" dirty="0" smtClean="0"/>
              <a:t>Gör en vy som heter </a:t>
            </a:r>
            <a:r>
              <a:rPr lang="sv-SE" sz="2300" dirty="0" err="1" smtClean="0"/>
              <a:t>V_LanKommun</a:t>
            </a:r>
            <a:r>
              <a:rPr lang="sv-SE" sz="2300" dirty="0" smtClean="0"/>
              <a:t> och är en kommuntabell med länsnamn för alla Sveriges kommuner i klartext.</a:t>
            </a:r>
          </a:p>
          <a:p>
            <a:pPr>
              <a:buNone/>
            </a:pPr>
            <a:r>
              <a:rPr lang="sv-SE" sz="2300" dirty="0" smtClean="0"/>
              <a:t>	Vyn ska ligga i elevdatabas Elevo00X.</a:t>
            </a:r>
          </a:p>
          <a:p>
            <a:endParaRPr lang="sv-SE" sz="2300" dirty="0" smtClean="0"/>
          </a:p>
          <a:p>
            <a:r>
              <a:rPr lang="sv-SE" sz="2300" dirty="0" smtClean="0"/>
              <a:t>Välj ut alla kommuner från vyn som ligger i Östergötlands län.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Kommun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KommunNamn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LansNamn</a:t>
            </a:r>
            <a:endParaRPr lang="sv-SE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------ -------------------------------------------------- -----------------------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0509   Ödeshög                                            Östergötlands län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0512  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Ydre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                                             Östergötlands län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0513  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Kinda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                                            Östergötlands län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0560   Boxholm                                            Östergötlands län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0561   Åtvidaberg                                         Östergötlands län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0562   Finspång                                           Östergötlands län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0563   Valdemarsvik                                       Östergötlands län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0580   Linköping                                          Östergötlands län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0581   Norrköping                                         Östergötlands län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0582   Söderköping                                        Östergötlands län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0583   Motala                                             Östergötlands län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0584   Vadstena                                           Östergötlands län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0586  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Mjölby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                                           Östergötlands län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Facit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v-SE" b="1" dirty="0" smtClean="0">
                <a:cs typeface="Courier New" pitchFamily="49" charset="0"/>
              </a:rPr>
              <a:t>Skapa en vy i elevdatabasen:</a:t>
            </a:r>
          </a:p>
          <a:p>
            <a:pPr>
              <a:buNone/>
            </a:pPr>
            <a:endParaRPr lang="sv-SE" b="1" dirty="0" smtClean="0">
              <a:cs typeface="Courier New" pitchFamily="49" charset="0"/>
            </a:endParaRPr>
          </a:p>
          <a:p>
            <a:pPr>
              <a:buNone/>
            </a:pP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view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V_LanKommun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>
              <a:buNone/>
            </a:pP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Kommun,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a.Namn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KommunNamn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b.Namn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LansNamn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Kommun a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join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Lan b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a.Lan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b.Lan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3100" b="1" dirty="0" smtClean="0">
                <a:cs typeface="Courier New" pitchFamily="49" charset="0"/>
              </a:rPr>
              <a:t>Gör urval på vyn med </a:t>
            </a:r>
            <a:r>
              <a:rPr lang="sv-SE" sz="3100" b="1" dirty="0" err="1" smtClean="0">
                <a:cs typeface="Courier New" pitchFamily="49" charset="0"/>
              </a:rPr>
              <a:t>where-villkor</a:t>
            </a:r>
            <a:r>
              <a:rPr lang="sv-SE" sz="3100" b="1" dirty="0" smtClean="0">
                <a:cs typeface="Courier New" pitchFamily="49" charset="0"/>
              </a:rPr>
              <a:t>: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buNone/>
            </a:pP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* </a:t>
            </a: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V_LanKommun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LansNamn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'Östergötlands län'	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Inbyggda funktioner</a:t>
            </a:r>
            <a:br>
              <a:rPr lang="sv-SE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v-SE" smtClean="0"/>
              <a:t>I SQL finns det flera olika typer av funktioner:</a:t>
            </a:r>
          </a:p>
          <a:p>
            <a:r>
              <a:rPr lang="sv-SE" smtClean="0"/>
              <a:t>Aggregeringsfunktioner</a:t>
            </a:r>
          </a:p>
          <a:p>
            <a:r>
              <a:rPr lang="sv-SE" smtClean="0"/>
              <a:t>Matematiska funktioner</a:t>
            </a:r>
          </a:p>
          <a:p>
            <a:r>
              <a:rPr lang="sv-SE" smtClean="0"/>
              <a:t>Strängfunktioner</a:t>
            </a:r>
          </a:p>
          <a:p>
            <a:r>
              <a:rPr lang="sv-SE" smtClean="0"/>
              <a:t>Datumfunktioner</a:t>
            </a:r>
          </a:p>
          <a:p>
            <a:r>
              <a:rPr lang="sv-SE" smtClean="0"/>
              <a:t>Systemfunktioner</a:t>
            </a:r>
          </a:p>
          <a:p>
            <a:r>
              <a:rPr lang="sv-SE" smtClean="0"/>
              <a:t>Rankningsfunktioner</a:t>
            </a:r>
          </a:p>
          <a:p>
            <a:r>
              <a:rPr lang="sv-SE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1" smtClean="0"/>
              <a:t>Strängfunktioner</a:t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539552" y="1628800"/>
          <a:ext cx="8064896" cy="393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95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Funktion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Resultat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5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len (uttryck)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antalet tecken i uttryck (inklusive inledande blanktecken men exklusive avslutande blanktecken)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44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charindex (tecken,uttryck)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position i uttryck för första förekomst av tecken, 0 om tecken saknas i uttryck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72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lower (uttryck)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uttryck som gemener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left (uttryck, n)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n tecken från vänster räknat i uttryck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ltrim (uttryck)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uttryck utan inledande blanktecken 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reverse (uttryck)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uttryck baklänges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right (uttryck, n)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n tecken från höger räknat i uttryck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rtrim (uttryck)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uttryck utan ev avslutande blanktecken 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space (n)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n blanktecken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substring (uttryck, n, n)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se nedan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upper (uttryck)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600">
                          <a:latin typeface="+mn-lt"/>
                          <a:ea typeface="Times New Roman"/>
                          <a:cs typeface="Times New Roman"/>
                        </a:rPr>
                        <a:t>uttryck som versaler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Konkatenering av strängar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hangingPunct="0">
              <a:buNone/>
            </a:pPr>
            <a:r>
              <a:rPr lang="sv-SE" smtClean="0"/>
              <a:t>Man kan konkatenera (sätta ihop) strängar genom att ange ett plustecken</a:t>
            </a:r>
          </a:p>
          <a:p>
            <a:pPr hangingPunct="0">
              <a:buNone/>
            </a:pPr>
            <a:r>
              <a:rPr lang="sv-SE" smtClean="0"/>
              <a:t> mellan strängarna.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Exempel:</a:t>
            </a:r>
          </a:p>
          <a:p>
            <a:pPr hangingPunct="0">
              <a:buNone/>
            </a:pPr>
            <a:r>
              <a:rPr lang="sv-SE" smtClean="0"/>
              <a:t>Visa identitet och författarnamn som en kolumn.</a:t>
            </a:r>
          </a:p>
          <a:p>
            <a:pPr hangingPunct="0">
              <a:buNone/>
            </a:pPr>
            <a:endParaRPr lang="sv-SE" smtClean="0"/>
          </a:p>
          <a:p>
            <a:pPr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ForfID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' '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Namn 'Författare'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 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from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Forfattare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Författare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------------------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01 Liza Marklund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02 Jan Guillou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03 Bo Ek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Substring</a:t>
            </a:r>
            <a:br>
              <a:rPr lang="sv-SE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smtClean="0"/>
              <a:t>Substring är en mycket användbar funktion som returnerar en del av en sträng.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smtClean="0"/>
              <a:t>Syntax :</a:t>
            </a:r>
          </a:p>
          <a:p>
            <a:pPr hangingPunct="0">
              <a:buNone/>
            </a:pPr>
            <a:r>
              <a:rPr lang="sv-SE" b="1" smtClean="0"/>
              <a:t> 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substring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uttryck, start, längd)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Exempel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smtClean="0"/>
              <a:t>Ta fram begynnelsebokstaven i förnmnet samt efternamnet</a:t>
            </a:r>
          </a:p>
          <a:p>
            <a:pPr hangingPunct="0">
              <a:buNone/>
            </a:pPr>
            <a:endParaRPr lang="sv-SE" smtClean="0"/>
          </a:p>
          <a:p>
            <a:pPr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KortNamn = substring(Namn,1,1) +</a:t>
            </a:r>
          </a:p>
          <a:p>
            <a:pPr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substring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(Namn,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charindex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(' ',namn),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(namn))          </a:t>
            </a:r>
          </a:p>
          <a:p>
            <a:pPr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Forfattare   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KortNamn	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--------------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L Marklund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J Guillou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B Ek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Datumfunktioner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hangingPunct="0">
              <a:buNone/>
            </a:pPr>
            <a:r>
              <a:rPr lang="sv-SE" smtClean="0"/>
              <a:t>På SCB ska kolumner som innehåller datum vara av datatypen Datetime eller Smalldatetime. </a:t>
            </a:r>
          </a:p>
          <a:p>
            <a:pPr hangingPunct="0">
              <a:buNone/>
            </a:pPr>
            <a:r>
              <a:rPr lang="sv-SE" smtClean="0"/>
              <a:t>Dessa datatyper lagrar förutom år, månad och dag även klockslag. 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smtClean="0"/>
              <a:t>I SQL 2008 finns även datatyperna </a:t>
            </a:r>
            <a:r>
              <a:rPr lang="sv-SE" b="1" smtClean="0"/>
              <a:t>date</a:t>
            </a:r>
            <a:r>
              <a:rPr lang="sv-SE" smtClean="0"/>
              <a:t>, </a:t>
            </a:r>
            <a:r>
              <a:rPr lang="sv-SE" b="1" smtClean="0"/>
              <a:t>time</a:t>
            </a:r>
            <a:r>
              <a:rPr lang="sv-SE" smtClean="0"/>
              <a:t> och </a:t>
            </a:r>
            <a:r>
              <a:rPr lang="sv-SE" b="1" smtClean="0"/>
              <a:t>datetime2.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b="1" smtClean="0"/>
              <a:t>Funktioner finns för att kunna göra diverse beräkningar på datumfält: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lvl="0" hangingPunct="0">
              <a:buNone/>
            </a:pPr>
            <a:r>
              <a:rPr lang="sv-SE" b="1" smtClean="0"/>
              <a:t>dateadd</a:t>
            </a:r>
            <a:r>
              <a:rPr lang="sv-SE" smtClean="0"/>
              <a:t> 	Adderar ett antal tidsenheter (t ex år) till en datumkolumn</a:t>
            </a:r>
          </a:p>
          <a:p>
            <a:pPr lvl="0" hangingPunct="0">
              <a:buNone/>
            </a:pPr>
            <a:r>
              <a:rPr lang="sv-SE" b="1" smtClean="0"/>
              <a:t>datediff</a:t>
            </a:r>
            <a:r>
              <a:rPr lang="sv-SE" smtClean="0"/>
              <a:t>  	Ger skillnaden mellan två datum</a:t>
            </a:r>
          </a:p>
          <a:p>
            <a:pPr lvl="0" hangingPunct="0">
              <a:buNone/>
            </a:pPr>
            <a:r>
              <a:rPr lang="sv-SE" b="1" smtClean="0"/>
              <a:t>datename</a:t>
            </a:r>
            <a:r>
              <a:rPr lang="sv-SE" smtClean="0"/>
              <a:t>      Ger namnet på den specificerade delen av </a:t>
            </a:r>
            <a:r>
              <a:rPr lang="sv-SE" b="1" smtClean="0"/>
              <a:t>datetime</a:t>
            </a:r>
            <a:endParaRPr lang="sv-SE" smtClean="0"/>
          </a:p>
          <a:p>
            <a:pPr lvl="0" hangingPunct="0">
              <a:buNone/>
            </a:pPr>
            <a:r>
              <a:rPr lang="sv-SE" b="1" smtClean="0"/>
              <a:t>datepart </a:t>
            </a:r>
            <a:r>
              <a:rPr lang="sv-SE" smtClean="0"/>
              <a:t>  	Ger värdet på den specificerade delen av </a:t>
            </a:r>
            <a:r>
              <a:rPr lang="sv-SE" b="1" smtClean="0"/>
              <a:t>datetime</a:t>
            </a:r>
            <a:endParaRPr lang="sv-SE" smtClean="0"/>
          </a:p>
          <a:p>
            <a:pPr lvl="0" hangingPunct="0">
              <a:buNone/>
            </a:pPr>
            <a:r>
              <a:rPr lang="sv-SE" b="1" smtClean="0"/>
              <a:t>getdate() 	</a:t>
            </a:r>
            <a:r>
              <a:rPr lang="sv-SE" smtClean="0"/>
              <a:t>Ger aktuellt datum och tid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Syntax :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dateadd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datumdel, antal, datum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)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datediff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datumdel, datum1, datum2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)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datename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datumdel, datum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)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datepart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datumdel, datum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)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getdate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()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/>
            <a:endParaRPr lang="sv-SE" smtClean="0"/>
          </a:p>
          <a:p>
            <a:pPr hangingPunct="0"/>
            <a:endParaRPr lang="sv-SE" smtClean="0"/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Repetition – where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sz="3800" b="1" smtClean="0"/>
              <a:t>Where</a:t>
            </a:r>
            <a:r>
              <a:rPr lang="sv-SE" sz="3800" smtClean="0"/>
              <a:t> används för att begränsa antalet rader i resultatet. 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smtClean="0">
                <a:cs typeface="Courier New" pitchFamily="49" charset="0"/>
              </a:rPr>
              <a:t>lika med 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Kommun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,Namn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,Lan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Kommun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Lan = '01'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sv-SE" smtClean="0">
                <a:cs typeface="Courier New" pitchFamily="49" charset="0"/>
              </a:rPr>
              <a:t>olikhet: &gt;, &lt;, &lt;&gt;, &gt;=, &lt;=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Kommun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,Namn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,Lan</a:t>
            </a: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Kommun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Inv &gt; 100000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/>
              <a:t> </a:t>
            </a:r>
            <a:endParaRPr lang="sv-SE" smtClean="0"/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Datumdelar</a:t>
            </a:r>
            <a:endParaRPr lang="sv-SE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800">
                          <a:latin typeface="Times New Roman"/>
                          <a:ea typeface="Times New Roman"/>
                          <a:cs typeface="Times New Roman"/>
                        </a:rPr>
                        <a:t>Datumdel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800">
                          <a:latin typeface="Times New Roman"/>
                          <a:ea typeface="Times New Roman"/>
                          <a:cs typeface="Times New Roman"/>
                        </a:rPr>
                        <a:t>Förkortning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800">
                          <a:latin typeface="Times New Roman"/>
                          <a:ea typeface="Times New Roman"/>
                          <a:cs typeface="Times New Roman"/>
                        </a:rPr>
                        <a:t>Värden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800">
                          <a:latin typeface="Times New Roman"/>
                          <a:ea typeface="Times New Roman"/>
                          <a:cs typeface="Arial"/>
                        </a:rPr>
                        <a:t>year</a:t>
                      </a:r>
                      <a:endParaRPr lang="sv-SE" sz="1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800">
                          <a:latin typeface="Times New Roman"/>
                          <a:ea typeface="Times New Roman"/>
                          <a:cs typeface="Times New Roman"/>
                        </a:rPr>
                        <a:t>yy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800">
                          <a:latin typeface="Times New Roman"/>
                          <a:ea typeface="Times New Roman"/>
                          <a:cs typeface="Times New Roman"/>
                        </a:rPr>
                        <a:t>1753-9999 (1900-2079 för smalldatetime)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quarter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qq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1-4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month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mm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1-12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week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wk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1-54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800" b="1" smtClean="0">
                          <a:latin typeface="Times New Roman"/>
                          <a:ea typeface="Times New Roman"/>
                          <a:cs typeface="Times New Roman"/>
                        </a:rPr>
                        <a:t>iso_week</a:t>
                      </a:r>
                      <a:endParaRPr lang="sv-SE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800" b="1" smtClean="0">
                          <a:latin typeface="Times New Roman"/>
                          <a:ea typeface="Times New Roman"/>
                          <a:cs typeface="Times New Roman"/>
                        </a:rPr>
                        <a:t>isowk</a:t>
                      </a:r>
                      <a:endParaRPr lang="sv-SE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800" b="1" smtClean="0">
                          <a:latin typeface="Times New Roman"/>
                          <a:ea typeface="Times New Roman"/>
                          <a:cs typeface="Times New Roman"/>
                        </a:rPr>
                        <a:t>”Svenskt” veckonummer fr o m SQL 2008</a:t>
                      </a:r>
                      <a:endParaRPr lang="sv-SE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day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dd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1-31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dayofyear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dy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1-366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weekday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dw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1-7 (Sunday – Saturday)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hour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de-DE" sz="1800">
                          <a:latin typeface="Times New Roman"/>
                          <a:ea typeface="Times New Roman"/>
                          <a:cs typeface="Times New Roman"/>
                        </a:rPr>
                        <a:t>hh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de-DE" sz="1800">
                          <a:latin typeface="Times New Roman"/>
                          <a:ea typeface="Times New Roman"/>
                          <a:cs typeface="Times New Roman"/>
                        </a:rPr>
                        <a:t>0-23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de-DE" sz="1800">
                          <a:latin typeface="Times New Roman"/>
                          <a:ea typeface="Times New Roman"/>
                          <a:cs typeface="Times New Roman"/>
                        </a:rPr>
                        <a:t>minute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de-DE" sz="1800">
                          <a:latin typeface="Times New Roman"/>
                          <a:ea typeface="Times New Roman"/>
                          <a:cs typeface="Times New Roman"/>
                        </a:rPr>
                        <a:t>mi</a:t>
                      </a:r>
                      <a:endParaRPr lang="sv-SE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800">
                          <a:latin typeface="Times New Roman"/>
                          <a:ea typeface="Times New Roman"/>
                          <a:cs typeface="Times New Roman"/>
                        </a:rPr>
                        <a:t>0-59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800">
                          <a:latin typeface="Times New Roman"/>
                          <a:ea typeface="Times New Roman"/>
                          <a:cs typeface="Times New Roman"/>
                        </a:rPr>
                        <a:t>second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800">
                          <a:latin typeface="Times New Roman"/>
                          <a:ea typeface="Times New Roman"/>
                          <a:cs typeface="Times New Roman"/>
                        </a:rPr>
                        <a:t>ss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800">
                          <a:latin typeface="Times New Roman"/>
                          <a:ea typeface="Times New Roman"/>
                          <a:cs typeface="Times New Roman"/>
                        </a:rPr>
                        <a:t>0-59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800">
                          <a:latin typeface="Times New Roman"/>
                          <a:ea typeface="Times New Roman"/>
                          <a:cs typeface="Times New Roman"/>
                        </a:rPr>
                        <a:t>millisecond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800">
                          <a:latin typeface="Times New Roman"/>
                          <a:ea typeface="Times New Roman"/>
                          <a:cs typeface="Times New Roman"/>
                        </a:rPr>
                        <a:t>ms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800">
                          <a:latin typeface="Times New Roman"/>
                          <a:ea typeface="Times New Roman"/>
                          <a:cs typeface="Times New Roman"/>
                        </a:rPr>
                        <a:t>0-999 (endast Datetime)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Exempel på datumfunktioner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hangingPunct="0">
              <a:buNone/>
            </a:pPr>
            <a:r>
              <a:rPr lang="sv-SE" sz="1400" smtClean="0"/>
              <a:t>Visa dagens datum:</a:t>
            </a:r>
          </a:p>
          <a:p>
            <a:pPr hangingPunct="0">
              <a:buNone/>
            </a:pPr>
            <a:endParaRPr lang="sv-SE" sz="1400" smtClean="0"/>
          </a:p>
          <a:p>
            <a:pPr hangingPunct="0">
              <a:buNone/>
            </a:pPr>
            <a:r>
              <a:rPr lang="sv-SE" sz="14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z="1400" smtClean="0">
                <a:latin typeface="Courier New" pitchFamily="49" charset="0"/>
                <a:cs typeface="Courier New" pitchFamily="49" charset="0"/>
              </a:rPr>
              <a:t> getdate()</a:t>
            </a:r>
          </a:p>
          <a:p>
            <a:pPr hangingPunct="0">
              <a:buNone/>
            </a:pPr>
            <a:endParaRPr lang="sv-SE" sz="1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1400" smtClean="0">
                <a:latin typeface="Courier New" pitchFamily="49" charset="0"/>
                <a:cs typeface="Courier New" pitchFamily="49" charset="0"/>
              </a:rPr>
              <a:t>2012-02-24 15:44:56.320</a:t>
            </a:r>
          </a:p>
          <a:p>
            <a:pPr hangingPunct="0">
              <a:buNone/>
            </a:pPr>
            <a:endParaRPr lang="sv-SE" sz="1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endParaRPr lang="sv-SE" sz="1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1400" smtClean="0"/>
              <a:t>Lägg till 30 dagar till dagens datum:</a:t>
            </a:r>
          </a:p>
          <a:p>
            <a:pPr hangingPunct="0">
              <a:buNone/>
            </a:pPr>
            <a:endParaRPr lang="sv-SE" sz="1400" smtClean="0"/>
          </a:p>
          <a:p>
            <a:pPr>
              <a:buNone/>
            </a:pPr>
            <a:r>
              <a:rPr lang="en-GB" sz="14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1400" smtClean="0">
                <a:latin typeface="Courier New" pitchFamily="49" charset="0"/>
                <a:cs typeface="Courier New" pitchFamily="49" charset="0"/>
              </a:rPr>
              <a:t> dateadd( day, 30, getdate()) Dagar</a:t>
            </a:r>
          </a:p>
          <a:p>
            <a:pPr>
              <a:buNone/>
            </a:pPr>
            <a:endParaRPr lang="en-GB" sz="14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400" smtClean="0">
                <a:latin typeface="Courier New" pitchFamily="49" charset="0"/>
                <a:cs typeface="Courier New" pitchFamily="49" charset="0"/>
              </a:rPr>
              <a:t>Dagar</a:t>
            </a:r>
          </a:p>
          <a:p>
            <a:pPr>
              <a:buNone/>
            </a:pPr>
            <a:r>
              <a:rPr lang="sv-SE" sz="1400" smtClean="0">
                <a:latin typeface="Courier New" pitchFamily="49" charset="0"/>
                <a:cs typeface="Courier New" pitchFamily="49" charset="0"/>
              </a:rPr>
              <a:t>-----------------------</a:t>
            </a:r>
          </a:p>
          <a:p>
            <a:pPr>
              <a:buNone/>
            </a:pPr>
            <a:r>
              <a:rPr lang="sv-SE" sz="1400" smtClean="0">
                <a:latin typeface="Courier New" pitchFamily="49" charset="0"/>
                <a:cs typeface="Courier New" pitchFamily="49" charset="0"/>
              </a:rPr>
              <a:t>2012-03-25 15:46:50.650</a:t>
            </a:r>
            <a:r>
              <a:rPr lang="en-GB" sz="1400" b="1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z="1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700" smtClean="0"/>
              <a:t> </a:t>
            </a:r>
          </a:p>
          <a:p>
            <a:pPr hangingPunct="0">
              <a:buNone/>
            </a:pPr>
            <a:r>
              <a:rPr lang="sv-SE" b="1" smtClean="0"/>
              <a:t/>
            </a:r>
            <a:br>
              <a:rPr lang="sv-SE" b="1" smtClean="0"/>
            </a:br>
            <a:r>
              <a:rPr lang="sv-SE" b="1" smtClean="0"/>
              <a:t> 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Exempel på datumfunktioner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hangingPunct="0">
              <a:buNone/>
            </a:pPr>
            <a:r>
              <a:rPr lang="sv-SE" sz="4800" smtClean="0"/>
              <a:t>Se efter hur många dagar du har varit anställd på SCB:</a:t>
            </a:r>
          </a:p>
          <a:p>
            <a:pPr hangingPunct="0">
              <a:buNone/>
            </a:pPr>
            <a:endParaRPr lang="sv-SE" sz="4800" smtClean="0"/>
          </a:p>
          <a:p>
            <a:pPr>
              <a:buNone/>
            </a:pPr>
            <a:r>
              <a:rPr lang="en-GB" sz="48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4800" smtClean="0">
                <a:latin typeface="Courier New" pitchFamily="49" charset="0"/>
                <a:cs typeface="Courier New" pitchFamily="49" charset="0"/>
              </a:rPr>
              <a:t> datediff(day, '1995-05-02', Getdate()) Dagar</a:t>
            </a:r>
            <a:endParaRPr lang="sv-SE" sz="48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4800" smtClean="0"/>
              <a:t> </a:t>
            </a:r>
            <a:endParaRPr lang="sv-SE" sz="48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4800" smtClean="0">
                <a:latin typeface="Courier New" pitchFamily="49" charset="0"/>
                <a:cs typeface="Courier New" pitchFamily="49" charset="0"/>
              </a:rPr>
              <a:t>Dagar</a:t>
            </a:r>
          </a:p>
          <a:p>
            <a:pPr>
              <a:buNone/>
            </a:pPr>
            <a:r>
              <a:rPr lang="sv-SE" sz="4800" smtClean="0">
                <a:latin typeface="Courier New" pitchFamily="49" charset="0"/>
                <a:cs typeface="Courier New" pitchFamily="49" charset="0"/>
              </a:rPr>
              <a:t>-----------</a:t>
            </a:r>
          </a:p>
          <a:p>
            <a:pPr>
              <a:buNone/>
            </a:pPr>
            <a:r>
              <a:rPr lang="sv-SE" sz="4800" smtClean="0">
                <a:latin typeface="Courier New" pitchFamily="49" charset="0"/>
                <a:cs typeface="Courier New" pitchFamily="49" charset="0"/>
              </a:rPr>
              <a:t>6142 </a:t>
            </a:r>
          </a:p>
          <a:p>
            <a:pPr hangingPunct="0">
              <a:buNone/>
            </a:pPr>
            <a:endParaRPr lang="sv-SE" sz="4800" smtClean="0"/>
          </a:p>
          <a:p>
            <a:pPr hangingPunct="0">
              <a:buNone/>
            </a:pPr>
            <a:endParaRPr lang="sv-SE" sz="4800" smtClean="0"/>
          </a:p>
          <a:p>
            <a:pPr hangingPunct="0">
              <a:buNone/>
            </a:pPr>
            <a:r>
              <a:rPr lang="sv-SE" sz="4800" smtClean="0"/>
              <a:t>Ta fram månadsnummer från dagens datum.</a:t>
            </a:r>
          </a:p>
          <a:p>
            <a:pPr hangingPunct="0">
              <a:buNone/>
            </a:pPr>
            <a:endParaRPr lang="sv-SE" sz="4800" smtClean="0"/>
          </a:p>
          <a:p>
            <a:pPr>
              <a:buNone/>
            </a:pPr>
            <a:r>
              <a:rPr lang="en-GB" sz="48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4800" smtClean="0">
                <a:latin typeface="Courier New" pitchFamily="49" charset="0"/>
                <a:cs typeface="Courier New" pitchFamily="49" charset="0"/>
              </a:rPr>
              <a:t> datepart(month, getdate()) Månad</a:t>
            </a:r>
            <a:endParaRPr lang="sv-SE" sz="48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4800" smtClean="0"/>
          </a:p>
          <a:p>
            <a:pPr>
              <a:buNone/>
            </a:pPr>
            <a:r>
              <a:rPr lang="sv-SE" sz="4800" smtClean="0">
                <a:latin typeface="Courier New" pitchFamily="49" charset="0"/>
                <a:cs typeface="Courier New" pitchFamily="49" charset="0"/>
              </a:rPr>
              <a:t>Månad</a:t>
            </a:r>
          </a:p>
          <a:p>
            <a:pPr>
              <a:buNone/>
            </a:pPr>
            <a:r>
              <a:rPr lang="sv-SE" sz="4800" smtClean="0">
                <a:latin typeface="Courier New" pitchFamily="49" charset="0"/>
                <a:cs typeface="Courier New" pitchFamily="49" charset="0"/>
              </a:rPr>
              <a:t>-----------</a:t>
            </a:r>
          </a:p>
          <a:p>
            <a:pPr>
              <a:buNone/>
            </a:pPr>
            <a:r>
              <a:rPr lang="sv-SE" sz="480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GB" sz="4800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z="48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4800" smtClean="0"/>
              <a:t> </a:t>
            </a:r>
          </a:p>
          <a:p>
            <a:pPr hangingPunct="0">
              <a:buNone/>
            </a:pPr>
            <a:r>
              <a:rPr lang="sv-SE" sz="4800" smtClean="0"/>
              <a:t>Ta fram månadsnamnet i klartext från dagens datum</a:t>
            </a:r>
          </a:p>
          <a:p>
            <a:pPr hangingPunct="0">
              <a:buNone/>
            </a:pPr>
            <a:endParaRPr lang="sv-SE" sz="4800" smtClean="0"/>
          </a:p>
          <a:p>
            <a:pPr>
              <a:buNone/>
            </a:pPr>
            <a:r>
              <a:rPr lang="en-GB" sz="48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4800" smtClean="0">
                <a:latin typeface="Courier New" pitchFamily="49" charset="0"/>
                <a:cs typeface="Courier New" pitchFamily="49" charset="0"/>
              </a:rPr>
              <a:t> datename(month, getdate()) Månad</a:t>
            </a:r>
          </a:p>
          <a:p>
            <a:pPr>
              <a:buNone/>
            </a:pPr>
            <a:endParaRPr lang="en-GB" sz="48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4800" smtClean="0">
                <a:latin typeface="Courier New" pitchFamily="49" charset="0"/>
                <a:cs typeface="Courier New" pitchFamily="49" charset="0"/>
              </a:rPr>
              <a:t>Månad</a:t>
            </a:r>
          </a:p>
          <a:p>
            <a:pPr>
              <a:buNone/>
            </a:pPr>
            <a:r>
              <a:rPr lang="sv-SE" sz="4800" smtClean="0">
                <a:latin typeface="Courier New" pitchFamily="49" charset="0"/>
                <a:cs typeface="Courier New" pitchFamily="49" charset="0"/>
              </a:rPr>
              <a:t>------------------------------</a:t>
            </a:r>
          </a:p>
          <a:p>
            <a:pPr>
              <a:buNone/>
            </a:pPr>
            <a:r>
              <a:rPr lang="sv-SE" sz="4800" smtClean="0">
                <a:latin typeface="Courier New" pitchFamily="49" charset="0"/>
                <a:cs typeface="Courier New" pitchFamily="49" charset="0"/>
              </a:rPr>
              <a:t>februari</a:t>
            </a:r>
          </a:p>
          <a:p>
            <a:pPr>
              <a:buNone/>
            </a:pPr>
            <a:r>
              <a:rPr lang="en-GB" smtClean="0"/>
              <a:t> </a:t>
            </a:r>
            <a:endParaRPr lang="sv-SE" smtClean="0"/>
          </a:p>
          <a:p>
            <a:pPr hangingPunct="0"/>
            <a:endParaRPr lang="sv-SE" b="1" smtClean="0"/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Convert och cast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hangingPunct="0">
              <a:buNone/>
            </a:pPr>
            <a:r>
              <a:rPr lang="sv-SE" sz="4000" b="1" smtClean="0"/>
              <a:t>Funktionerna Convert och cast används för att konvertera mellan olika datatyper.</a:t>
            </a:r>
          </a:p>
          <a:p>
            <a:pPr hangingPunct="0">
              <a:buNone/>
            </a:pPr>
            <a:r>
              <a:rPr lang="sv-SE" sz="4000" smtClean="0"/>
              <a:t> </a:t>
            </a:r>
          </a:p>
          <a:p>
            <a:pPr hangingPunct="0">
              <a:buNone/>
            </a:pPr>
            <a:r>
              <a:rPr lang="sv-SE" sz="4000" smtClean="0"/>
              <a:t>Syntax för </a:t>
            </a:r>
            <a:r>
              <a:rPr lang="sv-SE" sz="4000" b="1" smtClean="0"/>
              <a:t>convert</a:t>
            </a:r>
            <a:r>
              <a:rPr lang="sv-SE" sz="4000" smtClean="0"/>
              <a:t>: </a:t>
            </a:r>
          </a:p>
          <a:p>
            <a:pPr hangingPunct="0">
              <a:buNone/>
            </a:pPr>
            <a:endParaRPr lang="sv-SE" sz="4000" smtClean="0"/>
          </a:p>
          <a:p>
            <a:pPr hangingPunct="0">
              <a:buNone/>
            </a:pPr>
            <a:r>
              <a:rPr lang="sv-SE" sz="4000" b="1" smtClean="0">
                <a:latin typeface="Courier New" pitchFamily="49" charset="0"/>
                <a:cs typeface="Courier New" pitchFamily="49" charset="0"/>
              </a:rPr>
              <a:t>convert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4000" i="1" smtClean="0">
                <a:latin typeface="Courier New" pitchFamily="49" charset="0"/>
                <a:cs typeface="Courier New" pitchFamily="49" charset="0"/>
              </a:rPr>
              <a:t>datatyp, uttryck [,typ]</a:t>
            </a:r>
            <a:r>
              <a:rPr lang="sv-SE" sz="4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hangingPunct="0">
              <a:buNone/>
            </a:pPr>
            <a:endParaRPr lang="sv-SE" sz="40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4000" smtClean="0"/>
              <a:t>Typ (endast för datum): </a:t>
            </a:r>
          </a:p>
          <a:p>
            <a:pPr hangingPunct="0">
              <a:buNone/>
            </a:pPr>
            <a:r>
              <a:rPr lang="sv-SE" sz="4000" smtClean="0"/>
              <a:t>Anger hur datum skrivs ut (olika i olika länder).</a:t>
            </a:r>
          </a:p>
          <a:p>
            <a:pPr hangingPunct="0">
              <a:buNone/>
            </a:pPr>
            <a:r>
              <a:rPr lang="sv-SE" sz="4000" smtClean="0"/>
              <a:t>120 ger ”svenskt” datumformat.</a:t>
            </a:r>
          </a:p>
          <a:p>
            <a:pPr hangingPunct="0">
              <a:buNone/>
            </a:pPr>
            <a:endParaRPr lang="sv-SE" sz="4000" b="1" smtClean="0"/>
          </a:p>
          <a:p>
            <a:pPr hangingPunct="0">
              <a:buNone/>
            </a:pPr>
            <a:r>
              <a:rPr lang="sv-SE" sz="4000" smtClean="0"/>
              <a:t>Syntax för </a:t>
            </a:r>
            <a:r>
              <a:rPr lang="sv-SE" sz="4000" b="1" smtClean="0"/>
              <a:t>cast</a:t>
            </a:r>
            <a:r>
              <a:rPr lang="sv-SE" sz="4000" smtClean="0"/>
              <a:t>: </a:t>
            </a:r>
          </a:p>
          <a:p>
            <a:pPr hangingPunct="0">
              <a:buNone/>
            </a:pPr>
            <a:endParaRPr lang="sv-SE" sz="4000" b="1" smtClean="0"/>
          </a:p>
          <a:p>
            <a:pPr lvl="0" hangingPunct="0">
              <a:buNone/>
            </a:pPr>
            <a:r>
              <a:rPr lang="sv-SE" sz="40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cast</a:t>
            </a:r>
            <a:r>
              <a:rPr lang="sv-SE" sz="40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sv-SE" sz="4000" i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uttryck</a:t>
            </a:r>
            <a:r>
              <a:rPr lang="sv-SE" sz="40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40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sv-SE" sz="40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4000" i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datatyp</a:t>
            </a:r>
            <a:r>
              <a:rPr lang="sv-SE" sz="40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hangingPunct="0">
              <a:buNone/>
            </a:pPr>
            <a:endParaRPr lang="sv-SE" sz="4000" b="1" smtClean="0"/>
          </a:p>
          <a:p>
            <a:pPr hangingPunct="0">
              <a:buNone/>
            </a:pPr>
            <a:r>
              <a:rPr lang="sv-SE" sz="4000" smtClean="0"/>
              <a:t> </a:t>
            </a:r>
          </a:p>
          <a:p>
            <a:pPr>
              <a:buNone/>
            </a:pPr>
            <a:endParaRPr lang="sv-SE" sz="35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endParaRPr lang="sv-SE" smtClean="0"/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7544" y="2312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Typ vid konvertering av datumformat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467544" y="1556792"/>
          <a:ext cx="8229600" cy="456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2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Times New Roman"/>
                          <a:ea typeface="Times New Roman"/>
                          <a:cs typeface="Times New Roman"/>
                        </a:rPr>
                        <a:t>Utan sekel (</a:t>
                      </a:r>
                      <a:r>
                        <a:rPr lang="sv-SE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åå</a:t>
                      </a:r>
                      <a:r>
                        <a:rPr lang="sv-SE" sz="1200" b="1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 b="1" dirty="0">
                          <a:latin typeface="Times New Roman"/>
                          <a:ea typeface="Times New Roman"/>
                          <a:cs typeface="Times New Roman"/>
                        </a:rPr>
                        <a:t>Med sekel (</a:t>
                      </a:r>
                      <a:r>
                        <a:rPr lang="sv-SE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åååå</a:t>
                      </a:r>
                      <a:r>
                        <a:rPr lang="sv-SE" sz="1200" b="1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sv-SE" sz="1200" b="1"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sv-SE" sz="12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Standard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Resultat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0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eller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100 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Default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mån dd åååå hh:mmAM (eller PM)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Times New Roman"/>
                          <a:ea typeface="Times New Roman"/>
                          <a:cs typeface="Times New Roman"/>
                        </a:rPr>
                        <a:t>101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Times New Roman"/>
                          <a:ea typeface="Times New Roman"/>
                          <a:cs typeface="Times New Roman"/>
                        </a:rPr>
                        <a:t>USA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mm/dd/åå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102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ANSI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åå.mm.dd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103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British/French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dd/mm/åå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104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German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dd.mm.åå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Italian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dd-mm-åå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106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dd</a:t>
                      </a:r>
                      <a:r>
                        <a:rPr lang="sv-SE" sz="1200" dirty="0">
                          <a:latin typeface="Times New Roman"/>
                          <a:ea typeface="Times New Roman"/>
                          <a:cs typeface="Times New Roman"/>
                        </a:rPr>
                        <a:t> mån </a:t>
                      </a: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åå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107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Times New Roman"/>
                          <a:ea typeface="Times New Roman"/>
                          <a:cs typeface="Times New Roman"/>
                        </a:rPr>
                        <a:t>Mån </a:t>
                      </a: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dd</a:t>
                      </a:r>
                      <a:r>
                        <a:rPr lang="sv-SE" sz="12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åå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108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latin typeface="Times New Roman"/>
                          <a:ea typeface="Times New Roman"/>
                          <a:cs typeface="Times New Roman"/>
                        </a:rPr>
                        <a:t>hh:mm:ss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9 eller 109 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Default + millisekunder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Times New Roman"/>
                          <a:ea typeface="Times New Roman"/>
                          <a:cs typeface="Times New Roman"/>
                        </a:rPr>
                        <a:t>mån </a:t>
                      </a: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dd</a:t>
                      </a:r>
                      <a:r>
                        <a:rPr lang="sv-SE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åååå</a:t>
                      </a:r>
                      <a:r>
                        <a:rPr lang="sv-SE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hh:mm:ss:mmmAM</a:t>
                      </a:r>
                      <a:r>
                        <a:rPr lang="sv-SE" sz="1200" dirty="0">
                          <a:latin typeface="Times New Roman"/>
                          <a:ea typeface="Times New Roman"/>
                          <a:cs typeface="Times New Roman"/>
                        </a:rPr>
                        <a:t> (eller PM)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USA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mm-dd-åå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111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JAPAN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åå/mm/dd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112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ISO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ååmmdd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13 eller 113 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Europe default + millisekunder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dd</a:t>
                      </a:r>
                      <a:r>
                        <a:rPr lang="sv-SE" sz="1200" dirty="0">
                          <a:latin typeface="Times New Roman"/>
                          <a:ea typeface="Times New Roman"/>
                          <a:cs typeface="Times New Roman"/>
                        </a:rPr>
                        <a:t> mån </a:t>
                      </a: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åååå</a:t>
                      </a:r>
                      <a:r>
                        <a:rPr lang="sv-SE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hh:mm:ss:mmm</a:t>
                      </a:r>
                      <a:r>
                        <a:rPr lang="sv-SE" sz="1200" dirty="0">
                          <a:latin typeface="Times New Roman"/>
                          <a:ea typeface="Times New Roman"/>
                          <a:cs typeface="Times New Roman"/>
                        </a:rPr>
                        <a:t>(24h)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114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hh:mm:ss:mmm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(24h)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20 eller 120 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ODBC canonical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åååå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-mm-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dd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hh:mm:ss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(24h)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sv-SE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21 eller 121 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ODBC canonical (med millisekunder)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åååå-mm-dd</a:t>
                      </a:r>
                      <a:r>
                        <a:rPr lang="sv-SE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sv-SE" sz="1200" dirty="0" err="1">
                          <a:latin typeface="Times New Roman"/>
                          <a:ea typeface="Times New Roman"/>
                          <a:cs typeface="Times New Roman"/>
                        </a:rPr>
                        <a:t>hh:mm:ss.mmm</a:t>
                      </a:r>
                      <a:r>
                        <a:rPr lang="sv-SE" sz="1200" dirty="0">
                          <a:latin typeface="Times New Roman"/>
                          <a:ea typeface="Times New Roman"/>
                          <a:cs typeface="Times New Roman"/>
                        </a:rPr>
                        <a:t>(24h)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sv-SE" sz="1200" dirty="0">
                          <a:latin typeface="Times New Roman"/>
                          <a:ea typeface="Times New Roman"/>
                          <a:cs typeface="Times New Roman"/>
                        </a:rPr>
                        <a:t>126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ISO8601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åååå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-mm-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dd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Thh:mm:ss:mmm</a:t>
                      </a:r>
                      <a:endParaRPr lang="sv-SE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Convert och cast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hangingPunct="0">
              <a:buNone/>
            </a:pPr>
            <a:r>
              <a:rPr lang="sv-SE" smtClean="0"/>
              <a:t>Exempel:</a:t>
            </a:r>
          </a:p>
          <a:p>
            <a:pPr hangingPunct="0">
              <a:buNone/>
            </a:pPr>
            <a:r>
              <a:rPr lang="sv-SE" smtClean="0">
                <a:cs typeface="Courier New" pitchFamily="49" charset="0"/>
              </a:rPr>
              <a:t>Visa dagens datum utan klockslag</a:t>
            </a:r>
          </a:p>
          <a:p>
            <a:pPr hangingPunct="0">
              <a:buNone/>
            </a:pP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select convert(char(10),getdate(), 120) Datum</a:t>
            </a:r>
          </a:p>
          <a:p>
            <a:pPr hangingPunct="0">
              <a:buNone/>
            </a:pP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Datum</a:t>
            </a:r>
          </a:p>
          <a:p>
            <a:pPr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pPr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2012-02-24</a:t>
            </a:r>
          </a:p>
          <a:p>
            <a:pPr>
              <a:buNone/>
            </a:pP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mtClean="0">
                <a:cs typeface="Courier New" pitchFamily="49" charset="0"/>
              </a:rPr>
              <a:t>I SQL 2008 kan man använda de nya datatyperna </a:t>
            </a:r>
            <a:r>
              <a:rPr lang="sv-SE" b="1" smtClean="0">
                <a:cs typeface="Courier New" pitchFamily="49" charset="0"/>
              </a:rPr>
              <a:t>date och time</a:t>
            </a:r>
          </a:p>
          <a:p>
            <a:pPr>
              <a:buNone/>
            </a:pPr>
            <a:endParaRPr lang="sv-SE" smtClean="0">
              <a:cs typeface="Courier New" pitchFamily="49" charset="0"/>
            </a:endParaRPr>
          </a:p>
          <a:p>
            <a:pPr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select cast (getdate() as date) Datum</a:t>
            </a:r>
          </a:p>
          <a:p>
            <a:pPr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Datum</a:t>
            </a:r>
          </a:p>
          <a:p>
            <a:pPr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pPr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2012-02-24</a:t>
            </a:r>
          </a:p>
          <a:p>
            <a:pPr>
              <a:buNone/>
            </a:pP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select cast (getdate() as time) Tid</a:t>
            </a:r>
          </a:p>
          <a:p>
            <a:pPr>
              <a:buNone/>
            </a:pP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Tid</a:t>
            </a:r>
          </a:p>
          <a:p>
            <a:pPr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----------------</a:t>
            </a:r>
          </a:p>
          <a:p>
            <a:pPr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17:20:51.0430000</a:t>
            </a:r>
            <a:endParaRPr lang="sv-SE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Övning 7</a:t>
            </a:r>
            <a:br>
              <a:rPr lang="sv-SE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Case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hangingPunct="0">
              <a:buNone/>
            </a:pPr>
            <a:r>
              <a:rPr lang="sv-SE" smtClean="0"/>
              <a:t>En mycket användbar funktion som kan utnyttjas varhelst ett uttryck förväntas. 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smtClean="0"/>
              <a:t>Syntax (förenklad):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case   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when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villkor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uttryck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when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villkor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uttryc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k]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else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uttryck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sv-SE" smtClean="0"/>
              <a:t>alternativt: 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uttryck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when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värde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then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uttryck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when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värde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then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uttryck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else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uttryck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hangingPunct="0">
              <a:buNone/>
            </a:pP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/>
              <a:t>Om flera av when-villkoren är sanna kommer endast det första att falla ut.   </a:t>
            </a:r>
          </a:p>
          <a:p>
            <a:pPr hangingPunct="0">
              <a:buNone/>
            </a:pPr>
            <a:r>
              <a:rPr lang="sv-SE" smtClean="0"/>
              <a:t>When-villkor efter det som utfaller testas inte. 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smtClean="0"/>
              <a:t>Om inget av when-villkoren är sant gäller else-villkoret.</a:t>
            </a:r>
          </a:p>
          <a:p>
            <a:pPr hangingPunct="0">
              <a:buNone/>
            </a:pPr>
            <a:r>
              <a:rPr lang="sv-SE" b="1" i="1" smtClean="0"/>
              <a:t>Om inget else-villkor finns blir resultatet Null.</a:t>
            </a:r>
          </a:p>
          <a:p>
            <a:pPr hangingPunct="0">
              <a:buNone/>
            </a:pP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Case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hangingPunct="0">
              <a:buNone/>
            </a:pPr>
            <a:r>
              <a:rPr lang="sv-SE" sz="3500" smtClean="0"/>
              <a:t>Exempel från databasen Mink:</a:t>
            </a:r>
          </a:p>
          <a:p>
            <a:pPr hangingPunct="0">
              <a:buNone/>
            </a:pPr>
            <a:r>
              <a:rPr lang="sv-SE" sz="3500" smtClean="0"/>
              <a:t>Klassindela hushållen efter löneinkomst.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en-GB" sz="30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3000" smtClean="0">
                <a:latin typeface="Courier New" pitchFamily="49" charset="0"/>
                <a:cs typeface="Courier New" pitchFamily="49" charset="0"/>
              </a:rPr>
              <a:t> Hid</a:t>
            </a:r>
            <a:endParaRPr lang="sv-SE" sz="30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0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3000" smtClean="0">
                <a:latin typeface="Courier New" pitchFamily="49" charset="0"/>
                <a:cs typeface="Courier New" pitchFamily="49" charset="0"/>
              </a:rPr>
              <a:t>,Storlek = </a:t>
            </a:r>
            <a:endParaRPr lang="sv-SE" sz="30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0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3000" b="1" smtClean="0">
                <a:latin typeface="Courier New" pitchFamily="49" charset="0"/>
                <a:cs typeface="Courier New" pitchFamily="49" charset="0"/>
              </a:rPr>
              <a:t>case</a:t>
            </a:r>
            <a:endParaRPr lang="sv-SE" sz="30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00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GB" sz="3000" b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sz="3000" smtClean="0">
                <a:latin typeface="Courier New" pitchFamily="49" charset="0"/>
                <a:cs typeface="Courier New" pitchFamily="49" charset="0"/>
              </a:rPr>
              <a:t> Lon &lt; 50000 </a:t>
            </a:r>
            <a:r>
              <a:rPr lang="en-GB" sz="3000" b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GB" sz="3000" smtClean="0">
                <a:latin typeface="Courier New" pitchFamily="49" charset="0"/>
                <a:cs typeface="Courier New" pitchFamily="49" charset="0"/>
              </a:rPr>
              <a:t> 'Liten'</a:t>
            </a:r>
            <a:endParaRPr lang="sv-SE" sz="30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00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GB" sz="3000" b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sz="3000" smtClean="0">
                <a:latin typeface="Courier New" pitchFamily="49" charset="0"/>
                <a:cs typeface="Courier New" pitchFamily="49" charset="0"/>
              </a:rPr>
              <a:t> Lon between 50000 and 250000 </a:t>
            </a:r>
            <a:r>
              <a:rPr lang="en-GB" sz="3000" b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GB" sz="3000" smtClean="0">
                <a:latin typeface="Courier New" pitchFamily="49" charset="0"/>
                <a:cs typeface="Courier New" pitchFamily="49" charset="0"/>
              </a:rPr>
              <a:t> 'Medel'</a:t>
            </a:r>
            <a:endParaRPr lang="sv-SE" sz="30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00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GB" sz="3000" b="1" smtClean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GB" sz="3000" smtClean="0">
                <a:latin typeface="Courier New" pitchFamily="49" charset="0"/>
                <a:cs typeface="Courier New" pitchFamily="49" charset="0"/>
              </a:rPr>
              <a:t>'Hög'</a:t>
            </a:r>
            <a:endParaRPr lang="sv-SE" sz="30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0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3000" b="1" smtClean="0">
                <a:latin typeface="Courier New" pitchFamily="49" charset="0"/>
                <a:cs typeface="Courier New" pitchFamily="49" charset="0"/>
              </a:rPr>
              <a:t>end</a:t>
            </a:r>
            <a:endParaRPr lang="sv-SE" sz="30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000" b="1" smtClean="0">
                <a:latin typeface="Courier New" pitchFamily="49" charset="0"/>
                <a:cs typeface="Courier New" pitchFamily="49" charset="0"/>
              </a:rPr>
              <a:t>   from</a:t>
            </a:r>
            <a:r>
              <a:rPr lang="en-GB" sz="3000" smtClean="0">
                <a:latin typeface="Courier New" pitchFamily="49" charset="0"/>
                <a:cs typeface="Courier New" pitchFamily="49" charset="0"/>
              </a:rPr>
              <a:t> Hushall</a:t>
            </a:r>
          </a:p>
          <a:p>
            <a:pPr hangingPunct="0">
              <a:buNone/>
            </a:pPr>
            <a:endParaRPr lang="sv-SE" sz="3000" smtClean="0"/>
          </a:p>
          <a:p>
            <a:pPr hangingPunct="0">
              <a:buNone/>
            </a:pPr>
            <a:r>
              <a:rPr lang="sv-SE" sz="3000" smtClean="0">
                <a:latin typeface="Courier New" pitchFamily="49" charset="0"/>
                <a:cs typeface="Courier New" pitchFamily="49" charset="0"/>
              </a:rPr>
              <a:t>Hid   Storlek </a:t>
            </a:r>
          </a:p>
          <a:p>
            <a:pPr hangingPunct="0">
              <a:buNone/>
            </a:pPr>
            <a:r>
              <a:rPr lang="sv-SE" sz="3000" smtClean="0">
                <a:latin typeface="Courier New" pitchFamily="49" charset="0"/>
                <a:cs typeface="Courier New" pitchFamily="49" charset="0"/>
              </a:rPr>
              <a:t>----- ------- </a:t>
            </a:r>
          </a:p>
          <a:p>
            <a:pPr hangingPunct="0">
              <a:buNone/>
            </a:pPr>
            <a:r>
              <a:rPr lang="sv-SE" sz="3000" smtClean="0">
                <a:latin typeface="Courier New" pitchFamily="49" charset="0"/>
                <a:cs typeface="Courier New" pitchFamily="49" charset="0"/>
              </a:rPr>
              <a:t>00001 Liten</a:t>
            </a:r>
          </a:p>
          <a:p>
            <a:pPr hangingPunct="0">
              <a:buNone/>
            </a:pPr>
            <a:r>
              <a:rPr lang="sv-SE" sz="3000" smtClean="0">
                <a:latin typeface="Courier New" pitchFamily="49" charset="0"/>
                <a:cs typeface="Courier New" pitchFamily="49" charset="0"/>
              </a:rPr>
              <a:t>00002 Medel</a:t>
            </a:r>
          </a:p>
          <a:p>
            <a:pPr hangingPunct="0">
              <a:buNone/>
            </a:pPr>
            <a:r>
              <a:rPr lang="sv-SE" sz="3000" smtClean="0">
                <a:latin typeface="Courier New" pitchFamily="49" charset="0"/>
                <a:cs typeface="Courier New" pitchFamily="49" charset="0"/>
              </a:rPr>
              <a:t>00003 Medel</a:t>
            </a:r>
          </a:p>
          <a:p>
            <a:pPr hangingPunct="0">
              <a:buNone/>
            </a:pPr>
            <a:r>
              <a:rPr lang="sv-SE" sz="3000" smtClean="0">
                <a:latin typeface="Courier New" pitchFamily="49" charset="0"/>
                <a:cs typeface="Courier New" pitchFamily="49" charset="0"/>
              </a:rPr>
              <a:t>00004 Medel</a:t>
            </a:r>
          </a:p>
          <a:p>
            <a:pPr hangingPunct="0">
              <a:buNone/>
            </a:pPr>
            <a:r>
              <a:rPr lang="sv-SE" sz="3000" smtClean="0">
                <a:latin typeface="Courier New" pitchFamily="49" charset="0"/>
                <a:cs typeface="Courier New" pitchFamily="49" charset="0"/>
              </a:rPr>
              <a:t>00005 Liten</a:t>
            </a:r>
          </a:p>
          <a:p>
            <a:pPr hangingPunct="0">
              <a:buNone/>
            </a:pPr>
            <a:r>
              <a:rPr lang="sv-SE" sz="30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sv-SE" sz="3000" smtClean="0">
                <a:latin typeface="Courier New" pitchFamily="49" charset="0"/>
                <a:cs typeface="Courier New" pitchFamily="49" charset="0"/>
              </a:rPr>
              <a:t>(56 rader)</a:t>
            </a:r>
            <a:endParaRPr lang="sv-SE" sz="3000"/>
          </a:p>
        </p:txBody>
      </p:sp>
      <p:pic>
        <p:nvPicPr>
          <p:cNvPr id="4" name="Bildobjekt 3" descr="Hushall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1700808"/>
            <a:ext cx="169926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Repetition - where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hangingPunct="0">
              <a:buNone/>
            </a:pPr>
            <a:r>
              <a:rPr lang="en-GB" smtClean="0">
                <a:cs typeface="Courier New" pitchFamily="49" charset="0"/>
              </a:rPr>
              <a:t>intervall: </a:t>
            </a:r>
            <a:r>
              <a:rPr lang="en-GB" b="1" smtClean="0">
                <a:cs typeface="Courier New" pitchFamily="49" charset="0"/>
              </a:rPr>
              <a:t>between</a:t>
            </a:r>
            <a:endParaRPr lang="sv-SE" b="1" smtClean="0"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Kommun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,Namn</a:t>
            </a: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,Lan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Kommun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Lan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between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'11'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'15'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cs typeface="Courier New" pitchFamily="49" charset="0"/>
              </a:rPr>
              <a:t>uppräkning: </a:t>
            </a:r>
            <a:r>
              <a:rPr lang="sv-SE" b="1" smtClean="0">
                <a:cs typeface="Courier New" pitchFamily="49" charset="0"/>
              </a:rPr>
              <a:t>in</a:t>
            </a:r>
            <a:r>
              <a:rPr lang="sv-SE" smtClean="0">
                <a:cs typeface="Courier New" pitchFamily="49" charset="0"/>
              </a:rPr>
              <a:t>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Kommun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,Namn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,Lan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Kommun</a:t>
            </a: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Lan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('01', '13')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mtClean="0"/>
              <a:t>Case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hangingPunct="0">
              <a:buNone/>
            </a:pPr>
            <a:r>
              <a:rPr lang="sv-SE" sz="4300" smtClean="0"/>
              <a:t>Exempel:</a:t>
            </a:r>
          </a:p>
          <a:p>
            <a:pPr hangingPunct="0">
              <a:buNone/>
            </a:pPr>
            <a:r>
              <a:rPr lang="sv-SE" sz="4300" smtClean="0"/>
              <a:t>Räkna antal hushåll i olika löneinkomstintervall.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3400" smtClean="0">
                <a:latin typeface="Courier New" pitchFamily="49" charset="0"/>
                <a:cs typeface="Courier New" pitchFamily="49" charset="0"/>
              </a:rPr>
              <a:t> Storlek = </a:t>
            </a:r>
            <a:endParaRPr lang="sv-SE" sz="3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case</a:t>
            </a:r>
            <a:endParaRPr lang="sv-SE" sz="3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sz="3400" smtClean="0">
                <a:latin typeface="Courier New" pitchFamily="49" charset="0"/>
                <a:cs typeface="Courier New" pitchFamily="49" charset="0"/>
              </a:rPr>
              <a:t> Lon &lt; 50000 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GB" sz="3400" smtClean="0">
                <a:latin typeface="Courier New" pitchFamily="49" charset="0"/>
                <a:cs typeface="Courier New" pitchFamily="49" charset="0"/>
              </a:rPr>
              <a:t> 'Liten'</a:t>
            </a:r>
            <a:endParaRPr lang="sv-SE" sz="3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sz="3400" smtClean="0">
                <a:latin typeface="Courier New" pitchFamily="49" charset="0"/>
                <a:cs typeface="Courier New" pitchFamily="49" charset="0"/>
              </a:rPr>
              <a:t> Lon between 50000 and 250000 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GB" sz="3400" smtClean="0">
                <a:latin typeface="Courier New" pitchFamily="49" charset="0"/>
                <a:cs typeface="Courier New" pitchFamily="49" charset="0"/>
              </a:rPr>
              <a:t> 'Medel'</a:t>
            </a:r>
            <a:endParaRPr lang="sv-SE" sz="3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GB" sz="3400" smtClean="0">
                <a:latin typeface="Courier New" pitchFamily="49" charset="0"/>
                <a:cs typeface="Courier New" pitchFamily="49" charset="0"/>
              </a:rPr>
              <a:t> 'Hög'</a:t>
            </a:r>
            <a:endParaRPr lang="sv-SE" sz="3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end</a:t>
            </a:r>
            <a:endParaRPr lang="sv-SE" sz="3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smtClean="0">
                <a:latin typeface="Courier New" pitchFamily="49" charset="0"/>
                <a:cs typeface="Courier New" pitchFamily="49" charset="0"/>
              </a:rPr>
              <a:t>   ,Antal = count(*)</a:t>
            </a:r>
            <a:endParaRPr lang="sv-SE" sz="3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3400" smtClean="0">
                <a:latin typeface="Courier New" pitchFamily="49" charset="0"/>
                <a:cs typeface="Courier New" pitchFamily="49" charset="0"/>
              </a:rPr>
              <a:t> Hushall</a:t>
            </a:r>
            <a:endParaRPr lang="sv-SE" sz="3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group by </a:t>
            </a:r>
            <a:endParaRPr lang="sv-SE" sz="3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case</a:t>
            </a:r>
            <a:endParaRPr lang="sv-SE" sz="3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sz="3400" smtClean="0">
                <a:latin typeface="Courier New" pitchFamily="49" charset="0"/>
                <a:cs typeface="Courier New" pitchFamily="49" charset="0"/>
              </a:rPr>
              <a:t> Lon &lt; 50000 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GB" sz="3400" smtClean="0">
                <a:latin typeface="Courier New" pitchFamily="49" charset="0"/>
                <a:cs typeface="Courier New" pitchFamily="49" charset="0"/>
              </a:rPr>
              <a:t> 'Liten'</a:t>
            </a:r>
            <a:endParaRPr lang="sv-SE" sz="3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sz="3400" smtClean="0">
                <a:latin typeface="Courier New" pitchFamily="49" charset="0"/>
                <a:cs typeface="Courier New" pitchFamily="49" charset="0"/>
              </a:rPr>
              <a:t> Lon between 50000 and 250000 </a:t>
            </a:r>
            <a:r>
              <a:rPr lang="en-GB" sz="3400" b="1" smtClean="0">
                <a:latin typeface="Courier New" pitchFamily="49" charset="0"/>
                <a:cs typeface="Courier New" pitchFamily="49" charset="0"/>
              </a:rPr>
              <a:t>then </a:t>
            </a:r>
            <a:r>
              <a:rPr lang="en-GB" sz="3400" smtClean="0">
                <a:latin typeface="Courier New" pitchFamily="49" charset="0"/>
                <a:cs typeface="Courier New" pitchFamily="49" charset="0"/>
              </a:rPr>
              <a:t>'Medel'</a:t>
            </a:r>
            <a:endParaRPr lang="sv-SE" sz="3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3400" b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sz="3400" smtClean="0">
                <a:latin typeface="Courier New" pitchFamily="49" charset="0"/>
                <a:cs typeface="Courier New" pitchFamily="49" charset="0"/>
              </a:rPr>
              <a:t> 'Hög'</a:t>
            </a:r>
          </a:p>
          <a:p>
            <a:pPr hangingPunct="0">
              <a:buNone/>
            </a:pPr>
            <a:r>
              <a:rPr lang="sv-SE" sz="3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3400" b="1" smtClean="0">
                <a:latin typeface="Courier New" pitchFamily="49" charset="0"/>
                <a:cs typeface="Courier New" pitchFamily="49" charset="0"/>
              </a:rPr>
              <a:t>end</a:t>
            </a:r>
            <a:endParaRPr lang="sv-SE" sz="3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400" b="1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z="34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400" smtClean="0">
                <a:latin typeface="Courier New" pitchFamily="49" charset="0"/>
                <a:cs typeface="Courier New" pitchFamily="49" charset="0"/>
              </a:rPr>
              <a:t>Storlek Antal          </a:t>
            </a:r>
          </a:p>
          <a:p>
            <a:pPr hangingPunct="0">
              <a:buNone/>
            </a:pPr>
            <a:r>
              <a:rPr lang="sv-SE" sz="3400" smtClean="0">
                <a:latin typeface="Courier New" pitchFamily="49" charset="0"/>
                <a:cs typeface="Courier New" pitchFamily="49" charset="0"/>
              </a:rPr>
              <a:t>------- -------------- </a:t>
            </a:r>
          </a:p>
          <a:p>
            <a:pPr hangingPunct="0">
              <a:buNone/>
            </a:pPr>
            <a:r>
              <a:rPr lang="sv-SE" sz="3400" smtClean="0">
                <a:latin typeface="Courier New" pitchFamily="49" charset="0"/>
                <a:cs typeface="Courier New" pitchFamily="49" charset="0"/>
              </a:rPr>
              <a:t>Hög     11</a:t>
            </a:r>
          </a:p>
          <a:p>
            <a:pPr hangingPunct="0">
              <a:buNone/>
            </a:pPr>
            <a:r>
              <a:rPr lang="sv-SE" sz="3400" smtClean="0">
                <a:latin typeface="Courier New" pitchFamily="49" charset="0"/>
                <a:cs typeface="Courier New" pitchFamily="49" charset="0"/>
              </a:rPr>
              <a:t>Liten   29</a:t>
            </a:r>
          </a:p>
          <a:p>
            <a:pPr hangingPunct="0">
              <a:buNone/>
            </a:pPr>
            <a:r>
              <a:rPr lang="sv-SE" sz="3400" smtClean="0">
                <a:latin typeface="Courier New" pitchFamily="49" charset="0"/>
                <a:cs typeface="Courier New" pitchFamily="49" charset="0"/>
              </a:rPr>
              <a:t>Medel   16</a:t>
            </a:r>
          </a:p>
          <a:p>
            <a:pPr hangingPunct="0">
              <a:buNone/>
            </a:pPr>
            <a:endParaRPr lang="sv-SE" sz="3400" smtClean="0"/>
          </a:p>
          <a:p>
            <a:pPr hangingPunct="0">
              <a:buNone/>
            </a:pPr>
            <a:r>
              <a:rPr lang="sv-SE" sz="4300" smtClean="0"/>
              <a:t>Uttrycken som används i kolumnlistan och i </a:t>
            </a:r>
            <a:r>
              <a:rPr lang="sv-SE" sz="4300" b="1" smtClean="0"/>
              <a:t>group by </a:t>
            </a:r>
            <a:r>
              <a:rPr lang="sv-SE" sz="4300" smtClean="0"/>
              <a:t>måste överensstämma exakt.</a:t>
            </a:r>
            <a:endParaRPr lang="sv-SE" sz="4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Övning 8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Pivotera</a:t>
            </a:r>
            <a:endParaRPr lang="sv-SE"/>
          </a:p>
        </p:txBody>
      </p:sp>
      <p:pic>
        <p:nvPicPr>
          <p:cNvPr id="5" name="Platshållare för innehåll 4" descr="Pivot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5856" y="1484784"/>
            <a:ext cx="444262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Pivotera med </a:t>
            </a:r>
            <a:r>
              <a:rPr lang="sv-SE" dirty="0" err="1" smtClean="0"/>
              <a:t>sum</a:t>
            </a:r>
            <a:r>
              <a:rPr lang="sv-SE" dirty="0" smtClean="0"/>
              <a:t>(</a:t>
            </a:r>
            <a:r>
              <a:rPr lang="sv-SE" dirty="0" err="1" smtClean="0"/>
              <a:t>case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hangingPunct="0">
              <a:buNone/>
            </a:pPr>
            <a:r>
              <a:rPr lang="sv-SE" sz="4300" dirty="0" smtClean="0"/>
              <a:t>Samma information som i föregående exempel men nu redovisas kolumnerna som en rad istället. </a:t>
            </a:r>
          </a:p>
          <a:p>
            <a:pPr hangingPunct="0">
              <a:buNone/>
            </a:pPr>
            <a:r>
              <a:rPr lang="sv-SE" sz="4300" dirty="0" smtClean="0"/>
              <a:t>Detta kallas att pivotera en tabell.</a:t>
            </a:r>
          </a:p>
          <a:p>
            <a:pPr hangingPunct="0">
              <a:buNone/>
            </a:pPr>
            <a:endParaRPr lang="sv-SE" dirty="0" smtClean="0"/>
          </a:p>
          <a:p>
            <a:pPr hangingPunct="0">
              <a:buNone/>
            </a:pP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400" dirty="0" err="1" smtClean="0">
                <a:latin typeface="Courier New" pitchFamily="49" charset="0"/>
                <a:cs typeface="Courier New" pitchFamily="49" charset="0"/>
              </a:rPr>
              <a:t>Liten</a:t>
            </a: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= 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     sum(</a:t>
            </a: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Lon &lt; 50000 </a:t>
            </a: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1 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0 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        )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     ,</a:t>
            </a:r>
            <a:r>
              <a:rPr lang="en-GB" sz="3400" dirty="0" err="1" smtClean="0">
                <a:latin typeface="Courier New" pitchFamily="49" charset="0"/>
                <a:cs typeface="Courier New" pitchFamily="49" charset="0"/>
              </a:rPr>
              <a:t>Medel</a:t>
            </a: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= 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     sum(</a:t>
            </a: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case 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             when</a:t>
            </a: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Lon between 50000 and 250000 </a:t>
            </a: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1 	    </a:t>
            </a:r>
          </a:p>
          <a:p>
            <a:pPr hangingPunct="0">
              <a:buNone/>
            </a:pP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	 else</a:t>
            </a: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0 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        )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     ,</a:t>
            </a:r>
            <a:r>
              <a:rPr lang="en-GB" sz="3400" dirty="0" err="1" smtClean="0">
                <a:latin typeface="Courier New" pitchFamily="49" charset="0"/>
                <a:cs typeface="Courier New" pitchFamily="49" charset="0"/>
              </a:rPr>
              <a:t>Hög</a:t>
            </a: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= 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     sum(</a:t>
            </a: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case 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Lon &gt; 250000 </a:t>
            </a: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1 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0 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b="1" dirty="0" smtClean="0">
                <a:latin typeface="Courier New" pitchFamily="49" charset="0"/>
                <a:cs typeface="Courier New" pitchFamily="49" charset="0"/>
              </a:rPr>
              <a:t>   from</a:t>
            </a: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400" dirty="0" err="1" smtClean="0">
                <a:latin typeface="Courier New" pitchFamily="49" charset="0"/>
                <a:cs typeface="Courier New" pitchFamily="49" charset="0"/>
              </a:rPr>
              <a:t>Hushall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4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z="34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3400" dirty="0" smtClean="0">
                <a:latin typeface="Courier New" pitchFamily="49" charset="0"/>
                <a:cs typeface="Courier New" pitchFamily="49" charset="0"/>
              </a:rPr>
              <a:t>Liten          Medel          Hög            </a:t>
            </a:r>
          </a:p>
          <a:p>
            <a:pPr hangingPunct="0">
              <a:buNone/>
            </a:pPr>
            <a:r>
              <a:rPr lang="sv-SE" sz="3400" dirty="0" smtClean="0">
                <a:latin typeface="Courier New" pitchFamily="49" charset="0"/>
                <a:cs typeface="Courier New" pitchFamily="49" charset="0"/>
              </a:rPr>
              <a:t>-------------- -------------- -------------- </a:t>
            </a:r>
          </a:p>
          <a:p>
            <a:pPr hangingPunct="0">
              <a:buNone/>
            </a:pPr>
            <a:r>
              <a:rPr lang="sv-SE" sz="3400" dirty="0" smtClean="0">
                <a:latin typeface="Courier New" pitchFamily="49" charset="0"/>
                <a:cs typeface="Courier New" pitchFamily="49" charset="0"/>
              </a:rPr>
              <a:t>29             16             11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Pivotera med </a:t>
            </a:r>
            <a:r>
              <a:rPr lang="sv-SE" dirty="0" err="1" smtClean="0"/>
              <a:t>sum</a:t>
            </a:r>
            <a:r>
              <a:rPr lang="sv-SE" dirty="0" smtClean="0"/>
              <a:t>(</a:t>
            </a:r>
            <a:r>
              <a:rPr lang="sv-SE" dirty="0" err="1" smtClean="0"/>
              <a:t>case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err="1" smtClean="0">
                <a:cs typeface="Courier New" pitchFamily="49" charset="0"/>
              </a:rPr>
              <a:t>Genom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dirty="0" err="1" smtClean="0">
                <a:cs typeface="Courier New" pitchFamily="49" charset="0"/>
              </a:rPr>
              <a:t>att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dirty="0" err="1" smtClean="0">
                <a:cs typeface="Courier New" pitchFamily="49" charset="0"/>
              </a:rPr>
              <a:t>kombinera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b="1" dirty="0" smtClean="0">
                <a:cs typeface="Courier New" pitchFamily="49" charset="0"/>
              </a:rPr>
              <a:t>sum(case)</a:t>
            </a:r>
            <a:r>
              <a:rPr lang="en-GB" dirty="0" smtClean="0">
                <a:cs typeface="Courier New" pitchFamily="49" charset="0"/>
              </a:rPr>
              <a:t> med </a:t>
            </a:r>
            <a:r>
              <a:rPr lang="en-GB" b="1" dirty="0" smtClean="0">
                <a:cs typeface="Courier New" pitchFamily="49" charset="0"/>
              </a:rPr>
              <a:t>group</a:t>
            </a:r>
            <a:r>
              <a:rPr lang="en-GB" dirty="0" smtClean="0">
                <a:cs typeface="Courier New" pitchFamily="49" charset="0"/>
              </a:rPr>
              <a:t> by </a:t>
            </a:r>
            <a:r>
              <a:rPr lang="en-GB" dirty="0" err="1" smtClean="0">
                <a:cs typeface="Courier New" pitchFamily="49" charset="0"/>
              </a:rPr>
              <a:t>kan</a:t>
            </a:r>
            <a:r>
              <a:rPr lang="en-GB" dirty="0" smtClean="0">
                <a:cs typeface="Courier New" pitchFamily="49" charset="0"/>
              </a:rPr>
              <a:t> man </a:t>
            </a:r>
            <a:r>
              <a:rPr lang="en-GB" dirty="0" err="1" smtClean="0">
                <a:cs typeface="Courier New" pitchFamily="49" charset="0"/>
              </a:rPr>
              <a:t>göra</a:t>
            </a:r>
            <a:r>
              <a:rPr lang="en-GB" dirty="0" smtClean="0">
                <a:cs typeface="Courier New" pitchFamily="49" charset="0"/>
              </a:rPr>
              <a:t> en </a:t>
            </a:r>
            <a:r>
              <a:rPr lang="en-GB" dirty="0" err="1" smtClean="0">
                <a:cs typeface="Courier New" pitchFamily="49" charset="0"/>
              </a:rPr>
              <a:t>förspaltskolumn</a:t>
            </a:r>
            <a:r>
              <a:rPr lang="en-GB" dirty="0" smtClean="0">
                <a:cs typeface="Courier New" pitchFamily="49" charset="0"/>
              </a:rPr>
              <a:t>.</a:t>
            </a:r>
          </a:p>
          <a:p>
            <a:pPr>
              <a:buNone/>
            </a:pP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select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KommunNamn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, [2001] =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'2001'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Inv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0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, [2002] =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'2002'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Inv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0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, [2003] =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'2003'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Inv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0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, [2004] =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'2004'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Inv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0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, [2005] =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'2005'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Inv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0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KommunInv2001_2005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KommunNamn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KommunNamn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sz="2500" dirty="0" err="1" smtClean="0">
                <a:latin typeface="Courier New" pitchFamily="49" charset="0"/>
                <a:cs typeface="Courier New" pitchFamily="49" charset="0"/>
              </a:rPr>
              <a:t>KommunNamn</a:t>
            </a: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  2001                 2002                 2003                 2004                 2005</a:t>
            </a:r>
          </a:p>
          <a:p>
            <a:pPr>
              <a:buNone/>
            </a:pP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----------- ---------- 	         ----------           ----------           ----------           ----------</a:t>
            </a:r>
          </a:p>
          <a:p>
            <a:pPr>
              <a:buNone/>
            </a:pPr>
            <a:r>
              <a:rPr lang="pl-PL" sz="2500" dirty="0" smtClean="0">
                <a:latin typeface="Courier New" pitchFamily="49" charset="0"/>
                <a:cs typeface="Courier New" pitchFamily="49" charset="0"/>
              </a:rPr>
              <a:t>Ale         25593      </a:t>
            </a: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	         </a:t>
            </a:r>
            <a:r>
              <a:rPr lang="pl-PL" sz="2500" dirty="0" smtClean="0">
                <a:latin typeface="Courier New" pitchFamily="49" charset="0"/>
                <a:cs typeface="Courier New" pitchFamily="49" charset="0"/>
              </a:rPr>
              <a:t>25835      </a:t>
            </a: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l-PL" sz="2500" dirty="0" smtClean="0">
                <a:latin typeface="Courier New" pitchFamily="49" charset="0"/>
                <a:cs typeface="Courier New" pitchFamily="49" charset="0"/>
              </a:rPr>
              <a:t>25993      </a:t>
            </a: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l-PL" sz="2500" dirty="0" smtClean="0">
                <a:latin typeface="Courier New" pitchFamily="49" charset="0"/>
                <a:cs typeface="Courier New" pitchFamily="49" charset="0"/>
              </a:rPr>
              <a:t>26288      </a:t>
            </a: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l-PL" sz="2500" dirty="0" smtClean="0">
                <a:latin typeface="Courier New" pitchFamily="49" charset="0"/>
                <a:cs typeface="Courier New" pitchFamily="49" charset="0"/>
              </a:rPr>
              <a:t>26405</a:t>
            </a:r>
          </a:p>
          <a:p>
            <a:pPr>
              <a:buNone/>
            </a:pP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Alingsås    35257                35327                35530                35761                36010</a:t>
            </a:r>
          </a:p>
          <a:p>
            <a:pPr>
              <a:buNone/>
            </a:pP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Alvesta     18957                18930                18879                18865                18684</a:t>
            </a:r>
          </a:p>
          <a:p>
            <a:pPr>
              <a:buNone/>
            </a:pPr>
            <a:r>
              <a:rPr lang="pl-PL" sz="2500" dirty="0" smtClean="0">
                <a:latin typeface="Courier New" pitchFamily="49" charset="0"/>
                <a:cs typeface="Courier New" pitchFamily="49" charset="0"/>
              </a:rPr>
              <a:t>Aneby       6686                 6631                 6666                 6624                 6576</a:t>
            </a:r>
          </a:p>
          <a:p>
            <a:pPr>
              <a:buNone/>
            </a:pPr>
            <a:r>
              <a:rPr lang="pl-PL" sz="2500" dirty="0" smtClean="0">
                <a:latin typeface="Courier New" pitchFamily="49" charset="0"/>
                <a:cs typeface="Courier New" pitchFamily="49" charset="0"/>
              </a:rPr>
              <a:t>Arboga      </a:t>
            </a: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pl-PL" sz="2500" dirty="0" smtClean="0">
                <a:latin typeface="Courier New" pitchFamily="49" charset="0"/>
                <a:cs typeface="Courier New" pitchFamily="49" charset="0"/>
              </a:rPr>
              <a:t>3616                13574                13514                13406                13380</a:t>
            </a:r>
          </a:p>
          <a:p>
            <a:pPr>
              <a:buNone/>
            </a:pPr>
            <a:r>
              <a:rPr lang="sv-SE" sz="2500" dirty="0" smtClean="0">
                <a:latin typeface="Courier New" pitchFamily="49" charset="0"/>
                <a:cs typeface="Courier New" pitchFamily="49" charset="0"/>
              </a:rPr>
              <a:t>Arjeplog    3313                 3291                 3259                 3224                 3159</a:t>
            </a:r>
            <a:endParaRPr lang="sv-SE" sz="2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Övning 9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/>
            <a:r>
              <a:rPr lang="sv-SE" smtClean="0"/>
              <a:t>Nästlade select-satser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sv-SE" smtClean="0"/>
              <a:t>Select-satser kan nästlas inuti andra SQL-satser </a:t>
            </a:r>
          </a:p>
          <a:p>
            <a:pPr hangingPunct="0">
              <a:buNone/>
            </a:pPr>
            <a:r>
              <a:rPr lang="sv-SE" smtClean="0"/>
              <a:t>(en av anledningarna till </a:t>
            </a:r>
            <a:r>
              <a:rPr lang="sv-SE" i="1" smtClean="0"/>
              <a:t>S</a:t>
            </a:r>
            <a:r>
              <a:rPr lang="sv-SE" smtClean="0"/>
              <a:t>(=structured) i SQL). </a:t>
            </a:r>
          </a:p>
          <a:p>
            <a:pPr hangingPunct="0">
              <a:buNone/>
            </a:pPr>
            <a:r>
              <a:rPr lang="sv-SE" smtClean="0"/>
              <a:t>Användning av nästlade satser (subqueries) kan ibland förenkla </a:t>
            </a:r>
          </a:p>
          <a:p>
            <a:pPr hangingPunct="0">
              <a:buNone/>
            </a:pPr>
            <a:r>
              <a:rPr lang="sv-SE" smtClean="0"/>
              <a:t>komplicerade sökningar. </a:t>
            </a:r>
          </a:p>
          <a:p>
            <a:pPr hangingPunct="0">
              <a:buNone/>
            </a:pPr>
            <a:r>
              <a:rPr lang="sv-SE" smtClean="0"/>
              <a:t>Nästlade SQL-satser kan också fungera som ett alternativ till join </a:t>
            </a:r>
          </a:p>
          <a:p>
            <a:pPr hangingPunct="0">
              <a:buNone/>
            </a:pPr>
            <a:r>
              <a:rPr lang="sv-SE" smtClean="0"/>
              <a:t>om man vill hämta data från mer än en tabell.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Subquery är en select-sats som placeras inne i </a:t>
            </a:r>
          </a:p>
          <a:p>
            <a:pPr lvl="0" hangingPunct="0">
              <a:buNone/>
            </a:pPr>
            <a:r>
              <a:rPr lang="sv-SE" smtClean="0"/>
              <a:t>en annan select eller subquery (nästlad)</a:t>
            </a:r>
          </a:p>
          <a:p>
            <a:pPr lvl="0" hangingPunct="0"/>
            <a:r>
              <a:rPr lang="sv-SE" smtClean="0"/>
              <a:t>insert</a:t>
            </a:r>
          </a:p>
          <a:p>
            <a:pPr lvl="0" hangingPunct="0"/>
            <a:r>
              <a:rPr lang="sv-SE" smtClean="0"/>
              <a:t>update</a:t>
            </a:r>
          </a:p>
          <a:p>
            <a:pPr lvl="0" hangingPunct="0"/>
            <a:r>
              <a:rPr lang="sv-SE" smtClean="0"/>
              <a:t>Delete</a:t>
            </a:r>
          </a:p>
          <a:p>
            <a:pPr lvl="0" hangingPunct="0"/>
            <a:endParaRPr lang="sv-SE" smtClean="0"/>
          </a:p>
          <a:p>
            <a:pPr hangingPunct="0">
              <a:buNone/>
            </a:pPr>
            <a:r>
              <a:rPr lang="sv-SE" smtClean="0"/>
              <a:t>Två typer av subquery finns:</a:t>
            </a:r>
          </a:p>
          <a:p>
            <a:pPr lvl="0" hangingPunct="0"/>
            <a:r>
              <a:rPr lang="sv-SE" smtClean="0"/>
              <a:t>icke beroende, inre SQL-fråga exekveras först och resultatet används i den yttre SQL-frågan.</a:t>
            </a:r>
          </a:p>
          <a:p>
            <a:pPr lvl="0" hangingPunct="0"/>
            <a:r>
              <a:rPr lang="sv-SE" smtClean="0"/>
              <a:t>beroende, inre SQL-frågan är beroende av den yttre för where-villkoret, exekveras en gång för varje värde som kommer från den yttre SQL-frågan.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Icke beroende subquery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buNone/>
            </a:pPr>
            <a:r>
              <a:rPr lang="sv-SE" sz="1600" b="1" i="1" smtClean="0">
                <a:cs typeface="Courier New" pitchFamily="49" charset="0"/>
              </a:rPr>
              <a:t>I en icke beroende subquery utförs den inre frågan en gång.</a:t>
            </a:r>
          </a:p>
          <a:p>
            <a:pPr hangingPunct="0">
              <a:buNone/>
            </a:pPr>
            <a:r>
              <a:rPr lang="sv-SE" sz="1600" smtClean="0">
                <a:cs typeface="Courier New" pitchFamily="49" charset="0"/>
              </a:rPr>
              <a:t>Resultatet av den inre frågan används som villkor i den yttre frågan.</a:t>
            </a:r>
          </a:p>
          <a:p>
            <a:pPr hangingPunct="0">
              <a:buNone/>
            </a:pPr>
            <a:endParaRPr lang="sv-SE" sz="1600" smtClean="0">
              <a:cs typeface="Courier New" pitchFamily="49" charset="0"/>
            </a:endParaRPr>
          </a:p>
          <a:p>
            <a:pPr hangingPunct="0">
              <a:buNone/>
            </a:pPr>
            <a:r>
              <a:rPr lang="sv-SE" sz="1600" smtClean="0">
                <a:cs typeface="Courier New" pitchFamily="49" charset="0"/>
              </a:rPr>
              <a:t>Syntax (förenklad):</a:t>
            </a:r>
          </a:p>
          <a:p>
            <a:pPr hangingPunct="0">
              <a:buNone/>
            </a:pPr>
            <a:r>
              <a:rPr lang="sv-SE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 sz="1600" smtClean="0">
                <a:latin typeface="Courier New" pitchFamily="49" charset="0"/>
                <a:cs typeface="Courier New" pitchFamily="49" charset="0"/>
              </a:rPr>
              <a:t>Kolumn1</a:t>
            </a:r>
            <a:endParaRPr lang="sv-SE" sz="16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smtClean="0">
                <a:latin typeface="Courier New" pitchFamily="49" charset="0"/>
                <a:cs typeface="Courier New" pitchFamily="49" charset="0"/>
              </a:rPr>
              <a:t>[,...]</a:t>
            </a:r>
            <a:endParaRPr lang="sv-SE" sz="16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 from </a:t>
            </a:r>
            <a:r>
              <a:rPr lang="en-GB" sz="1600" smtClean="0">
                <a:latin typeface="Courier New" pitchFamily="49" charset="0"/>
                <a:cs typeface="Courier New" pitchFamily="49" charset="0"/>
              </a:rPr>
              <a:t>Tabell1</a:t>
            </a:r>
            <a:endParaRPr lang="sv-SE" sz="16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b="1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sv-SE" sz="1600" smtClean="0">
                <a:latin typeface="Courier New" pitchFamily="49" charset="0"/>
                <a:cs typeface="Courier New" pitchFamily="49" charset="0"/>
              </a:rPr>
              <a:t>Kolumn1</a:t>
            </a:r>
            <a:r>
              <a:rPr lang="sv-S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i="1" smtClean="0">
                <a:latin typeface="Courier New" pitchFamily="49" charset="0"/>
                <a:cs typeface="Courier New" pitchFamily="49" charset="0"/>
              </a:rPr>
              <a:t>jämförelseoperator</a:t>
            </a:r>
            <a:r>
              <a:rPr lang="sv-SE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smtClean="0">
                <a:latin typeface="Courier New" pitchFamily="49" charset="0"/>
                <a:cs typeface="Courier New" pitchFamily="49" charset="0"/>
              </a:rPr>
              <a:t>| [</a:t>
            </a:r>
            <a:r>
              <a:rPr lang="sv-SE" sz="1600" b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sv-SE" sz="160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sv-SE" sz="1600" b="1" smtClean="0">
                <a:latin typeface="Courier New" pitchFamily="49" charset="0"/>
                <a:cs typeface="Courier New" pitchFamily="49" charset="0"/>
              </a:rPr>
              <a:t> in</a:t>
            </a:r>
          </a:p>
          <a:p>
            <a:pPr hangingPunct="0">
              <a:buNone/>
            </a:pPr>
            <a:r>
              <a:rPr lang="sv-SE" sz="16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 sz="1600" smtClean="0">
                <a:latin typeface="Courier New" pitchFamily="49" charset="0"/>
                <a:cs typeface="Courier New" pitchFamily="49" charset="0"/>
              </a:rPr>
              <a:t>Kolumn1</a:t>
            </a:r>
            <a:endParaRPr lang="sv-SE" sz="16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        from </a:t>
            </a:r>
            <a:r>
              <a:rPr lang="en-GB" sz="1600" smtClean="0">
                <a:latin typeface="Courier New" pitchFamily="49" charset="0"/>
                <a:cs typeface="Courier New" pitchFamily="49" charset="0"/>
              </a:rPr>
              <a:t>Tabell2 </a:t>
            </a:r>
            <a:endParaRPr lang="sv-SE" sz="16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sv-SE" sz="1600" b="1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sv-SE" sz="1600" i="1" smtClean="0">
                <a:latin typeface="Courier New" pitchFamily="49" charset="0"/>
                <a:cs typeface="Courier New" pitchFamily="49" charset="0"/>
              </a:rPr>
              <a:t>villkor</a:t>
            </a:r>
            <a:endParaRPr lang="sv-SE" sz="1600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16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600" smtClean="0">
                <a:latin typeface="Courier New" pitchFamily="49" charset="0"/>
                <a:cs typeface="Courier New" pitchFamily="49" charset="0"/>
              </a:rPr>
              <a:t>)</a:t>
            </a:r>
            <a:endParaRPr lang="sv-SE" sz="1600" b="1" smtClean="0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Icke beroende subquery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hangingPunct="0">
              <a:buNone/>
            </a:pPr>
            <a:r>
              <a:rPr lang="sv-SE" sz="4800" b="1" smtClean="0"/>
              <a:t>Exempel från databasen Mink:</a:t>
            </a:r>
          </a:p>
          <a:p>
            <a:pPr hangingPunct="0">
              <a:buNone/>
            </a:pPr>
            <a:r>
              <a:rPr lang="sv-SE" sz="4800" b="1" smtClean="0"/>
              <a:t>Vem har den högsta löneinkomsten?</a:t>
            </a:r>
          </a:p>
          <a:p>
            <a:pPr hangingPunct="0">
              <a:buNone/>
            </a:pPr>
            <a:endParaRPr lang="sv-SE" sz="4300" b="1" smtClean="0"/>
          </a:p>
          <a:p>
            <a:pPr hangingPunct="0">
              <a:buNone/>
            </a:pPr>
            <a:r>
              <a:rPr lang="sv-SE" sz="4800" smtClean="0"/>
              <a:t>Det jobbiga sättet</a:t>
            </a:r>
          </a:p>
          <a:p>
            <a:pPr hangingPunct="0">
              <a:buNone/>
            </a:pPr>
            <a:r>
              <a:rPr lang="sv-SE" sz="4800" smtClean="0"/>
              <a:t>Ta reda på maximilönen:</a:t>
            </a:r>
          </a:p>
          <a:p>
            <a:pPr hangingPunct="0">
              <a:buNone/>
            </a:pPr>
            <a:endParaRPr lang="sv-SE" sz="4800" smtClean="0"/>
          </a:p>
          <a:p>
            <a:pPr hangingPunct="0">
              <a:buNone/>
            </a:pPr>
            <a:r>
              <a:rPr lang="en-GB" sz="48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4800" smtClean="0">
                <a:latin typeface="Courier New" pitchFamily="49" charset="0"/>
                <a:cs typeface="Courier New" pitchFamily="49" charset="0"/>
              </a:rPr>
              <a:t> max(Belopp) </a:t>
            </a:r>
            <a:endParaRPr lang="sv-SE" sz="48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48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4800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sz="4800" smtClean="0">
                <a:latin typeface="Courier New" pitchFamily="49" charset="0"/>
                <a:cs typeface="Courier New" pitchFamily="49" charset="0"/>
              </a:rPr>
              <a:t> Inkomst </a:t>
            </a:r>
          </a:p>
          <a:p>
            <a:pPr hangingPunct="0">
              <a:buNone/>
            </a:pPr>
            <a:r>
              <a:rPr lang="sv-SE" sz="4800" b="1" smtClean="0">
                <a:latin typeface="Courier New" pitchFamily="49" charset="0"/>
                <a:cs typeface="Courier New" pitchFamily="49" charset="0"/>
              </a:rPr>
              <a:t>  where</a:t>
            </a:r>
            <a:r>
              <a:rPr lang="sv-SE" sz="4800" smtClean="0">
                <a:latin typeface="Courier New" pitchFamily="49" charset="0"/>
                <a:cs typeface="Courier New" pitchFamily="49" charset="0"/>
              </a:rPr>
              <a:t> InkId = "01"</a:t>
            </a:r>
          </a:p>
          <a:p>
            <a:pPr hangingPunct="0">
              <a:buNone/>
            </a:pPr>
            <a:r>
              <a:rPr lang="sv-SE" sz="48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sv-SE" sz="4800" smtClean="0">
                <a:latin typeface="Courier New" pitchFamily="49" charset="0"/>
                <a:cs typeface="Courier New" pitchFamily="49" charset="0"/>
              </a:rPr>
              <a:t>-------------- </a:t>
            </a:r>
          </a:p>
          <a:p>
            <a:pPr hangingPunct="0">
              <a:buNone/>
            </a:pPr>
            <a:r>
              <a:rPr lang="sv-SE" sz="4800" smtClean="0">
                <a:latin typeface="Courier New" pitchFamily="49" charset="0"/>
                <a:cs typeface="Courier New" pitchFamily="49" charset="0"/>
              </a:rPr>
              <a:t>399770</a:t>
            </a:r>
          </a:p>
          <a:p>
            <a:pPr hangingPunct="0">
              <a:buNone/>
            </a:pPr>
            <a:r>
              <a:rPr lang="sv-SE" sz="4800" smtClean="0"/>
              <a:t> </a:t>
            </a:r>
          </a:p>
          <a:p>
            <a:pPr hangingPunct="0">
              <a:buNone/>
            </a:pPr>
            <a:r>
              <a:rPr lang="sv-SE" sz="4800" smtClean="0"/>
              <a:t>Skriv in värdet i nästa fråga:</a:t>
            </a:r>
          </a:p>
          <a:p>
            <a:pPr hangingPunct="0">
              <a:buNone/>
            </a:pPr>
            <a:r>
              <a:rPr lang="sv-SE" sz="4800" b="1" smtClean="0"/>
              <a:t> </a:t>
            </a:r>
            <a:endParaRPr lang="sv-SE" sz="4800" smtClean="0"/>
          </a:p>
          <a:p>
            <a:pPr hangingPunct="0">
              <a:buNone/>
            </a:pPr>
            <a:r>
              <a:rPr lang="en-GB" sz="48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4800" smtClean="0">
                <a:latin typeface="Courier New" pitchFamily="49" charset="0"/>
                <a:cs typeface="Courier New" pitchFamily="49" charset="0"/>
              </a:rPr>
              <a:t> PersonNr </a:t>
            </a:r>
            <a:endParaRPr lang="sv-SE" sz="48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4800" b="1" smtClean="0">
                <a:latin typeface="Courier New" pitchFamily="49" charset="0"/>
                <a:cs typeface="Courier New" pitchFamily="49" charset="0"/>
              </a:rPr>
              <a:t>  from</a:t>
            </a:r>
            <a:r>
              <a:rPr lang="en-GB" sz="4800" smtClean="0">
                <a:latin typeface="Courier New" pitchFamily="49" charset="0"/>
                <a:cs typeface="Courier New" pitchFamily="49" charset="0"/>
              </a:rPr>
              <a:t> Inkomst </a:t>
            </a:r>
            <a:endParaRPr lang="sv-SE" sz="48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4800" b="1" smtClean="0">
                <a:latin typeface="Courier New" pitchFamily="49" charset="0"/>
                <a:cs typeface="Courier New" pitchFamily="49" charset="0"/>
              </a:rPr>
              <a:t>  where</a:t>
            </a:r>
            <a:r>
              <a:rPr lang="en-GB" sz="4800" smtClean="0">
                <a:latin typeface="Courier New" pitchFamily="49" charset="0"/>
                <a:cs typeface="Courier New" pitchFamily="49" charset="0"/>
              </a:rPr>
              <a:t> Belopp = 399770</a:t>
            </a:r>
            <a:endParaRPr lang="sv-SE" sz="48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4800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z="48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z="4800" smtClean="0">
                <a:latin typeface="Courier New" pitchFamily="49" charset="0"/>
                <a:cs typeface="Courier New" pitchFamily="49" charset="0"/>
              </a:rPr>
              <a:t>PersonNr     </a:t>
            </a:r>
          </a:p>
          <a:p>
            <a:pPr hangingPunct="0">
              <a:buNone/>
            </a:pPr>
            <a:r>
              <a:rPr lang="sv-SE" sz="4800" smtClean="0">
                <a:latin typeface="Courier New" pitchFamily="49" charset="0"/>
                <a:cs typeface="Courier New" pitchFamily="49" charset="0"/>
              </a:rPr>
              <a:t>------------ </a:t>
            </a:r>
          </a:p>
          <a:p>
            <a:pPr hangingPunct="0">
              <a:buNone/>
            </a:pPr>
            <a:r>
              <a:rPr lang="sv-SE" sz="4800" smtClean="0">
                <a:latin typeface="Courier New" pitchFamily="49" charset="0"/>
                <a:cs typeface="Courier New" pitchFamily="49" charset="0"/>
              </a:rPr>
              <a:t>161000000000</a:t>
            </a:r>
          </a:p>
          <a:p>
            <a:endParaRPr lang="sv-SE"/>
          </a:p>
        </p:txBody>
      </p:sp>
      <p:pic>
        <p:nvPicPr>
          <p:cNvPr id="4" name="Bildobjekt 3" descr="Inkoms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1999" y="1916832"/>
            <a:ext cx="1892991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Icke beroende subquery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>
              <a:buNone/>
            </a:pPr>
            <a:r>
              <a:rPr lang="sv-SE" smtClean="0"/>
              <a:t>Lösningen med en icke beroende subquery:</a:t>
            </a:r>
          </a:p>
          <a:p>
            <a:pPr hangingPunct="0">
              <a:buNone/>
            </a:pPr>
            <a:endParaRPr lang="sv-SE" b="1" smtClean="0"/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PersonNr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Inkomst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Belopp = 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max(Belopp) 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Inkomst 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      where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InkId = "01"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   )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PersonNr    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------------ 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161000000000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Repetition - where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cs typeface="Courier New" pitchFamily="49" charset="0"/>
              </a:rPr>
              <a:t>jokertecken: </a:t>
            </a:r>
            <a:r>
              <a:rPr lang="sv-SE" b="1" smtClean="0">
                <a:cs typeface="Courier New" pitchFamily="49" charset="0"/>
              </a:rPr>
              <a:t>like</a:t>
            </a:r>
          </a:p>
          <a:p>
            <a:pPr hangingPunct="0">
              <a:buNone/>
            </a:pPr>
            <a:r>
              <a:rPr lang="sv-SE" smtClean="0">
                <a:cs typeface="Courier New" pitchFamily="49" charset="0"/>
              </a:rPr>
              <a:t>% matchar flera tecken,</a:t>
            </a:r>
          </a:p>
          <a:p>
            <a:pPr hangingPunct="0">
              <a:buNone/>
            </a:pPr>
            <a:r>
              <a:rPr lang="sv-SE" smtClean="0">
                <a:cs typeface="Courier New" pitchFamily="49" charset="0"/>
              </a:rPr>
              <a:t> _ matchar ett tecken</a:t>
            </a: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Kommun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,Namn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,Lan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Kommun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where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Lan in ('01', '13')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and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Namn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's%'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Kommun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,Namn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,Lan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from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Kommun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where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Namn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's_o%'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Beroende subquery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hangingPunct="0">
              <a:buNone/>
            </a:pPr>
            <a:r>
              <a:rPr lang="sv-SE" smtClean="0"/>
              <a:t>I en beroende subquery finns en join mellan den yttre och den inre frågan. </a:t>
            </a:r>
          </a:p>
          <a:p>
            <a:pPr hangingPunct="0">
              <a:buNone/>
            </a:pPr>
            <a:r>
              <a:rPr lang="sv-SE" b="1" i="1" smtClean="0"/>
              <a:t>Den inre frågan utförs lika många gånger som det antal rader som returneras av </a:t>
            </a:r>
          </a:p>
          <a:p>
            <a:pPr hangingPunct="0">
              <a:buNone/>
            </a:pPr>
            <a:r>
              <a:rPr lang="sv-SE" b="1" i="1" smtClean="0"/>
              <a:t>den yttre frågan.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smtClean="0"/>
              <a:t>Syntax (förenklad):</a:t>
            </a:r>
          </a:p>
          <a:p>
            <a:pPr hangingPunct="0">
              <a:buNone/>
            </a:pPr>
            <a:r>
              <a:rPr lang="sv-SE" b="1" smtClean="0"/>
              <a:t> </a:t>
            </a: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Kolumn1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[,...]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from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Tabell1 T1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Kolumn1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jämförelseoperator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| [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in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Kolumn1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Tabell2 T2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join-villkor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       [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andra-villkor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      )</a:t>
            </a:r>
            <a:endParaRPr lang="sv-SE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Beroende subquery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hangingPunct="0">
              <a:buNone/>
            </a:pPr>
            <a:r>
              <a:rPr lang="sv-SE" sz="3700" b="1" smtClean="0"/>
              <a:t>Exempel från databasen Mink:</a:t>
            </a:r>
          </a:p>
          <a:p>
            <a:pPr hangingPunct="0">
              <a:buNone/>
            </a:pPr>
            <a:r>
              <a:rPr lang="sv-SE" sz="3700" smtClean="0"/>
              <a:t>Vi vill ta fram alla som har någon slags inkomst (lön, ränteinkomst,</a:t>
            </a:r>
          </a:p>
          <a:p>
            <a:pPr hangingPunct="0">
              <a:buNone/>
            </a:pPr>
            <a:r>
              <a:rPr lang="sv-SE" sz="3700" smtClean="0"/>
              <a:t>realisationsvinst, studiemedel etc) som är större än medelvärdet för </a:t>
            </a:r>
          </a:p>
          <a:p>
            <a:pPr hangingPunct="0">
              <a:buNone/>
            </a:pPr>
            <a:r>
              <a:rPr lang="sv-SE" sz="3700" smtClean="0"/>
              <a:t>resp inkomstslag.</a:t>
            </a:r>
          </a:p>
          <a:p>
            <a:pPr hangingPunct="0">
              <a:buNone/>
            </a:pPr>
            <a:endParaRPr lang="sv-SE" sz="3700" smtClean="0"/>
          </a:p>
          <a:p>
            <a:pPr hangingPunct="0">
              <a:buNone/>
            </a:pPr>
            <a:r>
              <a:rPr lang="en-GB" sz="37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3700" smtClean="0">
                <a:latin typeface="Courier New" pitchFamily="49" charset="0"/>
                <a:cs typeface="Courier New" pitchFamily="49" charset="0"/>
              </a:rPr>
              <a:t> PersonNr</a:t>
            </a:r>
            <a:endParaRPr lang="sv-SE" sz="37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smtClean="0">
                <a:latin typeface="Courier New" pitchFamily="49" charset="0"/>
                <a:cs typeface="Courier New" pitchFamily="49" charset="0"/>
              </a:rPr>
              <a:t>       ,InkId</a:t>
            </a:r>
            <a:endParaRPr lang="sv-SE" sz="37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smtClean="0">
                <a:latin typeface="Courier New" pitchFamily="49" charset="0"/>
                <a:cs typeface="Courier New" pitchFamily="49" charset="0"/>
              </a:rPr>
              <a:t>       ,Belopp </a:t>
            </a:r>
            <a:endParaRPr lang="sv-SE" sz="37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b="1" smtClean="0">
                <a:latin typeface="Courier New" pitchFamily="49" charset="0"/>
                <a:cs typeface="Courier New" pitchFamily="49" charset="0"/>
              </a:rPr>
              <a:t>   from</a:t>
            </a:r>
            <a:r>
              <a:rPr lang="en-GB" sz="3700" smtClean="0">
                <a:latin typeface="Courier New" pitchFamily="49" charset="0"/>
                <a:cs typeface="Courier New" pitchFamily="49" charset="0"/>
              </a:rPr>
              <a:t> Inkomst a </a:t>
            </a:r>
            <a:endParaRPr lang="sv-SE" sz="37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3700" b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GB" sz="3700" smtClean="0">
                <a:latin typeface="Courier New" pitchFamily="49" charset="0"/>
                <a:cs typeface="Courier New" pitchFamily="49" charset="0"/>
              </a:rPr>
              <a:t> Belopp &gt; </a:t>
            </a:r>
            <a:endParaRPr lang="sv-SE" sz="37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smtClean="0">
                <a:latin typeface="Courier New" pitchFamily="49" charset="0"/>
                <a:cs typeface="Courier New" pitchFamily="49" charset="0"/>
              </a:rPr>
              <a:t>     (</a:t>
            </a:r>
            <a:r>
              <a:rPr lang="en-GB" sz="3700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3700" smtClean="0">
                <a:latin typeface="Courier New" pitchFamily="49" charset="0"/>
                <a:cs typeface="Courier New" pitchFamily="49" charset="0"/>
              </a:rPr>
              <a:t> avg(Belopp) </a:t>
            </a:r>
            <a:endParaRPr lang="sv-SE" sz="37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GB" sz="3700" b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3700" smtClean="0">
                <a:latin typeface="Courier New" pitchFamily="49" charset="0"/>
                <a:cs typeface="Courier New" pitchFamily="49" charset="0"/>
              </a:rPr>
              <a:t> Inkomst b </a:t>
            </a:r>
            <a:endParaRPr lang="sv-SE" sz="37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b="1" smtClean="0">
                <a:latin typeface="Courier New" pitchFamily="49" charset="0"/>
                <a:cs typeface="Courier New" pitchFamily="49" charset="0"/>
              </a:rPr>
              <a:t>         where</a:t>
            </a:r>
            <a:r>
              <a:rPr lang="en-GB" sz="3700" smtClean="0">
                <a:latin typeface="Courier New" pitchFamily="49" charset="0"/>
                <a:cs typeface="Courier New" pitchFamily="49" charset="0"/>
              </a:rPr>
              <a:t> a.InkId = b.InkId</a:t>
            </a:r>
            <a:endParaRPr lang="sv-SE" sz="370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37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hangingPunct="0">
              <a:buNone/>
            </a:pPr>
            <a:endParaRPr lang="sv-SE" sz="37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3700" smtClean="0">
                <a:latin typeface="Courier New" pitchFamily="49" charset="0"/>
                <a:cs typeface="Courier New" pitchFamily="49" charset="0"/>
              </a:rPr>
              <a:t>PersonNr     InkId Belopp</a:t>
            </a:r>
          </a:p>
          <a:p>
            <a:pPr>
              <a:buNone/>
            </a:pPr>
            <a:r>
              <a:rPr lang="sv-SE" sz="3700" smtClean="0">
                <a:latin typeface="Courier New" pitchFamily="49" charset="0"/>
                <a:cs typeface="Courier New" pitchFamily="49" charset="0"/>
              </a:rPr>
              <a:t>------------ ----- -----------</a:t>
            </a:r>
          </a:p>
          <a:p>
            <a:pPr>
              <a:buNone/>
            </a:pPr>
            <a:r>
              <a:rPr lang="sv-SE" sz="3700" smtClean="0">
                <a:latin typeface="Courier New" pitchFamily="49" charset="0"/>
                <a:cs typeface="Courier New" pitchFamily="49" charset="0"/>
              </a:rPr>
              <a:t>102000000000 01    230160</a:t>
            </a:r>
          </a:p>
          <a:p>
            <a:pPr>
              <a:buNone/>
            </a:pPr>
            <a:r>
              <a:rPr lang="sv-SE" sz="3700" smtClean="0">
                <a:latin typeface="Courier New" pitchFamily="49" charset="0"/>
                <a:cs typeface="Courier New" pitchFamily="49" charset="0"/>
              </a:rPr>
              <a:t>101000000000 01    196435</a:t>
            </a:r>
          </a:p>
          <a:p>
            <a:pPr>
              <a:buNone/>
            </a:pPr>
            <a:r>
              <a:rPr lang="sv-SE" sz="3700" smtClean="0">
                <a:latin typeface="Courier New" pitchFamily="49" charset="0"/>
                <a:cs typeface="Courier New" pitchFamily="49" charset="0"/>
              </a:rPr>
              <a:t>112000000000 01    212322</a:t>
            </a:r>
          </a:p>
          <a:p>
            <a:pPr>
              <a:buNone/>
            </a:pPr>
            <a:r>
              <a:rPr lang="sv-SE" sz="3700" smtClean="0">
                <a:latin typeface="Courier New" pitchFamily="49" charset="0"/>
                <a:cs typeface="Courier New" pitchFamily="49" charset="0"/>
              </a:rPr>
              <a:t>121000000000 01    131000</a:t>
            </a:r>
          </a:p>
          <a:p>
            <a:pPr>
              <a:buNone/>
            </a:pPr>
            <a:r>
              <a:rPr lang="sv-SE" sz="370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sv-SE" sz="3700" smtClean="0">
                <a:latin typeface="Courier New" pitchFamily="49" charset="0"/>
                <a:cs typeface="Courier New" pitchFamily="49" charset="0"/>
              </a:rPr>
              <a:t>(110 rader)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Nästlade select-satser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>
              <a:buNone/>
            </a:pPr>
            <a:r>
              <a:rPr lang="sv-SE" smtClean="0"/>
              <a:t>Observera att ...</a:t>
            </a:r>
          </a:p>
          <a:p>
            <a:pPr lvl="0" hangingPunct="0"/>
            <a:r>
              <a:rPr lang="sv-SE" smtClean="0"/>
              <a:t>om den nästlade select-satsen står efter en jämförelseoperator måste den returnera ett enda värde</a:t>
            </a:r>
          </a:p>
          <a:p>
            <a:pPr lvl="0" hangingPunct="0"/>
            <a:r>
              <a:rPr lang="sv-SE" smtClean="0"/>
              <a:t>en beroende subquery inte går att köra som en separat SQL-fråga, eftersom den är beroende av from-uttrycket i "huvudfrågan".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Exists/not Exists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hangingPunct="0">
              <a:buNone/>
            </a:pPr>
            <a:r>
              <a:rPr lang="sv-SE" dirty="0" smtClean="0"/>
              <a:t>Ett specialfall av nästling använder nyckelordet </a:t>
            </a:r>
            <a:r>
              <a:rPr lang="sv-SE" b="1" dirty="0" err="1" smtClean="0"/>
              <a:t>exists</a:t>
            </a:r>
            <a:r>
              <a:rPr lang="sv-SE" dirty="0" smtClean="0"/>
              <a:t> eller </a:t>
            </a:r>
            <a:r>
              <a:rPr lang="sv-SE" b="1" dirty="0" smtClean="0"/>
              <a:t>not </a:t>
            </a:r>
            <a:r>
              <a:rPr lang="sv-SE" b="1" dirty="0" err="1" smtClean="0"/>
              <a:t>exists</a:t>
            </a:r>
            <a:r>
              <a:rPr lang="sv-SE" dirty="0" smtClean="0"/>
              <a:t>.</a:t>
            </a:r>
          </a:p>
          <a:p>
            <a:pPr hangingPunct="0">
              <a:buNone/>
            </a:pPr>
            <a:r>
              <a:rPr lang="sv-SE" dirty="0" smtClean="0"/>
              <a:t>Nyckelordet är sant (</a:t>
            </a:r>
            <a:r>
              <a:rPr lang="sv-SE" b="1" dirty="0" err="1" smtClean="0"/>
              <a:t>exists</a:t>
            </a:r>
            <a:r>
              <a:rPr lang="sv-SE" dirty="0" smtClean="0"/>
              <a:t>) om den nästlade </a:t>
            </a:r>
            <a:r>
              <a:rPr lang="sv-SE" dirty="0" err="1" smtClean="0"/>
              <a:t>select-satsen</a:t>
            </a:r>
            <a:r>
              <a:rPr lang="sv-SE" dirty="0" smtClean="0"/>
              <a:t> returnerar </a:t>
            </a:r>
          </a:p>
          <a:p>
            <a:pPr hangingPunct="0">
              <a:buNone/>
            </a:pPr>
            <a:r>
              <a:rPr lang="sv-SE" dirty="0" smtClean="0"/>
              <a:t>åtminstone en rad, annars är den falsk (</a:t>
            </a:r>
            <a:r>
              <a:rPr lang="sv-SE" b="1" dirty="0" smtClean="0"/>
              <a:t>not </a:t>
            </a:r>
            <a:r>
              <a:rPr lang="sv-SE" b="1" dirty="0" err="1" smtClean="0"/>
              <a:t>exists</a:t>
            </a:r>
            <a:r>
              <a:rPr lang="sv-SE" dirty="0" smtClean="0"/>
              <a:t>).</a:t>
            </a:r>
          </a:p>
          <a:p>
            <a:pPr hangingPunct="0">
              <a:buNone/>
            </a:pPr>
            <a:r>
              <a:rPr lang="sv-SE" dirty="0" smtClean="0"/>
              <a:t> </a:t>
            </a:r>
          </a:p>
          <a:p>
            <a:pPr hangingPunct="0">
              <a:buNone/>
            </a:pPr>
            <a:r>
              <a:rPr lang="sv-SE" dirty="0" smtClean="0"/>
              <a:t>Syntax (förenklad):</a:t>
            </a:r>
          </a:p>
          <a:p>
            <a:pPr hangingPunct="0">
              <a:buNone/>
            </a:pPr>
            <a:r>
              <a:rPr lang="sv-SE" b="1" dirty="0" smtClean="0"/>
              <a:t> </a:t>
            </a:r>
          </a:p>
          <a:p>
            <a:pPr hangingPunct="0">
              <a:buNone/>
            </a:pP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Kolumn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[,...]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from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Tabell1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where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exists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1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Tabell2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i="1" dirty="0" err="1" smtClean="0">
                <a:latin typeface="Courier New" pitchFamily="49" charset="0"/>
                <a:cs typeface="Courier New" pitchFamily="49" charset="0"/>
              </a:rPr>
              <a:t>villkor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Exists/not Exists</a:t>
            </a:r>
            <a:r>
              <a:rPr lang="sv-SE" b="1" smtClean="0"/>
              <a:t/>
            </a:r>
            <a:br>
              <a:rPr lang="sv-SE" b="1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hangingPunct="0">
              <a:buNone/>
            </a:pPr>
            <a:r>
              <a:rPr lang="sv-SE" sz="3700" dirty="0" smtClean="0"/>
              <a:t>Exempel:</a:t>
            </a:r>
          </a:p>
          <a:p>
            <a:pPr hangingPunct="0">
              <a:buNone/>
            </a:pPr>
            <a:r>
              <a:rPr lang="sv-SE" sz="3700" dirty="0" smtClean="0"/>
              <a:t>Ta fram alla kommuner som har ett arbetsställe som heter ICA </a:t>
            </a:r>
            <a:r>
              <a:rPr lang="sv-SE" sz="3700" dirty="0" err="1" smtClean="0"/>
              <a:t>resp</a:t>
            </a:r>
            <a:r>
              <a:rPr lang="sv-SE" sz="3700" dirty="0" smtClean="0"/>
              <a:t> ta fram  alla kommuner som saknar ICA-affär.</a:t>
            </a:r>
          </a:p>
          <a:p>
            <a:pPr hangingPunct="0">
              <a:buNone/>
            </a:pPr>
            <a:endParaRPr lang="sv-SE" sz="3700" b="1" dirty="0" smtClean="0"/>
          </a:p>
          <a:p>
            <a:pPr hangingPunct="0">
              <a:buNone/>
            </a:pPr>
            <a:r>
              <a:rPr lang="en-GB" sz="37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 sz="3700" dirty="0" err="1" smtClean="0">
                <a:latin typeface="Courier New" pitchFamily="49" charset="0"/>
                <a:cs typeface="Courier New" pitchFamily="49" charset="0"/>
              </a:rPr>
              <a:t>Namn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37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700" dirty="0" err="1" smtClean="0">
                <a:latin typeface="Courier New" pitchFamily="49" charset="0"/>
                <a:cs typeface="Courier New" pitchFamily="49" charset="0"/>
              </a:rPr>
              <a:t>Kommun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k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37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exists 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        (</a:t>
            </a:r>
            <a:r>
              <a:rPr lang="en-GB" sz="37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1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GB" sz="37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700" dirty="0" err="1" smtClean="0">
                <a:latin typeface="Courier New" pitchFamily="49" charset="0"/>
                <a:cs typeface="Courier New" pitchFamily="49" charset="0"/>
              </a:rPr>
              <a:t>ArbStalle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a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b-NO" sz="37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nb-NO" sz="3700" dirty="0" smtClean="0">
                <a:latin typeface="Courier New" pitchFamily="49" charset="0"/>
                <a:cs typeface="Courier New" pitchFamily="49" charset="0"/>
              </a:rPr>
              <a:t> a.Kommun = k.Kommun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z="3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GB" sz="3700" b="1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700" dirty="0" err="1" smtClean="0">
                <a:latin typeface="Courier New" pitchFamily="49" charset="0"/>
                <a:cs typeface="Courier New" pitchFamily="49" charset="0"/>
              </a:rPr>
              <a:t>Namn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= 'ICA'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        )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GB" sz="3700" dirty="0" err="1" smtClean="0">
                <a:latin typeface="Courier New" pitchFamily="49" charset="0"/>
                <a:cs typeface="Courier New" pitchFamily="49" charset="0"/>
              </a:rPr>
              <a:t>Namn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37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700" dirty="0" err="1" smtClean="0">
                <a:latin typeface="Courier New" pitchFamily="49" charset="0"/>
                <a:cs typeface="Courier New" pitchFamily="49" charset="0"/>
              </a:rPr>
              <a:t>Kommun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k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3700" b="1" dirty="0" smtClean="0">
                <a:latin typeface="Courier New" pitchFamily="49" charset="0"/>
                <a:cs typeface="Courier New" pitchFamily="49" charset="0"/>
              </a:rPr>
              <a:t>where not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exists 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        (</a:t>
            </a:r>
            <a:r>
              <a:rPr lang="en-GB" sz="3700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1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GB" sz="37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700" dirty="0" err="1" smtClean="0">
                <a:latin typeface="Courier New" pitchFamily="49" charset="0"/>
                <a:cs typeface="Courier New" pitchFamily="49" charset="0"/>
              </a:rPr>
              <a:t>ArbStalle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a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b-NO" sz="37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nb-NO" sz="3700" dirty="0" smtClean="0">
                <a:latin typeface="Courier New" pitchFamily="49" charset="0"/>
                <a:cs typeface="Courier New" pitchFamily="49" charset="0"/>
              </a:rPr>
              <a:t> a.Kommun = k.Kommun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nb-NO" sz="37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GB" sz="3700" b="1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700" dirty="0" err="1" smtClean="0">
                <a:latin typeface="Courier New" pitchFamily="49" charset="0"/>
                <a:cs typeface="Courier New" pitchFamily="49" charset="0"/>
              </a:rPr>
              <a:t>Namn</a:t>
            </a: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= 'ICA'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dirty="0" smtClean="0">
                <a:latin typeface="Courier New" pitchFamily="49" charset="0"/>
                <a:cs typeface="Courier New" pitchFamily="49" charset="0"/>
              </a:rPr>
              <a:t>         )</a:t>
            </a:r>
            <a:endParaRPr lang="sv-SE" sz="37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z="3700" dirty="0" smtClean="0"/>
              <a:t> </a:t>
            </a:r>
            <a:endParaRPr lang="sv-SE" sz="3700" dirty="0" smtClean="0"/>
          </a:p>
          <a:p>
            <a:pPr hangingPunct="0">
              <a:buNone/>
            </a:pPr>
            <a:r>
              <a:rPr lang="en-GB" sz="3700" b="1" i="1" dirty="0" smtClean="0"/>
              <a:t> </a:t>
            </a:r>
            <a:endParaRPr lang="sv-SE" sz="3700" b="1" i="1" dirty="0" smtClean="0"/>
          </a:p>
          <a:p>
            <a:pPr hangingPunct="0">
              <a:buNone/>
            </a:pPr>
            <a:r>
              <a:rPr lang="sv-SE" sz="3700" dirty="0" smtClean="0"/>
              <a:t>Observera att det inte spelar någon roll vad man skriver i kolumnlistan i den inre SQL-frågan vid </a:t>
            </a:r>
            <a:r>
              <a:rPr lang="sv-SE" sz="3700" b="1" dirty="0" err="1" smtClean="0"/>
              <a:t>exists/not</a:t>
            </a:r>
            <a:r>
              <a:rPr lang="sv-SE" sz="3700" b="1" dirty="0" smtClean="0"/>
              <a:t> </a:t>
            </a:r>
            <a:r>
              <a:rPr lang="sv-SE" sz="3700" b="1" dirty="0" err="1" smtClean="0"/>
              <a:t>exists</a:t>
            </a:r>
            <a:r>
              <a:rPr lang="sv-SE" sz="3700" dirty="0" smtClean="0"/>
              <a:t>, </a:t>
            </a:r>
          </a:p>
          <a:p>
            <a:pPr hangingPunct="0">
              <a:buNone/>
            </a:pPr>
            <a:r>
              <a:rPr lang="sv-SE" sz="3700" dirty="0" smtClean="0"/>
              <a:t>eftersom inga rader returneras.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mtClean="0"/>
              <a:t>Datatyper</a:t>
            </a:r>
            <a:br>
              <a:rPr lang="sv-SE" smtClean="0"/>
            </a:b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hangingPunct="0">
              <a:buNone/>
            </a:pPr>
            <a:r>
              <a:rPr lang="sv-SE" b="1" smtClean="0"/>
              <a:t>Datatyper</a:t>
            </a:r>
          </a:p>
          <a:p>
            <a:pPr hangingPunct="0">
              <a:buNone/>
            </a:pPr>
            <a:r>
              <a:rPr lang="sv-SE" smtClean="0"/>
              <a:t>Varje kolumn i en tabell måste ha en datatyp. </a:t>
            </a:r>
          </a:p>
          <a:p>
            <a:pPr hangingPunct="0">
              <a:buNone/>
            </a:pPr>
            <a:r>
              <a:rPr lang="sv-SE" smtClean="0"/>
              <a:t>Datatypen ska sättas med tanke på vad som ska lagras i kolumnen, t.ex. datum, text eller siffror. </a:t>
            </a:r>
          </a:p>
          <a:p>
            <a:pPr hangingPunct="0">
              <a:buNone/>
            </a:pPr>
            <a:r>
              <a:rPr lang="sv-SE" smtClean="0"/>
              <a:t>Några vanliga datatyper:</a:t>
            </a:r>
          </a:p>
          <a:p>
            <a:pPr hangingPunct="0">
              <a:buNone/>
            </a:pPr>
            <a:endParaRPr lang="sv-SE" smtClean="0"/>
          </a:p>
          <a:p>
            <a:pPr hangingPunct="0">
              <a:buNone/>
            </a:pPr>
            <a:r>
              <a:rPr lang="sv-SE" b="1" smtClean="0"/>
              <a:t>Datatyp		Beskrivning		Värdemängd</a:t>
            </a:r>
          </a:p>
          <a:p>
            <a:pPr hangingPunct="0">
              <a:buNone/>
            </a:pPr>
            <a:r>
              <a:rPr lang="sv-SE" smtClean="0"/>
              <a:t>Char(n)		tecken		max 8000 tecken</a:t>
            </a:r>
          </a:p>
          <a:p>
            <a:pPr hangingPunct="0">
              <a:buNone/>
            </a:pPr>
            <a:r>
              <a:rPr lang="sv-SE" smtClean="0"/>
              <a:t>					n = antal tecken</a:t>
            </a:r>
          </a:p>
          <a:p>
            <a:pPr hangingPunct="0">
              <a:buNone/>
            </a:pPr>
            <a:r>
              <a:rPr lang="sv-SE" smtClean="0"/>
              <a:t>Varchar(n)		tecken 		max 8000 tecken</a:t>
            </a:r>
          </a:p>
          <a:p>
            <a:pPr hangingPunct="0">
              <a:buNone/>
            </a:pPr>
            <a:r>
              <a:rPr lang="sv-SE" smtClean="0"/>
              <a:t>					n = antal tecken</a:t>
            </a:r>
          </a:p>
          <a:p>
            <a:pPr hangingPunct="0">
              <a:buNone/>
            </a:pPr>
            <a:r>
              <a:rPr lang="sv-SE" smtClean="0"/>
              <a:t>Tinyint		små heltal		0-255</a:t>
            </a:r>
          </a:p>
          <a:p>
            <a:pPr hangingPunct="0">
              <a:buNone/>
            </a:pPr>
            <a:r>
              <a:rPr lang="nb-NO" smtClean="0"/>
              <a:t>Smallint		små heltal		+/- 32767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Int			heltal		+/- 2147483647</a:t>
            </a:r>
          </a:p>
          <a:p>
            <a:pPr hangingPunct="0">
              <a:buNone/>
            </a:pPr>
            <a:r>
              <a:rPr lang="sv-SE" smtClean="0"/>
              <a:t>Bigint		stora heltal		+/- 2</a:t>
            </a:r>
            <a:r>
              <a:rPr lang="sv-SE" baseline="30000" smtClean="0"/>
              <a:t>63</a:t>
            </a:r>
            <a:endParaRPr lang="sv-SE" smtClean="0"/>
          </a:p>
          <a:p>
            <a:pPr>
              <a:buNone/>
            </a:pPr>
            <a:r>
              <a:rPr lang="sv-SE" smtClean="0"/>
              <a:t>Numeric(p,s)		decimaltal		p = totalt antal siffror</a:t>
            </a:r>
          </a:p>
          <a:p>
            <a:pPr hangingPunct="0">
              <a:buNone/>
            </a:pPr>
            <a:r>
              <a:rPr lang="sv-SE" smtClean="0"/>
              <a:t>					s = antal decimaler</a:t>
            </a:r>
          </a:p>
          <a:p>
            <a:pPr hangingPunct="0">
              <a:buNone/>
            </a:pPr>
            <a:r>
              <a:rPr lang="sv-SE" smtClean="0"/>
              <a:t>Float			flyttal (8 byte)	+/- 1,79</a:t>
            </a:r>
            <a:r>
              <a:rPr lang="sv-SE" baseline="30000" smtClean="0"/>
              <a:t>308 </a:t>
            </a:r>
            <a:endParaRPr lang="sv-SE" smtClean="0"/>
          </a:p>
          <a:p>
            <a:pPr hangingPunct="0">
              <a:buNone/>
            </a:pPr>
            <a:r>
              <a:rPr lang="sv-SE" smtClean="0"/>
              <a:t>Real			flyttal (4 byte)	+/- 3,40</a:t>
            </a:r>
            <a:r>
              <a:rPr lang="sv-SE" baseline="30000" smtClean="0"/>
              <a:t>38</a:t>
            </a:r>
            <a:r>
              <a:rPr lang="sv-SE" smtClean="0"/>
              <a:t>					</a:t>
            </a:r>
          </a:p>
          <a:p>
            <a:pPr hangingPunct="0">
              <a:buNone/>
            </a:pPr>
            <a:r>
              <a:rPr lang="sv-SE" smtClean="0"/>
              <a:t>Smalldatetime	datum och tid	1900-2079, minut</a:t>
            </a:r>
          </a:p>
          <a:p>
            <a:pPr hangingPunct="0">
              <a:buNone/>
            </a:pPr>
            <a:r>
              <a:rPr lang="sv-SE" smtClean="0"/>
              <a:t>Datetime		datum och tid	1753-9999, 1/300 s</a:t>
            </a:r>
          </a:p>
          <a:p>
            <a:pPr hangingPunct="0">
              <a:buNone/>
            </a:pPr>
            <a:r>
              <a:rPr lang="sv-SE" smtClean="0"/>
              <a:t>Bit			bit		0 eller 1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Datatyper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hangingPunct="0"/>
            <a:r>
              <a:rPr lang="sv-SE" smtClean="0"/>
              <a:t>Datatypen </a:t>
            </a:r>
            <a:r>
              <a:rPr lang="sv-SE" b="1" smtClean="0"/>
              <a:t>char</a:t>
            </a:r>
            <a:r>
              <a:rPr lang="sv-SE" smtClean="0"/>
              <a:t> används för värden som har en fast längd, t.ex. koder. I en char-kolumn lagras alltid det antal tecken som datatypen anger.</a:t>
            </a:r>
          </a:p>
          <a:p>
            <a:pPr hangingPunct="0"/>
            <a:r>
              <a:rPr lang="sv-SE" smtClean="0"/>
              <a:t>Datatypen </a:t>
            </a:r>
            <a:r>
              <a:rPr lang="sv-SE" b="1" smtClean="0"/>
              <a:t>varchar</a:t>
            </a:r>
            <a:r>
              <a:rPr lang="sv-SE" smtClean="0"/>
              <a:t> används när det som lagras i kolumnen kan ha variabel längd, t.ex. namn och klartexter. Om kolumnen deklareras som varchar lagras bara det antal tecken som värdet innehåller.</a:t>
            </a:r>
          </a:p>
          <a:p>
            <a:pPr hangingPunct="0"/>
            <a:r>
              <a:rPr lang="sv-SE" smtClean="0"/>
              <a:t>Textsträngen 'Bo Ek' tar upp 5 byte om den lagras som varchar(50) men 50 byte om den lagras som char(50)! </a:t>
            </a:r>
          </a:p>
          <a:p>
            <a:pPr hangingPunct="0"/>
            <a:r>
              <a:rPr lang="sv-SE" smtClean="0"/>
              <a:t>Om en kolumn är deklarerad som char eller varchar måste ' (</a:t>
            </a:r>
            <a:r>
              <a:rPr lang="sv-SE" i="1" smtClean="0"/>
              <a:t>apostrof</a:t>
            </a:r>
            <a:r>
              <a:rPr lang="sv-SE" smtClean="0"/>
              <a:t> – kallas ofta ”fnutt” eller ”blipp”) användas före och efter ett värde. Som decimalavgränsare används </a:t>
            </a:r>
            <a:r>
              <a:rPr lang="sv-SE" b="1" smtClean="0"/>
              <a:t>.</a:t>
            </a:r>
            <a:r>
              <a:rPr lang="sv-SE" smtClean="0"/>
              <a:t> (punkt).</a:t>
            </a:r>
          </a:p>
          <a:p>
            <a:pPr hangingPunct="0"/>
            <a:r>
              <a:rPr lang="sv-SE" smtClean="0"/>
              <a:t>På motsvarande sätt kan man spara utrymme genom att använda </a:t>
            </a:r>
            <a:r>
              <a:rPr lang="sv-SE" b="1" smtClean="0"/>
              <a:t>smallint</a:t>
            </a:r>
            <a:r>
              <a:rPr lang="sv-SE" smtClean="0"/>
              <a:t> eller </a:t>
            </a:r>
            <a:r>
              <a:rPr lang="sv-SE" b="1" smtClean="0"/>
              <a:t>tinyint</a:t>
            </a:r>
            <a:r>
              <a:rPr lang="sv-SE" smtClean="0"/>
              <a:t> för att lagra små tal.</a:t>
            </a:r>
          </a:p>
          <a:p>
            <a:pPr hangingPunct="0"/>
            <a:r>
              <a:rPr lang="sv-SE" smtClean="0"/>
              <a:t>Datatypen </a:t>
            </a:r>
            <a:r>
              <a:rPr lang="sv-SE" b="1" smtClean="0"/>
              <a:t>bit </a:t>
            </a:r>
            <a:r>
              <a:rPr lang="sv-SE" smtClean="0"/>
              <a:t>används för att lagra "flaggor", d v s variabler som bara kan ha värdet 0 eller 1. På så sätt kan man spara ytterligare utrymme.</a:t>
            </a:r>
          </a:p>
          <a:p>
            <a:pPr hangingPunct="0"/>
            <a:r>
              <a:rPr lang="sv-SE" b="1" smtClean="0"/>
              <a:t>Datetime </a:t>
            </a:r>
            <a:r>
              <a:rPr lang="sv-SE" smtClean="0"/>
              <a:t>och </a:t>
            </a:r>
            <a:r>
              <a:rPr lang="sv-SE" b="1" smtClean="0"/>
              <a:t>smalldatetime</a:t>
            </a:r>
            <a:r>
              <a:rPr lang="sv-SE" smtClean="0"/>
              <a:t> rekommenderas för att lagra datum. </a:t>
            </a:r>
          </a:p>
          <a:p>
            <a:r>
              <a:rPr lang="sv-SE" smtClean="0"/>
              <a:t>I SQL 2008 finns det nya datatyper för datum och tid: </a:t>
            </a:r>
            <a:r>
              <a:rPr lang="sv-SE" b="1" smtClean="0"/>
              <a:t>Date</a:t>
            </a:r>
            <a:r>
              <a:rPr lang="sv-SE" smtClean="0"/>
              <a:t> och </a:t>
            </a:r>
            <a:r>
              <a:rPr lang="sv-SE" b="1" smtClean="0"/>
              <a:t>Time</a:t>
            </a:r>
            <a:r>
              <a:rPr lang="sv-SE" smtClean="0"/>
              <a:t>.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Konvertera datatyper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hangingPunct="0">
              <a:buNone/>
            </a:pPr>
            <a:r>
              <a:rPr lang="sv-SE" sz="4000" smtClean="0"/>
              <a:t>Konvertera mellan datatyper med cast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Syntax :</a:t>
            </a:r>
          </a:p>
          <a:p>
            <a:pPr hangingPunct="0">
              <a:buNone/>
            </a:pPr>
            <a:r>
              <a:rPr lang="sv-SE" b="1" smtClean="0"/>
              <a:t> </a:t>
            </a:r>
            <a:endParaRPr lang="sv-SE" smtClean="0"/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cast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uttryck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datatyp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hangingPunct="0">
              <a:buNone/>
            </a:pP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cs typeface="Courier New" pitchFamily="49" charset="0"/>
              </a:rPr>
              <a:t>Exempel</a:t>
            </a:r>
          </a:p>
          <a:p>
            <a:pPr hangingPunct="0">
              <a:buNone/>
            </a:pPr>
            <a:r>
              <a:rPr lang="sv-SE" smtClean="0">
                <a:cs typeface="Courier New" pitchFamily="49" charset="0"/>
              </a:rPr>
              <a:t>Konvertera från smallint till numeric.</a:t>
            </a:r>
          </a:p>
          <a:p>
            <a:pPr hangingPunct="0">
              <a:buNone/>
            </a:pPr>
            <a:endParaRPr lang="sv-SE" smtClean="0">
              <a:cs typeface="Courier New" pitchFamily="49" charset="0"/>
            </a:endParaRPr>
          </a:p>
          <a:p>
            <a:pPr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OrderNr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    ,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cast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(Antal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as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numeric(8,1)) 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   from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Forsaljning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 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OrderNr              Antal      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-------------------- ---------- 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6871                 5.0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722a                 3.0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A2976                50.0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QA7442.3             75.0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D4482                10.0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...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/>
              <a:t> </a:t>
            </a:r>
            <a:endParaRPr lang="sv-SE" smtClean="0"/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Skapa tabeller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hangingPunct="0">
              <a:buNone/>
            </a:pPr>
            <a:r>
              <a:rPr lang="sv-SE" smtClean="0"/>
              <a:t>När man skapar en tabell i databasen, ska man tänka på följande:</a:t>
            </a:r>
          </a:p>
          <a:p>
            <a:pPr lvl="0" hangingPunct="0"/>
            <a:r>
              <a:rPr lang="sv-SE" smtClean="0"/>
              <a:t>Kolumnerna ska ha rätt datatyp. Rätt datatyp sparar utrymme i databasen och underlättar vid joins.</a:t>
            </a:r>
          </a:p>
          <a:p>
            <a:pPr lvl="0" hangingPunct="0"/>
            <a:r>
              <a:rPr lang="sv-SE" smtClean="0"/>
              <a:t>Alla tabeller ska ha en primärnyckel på den eller de kolumner som unikt identifierar en rad.</a:t>
            </a:r>
          </a:p>
          <a:p>
            <a:pPr lvl="0" hangingPunct="0"/>
            <a:r>
              <a:rPr lang="sv-SE" smtClean="0"/>
              <a:t> Det är lämpligt att indexera kolumner som ofta används som sökbegrepp eller i join-villkor</a:t>
            </a:r>
          </a:p>
          <a:p>
            <a:pPr lvl="0" hangingPunct="0"/>
            <a:r>
              <a:rPr lang="sv-SE" smtClean="0"/>
              <a:t>Om andra användare än tabellägaren ska kunna använda tabellen, måste de tilldelas behörighet.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Create table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hangingPunct="0">
              <a:buNone/>
            </a:pPr>
            <a:r>
              <a:rPr lang="sv-SE" smtClean="0"/>
              <a:t>Syntax (förenklad):</a:t>
            </a:r>
          </a:p>
          <a:p>
            <a:pPr hangingPunct="0">
              <a:buNone/>
            </a:pPr>
            <a:r>
              <a:rPr lang="sv-SE" b="1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Tabellnamn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kolumnnamn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i="1" smtClean="0">
                <a:latin typeface="Courier New" pitchFamily="49" charset="0"/>
                <a:cs typeface="Courier New" pitchFamily="49" charset="0"/>
              </a:rPr>
              <a:t>datatyp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not null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	[,...]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)</a:t>
            </a:r>
            <a:endParaRPr lang="sv-SE" b="1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/>
              <a:t> </a:t>
            </a:r>
            <a:endParaRPr lang="sv-SE" b="1" smtClean="0"/>
          </a:p>
          <a:p>
            <a:pPr hangingPunct="0">
              <a:buNone/>
            </a:pPr>
            <a:r>
              <a:rPr lang="sv-SE" smtClean="0"/>
              <a:t>Exempel</a:t>
            </a:r>
          </a:p>
          <a:p>
            <a:pPr hangingPunct="0">
              <a:buNone/>
            </a:pPr>
            <a:r>
              <a:rPr lang="sv-SE" smtClean="0"/>
              <a:t>Skapa en permanent tabell:</a:t>
            </a: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Person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    (PersonNr char(12)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not null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,Namn     char(25)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null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    ,Adress   char(50)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null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    )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Skapa en temporär tabell:</a:t>
            </a:r>
          </a:p>
          <a:p>
            <a:pPr hangingPunct="0">
              <a:buNone/>
            </a:pPr>
            <a:r>
              <a:rPr lang="en-GB" b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 #Person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    (PersonNr char(12)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not null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GB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sv-SE" smtClean="0">
                <a:latin typeface="Courier New" pitchFamily="49" charset="0"/>
                <a:cs typeface="Courier New" pitchFamily="49" charset="0"/>
              </a:rPr>
              <a:t>,Namn     char(25)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null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    ,Adress   char(50) </a:t>
            </a:r>
            <a:r>
              <a:rPr lang="sv-SE" b="1" smtClean="0">
                <a:latin typeface="Courier New" pitchFamily="49" charset="0"/>
                <a:cs typeface="Courier New" pitchFamily="49" charset="0"/>
              </a:rPr>
              <a:t>null</a:t>
            </a:r>
            <a:endParaRPr lang="sv-SE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sv-SE" smtClean="0">
                <a:latin typeface="Courier New" pitchFamily="49" charset="0"/>
                <a:cs typeface="Courier New" pitchFamily="49" charset="0"/>
              </a:rPr>
              <a:t>       )</a:t>
            </a:r>
          </a:p>
          <a:p>
            <a:pPr hangingPunct="0">
              <a:buNone/>
            </a:pPr>
            <a:r>
              <a:rPr lang="sv-SE" smtClean="0"/>
              <a:t> </a:t>
            </a:r>
          </a:p>
          <a:p>
            <a:pPr hangingPunct="0">
              <a:buNone/>
            </a:pPr>
            <a:r>
              <a:rPr lang="sv-SE" smtClean="0"/>
              <a:t>Rekommendation: Ange alltid </a:t>
            </a:r>
            <a:r>
              <a:rPr lang="sv-SE" b="1" smtClean="0"/>
              <a:t>null</a:t>
            </a:r>
            <a:r>
              <a:rPr lang="sv-SE" smtClean="0"/>
              <a:t> eller </a:t>
            </a:r>
            <a:r>
              <a:rPr lang="sv-SE" b="1" u="sng" smtClean="0"/>
              <a:t>not null</a:t>
            </a:r>
            <a:r>
              <a:rPr lang="sv-SE" smtClean="0"/>
              <a:t> för alla kolumner.</a:t>
            </a:r>
          </a:p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Ursprung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2581</TotalTime>
  <Words>4787</Words>
  <Application>Microsoft Office PowerPoint</Application>
  <PresentationFormat>Bildspel på skärmen (4:3)</PresentationFormat>
  <Paragraphs>1955</Paragraphs>
  <Slides>121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121</vt:i4>
      </vt:variant>
    </vt:vector>
  </HeadingPairs>
  <TitlesOfParts>
    <vt:vector size="126" baseType="lpstr">
      <vt:lpstr>Arial</vt:lpstr>
      <vt:lpstr>Calibri</vt:lpstr>
      <vt:lpstr>Courier New</vt:lpstr>
      <vt:lpstr>Times New Roman</vt:lpstr>
      <vt:lpstr>Office-tema</vt:lpstr>
      <vt:lpstr>SQL fortsättningskurs</vt:lpstr>
      <vt:lpstr>Repetition - SQL Server</vt:lpstr>
      <vt:lpstr>Repetition - Datamodell</vt:lpstr>
      <vt:lpstr>Repetition - select</vt:lpstr>
      <vt:lpstr>Repetition - select</vt:lpstr>
      <vt:lpstr>Repetition – select top</vt:lpstr>
      <vt:lpstr>Repetition – where</vt:lpstr>
      <vt:lpstr>Repetition - where</vt:lpstr>
      <vt:lpstr>Repetition - where</vt:lpstr>
      <vt:lpstr>Repetition – group by</vt:lpstr>
      <vt:lpstr>Repetition - having</vt:lpstr>
      <vt:lpstr>Repetition – order by</vt:lpstr>
      <vt:lpstr>Repetition – select into</vt:lpstr>
      <vt:lpstr>Repetition – inner join</vt:lpstr>
      <vt:lpstr>Repetition – inner join</vt:lpstr>
      <vt:lpstr>Repetition – outer join</vt:lpstr>
      <vt:lpstr>Repetition – outer join</vt:lpstr>
      <vt:lpstr>Slut på repetition</vt:lpstr>
      <vt:lpstr>Kombinera tabeller</vt:lpstr>
      <vt:lpstr>Join</vt:lpstr>
      <vt:lpstr>Beskrivning av exempeltabellerna</vt:lpstr>
      <vt:lpstr>Inner join</vt:lpstr>
      <vt:lpstr>Inner join</vt:lpstr>
      <vt:lpstr>Inner join</vt:lpstr>
      <vt:lpstr>Inner join</vt:lpstr>
      <vt:lpstr>Tabellalias </vt:lpstr>
      <vt:lpstr>Övning 1</vt:lpstr>
      <vt:lpstr>Outer join</vt:lpstr>
      <vt:lpstr>Outer join </vt:lpstr>
      <vt:lpstr>Exempel på outer join</vt:lpstr>
      <vt:lpstr>Villkor för outer join i where-bisatsen</vt:lpstr>
      <vt:lpstr>Villkor för outer join i where-bisatsen</vt:lpstr>
      <vt:lpstr>Villkor för outer join i on-bisatsen </vt:lpstr>
      <vt:lpstr>Villkor för outer join i on-bisatsen </vt:lpstr>
      <vt:lpstr>Villkor för outer join i on-bisatsen </vt:lpstr>
      <vt:lpstr>Villkor på is null i where-bisatsen</vt:lpstr>
      <vt:lpstr>Full outer join </vt:lpstr>
      <vt:lpstr>Full outer join </vt:lpstr>
      <vt:lpstr>Diskutera:</vt:lpstr>
      <vt:lpstr>Övning 2</vt:lpstr>
      <vt:lpstr>Cross join </vt:lpstr>
      <vt:lpstr>Cross join </vt:lpstr>
      <vt:lpstr>Diskutera:</vt:lpstr>
      <vt:lpstr>Self join</vt:lpstr>
      <vt:lpstr>Self join</vt:lpstr>
      <vt:lpstr>Self join</vt:lpstr>
      <vt:lpstr>Self join</vt:lpstr>
      <vt:lpstr>Övning 3 </vt:lpstr>
      <vt:lpstr>Övning 4</vt:lpstr>
      <vt:lpstr>Inner join med fler än två tabeller</vt:lpstr>
      <vt:lpstr>Inner join med fler än två tabeller</vt:lpstr>
      <vt:lpstr>Outer Join med fler än två tabeller </vt:lpstr>
      <vt:lpstr>Outer Join med fler än två tabeller </vt:lpstr>
      <vt:lpstr>Övning 5</vt:lpstr>
      <vt:lpstr>Union</vt:lpstr>
      <vt:lpstr>Union</vt:lpstr>
      <vt:lpstr>Union</vt:lpstr>
      <vt:lpstr>Union</vt:lpstr>
      <vt:lpstr>Övning 6</vt:lpstr>
      <vt:lpstr>Vyer </vt:lpstr>
      <vt:lpstr>Vyer</vt:lpstr>
      <vt:lpstr>Ta bort en vy</vt:lpstr>
      <vt:lpstr>Övning</vt:lpstr>
      <vt:lpstr>Facit</vt:lpstr>
      <vt:lpstr>Inbyggda funktioner </vt:lpstr>
      <vt:lpstr>Strängfunktioner </vt:lpstr>
      <vt:lpstr>Konkatenering av strängar </vt:lpstr>
      <vt:lpstr>Substring </vt:lpstr>
      <vt:lpstr>Datumfunktioner </vt:lpstr>
      <vt:lpstr>Datumdelar</vt:lpstr>
      <vt:lpstr>Exempel på datumfunktioner</vt:lpstr>
      <vt:lpstr>Exempel på datumfunktioner</vt:lpstr>
      <vt:lpstr>Convert och cast</vt:lpstr>
      <vt:lpstr>Typ vid konvertering av datumformat</vt:lpstr>
      <vt:lpstr>Convert och cast</vt:lpstr>
      <vt:lpstr>Övning 7 </vt:lpstr>
      <vt:lpstr>Case</vt:lpstr>
      <vt:lpstr>PowerPoint-presentation</vt:lpstr>
      <vt:lpstr>Case</vt:lpstr>
      <vt:lpstr>Case</vt:lpstr>
      <vt:lpstr>Övning 8</vt:lpstr>
      <vt:lpstr>Pivotera</vt:lpstr>
      <vt:lpstr>Pivotera med sum(case)</vt:lpstr>
      <vt:lpstr>Pivotera med sum(case)</vt:lpstr>
      <vt:lpstr>Övning 9</vt:lpstr>
      <vt:lpstr>Nästlade select-satser</vt:lpstr>
      <vt:lpstr>Icke beroende subquery </vt:lpstr>
      <vt:lpstr>Icke beroende subquery </vt:lpstr>
      <vt:lpstr>Icke beroende subquery</vt:lpstr>
      <vt:lpstr>Beroende subquery </vt:lpstr>
      <vt:lpstr>Beroende subquery</vt:lpstr>
      <vt:lpstr>Nästlade select-satser</vt:lpstr>
      <vt:lpstr>Exists/not Exists </vt:lpstr>
      <vt:lpstr>Exists/not Exists </vt:lpstr>
      <vt:lpstr>Datatyper </vt:lpstr>
      <vt:lpstr>Datatyper</vt:lpstr>
      <vt:lpstr>Konvertera datatyper</vt:lpstr>
      <vt:lpstr>Skapa tabeller</vt:lpstr>
      <vt:lpstr>Create table</vt:lpstr>
      <vt:lpstr>Namnstandard</vt:lpstr>
      <vt:lpstr>Konsistens i databasen </vt:lpstr>
      <vt:lpstr>Primärnyckel</vt:lpstr>
      <vt:lpstr>Primärnyckel</vt:lpstr>
      <vt:lpstr>Alter table </vt:lpstr>
      <vt:lpstr>Alter table</vt:lpstr>
      <vt:lpstr>Alter table</vt:lpstr>
      <vt:lpstr>Ta bort tabeller </vt:lpstr>
      <vt:lpstr>Skapa index </vt:lpstr>
      <vt:lpstr>Skapa index</vt:lpstr>
      <vt:lpstr>Ta bort index </vt:lpstr>
      <vt:lpstr>Övning</vt:lpstr>
      <vt:lpstr>Facit</vt:lpstr>
      <vt:lpstr>Facit (Forts)</vt:lpstr>
      <vt:lpstr>Förändra data i tabeller</vt:lpstr>
      <vt:lpstr>Insert…values </vt:lpstr>
      <vt:lpstr>Insert…select</vt:lpstr>
      <vt:lpstr>Delete</vt:lpstr>
      <vt:lpstr>Delete med join</vt:lpstr>
      <vt:lpstr>Update</vt:lpstr>
      <vt:lpstr>Update med join</vt:lpstr>
      <vt:lpstr>Övning</vt:lpstr>
    </vt:vector>
  </TitlesOfParts>
  <Company>SCB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fortsättningskurs</dc:title>
  <dc:creator>scbolli</dc:creator>
  <cp:lastModifiedBy>Levay Robert IT/LEDN-S</cp:lastModifiedBy>
  <cp:revision>201</cp:revision>
  <dcterms:created xsi:type="dcterms:W3CDTF">2012-02-22T12:13:22Z</dcterms:created>
  <dcterms:modified xsi:type="dcterms:W3CDTF">2018-11-27T11:27:57Z</dcterms:modified>
</cp:coreProperties>
</file>