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4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8693"/>
    <a:srgbClr val="9AB23B"/>
    <a:srgbClr val="0493AC"/>
    <a:srgbClr val="FAA50F"/>
    <a:srgbClr val="F0F0F0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26" y="677"/>
      </p:cViewPr>
      <p:guideLst>
        <p:guide orient="horz" pos="2115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258888" y="2130425"/>
            <a:ext cx="6626225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3539143"/>
            <a:ext cx="548595" cy="2986793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" y="1066097"/>
            <a:ext cx="554385" cy="454388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6371" y="274638"/>
            <a:ext cx="6639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535113"/>
            <a:ext cx="3238500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174875"/>
            <a:ext cx="32385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236231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2362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4890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0" y="273050"/>
            <a:ext cx="411480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250699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339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utan 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258888" y="2130425"/>
            <a:ext cx="6626225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3539143"/>
            <a:ext cx="548595" cy="2986793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" y="1066097"/>
            <a:ext cx="554385" cy="4543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Rubrikbild">
    <p:bg>
      <p:bgPr>
        <a:solidFill>
          <a:srgbClr val="0786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258888" y="2130425"/>
            <a:ext cx="6626225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3539143"/>
            <a:ext cx="548595" cy="2986793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" y="1066097"/>
            <a:ext cx="546515" cy="4543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Rubrikbil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258888" y="2130425"/>
            <a:ext cx="6626225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3539143"/>
            <a:ext cx="548595" cy="2986793"/>
          </a:xfrm>
          <a:prstGeom prst="rect">
            <a:avLst/>
          </a:prstGeom>
        </p:spPr>
      </p:pic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" y="1066097"/>
            <a:ext cx="554385" cy="4543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Rubrikbil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258888" y="2130425"/>
            <a:ext cx="6626225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3539143"/>
            <a:ext cx="548595" cy="2986793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" y="1066097"/>
            <a:ext cx="546515" cy="4543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8887" y="4406900"/>
            <a:ext cx="72358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7" y="2906713"/>
            <a:ext cx="723582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6370" y="274638"/>
            <a:ext cx="6628743" cy="11430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600200"/>
            <a:ext cx="3236912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247571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2014-11-13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256370" y="378212"/>
            <a:ext cx="74304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6370" y="1600200"/>
            <a:ext cx="74304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263804" y="6492899"/>
            <a:ext cx="1326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F1F4D1-35E4-46BA-AF81-4FD86FB65BBB}" type="datetimeFigureOut">
              <a:rPr lang="sv-SE" smtClean="0"/>
              <a:pPr/>
              <a:t>2014-11-13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70104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kvadrater_100_rgb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856757" y="4357553"/>
            <a:ext cx="286488" cy="178598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" y="1066097"/>
            <a:ext cx="554385" cy="45438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  <p:sldLayoutId id="2147483680" r:id="rId3"/>
    <p:sldLayoutId id="2147483666" r:id="rId4"/>
    <p:sldLayoutId id="2147483667" r:id="rId5"/>
    <p:sldLayoutId id="2147483668" r:id="rId6"/>
    <p:sldLayoutId id="2147483669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200" kern="1200">
          <a:solidFill>
            <a:schemeClr val="accent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71277A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1277A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71277A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71277A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1277A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och hantera index</a:t>
            </a:r>
            <a:endParaRPr lang="sv-SE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Olle Lindgren</a:t>
            </a:r>
          </a:p>
          <a:p>
            <a:endParaRPr lang="sv-SE" dirty="0" smtClean="0"/>
          </a:p>
          <a:p>
            <a:r>
              <a:rPr lang="sv-SE" sz="1600" dirty="0" smtClean="0"/>
              <a:t>IT/ARK</a:t>
            </a:r>
            <a:endParaRPr lang="sv-S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sv-SE" sz="3100" b="1" dirty="0"/>
              <a:t>Skapa och hantera index</a:t>
            </a:r>
            <a:r>
              <a:rPr lang="sv-SE" b="1" dirty="0"/>
              <a:t/>
            </a:r>
            <a:br>
              <a:rPr lang="sv-SE" b="1" dirty="0"/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259632" y="1628800"/>
            <a:ext cx="7430429" cy="4525963"/>
          </a:xfrm>
        </p:spPr>
        <p:txBody>
          <a:bodyPr/>
          <a:lstStyle/>
          <a:p>
            <a:pPr hangingPunct="0">
              <a:buFont typeface="Wingdings" panose="05000000000000000000" pitchFamily="2" charset="2"/>
              <a:buChar char="q"/>
            </a:pPr>
            <a:r>
              <a:rPr lang="sv-SE" sz="2000" dirty="0"/>
              <a:t>Index underlättar och snabbar upp sökningar i tabeller. </a:t>
            </a:r>
            <a:endParaRPr lang="sv-SE" sz="2000" dirty="0" smtClean="0"/>
          </a:p>
          <a:p>
            <a:pPr hangingPunct="0">
              <a:buFont typeface="Wingdings" panose="05000000000000000000" pitchFamily="2" charset="2"/>
              <a:buChar char="q"/>
            </a:pPr>
            <a:r>
              <a:rPr lang="sv-SE" sz="2000" dirty="0" smtClean="0"/>
              <a:t>Det </a:t>
            </a:r>
            <a:r>
              <a:rPr lang="sv-SE" sz="2000" dirty="0"/>
              <a:t>finns två typer av </a:t>
            </a:r>
            <a:r>
              <a:rPr lang="sv-SE" sz="2000" dirty="0" smtClean="0"/>
              <a:t>index:</a:t>
            </a:r>
            <a:br>
              <a:rPr lang="sv-SE" sz="2000" dirty="0" smtClean="0"/>
            </a:br>
            <a:r>
              <a:rPr lang="sv-SE" sz="2000" dirty="0" smtClean="0"/>
              <a:t> </a:t>
            </a:r>
            <a:r>
              <a:rPr lang="sv-SE" sz="2000" b="1" dirty="0" err="1"/>
              <a:t>klustrat</a:t>
            </a:r>
            <a:r>
              <a:rPr lang="sv-SE" sz="2000" dirty="0"/>
              <a:t> och </a:t>
            </a:r>
            <a:r>
              <a:rPr lang="sv-SE" sz="2000" b="1" dirty="0"/>
              <a:t>icke </a:t>
            </a:r>
            <a:r>
              <a:rPr lang="sv-SE" sz="2000" b="1" dirty="0" err="1"/>
              <a:t>klustrat</a:t>
            </a:r>
            <a:r>
              <a:rPr lang="sv-SE" sz="2000" dirty="0"/>
              <a:t>. </a:t>
            </a:r>
            <a:endParaRPr lang="sv-SE" sz="2000" dirty="0" smtClean="0"/>
          </a:p>
          <a:p>
            <a:pPr hangingPunct="0">
              <a:buFont typeface="Wingdings" panose="05000000000000000000" pitchFamily="2" charset="2"/>
              <a:buChar char="q"/>
            </a:pPr>
            <a:r>
              <a:rPr lang="sv-SE" sz="2000" dirty="0" smtClean="0"/>
              <a:t>Om </a:t>
            </a:r>
            <a:r>
              <a:rPr lang="sv-SE" sz="2000" dirty="0"/>
              <a:t>det finns ett </a:t>
            </a:r>
            <a:r>
              <a:rPr lang="sv-SE" sz="2000" dirty="0" err="1"/>
              <a:t>klustrat</a:t>
            </a:r>
            <a:r>
              <a:rPr lang="sv-SE" sz="2000" dirty="0"/>
              <a:t> index lagras tabellens rader sorterat på de kolumner som ingår i indexet. </a:t>
            </a:r>
          </a:p>
          <a:p>
            <a:pPr hangingPunct="0">
              <a:buFont typeface="Wingdings" panose="05000000000000000000" pitchFamily="2" charset="2"/>
              <a:buChar char="q"/>
            </a:pPr>
            <a:r>
              <a:rPr lang="sv-SE" sz="2000" dirty="0"/>
              <a:t>Det bör alltid finnas ett </a:t>
            </a:r>
            <a:r>
              <a:rPr lang="sv-SE" sz="2000" dirty="0" err="1"/>
              <a:t>klustrat</a:t>
            </a:r>
            <a:r>
              <a:rPr lang="sv-SE" sz="2000" dirty="0"/>
              <a:t> index i alla indexerade tabeller, eftersom icke </a:t>
            </a:r>
            <a:r>
              <a:rPr lang="sv-SE" sz="2000" dirty="0" err="1"/>
              <a:t>klustrade</a:t>
            </a:r>
            <a:r>
              <a:rPr lang="sv-SE" sz="2000" dirty="0"/>
              <a:t> index kan utnyttja det </a:t>
            </a:r>
            <a:r>
              <a:rPr lang="sv-SE" sz="2000" dirty="0" err="1"/>
              <a:t>klustrade</a:t>
            </a:r>
            <a:r>
              <a:rPr lang="sv-SE" sz="2000" dirty="0"/>
              <a:t> indexet. </a:t>
            </a:r>
          </a:p>
          <a:p>
            <a:pPr hangingPunct="0">
              <a:buFont typeface="Wingdings" panose="05000000000000000000" pitchFamily="2" charset="2"/>
              <a:buChar char="q"/>
            </a:pPr>
            <a:r>
              <a:rPr lang="sv-SE" sz="2000" dirty="0"/>
              <a:t>Ett </a:t>
            </a:r>
            <a:r>
              <a:rPr lang="sv-SE" sz="2000" b="1" dirty="0"/>
              <a:t>unikt</a:t>
            </a:r>
            <a:r>
              <a:rPr lang="sv-SE" sz="2000" dirty="0"/>
              <a:t> index innebär att inga dubbletter tillåts på de kolumner som ingår i indexet.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623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b="1" dirty="0"/>
              <a:t>Skapa och hantera </a:t>
            </a:r>
            <a:r>
              <a:rPr lang="sv-SE" sz="2800" b="1" dirty="0" smtClean="0"/>
              <a:t>index (forts)</a:t>
            </a:r>
            <a:endParaRPr lang="sv-SE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>
              <a:buFont typeface="Wingdings" panose="05000000000000000000" pitchFamily="2" charset="2"/>
              <a:buChar char="q"/>
            </a:pPr>
            <a:r>
              <a:rPr lang="sv-SE" sz="2000" dirty="0"/>
              <a:t>En tabell kan ha flera index, dock bara ett </a:t>
            </a:r>
            <a:r>
              <a:rPr lang="sv-SE" sz="2000" dirty="0" err="1"/>
              <a:t>klustrat</a:t>
            </a:r>
            <a:endParaRPr lang="sv-SE" sz="2000" dirty="0"/>
          </a:p>
          <a:p>
            <a:pPr lvl="0" hangingPunct="0">
              <a:buFont typeface="Wingdings" panose="05000000000000000000" pitchFamily="2" charset="2"/>
              <a:buChar char="q"/>
            </a:pPr>
            <a:r>
              <a:rPr lang="sv-SE" sz="2000" dirty="0"/>
              <a:t>Flera kolumner kan ingå i ett index</a:t>
            </a:r>
          </a:p>
          <a:p>
            <a:pPr lvl="0" hangingPunct="0">
              <a:buFont typeface="Wingdings" panose="05000000000000000000" pitchFamily="2" charset="2"/>
              <a:buChar char="q"/>
            </a:pPr>
            <a:r>
              <a:rPr lang="sv-SE" sz="2000" dirty="0"/>
              <a:t>Indexera kolumner som ofta används som </a:t>
            </a:r>
            <a:r>
              <a:rPr lang="sv-SE" sz="2000" dirty="0" err="1"/>
              <a:t>join</a:t>
            </a:r>
            <a:r>
              <a:rPr lang="sv-SE" sz="2000" dirty="0"/>
              <a:t>-villkor</a:t>
            </a:r>
          </a:p>
          <a:p>
            <a:pPr lvl="0" hangingPunct="0">
              <a:buFont typeface="Wingdings" panose="05000000000000000000" pitchFamily="2" charset="2"/>
              <a:buChar char="q"/>
            </a:pPr>
            <a:r>
              <a:rPr lang="sv-SE" sz="2000" dirty="0"/>
              <a:t>Indexera kolumner som ofta används vid sökning</a:t>
            </a:r>
          </a:p>
          <a:p>
            <a:pPr lvl="0" hangingPunct="0">
              <a:buFont typeface="Wingdings" panose="05000000000000000000" pitchFamily="2" charset="2"/>
              <a:buChar char="q"/>
            </a:pPr>
            <a:r>
              <a:rPr lang="sv-SE" sz="2000" dirty="0"/>
              <a:t>Kolumner av datatyperna</a:t>
            </a:r>
            <a:r>
              <a:rPr lang="sv-SE" sz="2000" i="1" dirty="0"/>
              <a:t> </a:t>
            </a:r>
            <a:r>
              <a:rPr lang="sv-SE" sz="2000" i="1" dirty="0" err="1"/>
              <a:t>varchar</a:t>
            </a:r>
            <a:r>
              <a:rPr lang="sv-SE" sz="2000" i="1" dirty="0"/>
              <a:t>(max), </a:t>
            </a:r>
            <a:r>
              <a:rPr lang="sv-SE" sz="2000" i="1" dirty="0" err="1"/>
              <a:t>nvarchar</a:t>
            </a:r>
            <a:r>
              <a:rPr lang="sv-SE" sz="2000" i="1" dirty="0"/>
              <a:t>(max), </a:t>
            </a:r>
            <a:r>
              <a:rPr lang="sv-SE" sz="2000" i="1" dirty="0" err="1"/>
              <a:t>varbinary</a:t>
            </a:r>
            <a:r>
              <a:rPr lang="sv-SE" sz="2000" i="1" dirty="0"/>
              <a:t>(max), text</a:t>
            </a:r>
            <a:r>
              <a:rPr lang="sv-SE" sz="2000" dirty="0"/>
              <a:t> och </a:t>
            </a:r>
            <a:r>
              <a:rPr lang="sv-SE" sz="2000" i="1" dirty="0"/>
              <a:t>image</a:t>
            </a:r>
            <a:r>
              <a:rPr lang="sv-SE" sz="2000" dirty="0"/>
              <a:t> kan EJ indexeras</a:t>
            </a:r>
          </a:p>
          <a:p>
            <a:pPr lvl="0" hangingPunct="0">
              <a:buFont typeface="Wingdings" panose="05000000000000000000" pitchFamily="2" charset="2"/>
              <a:buChar char="q"/>
            </a:pPr>
            <a:r>
              <a:rPr lang="sv-SE" sz="2000" dirty="0"/>
              <a:t>Undvik att indexera stora kolumner med datatypen </a:t>
            </a:r>
            <a:r>
              <a:rPr lang="sv-SE" sz="2000" i="1" dirty="0" err="1"/>
              <a:t>varchar</a:t>
            </a:r>
            <a:r>
              <a:rPr lang="sv-SE" sz="2000" dirty="0"/>
              <a:t>.</a:t>
            </a:r>
          </a:p>
          <a:p>
            <a:pPr lvl="0" hangingPunct="0">
              <a:buFont typeface="Wingdings" panose="05000000000000000000" pitchFamily="2" charset="2"/>
              <a:buChar char="q"/>
            </a:pPr>
            <a:r>
              <a:rPr lang="sv-SE" sz="2000" dirty="0"/>
              <a:t>Snabbar upp </a:t>
            </a:r>
            <a:r>
              <a:rPr lang="sv-SE" sz="2000" b="1" dirty="0" err="1"/>
              <a:t>select</a:t>
            </a:r>
            <a:r>
              <a:rPr lang="sv-SE" sz="2000" dirty="0"/>
              <a:t> men en </a:t>
            </a:r>
            <a:r>
              <a:rPr lang="sv-SE" sz="2000" b="1" dirty="0" err="1"/>
              <a:t>insert</a:t>
            </a:r>
            <a:r>
              <a:rPr lang="sv-SE" sz="2000" b="1" dirty="0"/>
              <a:t> </a:t>
            </a:r>
            <a:r>
              <a:rPr lang="sv-SE" sz="2000" dirty="0"/>
              <a:t>tar längre tid.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31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/>
              <a:t>Klustrat</a:t>
            </a:r>
            <a:r>
              <a:rPr lang="sv-SE" sz="2800" dirty="0" smtClean="0"/>
              <a:t> index</a:t>
            </a:r>
            <a:endParaRPr lang="sv-SE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1700" b="1" dirty="0" smtClean="0"/>
              <a:t>Ett </a:t>
            </a:r>
            <a:r>
              <a:rPr lang="sv-SE" sz="1700" b="1" dirty="0" err="1" smtClean="0"/>
              <a:t>klustrat</a:t>
            </a:r>
            <a:r>
              <a:rPr lang="sv-SE" sz="1700" b="1" dirty="0" smtClean="0"/>
              <a:t> index är en sorteringsordning</a:t>
            </a:r>
          </a:p>
          <a:p>
            <a:pPr marL="0" indent="0">
              <a:buNone/>
            </a:pPr>
            <a:endParaRPr lang="sv-SE" sz="1700" b="1" dirty="0" smtClean="0"/>
          </a:p>
          <a:p>
            <a:pPr marL="0" indent="0">
              <a:buNone/>
            </a:pPr>
            <a:r>
              <a:rPr lang="sv-SE" sz="1700" dirty="0" smtClean="0"/>
              <a:t>Exempel: Telefonkatalogen är sorterad på </a:t>
            </a:r>
            <a:r>
              <a:rPr lang="sv-SE" sz="1700" dirty="0" err="1" smtClean="0"/>
              <a:t>EfterNamn</a:t>
            </a:r>
            <a:r>
              <a:rPr lang="sv-SE" sz="1700" dirty="0" smtClean="0"/>
              <a:t>,  </a:t>
            </a:r>
            <a:r>
              <a:rPr lang="sv-SE" sz="1700" dirty="0" err="1" smtClean="0"/>
              <a:t>FörNamn</a:t>
            </a:r>
            <a:endParaRPr lang="sv-SE" sz="1700" dirty="0" smtClean="0"/>
          </a:p>
          <a:p>
            <a:pPr marL="0" indent="0">
              <a:buNone/>
            </a:pPr>
            <a:endParaRPr lang="sv-SE" sz="17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sv-SE" sz="1700" dirty="0" smtClean="0"/>
              <a:t>Det kan bara finnas </a:t>
            </a:r>
            <a:r>
              <a:rPr lang="sv-SE" sz="1700" i="1" dirty="0" smtClean="0"/>
              <a:t>en</a:t>
            </a:r>
            <a:r>
              <a:rPr lang="sv-SE" sz="1700" dirty="0" smtClean="0"/>
              <a:t> sorteringsordning.</a:t>
            </a:r>
          </a:p>
          <a:p>
            <a:endParaRPr lang="sv-SE" sz="1700" dirty="0" smtClean="0"/>
          </a:p>
          <a:p>
            <a:pPr marL="0" indent="0">
              <a:buNone/>
            </a:pPr>
            <a:r>
              <a:rPr lang="sv-SE" dirty="0" smtClean="0"/>
              <a:t>Vilken/vilka kolumner ska ingå i ett </a:t>
            </a:r>
            <a:r>
              <a:rPr lang="sv-SE" dirty="0" err="1" smtClean="0"/>
              <a:t>klustrat</a:t>
            </a:r>
            <a:r>
              <a:rPr lang="sv-SE" dirty="0" smtClean="0"/>
              <a:t> index?</a:t>
            </a:r>
          </a:p>
          <a:p>
            <a:pPr marL="0" indent="0">
              <a:buNone/>
            </a:pPr>
            <a:r>
              <a:rPr lang="sv-SE" sz="1600" dirty="0" smtClean="0"/>
              <a:t>Ett </a:t>
            </a:r>
            <a:r>
              <a:rPr lang="sv-SE" sz="1600" dirty="0" err="1" smtClean="0"/>
              <a:t>klustrat</a:t>
            </a:r>
            <a:r>
              <a:rPr lang="sv-SE" sz="1600" dirty="0" smtClean="0"/>
              <a:t> index innebär att tabellen sorteras om vid </a:t>
            </a:r>
            <a:r>
              <a:rPr lang="sv-SE" sz="1600" dirty="0" err="1" smtClean="0"/>
              <a:t>insert</a:t>
            </a:r>
            <a:r>
              <a:rPr lang="sv-SE" sz="1600" dirty="0" smtClean="0"/>
              <a:t> om de nya raderna inte läggs till på slutet. </a:t>
            </a:r>
          </a:p>
          <a:p>
            <a:pPr marL="0" indent="0">
              <a:buNone/>
            </a:pPr>
            <a:endParaRPr lang="sv-SE" sz="1600" dirty="0" smtClean="0"/>
          </a:p>
          <a:p>
            <a:pPr marL="0" indent="0">
              <a:buNone/>
            </a:pPr>
            <a:r>
              <a:rPr lang="sv-SE" sz="1600" dirty="0" smtClean="0"/>
              <a:t>Välj kolumner som ”ökar med tiden” som </a:t>
            </a:r>
            <a:r>
              <a:rPr lang="sv-SE" sz="1600" dirty="0" err="1" smtClean="0"/>
              <a:t>klustrat</a:t>
            </a:r>
            <a:r>
              <a:rPr lang="sv-SE" sz="1600" dirty="0" smtClean="0"/>
              <a:t> index t ex: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v-SE" sz="1600" dirty="0" smtClean="0"/>
              <a:t>Löpnummer (</a:t>
            </a:r>
            <a:r>
              <a:rPr lang="sv-SE" sz="1600" dirty="0" err="1" smtClean="0"/>
              <a:t>identity</a:t>
            </a:r>
            <a:r>
              <a:rPr lang="sv-SE" sz="1600" dirty="0" smtClean="0"/>
              <a:t>-kolumn)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v-SE" sz="1600" dirty="0" smtClean="0"/>
              <a:t>Datum och andra tidsvariabler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v-SE" sz="1600" dirty="0" smtClean="0"/>
              <a:t>Personnummer om det är t ex skolelever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v-SE" sz="1600" dirty="0" smtClean="0"/>
              <a:t>…</a:t>
            </a:r>
          </a:p>
          <a:p>
            <a:endParaRPr lang="sv-SE" sz="1600" dirty="0"/>
          </a:p>
          <a:p>
            <a:pPr marL="0" indent="0">
              <a:buNone/>
            </a:pPr>
            <a:r>
              <a:rPr lang="sv-SE" sz="1600" dirty="0" smtClean="0"/>
              <a:t>Undvik kolumner med ”slumpmässiga värden” , t ex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v-SE" sz="1600" dirty="0" smtClean="0"/>
              <a:t>GUID (datatypen </a:t>
            </a:r>
            <a:r>
              <a:rPr lang="sv-SE" sz="1600" dirty="0" err="1" smtClean="0"/>
              <a:t>uniqueidentifier</a:t>
            </a:r>
            <a:r>
              <a:rPr lang="sv-SE" sz="1600" dirty="0" smtClean="0"/>
              <a:t>)</a:t>
            </a:r>
            <a:endParaRPr lang="sv-SE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sv-SE" sz="1600" dirty="0" smtClean="0"/>
              <a:t>Personnummer om det är t ex anställda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v-SE" sz="1600" dirty="0" smtClean="0"/>
              <a:t>…</a:t>
            </a:r>
          </a:p>
          <a:p>
            <a:endParaRPr lang="sv-SE" sz="1600" dirty="0" smtClean="0"/>
          </a:p>
          <a:p>
            <a:pPr marL="0" indent="0"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31837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Icke-</a:t>
            </a:r>
            <a:r>
              <a:rPr lang="sv-SE" sz="2800" dirty="0" err="1" smtClean="0"/>
              <a:t>klustrat</a:t>
            </a:r>
            <a:r>
              <a:rPr lang="sv-SE" sz="2800" dirty="0" smtClean="0"/>
              <a:t> index</a:t>
            </a:r>
            <a:endParaRPr lang="sv-SE" sz="2800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600" b="1" dirty="0" smtClean="0"/>
              <a:t>Ett icke-</a:t>
            </a:r>
            <a:r>
              <a:rPr lang="sv-SE" sz="1600" b="1" dirty="0" err="1" smtClean="0"/>
              <a:t>klustrat</a:t>
            </a:r>
            <a:r>
              <a:rPr lang="sv-SE" sz="1600" b="1" dirty="0" smtClean="0"/>
              <a:t> index är ett ”register”.</a:t>
            </a:r>
          </a:p>
          <a:p>
            <a:pPr marL="0" indent="0">
              <a:buNone/>
            </a:pPr>
            <a:endParaRPr lang="sv-SE" sz="1600" b="1" dirty="0" smtClean="0"/>
          </a:p>
          <a:p>
            <a:pPr marL="0" indent="0">
              <a:buNone/>
            </a:pPr>
            <a:r>
              <a:rPr lang="sv-SE" sz="1600" dirty="0" smtClean="0"/>
              <a:t>Exempel: Innehållsförteckning, Sakregister, Personregister 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v-SE" sz="1600" dirty="0" smtClean="0"/>
              <a:t>Det kan finnas flera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v-SE" sz="1600" dirty="0" smtClean="0"/>
              <a:t>Hänvisar till sidnummer</a:t>
            </a:r>
          </a:p>
          <a:p>
            <a:pPr marL="0" indent="0">
              <a:buNone/>
            </a:pPr>
            <a:endParaRPr lang="sv-SE" sz="1600" b="1" dirty="0" smtClean="0"/>
          </a:p>
          <a:p>
            <a:pPr marL="0" indent="0">
              <a:buNone/>
            </a:pPr>
            <a:r>
              <a:rPr lang="sv-SE" sz="2000" dirty="0" smtClean="0"/>
              <a:t>Vilken/vilka kolumner ska ingå i icke-</a:t>
            </a:r>
            <a:r>
              <a:rPr lang="sv-SE" sz="2000" dirty="0" err="1" smtClean="0"/>
              <a:t>klustrade</a:t>
            </a:r>
            <a:r>
              <a:rPr lang="sv-SE" sz="2000" dirty="0" smtClean="0"/>
              <a:t> index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v-SE" sz="1600" dirty="0" smtClean="0"/>
              <a:t>Kolumner som ofta används som </a:t>
            </a:r>
            <a:r>
              <a:rPr lang="sv-SE" sz="1600" dirty="0" err="1" smtClean="0"/>
              <a:t>join</a:t>
            </a:r>
            <a:r>
              <a:rPr lang="sv-SE" sz="1600" dirty="0" smtClean="0"/>
              <a:t>-villkor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v-SE" sz="1600" dirty="0" smtClean="0"/>
              <a:t>Kolumner som ofta används vid sökning</a:t>
            </a:r>
            <a:br>
              <a:rPr lang="sv-SE" sz="1600" dirty="0" smtClean="0"/>
            </a:br>
            <a:endParaRPr lang="sv-SE" sz="2000" dirty="0" smtClean="0"/>
          </a:p>
          <a:p>
            <a:pPr marL="0" indent="0">
              <a:buNone/>
            </a:pPr>
            <a:r>
              <a:rPr lang="sv-SE" sz="1600" dirty="0" smtClean="0"/>
              <a:t>Undvik kolumner som ”väljer ut” en stor del av materialet t ex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v-SE" sz="1600" dirty="0" smtClean="0"/>
              <a:t>Kön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v-SE" sz="1600" dirty="0" smtClean="0"/>
              <a:t>År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v-SE" sz="1600" dirty="0" smtClean="0"/>
              <a:t>…</a:t>
            </a:r>
            <a:endParaRPr lang="sv-SE" sz="1600" dirty="0"/>
          </a:p>
          <a:p>
            <a:endParaRPr lang="sv-SE" sz="2000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43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b="1" dirty="0" err="1"/>
              <a:t>Skapa</a:t>
            </a:r>
            <a:r>
              <a:rPr lang="en-GB" sz="3100" b="1" dirty="0"/>
              <a:t> index</a:t>
            </a:r>
            <a:r>
              <a:rPr lang="sv-SE" b="1" dirty="0"/>
              <a:t/>
            </a:r>
            <a:br>
              <a:rPr lang="sv-SE" b="1" dirty="0"/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hangingPunct="0">
              <a:buNone/>
            </a:pPr>
            <a:r>
              <a:rPr lang="en-GB" dirty="0"/>
              <a:t>Syntax (</a:t>
            </a:r>
            <a:r>
              <a:rPr lang="en-GB" dirty="0" err="1"/>
              <a:t>förenklad</a:t>
            </a:r>
            <a:r>
              <a:rPr lang="en-GB" dirty="0" smtClean="0"/>
              <a:t>)</a:t>
            </a:r>
          </a:p>
          <a:p>
            <a:pPr marL="0" indent="0" hangingPunct="0">
              <a:buNone/>
            </a:pPr>
            <a:endParaRPr lang="sv-SE" dirty="0"/>
          </a:p>
          <a:p>
            <a:pPr marL="0" indent="0" hangingPunc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[unique] [clustered | </a:t>
            </a:r>
            <a:r>
              <a:rPr lang="en-GB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nonclustered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v-S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sv-SE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indexnamn</a:t>
            </a:r>
            <a:endParaRPr lang="sv-S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sv-SE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tabellnamn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Kolumnnamn 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sv-SE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sv-S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marL="0" indent="0" hangingPunc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Kolumnnamn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]...)</a:t>
            </a:r>
            <a:endParaRPr lang="sv-S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sv-S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sv-SE" dirty="0"/>
              <a:t>Namnstandard för index: </a:t>
            </a:r>
            <a:r>
              <a:rPr lang="sv-SE" b="1" dirty="0" err="1"/>
              <a:t>I_</a:t>
            </a:r>
            <a:r>
              <a:rPr lang="sv-SE" b="1" i="1" dirty="0" err="1"/>
              <a:t>Kolumnnamn</a:t>
            </a:r>
            <a:r>
              <a:rPr lang="sv-SE" b="1" dirty="0"/>
              <a:t>[_</a:t>
            </a:r>
            <a:r>
              <a:rPr lang="sv-SE" b="1" i="1" dirty="0"/>
              <a:t>Kolumnnamn</a:t>
            </a:r>
            <a:r>
              <a:rPr lang="sv-SE" b="1" dirty="0" smtClean="0"/>
              <a:t>]</a:t>
            </a:r>
          </a:p>
          <a:p>
            <a:pPr marL="0" indent="0" hangingPunct="0">
              <a:buNone/>
            </a:pPr>
            <a:endParaRPr lang="sv-SE" b="1" dirty="0" smtClean="0"/>
          </a:p>
          <a:p>
            <a:pPr marL="0" indent="0" hangingPunct="0">
              <a:buNone/>
            </a:pPr>
            <a:r>
              <a:rPr lang="sv-SE" dirty="0" smtClean="0"/>
              <a:t>Exempel:</a:t>
            </a:r>
          </a:p>
          <a:p>
            <a:pPr marL="0" indent="0" hangingPunct="0">
              <a:buNone/>
            </a:pPr>
            <a:endParaRPr lang="sv-SE" dirty="0" smtClean="0"/>
          </a:p>
          <a:p>
            <a:pPr marL="0" indent="0" hangingPunc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-- Unikt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klustrat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, en kolumn </a:t>
            </a:r>
          </a:p>
          <a:p>
            <a:pPr marL="0" indent="0" hangingPunc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sv-S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 clustered index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I_KundNr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Kund(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KundNr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endParaRPr lang="sv-SE" dirty="0"/>
          </a:p>
          <a:p>
            <a:pPr marL="0" indent="0" hangingPunct="0">
              <a:buNone/>
            </a:pP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Icke </a:t>
            </a:r>
            <a:r>
              <a:rPr lang="sv-S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klustrat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 kolumn</a:t>
            </a:r>
          </a:p>
          <a:p>
            <a:pPr marL="0" indent="0" hangingPunct="0">
              <a:buNone/>
            </a:pPr>
            <a:r>
              <a:rPr lang="sv-S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I_KundNamn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Kund(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KundNamn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endParaRPr lang="sv-S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-- Icke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klustrat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flera kolumner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sv-S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sv-S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I_KundNamn_KundAdress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Kund(</a:t>
            </a:r>
            <a:r>
              <a:rPr lang="sv-S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KundNamn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KundAdress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sv-SE" dirty="0"/>
          </a:p>
          <a:p>
            <a:pPr marL="0" indent="0" hangingPunct="0">
              <a:buNone/>
            </a:pPr>
            <a:endParaRPr lang="sv-SE" dirty="0"/>
          </a:p>
          <a:p>
            <a:pPr hangingPunct="0"/>
            <a:endParaRPr lang="sv-SE" b="1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61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7574445" cy="1143000"/>
          </a:xfrm>
        </p:spPr>
        <p:txBody>
          <a:bodyPr>
            <a:normAutofit/>
          </a:bodyPr>
          <a:lstStyle/>
          <a:p>
            <a:r>
              <a:rPr lang="en-GB" sz="2800" b="1" dirty="0" err="1"/>
              <a:t>Skapa</a:t>
            </a:r>
            <a:r>
              <a:rPr lang="en-GB" sz="2800" b="1" dirty="0"/>
              <a:t> </a:t>
            </a:r>
            <a:r>
              <a:rPr lang="en-GB" sz="2800" b="1" dirty="0" smtClean="0"/>
              <a:t>index (forts)</a:t>
            </a:r>
            <a:endParaRPr lang="sv-SE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Font typeface="Wingdings" panose="05000000000000000000" pitchFamily="2" charset="2"/>
              <a:buChar char="q"/>
            </a:pPr>
            <a:r>
              <a:rPr lang="sv-SE" sz="2000" dirty="0"/>
              <a:t>Ett </a:t>
            </a:r>
            <a:r>
              <a:rPr lang="sv-SE" sz="2000" dirty="0" err="1"/>
              <a:t>klustrat</a:t>
            </a:r>
            <a:r>
              <a:rPr lang="sv-SE" sz="2000" dirty="0"/>
              <a:t> index anges med </a:t>
            </a:r>
            <a:r>
              <a:rPr lang="sv-SE" sz="2000" b="1" dirty="0"/>
              <a:t>clustered </a:t>
            </a:r>
            <a:r>
              <a:rPr lang="sv-SE" sz="2000" dirty="0"/>
              <a:t>och ett  icke </a:t>
            </a:r>
            <a:r>
              <a:rPr lang="sv-SE" sz="2000" dirty="0" err="1"/>
              <a:t>klustrat</a:t>
            </a:r>
            <a:r>
              <a:rPr lang="sv-SE" sz="2000" dirty="0"/>
              <a:t> med </a:t>
            </a:r>
            <a:r>
              <a:rPr lang="sv-SE" sz="2000" b="1" dirty="0" err="1"/>
              <a:t>nonclustered</a:t>
            </a:r>
            <a:r>
              <a:rPr lang="sv-SE" sz="2000" dirty="0"/>
              <a:t>. </a:t>
            </a:r>
            <a:endParaRPr lang="sv-SE" sz="2000" dirty="0" smtClean="0"/>
          </a:p>
          <a:p>
            <a:pPr hangingPunct="0">
              <a:buFont typeface="Wingdings" panose="05000000000000000000" pitchFamily="2" charset="2"/>
              <a:buChar char="q"/>
            </a:pPr>
            <a:r>
              <a:rPr lang="sv-SE" sz="2000" dirty="0" smtClean="0"/>
              <a:t>Om </a:t>
            </a:r>
            <a:r>
              <a:rPr lang="sv-SE" sz="2000" dirty="0"/>
              <a:t>inget av dessa alternativ anges är det index som skapas med </a:t>
            </a:r>
            <a:r>
              <a:rPr lang="sv-SE" sz="2000" b="1" dirty="0" err="1"/>
              <a:t>create</a:t>
            </a:r>
            <a:r>
              <a:rPr lang="sv-SE" sz="2000" b="1" dirty="0"/>
              <a:t> index</a:t>
            </a:r>
            <a:r>
              <a:rPr lang="sv-SE" sz="2000" dirty="0"/>
              <a:t> icke </a:t>
            </a:r>
            <a:r>
              <a:rPr lang="sv-SE" sz="2000" dirty="0" err="1"/>
              <a:t>klustrat</a:t>
            </a:r>
            <a:r>
              <a:rPr lang="sv-SE" sz="2000" dirty="0"/>
              <a:t>.</a:t>
            </a:r>
          </a:p>
          <a:p>
            <a:pPr hangingPunct="0">
              <a:buFont typeface="Wingdings" panose="05000000000000000000" pitchFamily="2" charset="2"/>
              <a:buChar char="q"/>
            </a:pPr>
            <a:r>
              <a:rPr lang="sv-SE" sz="2000" dirty="0"/>
              <a:t>Om indexet inte ska tillåta dubbletter anges detta med </a:t>
            </a:r>
            <a:r>
              <a:rPr lang="sv-SE" sz="2000" b="1" dirty="0" err="1"/>
              <a:t>unique</a:t>
            </a:r>
            <a:r>
              <a:rPr lang="sv-SE" sz="2000" dirty="0"/>
              <a:t>.</a:t>
            </a:r>
          </a:p>
          <a:p>
            <a:pPr hangingPunct="0">
              <a:buFont typeface="Wingdings" panose="05000000000000000000" pitchFamily="2" charset="2"/>
              <a:buChar char="q"/>
            </a:pPr>
            <a:r>
              <a:rPr lang="sv-SE" sz="2000" dirty="0"/>
              <a:t>Sorteringsordning anges med </a:t>
            </a:r>
            <a:r>
              <a:rPr lang="sv-SE" sz="2000" b="1" dirty="0" err="1"/>
              <a:t>asc</a:t>
            </a:r>
            <a:r>
              <a:rPr lang="sv-SE" sz="2000" dirty="0"/>
              <a:t> (stigande) eller </a:t>
            </a:r>
            <a:r>
              <a:rPr lang="sv-SE" sz="2000" b="1" dirty="0" err="1"/>
              <a:t>desc</a:t>
            </a:r>
            <a:r>
              <a:rPr lang="sv-SE" sz="2000" dirty="0"/>
              <a:t> (fallande) efter kolumnnamnet. </a:t>
            </a:r>
            <a:r>
              <a:rPr lang="sv-SE" sz="2000" dirty="0" smtClean="0"/>
              <a:t/>
            </a:r>
            <a:br>
              <a:rPr lang="sv-SE" sz="2000" dirty="0" smtClean="0"/>
            </a:br>
            <a:r>
              <a:rPr lang="sv-SE" sz="2000" dirty="0" smtClean="0"/>
              <a:t>Om </a:t>
            </a:r>
            <a:r>
              <a:rPr lang="sv-SE" sz="2000" dirty="0"/>
              <a:t>inget av dessa alternativ anges blir sorteringsordningen stigande.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6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b="1" dirty="0"/>
              <a:t>Ta bort index</a:t>
            </a:r>
            <a:br>
              <a:rPr lang="sv-SE" sz="2800" b="1" dirty="0"/>
            </a:br>
            <a:endParaRPr lang="sv-SE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hangingPunct="0">
              <a:buNone/>
            </a:pPr>
            <a:r>
              <a:rPr lang="sv-SE" dirty="0"/>
              <a:t> </a:t>
            </a:r>
          </a:p>
          <a:p>
            <a:pPr marL="0" indent="0" hangingPunct="0">
              <a:buNone/>
            </a:pPr>
            <a:r>
              <a:rPr lang="sv-SE" dirty="0"/>
              <a:t>Syntax (förenklad):</a:t>
            </a:r>
          </a:p>
          <a:p>
            <a:pPr marL="0" indent="0" hangingPunct="0">
              <a:buNone/>
            </a:pPr>
            <a:r>
              <a:rPr lang="sv-S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sv-SE" i="1" dirty="0">
                <a:latin typeface="Courier New" panose="02070309020205020404" pitchFamily="49" charset="0"/>
                <a:cs typeface="Courier New" panose="02070309020205020404" pitchFamily="49" charset="0"/>
              </a:rPr>
              <a:t>indexnamn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sv-SE" i="1" dirty="0">
                <a:latin typeface="Courier New" panose="02070309020205020404" pitchFamily="49" charset="0"/>
                <a:cs typeface="Courier New" panose="02070309020205020404" pitchFamily="49" charset="0"/>
              </a:rPr>
              <a:t>Tabellnamn</a:t>
            </a:r>
            <a:endParaRPr lang="sv-S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dirty="0"/>
              <a:t>Exempel</a:t>
            </a:r>
          </a:p>
          <a:p>
            <a:pPr marL="0" indent="0">
              <a:buNone/>
            </a:pP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I_KundNamn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on Kund</a:t>
            </a:r>
          </a:p>
          <a:p>
            <a:pPr marL="0" indent="0">
              <a:buNone/>
            </a:pPr>
            <a:endParaRPr lang="sv-SE" dirty="0"/>
          </a:p>
          <a:p>
            <a:pPr marL="0" indent="0" hangingPunct="0">
              <a:buNone/>
            </a:pPr>
            <a:r>
              <a:rPr lang="sv-SE" dirty="0"/>
              <a:t>För att kunna ta bort ett index måste man stå i den databas där indexet finns.</a:t>
            </a:r>
          </a:p>
          <a:p>
            <a:pPr marL="0" indent="0" hangingPunct="0">
              <a:buNone/>
            </a:pPr>
            <a:r>
              <a:rPr lang="sv-SE" dirty="0"/>
              <a:t> </a:t>
            </a:r>
          </a:p>
          <a:p>
            <a:pPr marL="0" indent="0" hangingPunct="0">
              <a:buNone/>
            </a:pPr>
            <a:r>
              <a:rPr lang="sv-SE" dirty="0"/>
              <a:t>Den gamla syntaxen för </a:t>
            </a:r>
            <a:r>
              <a:rPr lang="sv-SE" b="1" dirty="0" err="1"/>
              <a:t>drop</a:t>
            </a:r>
            <a:r>
              <a:rPr lang="sv-SE" b="1" dirty="0"/>
              <a:t> index</a:t>
            </a:r>
            <a:r>
              <a:rPr lang="sv-SE" dirty="0"/>
              <a:t> är tillåten för bakåtkompatibilitet men rekommenderas inte vid nyutveckling.</a:t>
            </a:r>
          </a:p>
          <a:p>
            <a:pPr marL="0" indent="0" hangingPunct="0">
              <a:buNone/>
            </a:pPr>
            <a:r>
              <a:rPr lang="sv-SE" dirty="0"/>
              <a:t> </a:t>
            </a:r>
          </a:p>
          <a:p>
            <a:pPr marL="0" indent="0" hangingPunct="0">
              <a:buNone/>
            </a:pPr>
            <a:r>
              <a:rPr lang="sv-SE" dirty="0"/>
              <a:t>Syntax (förenklad)</a:t>
            </a:r>
          </a:p>
          <a:p>
            <a:pPr marL="0" indent="0" hangingPunct="0">
              <a:buNone/>
            </a:pPr>
            <a:r>
              <a:rPr lang="sv-S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sv-S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Tabellnamn.indexnamn</a:t>
            </a:r>
            <a:endParaRPr lang="sv-S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sv-SE" b="1" dirty="0"/>
              <a:t> </a:t>
            </a:r>
          </a:p>
          <a:p>
            <a:pPr marL="0" indent="0">
              <a:buNone/>
            </a:pPr>
            <a:r>
              <a:rPr lang="sv-SE" dirty="0"/>
              <a:t>Exempel</a:t>
            </a:r>
          </a:p>
          <a:p>
            <a:pPr marL="0" indent="0">
              <a:buNone/>
            </a:pP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Kund.I_KundNamn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49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B-Mall 2014">
  <a:themeElements>
    <a:clrScheme name="SCB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C9210"/>
      </a:accent1>
      <a:accent2>
        <a:srgbClr val="828282"/>
      </a:accent2>
      <a:accent3>
        <a:srgbClr val="F0F0F0"/>
      </a:accent3>
      <a:accent4>
        <a:srgbClr val="078693"/>
      </a:accent4>
      <a:accent5>
        <a:srgbClr val="7F942C"/>
      </a:accent5>
      <a:accent6>
        <a:srgbClr val="71277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SCB-Mall 2014</Template>
  <TotalTime>189</TotalTime>
  <Words>361</Words>
  <Application>Microsoft Office PowerPoint</Application>
  <PresentationFormat>Bildspel på skärmen 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SCB-Mall 2014</vt:lpstr>
      <vt:lpstr>Skapa och hantera index</vt:lpstr>
      <vt:lpstr>Skapa och hantera index </vt:lpstr>
      <vt:lpstr>Skapa och hantera index (forts)</vt:lpstr>
      <vt:lpstr>Klustrat index</vt:lpstr>
      <vt:lpstr>Icke-klustrat index</vt:lpstr>
      <vt:lpstr>Skapa index </vt:lpstr>
      <vt:lpstr>Skapa index (forts)</vt:lpstr>
      <vt:lpstr>Ta bort index </vt:lpstr>
    </vt:vector>
  </TitlesOfParts>
  <Company>SCB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Skapa och hantera index</dc:title>
  <dc:creator>Lindgren Olle IT/ARK-Ö</dc:creator>
  <cp:lastModifiedBy>Lindgren Olle IT/ARK-Ö</cp:lastModifiedBy>
  <cp:revision>17</cp:revision>
  <dcterms:created xsi:type="dcterms:W3CDTF">2014-11-04T09:15:54Z</dcterms:created>
  <dcterms:modified xsi:type="dcterms:W3CDTF">2014-11-13T15:15:52Z</dcterms:modified>
</cp:coreProperties>
</file>