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9" r:id="rId6"/>
    <p:sldId id="263" r:id="rId7"/>
    <p:sldId id="268" r:id="rId8"/>
    <p:sldId id="260" r:id="rId9"/>
    <p:sldId id="261" r:id="rId10"/>
    <p:sldId id="267" r:id="rId11"/>
    <p:sldId id="262"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10/27/2014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10/27/2014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Cipher Problems</a:t>
            </a:r>
            <a:endParaRPr lang="en-CA" dirty="0"/>
          </a:p>
        </p:txBody>
      </p:sp>
      <p:sp>
        <p:nvSpPr>
          <p:cNvPr id="3" name="Subtitle 2"/>
          <p:cNvSpPr>
            <a:spLocks noGrp="1"/>
          </p:cNvSpPr>
          <p:nvPr>
            <p:ph type="subTitle" idx="1"/>
          </p:nvPr>
        </p:nvSpPr>
        <p:spPr/>
        <p:txBody>
          <a:bodyPr/>
          <a:lstStyle/>
          <a:p>
            <a:r>
              <a:rPr lang="en-CA" dirty="0" smtClean="0"/>
              <a:t>Programming Club</a:t>
            </a:r>
            <a:endParaRPr lang="en-CA" dirty="0"/>
          </a:p>
        </p:txBody>
      </p:sp>
    </p:spTree>
    <p:extLst>
      <p:ext uri="{BB962C8B-B14F-4D97-AF65-F5344CB8AC3E}">
        <p14:creationId xmlns:p14="http://schemas.microsoft.com/office/powerpoint/2010/main" val="90954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Vigenère</a:t>
            </a:r>
            <a:r>
              <a:rPr lang="en-CA" b="1" dirty="0"/>
              <a:t> and </a:t>
            </a:r>
            <a:r>
              <a:rPr lang="en-CA" b="1" dirty="0" err="1"/>
              <a:t>Gronsfeld</a:t>
            </a:r>
            <a:r>
              <a:rPr lang="en-CA" b="1" dirty="0"/>
              <a:t> Cipher</a:t>
            </a:r>
            <a:endParaRPr lang="en-CA" dirty="0"/>
          </a:p>
        </p:txBody>
      </p:sp>
      <p:sp>
        <p:nvSpPr>
          <p:cNvPr id="3" name="Content Placeholder 2"/>
          <p:cNvSpPr>
            <a:spLocks noGrp="1"/>
          </p:cNvSpPr>
          <p:nvPr>
            <p:ph idx="1"/>
          </p:nvPr>
        </p:nvSpPr>
        <p:spPr/>
        <p:txBody>
          <a:bodyPr/>
          <a:lstStyle/>
          <a:p>
            <a:r>
              <a:rPr lang="en-CA" dirty="0" smtClean="0"/>
              <a:t>Using the key: </a:t>
            </a:r>
            <a:r>
              <a:rPr lang="en-CA" dirty="0" err="1" smtClean="0"/>
              <a:t>icsforyou</a:t>
            </a:r>
            <a:endParaRPr lang="en-CA" dirty="0"/>
          </a:p>
          <a:p>
            <a:r>
              <a:rPr lang="en-CA" dirty="0"/>
              <a:t>Decrypt: </a:t>
            </a:r>
            <a:r>
              <a:rPr lang="en-CA" dirty="0" err="1"/>
              <a:t>uchxoicoawqvboprczqpvbvvpsswwswsxmwho</a:t>
            </a:r>
            <a:endParaRPr lang="en-CA" dirty="0"/>
          </a:p>
        </p:txBody>
      </p:sp>
    </p:spTree>
    <p:extLst>
      <p:ext uri="{BB962C8B-B14F-4D97-AF65-F5344CB8AC3E}">
        <p14:creationId xmlns:p14="http://schemas.microsoft.com/office/powerpoint/2010/main" val="402947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Straddle Checkerboard Cipher</a:t>
            </a:r>
            <a:br>
              <a:rPr lang="en-CA" b="1" dirty="0"/>
            </a:br>
            <a:endParaRPr lang="en-CA" dirty="0"/>
          </a:p>
        </p:txBody>
      </p:sp>
      <p:sp>
        <p:nvSpPr>
          <p:cNvPr id="3" name="Content Placeholder 2"/>
          <p:cNvSpPr>
            <a:spLocks noGrp="1"/>
          </p:cNvSpPr>
          <p:nvPr>
            <p:ph idx="1"/>
          </p:nvPr>
        </p:nvSpPr>
        <p:spPr/>
        <p:txBody>
          <a:bodyPr/>
          <a:lstStyle/>
          <a:p>
            <a:r>
              <a:rPr lang="en-CA" dirty="0"/>
              <a:t>The straddling checkerboard is a substitution cipher, except that the substitutions are of variable length. </a:t>
            </a:r>
            <a:endParaRPr lang="en-CA" dirty="0" smtClean="0"/>
          </a:p>
          <a:p>
            <a:endParaRPr lang="en-CA" dirty="0"/>
          </a:p>
          <a:p>
            <a:r>
              <a:rPr lang="en-CA" dirty="0" smtClean="0"/>
              <a:t>The “key” for a straddling checkerboard is a permutation of the alphabet e.g. ‘</a:t>
            </a:r>
            <a:r>
              <a:rPr lang="en-CA" dirty="0" err="1" smtClean="0"/>
              <a:t>fkmcpdyehbigqrosazlutjnwvx</a:t>
            </a:r>
            <a:r>
              <a:rPr lang="en-CA" dirty="0" smtClean="0"/>
              <a:t>’</a:t>
            </a:r>
            <a:r>
              <a:rPr lang="en-CA" dirty="0"/>
              <a:t> , along with 2 numbers e.g. 3 and 7. A straddling checkerboard is set up something like this (using the key information above</a:t>
            </a:r>
            <a:r>
              <a:rPr lang="en-CA" dirty="0" smtClean="0"/>
              <a:t>):</a:t>
            </a:r>
          </a:p>
          <a:p>
            <a:endParaRPr lang="en-CA" dirty="0"/>
          </a:p>
          <a:p>
            <a:endParaRPr lang="en-CA" dirty="0" smtClean="0"/>
          </a:p>
          <a:p>
            <a:endParaRPr lang="en-CA" dirty="0"/>
          </a:p>
          <a:p>
            <a:endParaRPr lang="en-CA" dirty="0"/>
          </a:p>
        </p:txBody>
      </p:sp>
      <p:pic>
        <p:nvPicPr>
          <p:cNvPr id="9" name="Picture 8"/>
          <p:cNvPicPr>
            <a:picLocks noChangeAspect="1"/>
          </p:cNvPicPr>
          <p:nvPr/>
        </p:nvPicPr>
        <p:blipFill>
          <a:blip r:embed="rId2"/>
          <a:stretch>
            <a:fillRect/>
          </a:stretch>
        </p:blipFill>
        <p:spPr>
          <a:xfrm>
            <a:off x="4754153" y="4392126"/>
            <a:ext cx="4789643" cy="1786732"/>
          </a:xfrm>
          <a:prstGeom prst="rect">
            <a:avLst/>
          </a:prstGeom>
        </p:spPr>
      </p:pic>
    </p:spTree>
    <p:extLst>
      <p:ext uri="{BB962C8B-B14F-4D97-AF65-F5344CB8AC3E}">
        <p14:creationId xmlns:p14="http://schemas.microsoft.com/office/powerpoint/2010/main" val="383737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Straddle Checkerboard Cipher</a:t>
            </a:r>
            <a:endParaRPr lang="en-CA" dirty="0"/>
          </a:p>
        </p:txBody>
      </p:sp>
      <p:sp>
        <p:nvSpPr>
          <p:cNvPr id="3" name="Content Placeholder 2"/>
          <p:cNvSpPr>
            <a:spLocks noGrp="1"/>
          </p:cNvSpPr>
          <p:nvPr>
            <p:ph idx="1"/>
          </p:nvPr>
        </p:nvSpPr>
        <p:spPr>
          <a:xfrm>
            <a:off x="3869268" y="344837"/>
            <a:ext cx="7315200" cy="5120640"/>
          </a:xfrm>
        </p:spPr>
        <p:txBody>
          <a:bodyPr/>
          <a:lstStyle/>
          <a:p>
            <a:r>
              <a:rPr lang="en-CA" dirty="0"/>
              <a:t>The first row is set up with the first eight key letters, leaving two blank spots. It has no row label. </a:t>
            </a:r>
            <a:endParaRPr lang="en-CA" dirty="0" smtClean="0"/>
          </a:p>
          <a:p>
            <a:endParaRPr lang="en-CA" dirty="0" smtClean="0"/>
          </a:p>
          <a:p>
            <a:r>
              <a:rPr lang="en-CA" dirty="0" smtClean="0"/>
              <a:t>The </a:t>
            </a:r>
            <a:r>
              <a:rPr lang="en-CA" dirty="0"/>
              <a:t>second and third rows are labelled with whichever two digits didn't get a letter in the top row, and then filled out with the rest of the key letters. </a:t>
            </a:r>
            <a:endParaRPr lang="en-CA" dirty="0" smtClean="0"/>
          </a:p>
          <a:p>
            <a:endParaRPr lang="en-CA" dirty="0" smtClean="0"/>
          </a:p>
          <a:p>
            <a:r>
              <a:rPr lang="en-CA" dirty="0" smtClean="0"/>
              <a:t>Since </a:t>
            </a:r>
            <a:r>
              <a:rPr lang="en-CA" dirty="0"/>
              <a:t>there are 30 slots in our grid, and we missed two letters in the first row, there will end up being two spare in the other rows. It doesn't matter where these spares go, so long as sender and receiver use the same system.</a:t>
            </a:r>
          </a:p>
        </p:txBody>
      </p:sp>
      <p:pic>
        <p:nvPicPr>
          <p:cNvPr id="4" name="Picture 3"/>
          <p:cNvPicPr>
            <a:picLocks noChangeAspect="1"/>
          </p:cNvPicPr>
          <p:nvPr/>
        </p:nvPicPr>
        <p:blipFill>
          <a:blip r:embed="rId2"/>
          <a:stretch>
            <a:fillRect/>
          </a:stretch>
        </p:blipFill>
        <p:spPr>
          <a:xfrm>
            <a:off x="5660418" y="5028758"/>
            <a:ext cx="3732899" cy="1392523"/>
          </a:xfrm>
          <a:prstGeom prst="rect">
            <a:avLst/>
          </a:prstGeom>
        </p:spPr>
      </p:pic>
    </p:spTree>
    <p:extLst>
      <p:ext uri="{BB962C8B-B14F-4D97-AF65-F5344CB8AC3E}">
        <p14:creationId xmlns:p14="http://schemas.microsoft.com/office/powerpoint/2010/main" val="264672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Straddle Checkerboard Cipher</a:t>
            </a:r>
            <a:endParaRPr lang="en-CA" dirty="0"/>
          </a:p>
        </p:txBody>
      </p:sp>
      <p:sp>
        <p:nvSpPr>
          <p:cNvPr id="3" name="Content Placeholder 2"/>
          <p:cNvSpPr>
            <a:spLocks noGrp="1"/>
          </p:cNvSpPr>
          <p:nvPr>
            <p:ph idx="1"/>
          </p:nvPr>
        </p:nvSpPr>
        <p:spPr>
          <a:xfrm>
            <a:off x="3869267" y="864108"/>
            <a:ext cx="7787113" cy="5120640"/>
          </a:xfrm>
        </p:spPr>
        <p:txBody>
          <a:bodyPr/>
          <a:lstStyle/>
          <a:p>
            <a:r>
              <a:rPr lang="en-CA" dirty="0"/>
              <a:t>To encipher, a letter on the top row is simply replaced by the number labelling its column. Letters on the other rows are replaced by their row number, </a:t>
            </a:r>
            <a:r>
              <a:rPr lang="en-CA" dirty="0" smtClean="0"/>
              <a:t>then </a:t>
            </a:r>
            <a:r>
              <a:rPr lang="en-CA" dirty="0"/>
              <a:t>column number</a:t>
            </a:r>
            <a:r>
              <a:rPr lang="en-CA" dirty="0" smtClean="0"/>
              <a:t>:</a:t>
            </a:r>
          </a:p>
          <a:p>
            <a:endParaRPr lang="en-CA" dirty="0" smtClean="0"/>
          </a:p>
          <a:p>
            <a:endParaRPr lang="en-CA" dirty="0"/>
          </a:p>
          <a:p>
            <a:endParaRPr lang="en-CA" dirty="0" smtClean="0"/>
          </a:p>
          <a:p>
            <a:endParaRPr lang="en-CA" dirty="0"/>
          </a:p>
          <a:p>
            <a:endParaRPr lang="en-CA" dirty="0"/>
          </a:p>
          <a:p>
            <a:r>
              <a:rPr lang="en-CA" dirty="0"/>
              <a:t>So, DEFEND THE EAST WALL OF THE CASTLE becomes 690975672309938377275387070360723094383772709.</a:t>
            </a:r>
            <a:endParaRPr lang="en-CA" dirty="0" smtClean="0"/>
          </a:p>
          <a:p>
            <a:endParaRPr lang="en-CA" dirty="0"/>
          </a:p>
          <a:p>
            <a:endParaRPr lang="en-CA" dirty="0"/>
          </a:p>
        </p:txBody>
      </p:sp>
      <p:pic>
        <p:nvPicPr>
          <p:cNvPr id="4" name="Picture 3"/>
          <p:cNvPicPr>
            <a:picLocks noChangeAspect="1"/>
          </p:cNvPicPr>
          <p:nvPr/>
        </p:nvPicPr>
        <p:blipFill>
          <a:blip r:embed="rId2"/>
          <a:stretch>
            <a:fillRect/>
          </a:stretch>
        </p:blipFill>
        <p:spPr>
          <a:xfrm>
            <a:off x="4037319" y="2868177"/>
            <a:ext cx="6979097" cy="556251"/>
          </a:xfrm>
          <a:prstGeom prst="rect">
            <a:avLst/>
          </a:prstGeom>
        </p:spPr>
      </p:pic>
      <p:pic>
        <p:nvPicPr>
          <p:cNvPr id="6" name="Picture 5"/>
          <p:cNvPicPr>
            <a:picLocks noChangeAspect="1"/>
          </p:cNvPicPr>
          <p:nvPr/>
        </p:nvPicPr>
        <p:blipFill>
          <a:blip r:embed="rId3"/>
          <a:stretch>
            <a:fillRect/>
          </a:stretch>
        </p:blipFill>
        <p:spPr>
          <a:xfrm>
            <a:off x="5660417" y="5176123"/>
            <a:ext cx="3732899" cy="1392523"/>
          </a:xfrm>
          <a:prstGeom prst="rect">
            <a:avLst/>
          </a:prstGeom>
        </p:spPr>
      </p:pic>
    </p:spTree>
    <p:extLst>
      <p:ext uri="{BB962C8B-B14F-4D97-AF65-F5344CB8AC3E}">
        <p14:creationId xmlns:p14="http://schemas.microsoft.com/office/powerpoint/2010/main" val="922887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Straddle Checkerboard Cipher</a:t>
            </a:r>
            <a:endParaRPr lang="en-CA" dirty="0"/>
          </a:p>
        </p:txBody>
      </p:sp>
      <p:sp>
        <p:nvSpPr>
          <p:cNvPr id="3" name="Content Placeholder 2"/>
          <p:cNvSpPr>
            <a:spLocks noGrp="1"/>
          </p:cNvSpPr>
          <p:nvPr>
            <p:ph idx="1"/>
          </p:nvPr>
        </p:nvSpPr>
        <p:spPr/>
        <p:txBody>
          <a:bodyPr/>
          <a:lstStyle/>
          <a:p>
            <a:r>
              <a:rPr lang="en-CA" dirty="0" smtClean="0"/>
              <a:t>Using the following</a:t>
            </a:r>
          </a:p>
          <a:p>
            <a:r>
              <a:rPr lang="en-CA" dirty="0" smtClean="0"/>
              <a:t> key: </a:t>
            </a:r>
            <a:r>
              <a:rPr lang="en-CA" dirty="0" err="1" smtClean="0"/>
              <a:t>kmcpdyehbigqrosazlutjnwvx</a:t>
            </a:r>
            <a:r>
              <a:rPr lang="en-CA" dirty="0" smtClean="0"/>
              <a:t> </a:t>
            </a:r>
          </a:p>
          <a:p>
            <a:r>
              <a:rPr lang="en-CA" dirty="0" smtClean="0"/>
              <a:t>spare positions: 3 7</a:t>
            </a:r>
          </a:p>
          <a:p>
            <a:endParaRPr lang="en-CA" dirty="0"/>
          </a:p>
          <a:p>
            <a:r>
              <a:rPr lang="en-CA" dirty="0" smtClean="0"/>
              <a:t>Decrypt the following message: </a:t>
            </a:r>
          </a:p>
          <a:p>
            <a:r>
              <a:rPr lang="en-CA" dirty="0"/>
              <a:t>5353633353822327433470713135364137</a:t>
            </a:r>
          </a:p>
        </p:txBody>
      </p:sp>
    </p:spTree>
    <p:extLst>
      <p:ext uri="{BB962C8B-B14F-4D97-AF65-F5344CB8AC3E}">
        <p14:creationId xmlns:p14="http://schemas.microsoft.com/office/powerpoint/2010/main" val="247549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Caesar Cipher</a:t>
            </a:r>
            <a:endParaRPr lang="en-CA" dirty="0"/>
          </a:p>
        </p:txBody>
      </p:sp>
      <p:sp>
        <p:nvSpPr>
          <p:cNvPr id="3" name="Content Placeholder 2"/>
          <p:cNvSpPr>
            <a:spLocks noGrp="1"/>
          </p:cNvSpPr>
          <p:nvPr>
            <p:ph idx="1"/>
          </p:nvPr>
        </p:nvSpPr>
        <p:spPr/>
        <p:txBody>
          <a:bodyPr/>
          <a:lstStyle/>
          <a:p>
            <a:r>
              <a:rPr lang="en-CA" dirty="0"/>
              <a:t>The Caesar cipher is one of the earliest known and simplest ciphers. It is a type of substitution cipher in which each letter in the plaintext is 'shifted' a certain number of places down the alphabet. For example, with a shift of 1, A would be replaced by B, B would become C, and so on. </a:t>
            </a:r>
            <a:endParaRPr lang="en-CA" dirty="0" smtClean="0"/>
          </a:p>
          <a:p>
            <a:endParaRPr lang="en-CA" dirty="0"/>
          </a:p>
          <a:p>
            <a:r>
              <a:rPr lang="en-CA" dirty="0"/>
              <a:t>To pass an encrypted message from one person to another, it is first necessary that both parties have the 'key' for the cipher, so that the sender may encrypt it and the receiver may decrypt it. For the </a:t>
            </a:r>
            <a:r>
              <a:rPr lang="en-CA" dirty="0" err="1"/>
              <a:t>caesar</a:t>
            </a:r>
            <a:r>
              <a:rPr lang="en-CA" dirty="0"/>
              <a:t> cipher, the key is the number of characters to shift the cipher alphabet.</a:t>
            </a:r>
          </a:p>
        </p:txBody>
      </p:sp>
    </p:spTree>
    <p:extLst>
      <p:ext uri="{BB962C8B-B14F-4D97-AF65-F5344CB8AC3E}">
        <p14:creationId xmlns:p14="http://schemas.microsoft.com/office/powerpoint/2010/main" val="419270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Caesar Cipher</a:t>
            </a:r>
            <a:endParaRPr lang="en-CA" dirty="0"/>
          </a:p>
        </p:txBody>
      </p:sp>
      <p:sp>
        <p:nvSpPr>
          <p:cNvPr id="3" name="Content Placeholder 2"/>
          <p:cNvSpPr>
            <a:spLocks noGrp="1"/>
          </p:cNvSpPr>
          <p:nvPr>
            <p:ph idx="1"/>
          </p:nvPr>
        </p:nvSpPr>
        <p:spPr/>
        <p:txBody>
          <a:bodyPr/>
          <a:lstStyle/>
          <a:p>
            <a:r>
              <a:rPr lang="en-CA" dirty="0"/>
              <a:t>Here is a quick example of the encryption and decryption steps involved with the </a:t>
            </a:r>
            <a:r>
              <a:rPr lang="en-CA" dirty="0" err="1"/>
              <a:t>caesar</a:t>
            </a:r>
            <a:r>
              <a:rPr lang="en-CA" dirty="0"/>
              <a:t> cipher. The text we will encrypt is 'defend the east wall of the castle', with a shift (key) of 1</a:t>
            </a:r>
            <a:r>
              <a:rPr lang="en-CA" dirty="0" smtClean="0"/>
              <a:t>.</a:t>
            </a:r>
          </a:p>
          <a:p>
            <a:endParaRPr lang="en-CA" dirty="0"/>
          </a:p>
          <a:p>
            <a:endParaRPr lang="en-CA" dirty="0"/>
          </a:p>
        </p:txBody>
      </p:sp>
      <p:pic>
        <p:nvPicPr>
          <p:cNvPr id="5" name="Picture 4"/>
          <p:cNvPicPr>
            <a:picLocks noChangeAspect="1"/>
          </p:cNvPicPr>
          <p:nvPr/>
        </p:nvPicPr>
        <p:blipFill>
          <a:blip r:embed="rId2"/>
          <a:stretch>
            <a:fillRect/>
          </a:stretch>
        </p:blipFill>
        <p:spPr>
          <a:xfrm>
            <a:off x="4540780" y="4069579"/>
            <a:ext cx="5972175" cy="742950"/>
          </a:xfrm>
          <a:prstGeom prst="rect">
            <a:avLst/>
          </a:prstGeom>
        </p:spPr>
      </p:pic>
    </p:spTree>
    <p:extLst>
      <p:ext uri="{BB962C8B-B14F-4D97-AF65-F5344CB8AC3E}">
        <p14:creationId xmlns:p14="http://schemas.microsoft.com/office/powerpoint/2010/main" val="367165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Caesar Cipher</a:t>
            </a:r>
            <a:endParaRPr lang="en-CA" dirty="0"/>
          </a:p>
        </p:txBody>
      </p:sp>
      <p:pic>
        <p:nvPicPr>
          <p:cNvPr id="4" name="Content Placeholder 3"/>
          <p:cNvPicPr>
            <a:picLocks noGrp="1" noChangeAspect="1"/>
          </p:cNvPicPr>
          <p:nvPr>
            <p:ph idx="1"/>
          </p:nvPr>
        </p:nvPicPr>
        <p:blipFill>
          <a:blip r:embed="rId2"/>
          <a:stretch>
            <a:fillRect/>
          </a:stretch>
        </p:blipFill>
        <p:spPr>
          <a:xfrm>
            <a:off x="4055169" y="2522440"/>
            <a:ext cx="7315200" cy="2247478"/>
          </a:xfrm>
          <a:prstGeom prst="rect">
            <a:avLst/>
          </a:prstGeom>
        </p:spPr>
      </p:pic>
    </p:spTree>
    <p:extLst>
      <p:ext uri="{BB962C8B-B14F-4D97-AF65-F5344CB8AC3E}">
        <p14:creationId xmlns:p14="http://schemas.microsoft.com/office/powerpoint/2010/main" val="387437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Caesar Cipher</a:t>
            </a:r>
          </a:p>
        </p:txBody>
      </p:sp>
      <p:sp>
        <p:nvSpPr>
          <p:cNvPr id="3" name="Content Placeholder 2"/>
          <p:cNvSpPr>
            <a:spLocks noGrp="1"/>
          </p:cNvSpPr>
          <p:nvPr>
            <p:ph idx="1"/>
          </p:nvPr>
        </p:nvSpPr>
        <p:spPr/>
        <p:txBody>
          <a:bodyPr/>
          <a:lstStyle/>
          <a:p>
            <a:r>
              <a:rPr lang="en-CA" dirty="0" smtClean="0"/>
              <a:t>Using a shift of 5 decrypt the following:</a:t>
            </a:r>
          </a:p>
          <a:p>
            <a:endParaRPr lang="en-CA" dirty="0"/>
          </a:p>
          <a:p>
            <a:r>
              <a:rPr lang="en-CA"/>
              <a:t>ymjwjnxstbfdnhfsljyymnxbwtsl</a:t>
            </a:r>
            <a:endParaRPr lang="en-CA" dirty="0"/>
          </a:p>
        </p:txBody>
      </p:sp>
    </p:spTree>
    <p:extLst>
      <p:ext uri="{BB962C8B-B14F-4D97-AF65-F5344CB8AC3E}">
        <p14:creationId xmlns:p14="http://schemas.microsoft.com/office/powerpoint/2010/main" val="158844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Simple Substitution Cipher</a:t>
            </a:r>
            <a:br>
              <a:rPr lang="en-CA" b="1" dirty="0"/>
            </a:br>
            <a:endParaRPr lang="en-CA" dirty="0"/>
          </a:p>
        </p:txBody>
      </p:sp>
      <p:sp>
        <p:nvSpPr>
          <p:cNvPr id="3" name="Content Placeholder 2"/>
          <p:cNvSpPr>
            <a:spLocks noGrp="1"/>
          </p:cNvSpPr>
          <p:nvPr>
            <p:ph idx="1"/>
          </p:nvPr>
        </p:nvSpPr>
        <p:spPr>
          <a:xfrm>
            <a:off x="3869268" y="864108"/>
            <a:ext cx="7804868" cy="4231675"/>
          </a:xfrm>
        </p:spPr>
        <p:txBody>
          <a:bodyPr/>
          <a:lstStyle/>
          <a:p>
            <a:r>
              <a:rPr lang="en-CA" dirty="0"/>
              <a:t>It basically consists of substituting every plaintext character for a different </a:t>
            </a:r>
            <a:r>
              <a:rPr lang="en-CA" dirty="0" err="1"/>
              <a:t>ciphertext</a:t>
            </a:r>
            <a:r>
              <a:rPr lang="en-CA" dirty="0"/>
              <a:t> character. It differs from the Caesar cipher in that the cipher alphabet is not simply the alphabet shifted, it is completely jumbled</a:t>
            </a:r>
            <a:r>
              <a:rPr lang="en-CA" dirty="0" smtClean="0"/>
              <a:t>.</a:t>
            </a:r>
          </a:p>
          <a:p>
            <a:endParaRPr lang="en-CA" dirty="0" smtClean="0"/>
          </a:p>
          <a:p>
            <a:endParaRPr lang="en-CA" dirty="0"/>
          </a:p>
          <a:p>
            <a:endParaRPr lang="en-CA" dirty="0"/>
          </a:p>
          <a:p>
            <a:r>
              <a:rPr lang="en-CA" dirty="0"/>
              <a:t>An example encryption using the above key:</a:t>
            </a:r>
          </a:p>
        </p:txBody>
      </p:sp>
      <p:pic>
        <p:nvPicPr>
          <p:cNvPr id="4" name="Picture 3"/>
          <p:cNvPicPr>
            <a:picLocks noChangeAspect="1"/>
          </p:cNvPicPr>
          <p:nvPr/>
        </p:nvPicPr>
        <p:blipFill>
          <a:blip r:embed="rId2"/>
          <a:stretch>
            <a:fillRect/>
          </a:stretch>
        </p:blipFill>
        <p:spPr>
          <a:xfrm>
            <a:off x="4722082" y="2949005"/>
            <a:ext cx="5574062" cy="735229"/>
          </a:xfrm>
          <a:prstGeom prst="rect">
            <a:avLst/>
          </a:prstGeom>
        </p:spPr>
      </p:pic>
      <p:pic>
        <p:nvPicPr>
          <p:cNvPr id="5" name="Picture 4"/>
          <p:cNvPicPr>
            <a:picLocks noChangeAspect="1"/>
          </p:cNvPicPr>
          <p:nvPr/>
        </p:nvPicPr>
        <p:blipFill>
          <a:blip r:embed="rId3"/>
          <a:stretch>
            <a:fillRect/>
          </a:stretch>
        </p:blipFill>
        <p:spPr>
          <a:xfrm>
            <a:off x="4722082" y="4770499"/>
            <a:ext cx="5767116" cy="680390"/>
          </a:xfrm>
          <a:prstGeom prst="rect">
            <a:avLst/>
          </a:prstGeom>
        </p:spPr>
      </p:pic>
    </p:spTree>
    <p:extLst>
      <p:ext uri="{BB962C8B-B14F-4D97-AF65-F5344CB8AC3E}">
        <p14:creationId xmlns:p14="http://schemas.microsoft.com/office/powerpoint/2010/main" val="412999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Simple Substitution Cipher</a:t>
            </a:r>
            <a:endParaRPr lang="en-CA" dirty="0"/>
          </a:p>
        </p:txBody>
      </p:sp>
      <p:sp>
        <p:nvSpPr>
          <p:cNvPr id="3" name="Content Placeholder 2"/>
          <p:cNvSpPr>
            <a:spLocks noGrp="1"/>
          </p:cNvSpPr>
          <p:nvPr>
            <p:ph idx="1"/>
          </p:nvPr>
        </p:nvSpPr>
        <p:spPr/>
        <p:txBody>
          <a:bodyPr/>
          <a:lstStyle/>
          <a:p>
            <a:r>
              <a:rPr lang="en-CA" dirty="0" smtClean="0"/>
              <a:t>Using </a:t>
            </a:r>
            <a:r>
              <a:rPr lang="en-CA" dirty="0"/>
              <a:t>the key: </a:t>
            </a:r>
            <a:r>
              <a:rPr lang="en-CA" dirty="0" err="1" smtClean="0"/>
              <a:t>phqgiumeaylnofdxjkrcvstzwb</a:t>
            </a:r>
            <a:endParaRPr lang="en-CA" dirty="0" smtClean="0"/>
          </a:p>
          <a:p>
            <a:endParaRPr lang="en-CA" dirty="0"/>
          </a:p>
          <a:p>
            <a:r>
              <a:rPr lang="en-CA" dirty="0"/>
              <a:t>Decrypt:	</a:t>
            </a:r>
            <a:r>
              <a:rPr lang="en-CA" dirty="0" err="1"/>
              <a:t>xkdmkpooafmqnvhardfodfgpwrpfgukagpwr</a:t>
            </a:r>
            <a:endParaRPr lang="en-CA" dirty="0"/>
          </a:p>
          <a:p>
            <a:endParaRPr lang="en-CA" dirty="0"/>
          </a:p>
        </p:txBody>
      </p:sp>
    </p:spTree>
    <p:extLst>
      <p:ext uri="{BB962C8B-B14F-4D97-AF65-F5344CB8AC3E}">
        <p14:creationId xmlns:p14="http://schemas.microsoft.com/office/powerpoint/2010/main" val="392466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Vigenère</a:t>
            </a:r>
            <a:r>
              <a:rPr lang="en-CA" b="1" dirty="0"/>
              <a:t> and </a:t>
            </a:r>
            <a:r>
              <a:rPr lang="en-CA" b="1" dirty="0" err="1"/>
              <a:t>Gronsfeld</a:t>
            </a:r>
            <a:r>
              <a:rPr lang="en-CA" b="1" dirty="0"/>
              <a:t> Cipher</a:t>
            </a:r>
            <a:br>
              <a:rPr lang="en-CA" b="1" dirty="0"/>
            </a:br>
            <a:endParaRPr lang="en-CA" dirty="0"/>
          </a:p>
        </p:txBody>
      </p:sp>
      <p:sp>
        <p:nvSpPr>
          <p:cNvPr id="3" name="Content Placeholder 2"/>
          <p:cNvSpPr>
            <a:spLocks noGrp="1"/>
          </p:cNvSpPr>
          <p:nvPr>
            <p:ph idx="1"/>
          </p:nvPr>
        </p:nvSpPr>
        <p:spPr>
          <a:xfrm>
            <a:off x="3869268" y="864108"/>
            <a:ext cx="7289963" cy="1523985"/>
          </a:xfrm>
        </p:spPr>
        <p:txBody>
          <a:bodyPr/>
          <a:lstStyle/>
          <a:p>
            <a:pPr marL="0" indent="0">
              <a:buNone/>
            </a:pPr>
            <a:r>
              <a:rPr lang="en-CA" b="1" dirty="0"/>
              <a:t>The Algorithm </a:t>
            </a:r>
          </a:p>
          <a:p>
            <a:pPr marL="0" indent="0">
              <a:buNone/>
            </a:pPr>
            <a:r>
              <a:rPr lang="en-CA" dirty="0"/>
              <a:t>The 'key' for a </a:t>
            </a:r>
            <a:r>
              <a:rPr lang="en-CA" dirty="0" err="1"/>
              <a:t>vigenere</a:t>
            </a:r>
            <a:r>
              <a:rPr lang="en-CA" dirty="0"/>
              <a:t> cipher is a key word. e.g. 'FORTIFICATION'</a:t>
            </a:r>
          </a:p>
          <a:p>
            <a:pPr marL="0" indent="0">
              <a:buNone/>
            </a:pPr>
            <a:r>
              <a:rPr lang="en-CA" dirty="0"/>
              <a:t>The </a:t>
            </a:r>
            <a:r>
              <a:rPr lang="en-CA" dirty="0" err="1"/>
              <a:t>Vigenere</a:t>
            </a:r>
            <a:r>
              <a:rPr lang="en-CA" dirty="0"/>
              <a:t> Cipher uses the following </a:t>
            </a:r>
            <a:r>
              <a:rPr lang="en-CA" dirty="0" smtClean="0"/>
              <a:t>table </a:t>
            </a:r>
            <a:r>
              <a:rPr lang="en-CA" dirty="0"/>
              <a:t>to encipher the plaintext:</a:t>
            </a:r>
          </a:p>
          <a:p>
            <a:endParaRPr lang="en-CA" dirty="0"/>
          </a:p>
        </p:txBody>
      </p:sp>
      <p:pic>
        <p:nvPicPr>
          <p:cNvPr id="4" name="Picture 3"/>
          <p:cNvPicPr>
            <a:picLocks noChangeAspect="1"/>
          </p:cNvPicPr>
          <p:nvPr/>
        </p:nvPicPr>
        <p:blipFill>
          <a:blip r:embed="rId2"/>
          <a:stretch>
            <a:fillRect/>
          </a:stretch>
        </p:blipFill>
        <p:spPr>
          <a:xfrm>
            <a:off x="5774831" y="1886890"/>
            <a:ext cx="4372346" cy="4829068"/>
          </a:xfrm>
          <a:prstGeom prst="rect">
            <a:avLst/>
          </a:prstGeom>
        </p:spPr>
      </p:pic>
    </p:spTree>
    <p:extLst>
      <p:ext uri="{BB962C8B-B14F-4D97-AF65-F5344CB8AC3E}">
        <p14:creationId xmlns:p14="http://schemas.microsoft.com/office/powerpoint/2010/main" val="172528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Vigenère</a:t>
            </a:r>
            <a:r>
              <a:rPr lang="en-CA" b="1" dirty="0"/>
              <a:t> and </a:t>
            </a:r>
            <a:r>
              <a:rPr lang="en-CA" b="1" dirty="0" err="1"/>
              <a:t>Gronsfeld</a:t>
            </a:r>
            <a:r>
              <a:rPr lang="en-CA" b="1" dirty="0"/>
              <a:t> Cipher</a:t>
            </a:r>
            <a:endParaRPr lang="en-CA" dirty="0"/>
          </a:p>
        </p:txBody>
      </p:sp>
      <p:sp>
        <p:nvSpPr>
          <p:cNvPr id="3" name="Content Placeholder 2"/>
          <p:cNvSpPr>
            <a:spLocks noGrp="1"/>
          </p:cNvSpPr>
          <p:nvPr>
            <p:ph idx="1"/>
          </p:nvPr>
        </p:nvSpPr>
        <p:spPr>
          <a:xfrm>
            <a:off x="3869268" y="864108"/>
            <a:ext cx="7556293" cy="5474548"/>
          </a:xfrm>
        </p:spPr>
        <p:txBody>
          <a:bodyPr>
            <a:normAutofit/>
          </a:bodyPr>
          <a:lstStyle/>
          <a:p>
            <a:r>
              <a:rPr lang="en-CA" dirty="0"/>
              <a:t>To encipher a message, repeat the keyword above the plaintext</a:t>
            </a:r>
            <a:r>
              <a:rPr lang="en-CA" dirty="0" smtClean="0"/>
              <a:t>:</a:t>
            </a:r>
          </a:p>
          <a:p>
            <a:endParaRPr lang="en-CA" dirty="0" smtClean="0"/>
          </a:p>
          <a:p>
            <a:endParaRPr lang="en-CA" dirty="0"/>
          </a:p>
          <a:p>
            <a:endParaRPr lang="en-CA" dirty="0" smtClean="0"/>
          </a:p>
          <a:p>
            <a:endParaRPr lang="en-CA" dirty="0"/>
          </a:p>
          <a:p>
            <a:r>
              <a:rPr lang="en-CA" dirty="0"/>
              <a:t>Now we take the letter we will be encoding, 'D', and find it on the first column on the tableau. Then, we move along the 'D' row of the tableau until we come to the column with the 'F' at the top (The 'F' is the keyword letter for the first 'D'), the intersection is our </a:t>
            </a:r>
            <a:r>
              <a:rPr lang="en-CA" dirty="0" err="1"/>
              <a:t>ciphertext</a:t>
            </a:r>
            <a:r>
              <a:rPr lang="en-CA" dirty="0"/>
              <a:t> character, 'I'.</a:t>
            </a:r>
          </a:p>
          <a:p>
            <a:r>
              <a:rPr lang="en-CA" dirty="0"/>
              <a:t>So, the </a:t>
            </a:r>
            <a:r>
              <a:rPr lang="en-CA" dirty="0" err="1"/>
              <a:t>ciphertext</a:t>
            </a:r>
            <a:r>
              <a:rPr lang="en-CA" dirty="0"/>
              <a:t> for the above plaintext is:</a:t>
            </a:r>
          </a:p>
          <a:p>
            <a:endParaRPr lang="en-CA" dirty="0" smtClean="0"/>
          </a:p>
          <a:p>
            <a:endParaRPr lang="en-CA" dirty="0"/>
          </a:p>
          <a:p>
            <a:endParaRPr lang="en-CA" dirty="0"/>
          </a:p>
        </p:txBody>
      </p:sp>
      <p:pic>
        <p:nvPicPr>
          <p:cNvPr id="5" name="Picture 4"/>
          <p:cNvPicPr>
            <a:picLocks noChangeAspect="1"/>
          </p:cNvPicPr>
          <p:nvPr/>
        </p:nvPicPr>
        <p:blipFill>
          <a:blip r:embed="rId2"/>
          <a:stretch>
            <a:fillRect/>
          </a:stretch>
        </p:blipFill>
        <p:spPr>
          <a:xfrm>
            <a:off x="5465685" y="1821409"/>
            <a:ext cx="3657600" cy="638175"/>
          </a:xfrm>
          <a:prstGeom prst="rect">
            <a:avLst/>
          </a:prstGeom>
        </p:spPr>
      </p:pic>
      <p:pic>
        <p:nvPicPr>
          <p:cNvPr id="6" name="Picture 5"/>
          <p:cNvPicPr>
            <a:picLocks noChangeAspect="1"/>
          </p:cNvPicPr>
          <p:nvPr/>
        </p:nvPicPr>
        <p:blipFill>
          <a:blip r:embed="rId3"/>
          <a:stretch>
            <a:fillRect/>
          </a:stretch>
        </p:blipFill>
        <p:spPr>
          <a:xfrm>
            <a:off x="5465685" y="5282107"/>
            <a:ext cx="3590925" cy="885825"/>
          </a:xfrm>
          <a:prstGeom prst="rect">
            <a:avLst/>
          </a:prstGeom>
        </p:spPr>
      </p:pic>
    </p:spTree>
    <p:extLst>
      <p:ext uri="{BB962C8B-B14F-4D97-AF65-F5344CB8AC3E}">
        <p14:creationId xmlns:p14="http://schemas.microsoft.com/office/powerpoint/2010/main" val="2356908637"/>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TC103457475[[fn=Frame]]</Template>
  <TotalTime>28</TotalTime>
  <Words>529</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Wingdings 2</vt:lpstr>
      <vt:lpstr>Frame</vt:lpstr>
      <vt:lpstr>Cipher Problems</vt:lpstr>
      <vt:lpstr>Caesar Cipher</vt:lpstr>
      <vt:lpstr>Caesar Cipher</vt:lpstr>
      <vt:lpstr>Caesar Cipher</vt:lpstr>
      <vt:lpstr>Caesar Cipher</vt:lpstr>
      <vt:lpstr>Simple Substitution Cipher </vt:lpstr>
      <vt:lpstr>Simple Substitution Cipher</vt:lpstr>
      <vt:lpstr>Vigenère and Gronsfeld Cipher </vt:lpstr>
      <vt:lpstr>Vigenère and Gronsfeld Cipher</vt:lpstr>
      <vt:lpstr>Vigenère and Gronsfeld Cipher</vt:lpstr>
      <vt:lpstr>Straddle Checkerboard Cipher </vt:lpstr>
      <vt:lpstr>Straddle Checkerboard Cipher</vt:lpstr>
      <vt:lpstr>Straddle Checkerboard Cipher</vt:lpstr>
      <vt:lpstr>Straddle Checkerboard Cipher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Cipher Problems</dc:title>
  <dc:creator>Kevin DesLauriers</dc:creator>
  <cp:lastModifiedBy>Kevin DesLauriers</cp:lastModifiedBy>
  <cp:revision>8</cp:revision>
  <dcterms:created xsi:type="dcterms:W3CDTF">2014-10-27T15:01:27Z</dcterms:created>
  <dcterms:modified xsi:type="dcterms:W3CDTF">2014-10-27T18:08:55Z</dcterms:modified>
</cp:coreProperties>
</file>