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3" r:id="rId3"/>
    <p:sldId id="267" r:id="rId4"/>
    <p:sldId id="268" r:id="rId5"/>
    <p:sldId id="269" r:id="rId6"/>
    <p:sldId id="273" r:id="rId7"/>
    <p:sldId id="272" r:id="rId8"/>
    <p:sldId id="275" r:id="rId9"/>
    <p:sldId id="276" r:id="rId10"/>
    <p:sldId id="274" r:id="rId11"/>
    <p:sldId id="280" r:id="rId12"/>
    <p:sldId id="281" r:id="rId13"/>
    <p:sldId id="27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6EB0E-05C7-4594-B7BA-9F2C41B3034C}" v="4" dt="2024-04-17T00:20:53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23"/>
    <p:restoredTop sz="94684"/>
  </p:normalViewPr>
  <p:slideViewPr>
    <p:cSldViewPr snapToGrid="0">
      <p:cViewPr varScale="1">
        <p:scale>
          <a:sx n="105" d="100"/>
          <a:sy n="10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ownes" userId="5ff8f435d83a5a99" providerId="LiveId" clId="{2F16EB0E-05C7-4594-B7BA-9F2C41B3034C}"/>
    <pc:docChg chg="modSld sldOrd">
      <pc:chgData name="Kevin Downes" userId="5ff8f435d83a5a99" providerId="LiveId" clId="{2F16EB0E-05C7-4594-B7BA-9F2C41B3034C}" dt="2024-04-17T00:20:53.164" v="8" actId="478"/>
      <pc:docMkLst>
        <pc:docMk/>
      </pc:docMkLst>
      <pc:sldChg chg="delSp modSp mod">
        <pc:chgData name="Kevin Downes" userId="5ff8f435d83a5a99" providerId="LiveId" clId="{2F16EB0E-05C7-4594-B7BA-9F2C41B3034C}" dt="2024-04-17T00:20:53.164" v="8" actId="478"/>
        <pc:sldMkLst>
          <pc:docMk/>
          <pc:sldMk cId="201180818" sldId="270"/>
        </pc:sldMkLst>
        <pc:graphicFrameChg chg="mod modGraphic">
          <ac:chgData name="Kevin Downes" userId="5ff8f435d83a5a99" providerId="LiveId" clId="{2F16EB0E-05C7-4594-B7BA-9F2C41B3034C}" dt="2024-04-16T23:33:37.814" v="7" actId="108"/>
          <ac:graphicFrameMkLst>
            <pc:docMk/>
            <pc:sldMk cId="201180818" sldId="270"/>
            <ac:graphicFrameMk id="2" creationId="{113CCA7A-0B3C-9F1F-C318-45D9168E4C92}"/>
          </ac:graphicFrameMkLst>
        </pc:graphicFrameChg>
        <pc:picChg chg="del">
          <ac:chgData name="Kevin Downes" userId="5ff8f435d83a5a99" providerId="LiveId" clId="{2F16EB0E-05C7-4594-B7BA-9F2C41B3034C}" dt="2024-04-17T00:20:53.164" v="8" actId="478"/>
          <ac:picMkLst>
            <pc:docMk/>
            <pc:sldMk cId="201180818" sldId="270"/>
            <ac:picMk id="10242" creationId="{74A9E089-EB8A-5864-93FC-8EBBC2716E0F}"/>
          </ac:picMkLst>
        </pc:picChg>
      </pc:sldChg>
      <pc:sldChg chg="ord">
        <pc:chgData name="Kevin Downes" userId="5ff8f435d83a5a99" providerId="LiveId" clId="{2F16EB0E-05C7-4594-B7BA-9F2C41B3034C}" dt="2024-04-16T22:49:32.095" v="1"/>
        <pc:sldMkLst>
          <pc:docMk/>
          <pc:sldMk cId="2975772720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7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51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1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446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2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2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7813B8-5235-D54A-9E10-3C95313C75A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8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2020.html" TargetMode="External"/><Relationship Id="rId2" Type="http://schemas.openxmlformats.org/officeDocument/2006/relationships/hyperlink" Target="https://pypi.org/project/censusdi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jogis-newjersey.opendata.arcgis.com/datasets/newjersey::county-boundaries-of-nj/explore?showTable=true" TargetMode="External"/><Relationship Id="rId5" Type="http://schemas.openxmlformats.org/officeDocument/2006/relationships/hyperlink" Target="https://www.nj.gov/njsp/ucr/uniform-crime-reports.shtml" TargetMode="External"/><Relationship Id="rId4" Type="http://schemas.openxmlformats.org/officeDocument/2006/relationships/hyperlink" Target="https://api.census.gov/data/2020/acs/acs5/variabl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ensusdis.readthedocs.io/en/latest/intro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4566AE-EC8F-BD59-06BF-B50AFD5D870C}"/>
              </a:ext>
            </a:extLst>
          </p:cNvPr>
          <p:cNvCxnSpPr>
            <a:cxnSpLocks/>
          </p:cNvCxnSpPr>
          <p:nvPr/>
        </p:nvCxnSpPr>
        <p:spPr>
          <a:xfrm>
            <a:off x="11887200" y="870008"/>
            <a:ext cx="0" cy="544766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334A7D-F830-7ED2-0413-31723E016C08}"/>
              </a:ext>
            </a:extLst>
          </p:cNvPr>
          <p:cNvCxnSpPr>
            <a:cxnSpLocks/>
          </p:cNvCxnSpPr>
          <p:nvPr/>
        </p:nvCxnSpPr>
        <p:spPr>
          <a:xfrm>
            <a:off x="5629564" y="863464"/>
            <a:ext cx="0" cy="538032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6C52D-C094-CD4F-4AFC-FDD201366C2D}"/>
              </a:ext>
            </a:extLst>
          </p:cNvPr>
          <p:cNvSpPr txBox="1"/>
          <p:nvPr/>
        </p:nvSpPr>
        <p:spPr>
          <a:xfrm>
            <a:off x="7603514" y="3761072"/>
            <a:ext cx="2638760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Kevin Downes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1CC55-FCB7-A260-D5D7-04468FDA7019}"/>
              </a:ext>
            </a:extLst>
          </p:cNvPr>
          <p:cNvSpPr txBox="1"/>
          <p:nvPr/>
        </p:nvSpPr>
        <p:spPr>
          <a:xfrm>
            <a:off x="7603514" y="1729852"/>
            <a:ext cx="2638760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Bobby Chang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761BB-653D-F2ED-6201-7EE5A9E59889}"/>
              </a:ext>
            </a:extLst>
          </p:cNvPr>
          <p:cNvSpPr txBox="1"/>
          <p:nvPr/>
        </p:nvSpPr>
        <p:spPr>
          <a:xfrm>
            <a:off x="7603514" y="5692190"/>
            <a:ext cx="2638760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u="none" strike="noStrike" dirty="0">
                <a:effectLst/>
                <a:latin typeface="Calibri" panose="020F0502020204030204" pitchFamily="34" charset="0"/>
              </a:rPr>
              <a:t>Eliezer</a:t>
            </a:r>
            <a:r>
              <a:rPr lang="en-US" sz="1600" b="1" dirty="0"/>
              <a:t> </a:t>
            </a:r>
            <a:r>
              <a:rPr lang="en-US" sz="1600" b="1" i="0" u="none" strike="noStrike" dirty="0">
                <a:effectLst/>
                <a:latin typeface="Calibri" panose="020F0502020204030204" pitchFamily="34" charset="0"/>
              </a:rPr>
              <a:t>Flores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920B1-55BD-501A-8C28-BC27EDA59C75}"/>
              </a:ext>
            </a:extLst>
          </p:cNvPr>
          <p:cNvSpPr txBox="1"/>
          <p:nvPr/>
        </p:nvSpPr>
        <p:spPr>
          <a:xfrm>
            <a:off x="1248089" y="1051454"/>
            <a:ext cx="3621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PSEG RUTGERS ANALYTICS BOOTCAMP PROGRAM</a:t>
            </a:r>
          </a:p>
          <a:p>
            <a:endParaRPr lang="en-US" sz="2400" b="1" dirty="0"/>
          </a:p>
          <a:p>
            <a:r>
              <a:rPr lang="en-US" sz="2400" b="1" dirty="0"/>
              <a:t>             </a:t>
            </a:r>
          </a:p>
          <a:p>
            <a:endParaRPr lang="en-US" sz="2400" b="1" dirty="0"/>
          </a:p>
          <a:p>
            <a:pPr algn="ctr"/>
            <a:r>
              <a:rPr lang="en-US" sz="2400" b="1" dirty="0"/>
              <a:t>    PROJECT 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9D323A-2EB0-6C50-270B-F90A1D4CCAA3}"/>
              </a:ext>
            </a:extLst>
          </p:cNvPr>
          <p:cNvSpPr txBox="1"/>
          <p:nvPr/>
        </p:nvSpPr>
        <p:spPr>
          <a:xfrm>
            <a:off x="2596272" y="6289445"/>
            <a:ext cx="128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 April 2024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8D9BC7-CCBA-40B2-8844-76D79C966263}"/>
              </a:ext>
            </a:extLst>
          </p:cNvPr>
          <p:cNvCxnSpPr>
            <a:cxnSpLocks/>
          </p:cNvCxnSpPr>
          <p:nvPr/>
        </p:nvCxnSpPr>
        <p:spPr>
          <a:xfrm>
            <a:off x="1688264" y="5480965"/>
            <a:ext cx="364455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F4EBA1-6DEF-61D8-62AC-5C2D4162221B}"/>
              </a:ext>
            </a:extLst>
          </p:cNvPr>
          <p:cNvCxnSpPr>
            <a:cxnSpLocks/>
          </p:cNvCxnSpPr>
          <p:nvPr/>
        </p:nvCxnSpPr>
        <p:spPr>
          <a:xfrm>
            <a:off x="1688258" y="6602955"/>
            <a:ext cx="362114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E90A611-4D36-F294-E06A-A9EEC8BF7CA7}"/>
              </a:ext>
            </a:extLst>
          </p:cNvPr>
          <p:cNvSpPr/>
          <p:nvPr/>
        </p:nvSpPr>
        <p:spPr>
          <a:xfrm>
            <a:off x="461818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AB98DC-BDDF-C624-7DA3-01457DF77121}"/>
              </a:ext>
            </a:extLst>
          </p:cNvPr>
          <p:cNvSpPr/>
          <p:nvPr/>
        </p:nvSpPr>
        <p:spPr>
          <a:xfrm>
            <a:off x="471055" y="242011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Census 97</a:t>
            </a:r>
          </a:p>
        </p:txBody>
      </p:sp>
    </p:spTree>
    <p:extLst>
      <p:ext uri="{BB962C8B-B14F-4D97-AF65-F5344CB8AC3E}">
        <p14:creationId xmlns:p14="http://schemas.microsoft.com/office/powerpoint/2010/main" val="382752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KEY FINDINGS 4 – Population has a weak correlation with median household income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61A102-64B6-6F53-4F61-81DC96A2AD68}"/>
              </a:ext>
            </a:extLst>
          </p:cNvPr>
          <p:cNvSpPr txBox="1">
            <a:spLocks/>
          </p:cNvSpPr>
          <p:nvPr/>
        </p:nvSpPr>
        <p:spPr>
          <a:xfrm>
            <a:off x="1661214" y="4921865"/>
            <a:ext cx="9591713" cy="472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 i="0" u="none" strike="noStrike">
                <a:solidFill>
                  <a:srgbClr val="002060"/>
                </a:solidFill>
                <a:effectLst/>
                <a:latin typeface="Söhne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1079FD6-70DE-2C5F-0C85-F18EE219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03" y="787978"/>
            <a:ext cx="8105775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1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80481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KEY FINDINGS 5 – Densely </a:t>
            </a:r>
            <a:r>
              <a:rPr lang="en-US" b="1" dirty="0" err="1">
                <a:solidFill>
                  <a:schemeClr val="tx1"/>
                </a:solidFill>
              </a:rPr>
              <a:t>pop.counties</a:t>
            </a:r>
            <a:r>
              <a:rPr lang="en-US" b="1" dirty="0">
                <a:solidFill>
                  <a:schemeClr val="tx1"/>
                </a:solidFill>
              </a:rPr>
              <a:t> crime dropped as opposed to low dense counties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61A102-64B6-6F53-4F61-81DC96A2AD68}"/>
              </a:ext>
            </a:extLst>
          </p:cNvPr>
          <p:cNvSpPr txBox="1">
            <a:spLocks/>
          </p:cNvSpPr>
          <p:nvPr/>
        </p:nvSpPr>
        <p:spPr>
          <a:xfrm>
            <a:off x="1661214" y="4921865"/>
            <a:ext cx="9591713" cy="472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 i="0" u="none" strike="noStrike">
                <a:solidFill>
                  <a:srgbClr val="002060"/>
                </a:solidFill>
                <a:effectLst/>
                <a:latin typeface="Söhne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5A29D4-7E83-5E56-9290-BCAEC02A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027401"/>
            <a:ext cx="931545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9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80481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KEY FINDINGS 6 – Burglary &amp; Robbery went down due to the early stage of the Pandemic.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61A102-64B6-6F53-4F61-81DC96A2AD68}"/>
              </a:ext>
            </a:extLst>
          </p:cNvPr>
          <p:cNvSpPr txBox="1">
            <a:spLocks/>
          </p:cNvSpPr>
          <p:nvPr/>
        </p:nvSpPr>
        <p:spPr>
          <a:xfrm>
            <a:off x="1661214" y="4921865"/>
            <a:ext cx="9591713" cy="472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 i="0" u="none" strike="noStrike">
                <a:solidFill>
                  <a:srgbClr val="002060"/>
                </a:solidFill>
                <a:effectLst/>
                <a:latin typeface="Söhne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9009284-5FFC-75AD-591F-EF7F5DCC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87" y="975014"/>
            <a:ext cx="8378332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06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Overall Findings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F3F009-32B9-BC56-08E8-65B65102AF55}"/>
              </a:ext>
            </a:extLst>
          </p:cNvPr>
          <p:cNvSpPr txBox="1">
            <a:spLocks/>
          </p:cNvSpPr>
          <p:nvPr/>
        </p:nvSpPr>
        <p:spPr>
          <a:xfrm>
            <a:off x="1535669" y="4684542"/>
            <a:ext cx="9591713" cy="1316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i="0" u="none" strike="noStrike" dirty="0">
              <a:solidFill>
                <a:srgbClr val="002060"/>
              </a:solidFill>
              <a:effectLst/>
              <a:latin typeface="Söhne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EF047-EF2D-8BE9-7C66-465725B9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437" y="1144758"/>
            <a:ext cx="8535988" cy="38209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Education levels have a positive impact on the median household income of a county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Population of the county does not have a strong relationship with median household 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 household income goes up crime goes down, but higher levels of education did not show to reduce crime levels </a:t>
            </a:r>
          </a:p>
        </p:txBody>
      </p:sp>
    </p:spTree>
    <p:extLst>
      <p:ext uri="{BB962C8B-B14F-4D97-AF65-F5344CB8AC3E}">
        <p14:creationId xmlns:p14="http://schemas.microsoft.com/office/powerpoint/2010/main" val="248367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Enhancements</a:t>
            </a:r>
          </a:p>
        </p:txBody>
      </p:sp>
      <p:pic>
        <p:nvPicPr>
          <p:cNvPr id="10" name="Picture 2" descr="Basketball ball icon team sport league symbol">
            <a:extLst>
              <a:ext uri="{FF2B5EF4-FFF2-40B4-BE49-F238E27FC236}">
                <a16:creationId xmlns:a16="http://schemas.microsoft.com/office/drawing/2014/main" id="{BB5AFBC3-73AF-1105-B6F7-D0A89F23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08" y="1402635"/>
            <a:ext cx="265574" cy="2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3CCA7A-0B3C-9F1F-C318-45D9168E4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55198"/>
              </p:ext>
            </p:extLst>
          </p:nvPr>
        </p:nvGraphicFramePr>
        <p:xfrm>
          <a:off x="1106424" y="1057565"/>
          <a:ext cx="5899287" cy="322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287">
                  <a:extLst>
                    <a:ext uri="{9D8B030D-6E8A-4147-A177-3AD203B41FA5}">
                      <a16:colId xmlns:a16="http://schemas.microsoft.com/office/drawing/2014/main" val="1701787909"/>
                    </a:ext>
                  </a:extLst>
                </a:gridCol>
              </a:tblGrid>
              <a:tr h="426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effectLst/>
                          <a:latin typeface="Söhne"/>
                        </a:rPr>
                        <a:t>Directions for 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84651"/>
                  </a:ext>
                </a:extLst>
              </a:tr>
              <a:tr h="415287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Söhne"/>
                        </a:rPr>
                        <a:t>Get more years for census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97791"/>
                  </a:ext>
                </a:extLst>
              </a:tr>
              <a:tr h="415287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Söhne"/>
                        </a:rPr>
                        <a:t>More time to view additional census variables from the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61995"/>
                  </a:ext>
                </a:extLst>
              </a:tr>
              <a:tr h="3588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öhne"/>
                        </a:rPr>
                        <a:t>NJ crime data was only up to 2021 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64658"/>
                  </a:ext>
                </a:extLst>
              </a:tr>
              <a:tr h="392661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Söhne"/>
                        </a:rPr>
                        <a:t>Crime data didn’t include white collar crimes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91369"/>
                  </a:ext>
                </a:extLst>
              </a:tr>
              <a:tr h="613647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Söhne"/>
                        </a:rPr>
                        <a:t>Further analysis down to city/town level potentially have different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54496"/>
                  </a:ext>
                </a:extLst>
              </a:tr>
              <a:tr h="572064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Söhne"/>
                          <a:ea typeface="+mn-ea"/>
                          <a:cs typeface="+mn-cs"/>
                        </a:rPr>
                        <a:t>Using MongoDB to easier save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Söhne"/>
                          <a:ea typeface="+mn-ea"/>
                          <a:cs typeface="+mn-cs"/>
                        </a:rPr>
                        <a:t>GeoJSON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Söhne"/>
                          <a:ea typeface="+mn-ea"/>
                          <a:cs typeface="+mn-cs"/>
                        </a:rPr>
                        <a:t> data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9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8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618A9B-5BBA-142C-86CF-C0ABCE804462}"/>
              </a:ext>
            </a:extLst>
          </p:cNvPr>
          <p:cNvSpPr txBox="1">
            <a:spLocks/>
          </p:cNvSpPr>
          <p:nvPr/>
        </p:nvSpPr>
        <p:spPr>
          <a:xfrm>
            <a:off x="1273739" y="512064"/>
            <a:ext cx="9872055" cy="6345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0" i="0" u="none" strike="noStrike" dirty="0"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n-lt"/>
              </a:rPr>
              <a:t>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+mn-lt"/>
              </a:rPr>
              <a:t>Data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Visualization Track</a:t>
            </a:r>
            <a:endParaRPr lang="en-US" sz="2400" b="0" i="0" dirty="0">
              <a:solidFill>
                <a:schemeClr val="bg1"/>
              </a:solidFill>
              <a:effectLst/>
              <a:latin typeface="+mn-lt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sz="2000" b="1" u="sng" dirty="0">
                <a:solidFill>
                  <a:schemeClr val="bg1"/>
                </a:solidFill>
                <a:latin typeface="+mn-lt"/>
              </a:rPr>
              <a:t>Data Sources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: US Census data, New Jersey Geographic Information Network (NJGIN) Open Data &amp; NJ State Police Crime data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+mn-lt"/>
            </a:endParaRPr>
          </a:p>
          <a:p>
            <a:pPr algn="l"/>
            <a:r>
              <a:rPr lang="en-US" sz="2000" b="1" i="0" u="sng" dirty="0">
                <a:solidFill>
                  <a:schemeClr val="bg1"/>
                </a:solidFill>
                <a:effectLst/>
                <a:latin typeface="+mn-lt"/>
              </a:rPr>
              <a:t>US Census Data sources: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https://pypi.org/project/censusdis/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hlinkClick r:id="rId3"/>
              </a:rPr>
              <a:t>https://api.census.gov/data/2020.html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hlinkClick r:id="rId4"/>
              </a:rPr>
              <a:t>https://api.census.gov/data/2020/acs/acs5/variables.html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pPr algn="l"/>
            <a:endParaRPr lang="en-US" sz="2000" b="0" i="0" u="none" strike="noStrike" dirty="0">
              <a:solidFill>
                <a:schemeClr val="bg1"/>
              </a:solidFill>
              <a:effectLst/>
              <a:latin typeface="+mn-lt"/>
            </a:endParaRPr>
          </a:p>
          <a:p>
            <a:pPr algn="l"/>
            <a:r>
              <a:rPr lang="en-US" sz="2000" b="1" u="sng" dirty="0">
                <a:solidFill>
                  <a:schemeClr val="bg1"/>
                </a:solidFill>
                <a:latin typeface="+mn-lt"/>
              </a:rPr>
              <a:t>NJ State Police:</a:t>
            </a:r>
          </a:p>
          <a:p>
            <a:pPr algn="l"/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lt"/>
                <a:hlinkClick r:id="rId5"/>
              </a:rPr>
              <a:t>https://www.nj.gov/njsp/ucr/uniform-crime-reports.shtml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sz="2000" b="1" u="sng" dirty="0">
                <a:solidFill>
                  <a:schemeClr val="bg1"/>
                </a:solidFill>
                <a:latin typeface="+mn-lt"/>
              </a:rPr>
              <a:t>NJ County Boundaries: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hlinkClick r:id="rId6"/>
              </a:rPr>
              <a:t>https://njogis-newjersey.opendata.arcgis.com/datasets/newjersey::county-boundaries-of-nj/explore?showTable=true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PURPOSE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+mn-lt"/>
              </a:rPr>
              <a:t>Develop a data visualization showing by NJ county the median household income, education statistics, and crime statistics to show any relationships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b="0" i="0" u="none" strike="noStrike" dirty="0"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5" y="0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473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4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38916"/>
            <a:ext cx="11720945" cy="422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APPROACH | PROJECT LIFECYCLE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356F79-8EA9-5BB0-12BE-295023D37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20420"/>
              </p:ext>
            </p:extLst>
          </p:nvPr>
        </p:nvGraphicFramePr>
        <p:xfrm>
          <a:off x="1097280" y="1096052"/>
          <a:ext cx="10976609" cy="5479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457">
                  <a:extLst>
                    <a:ext uri="{9D8B030D-6E8A-4147-A177-3AD203B41FA5}">
                      <a16:colId xmlns:a16="http://schemas.microsoft.com/office/drawing/2014/main" val="3285292679"/>
                    </a:ext>
                  </a:extLst>
                </a:gridCol>
                <a:gridCol w="2200038">
                  <a:extLst>
                    <a:ext uri="{9D8B030D-6E8A-4147-A177-3AD203B41FA5}">
                      <a16:colId xmlns:a16="http://schemas.microsoft.com/office/drawing/2014/main" val="233369947"/>
                    </a:ext>
                  </a:extLst>
                </a:gridCol>
                <a:gridCol w="2200038">
                  <a:extLst>
                    <a:ext uri="{9D8B030D-6E8A-4147-A177-3AD203B41FA5}">
                      <a16:colId xmlns:a16="http://schemas.microsoft.com/office/drawing/2014/main" val="35828087"/>
                    </a:ext>
                  </a:extLst>
                </a:gridCol>
                <a:gridCol w="2200038">
                  <a:extLst>
                    <a:ext uri="{9D8B030D-6E8A-4147-A177-3AD203B41FA5}">
                      <a16:colId xmlns:a16="http://schemas.microsoft.com/office/drawing/2014/main" val="94962506"/>
                    </a:ext>
                  </a:extLst>
                </a:gridCol>
                <a:gridCol w="2200038">
                  <a:extLst>
                    <a:ext uri="{9D8B030D-6E8A-4147-A177-3AD203B41FA5}">
                      <a16:colId xmlns:a16="http://schemas.microsoft.com/office/drawing/2014/main" val="3447686910"/>
                    </a:ext>
                  </a:extLst>
                </a:gridCol>
              </a:tblGrid>
              <a:tr h="3448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PROJECT ANALYSYS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NEW LIBRARIES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 GATHERING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 PREPARATION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VISUALIZATION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4444"/>
                  </a:ext>
                </a:extLst>
              </a:tr>
              <a:tr h="25242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Defining the purpose of the project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Identify the data 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Create the project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Determine the key findings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Censusdis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openpyxl</a:t>
                      </a:r>
                      <a:r>
                        <a:rPr lang="en-US" sz="1600" dirty="0"/>
                        <a:t>, &amp; </a:t>
                      </a:r>
                      <a:r>
                        <a:rPr lang="en-US" sz="1600" dirty="0" err="1"/>
                        <a:t>jquery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Establish understanding of new library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Determine variables that could be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Determine the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Collect data from US Census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Collect data from NJ State Police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Collect data from NJGIN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Apply data conversion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Leverage Pandas </a:t>
                      </a:r>
                      <a:r>
                        <a:rPr lang="en-US" sz="1600" dirty="0" err="1"/>
                        <a:t>dataframe</a:t>
                      </a:r>
                      <a:r>
                        <a:rPr lang="en-US" sz="1600" dirty="0"/>
                        <a:t> to organize the required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Eliminate non-essential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Perform error 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Upload to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600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Build data visualization with JavaScript, HTML, Leaflet, </a:t>
                      </a:r>
                      <a:r>
                        <a:rPr lang="en-US" sz="1600" dirty="0" err="1"/>
                        <a:t>jquery</a:t>
                      </a:r>
                      <a:r>
                        <a:rPr lang="en-US" sz="1600" dirty="0"/>
                        <a:t>, and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92962"/>
                  </a:ext>
                </a:extLst>
              </a:tr>
              <a:tr h="8142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2"/>
                        </a:rPr>
                        <a:t>CensusDIS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Median household income, population, and education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00262"/>
                  </a:ext>
                </a:extLst>
              </a:tr>
              <a:tr h="806652">
                <a:tc gridSpan="5">
                  <a:txBody>
                    <a:bodyPr/>
                    <a:lstStyle/>
                    <a:p>
                      <a:r>
                        <a:rPr lang="en-US" sz="1600" dirty="0" err="1"/>
                        <a:t>Jupyter</a:t>
                      </a:r>
                      <a:r>
                        <a:rPr lang="en-US" sz="1600" dirty="0"/>
                        <a:t> Notebook, Visual Studio Code, and GitHub integration for team collaboration and code management lifecycle efficiently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6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5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9680"/>
            <a:ext cx="11720945" cy="449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Project_3 DATA ARCHITECTURE – ENTITY RELATIONSHIP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FC6F9-6B97-8068-F463-053EE88E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99" y="1227155"/>
            <a:ext cx="8626588" cy="47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5" y="0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OBSTACLES | SOLUTIONS</a:t>
            </a:r>
          </a:p>
        </p:txBody>
      </p:sp>
      <p:pic>
        <p:nvPicPr>
          <p:cNvPr id="9" name="Picture 2" descr="Basketball ball icon team sport league symbol">
            <a:extLst>
              <a:ext uri="{FF2B5EF4-FFF2-40B4-BE49-F238E27FC236}">
                <a16:creationId xmlns:a16="http://schemas.microsoft.com/office/drawing/2014/main" id="{EE07D948-649E-9B89-7023-2786C872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89" y="4039617"/>
            <a:ext cx="265574" cy="2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asketball ball icon team sport league symbol">
            <a:extLst>
              <a:ext uri="{FF2B5EF4-FFF2-40B4-BE49-F238E27FC236}">
                <a16:creationId xmlns:a16="http://schemas.microsoft.com/office/drawing/2014/main" id="{BB5AFBC3-73AF-1105-B6F7-D0A89F23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08" y="1402635"/>
            <a:ext cx="265574" cy="2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3CCA7A-0B3C-9F1F-C318-45D9168E4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83964"/>
              </p:ext>
            </p:extLst>
          </p:nvPr>
        </p:nvGraphicFramePr>
        <p:xfrm>
          <a:off x="960582" y="539446"/>
          <a:ext cx="11019971" cy="62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381">
                  <a:extLst>
                    <a:ext uri="{9D8B030D-6E8A-4147-A177-3AD203B41FA5}">
                      <a16:colId xmlns:a16="http://schemas.microsoft.com/office/drawing/2014/main" val="3337959167"/>
                    </a:ext>
                  </a:extLst>
                </a:gridCol>
                <a:gridCol w="4459885">
                  <a:extLst>
                    <a:ext uri="{9D8B030D-6E8A-4147-A177-3AD203B41FA5}">
                      <a16:colId xmlns:a16="http://schemas.microsoft.com/office/drawing/2014/main" val="1701787909"/>
                    </a:ext>
                  </a:extLst>
                </a:gridCol>
                <a:gridCol w="4770705">
                  <a:extLst>
                    <a:ext uri="{9D8B030D-6E8A-4147-A177-3AD203B41FA5}">
                      <a16:colId xmlns:a16="http://schemas.microsoft.com/office/drawing/2014/main" val="2699687337"/>
                    </a:ext>
                  </a:extLst>
                </a:gridCol>
              </a:tblGrid>
              <a:tr h="582681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SOLUTION/WORKAROUND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84651"/>
                  </a:ext>
                </a:extLst>
              </a:tr>
              <a:tr h="11321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Crime Data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File was in excel format while in class we only used csv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Used new python library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openpyxl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97791"/>
                  </a:ext>
                </a:extLst>
              </a:tr>
              <a:tr h="87087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Each county was on its own tab and the agency (police department) was in the same column as statistics categories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Created nested for loops to iterate through each sheet in the workbook and through each row in the current sheet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61995"/>
                  </a:ext>
                </a:extLst>
              </a:tr>
              <a:tr h="87087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Census Data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set of variables to choose from (27,892)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selection to variables that could provide higher level analysis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30292"/>
                  </a:ext>
                </a:extLst>
              </a:tr>
              <a:tr h="870877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Postgres DB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CSV files were not loading data into the tables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All table names needed to be lower case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88423"/>
                  </a:ext>
                </a:extLst>
              </a:tr>
              <a:tr h="78128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Needed unique id to link the data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Manually created </a:t>
                      </a:r>
                      <a:r>
                        <a:rPr lang="en-US" dirty="0" err="1">
                          <a:latin typeface="+mn-lt"/>
                        </a:rPr>
                        <a:t>county_id</a:t>
                      </a:r>
                      <a:r>
                        <a:rPr lang="en-US" dirty="0">
                          <a:latin typeface="+mn-lt"/>
                        </a:rPr>
                        <a:t> csv file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25785"/>
                  </a:ext>
                </a:extLst>
              </a:tr>
              <a:tr h="78128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Data Visualization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öhne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updating the legend to match the measure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0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4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553350" y="193393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 Visualization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D196A-28B6-609D-9A16-BCF9C4DFD72C}"/>
              </a:ext>
            </a:extLst>
          </p:cNvPr>
          <p:cNvSpPr txBox="1"/>
          <p:nvPr/>
        </p:nvSpPr>
        <p:spPr>
          <a:xfrm>
            <a:off x="1152144" y="859070"/>
            <a:ext cx="10277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40C28"/>
                </a:solidFill>
                <a:highlight>
                  <a:srgbClr val="D3E3FD"/>
                </a:highlight>
                <a:latin typeface="Google Sans"/>
              </a:defRPr>
            </a:lvl1pPr>
          </a:lstStyle>
          <a:p>
            <a:r>
              <a:rPr lang="en-US" dirty="0"/>
              <a:t>Leaflet Choropleth Map provides a way to visualize different metric value over NJ counties. Select different metric from Crime and Census data helps us to discover Crime, Income, Education and Geography relationship.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E4BAD4-9CEA-D222-B232-F741CAB3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60" y="1975793"/>
            <a:ext cx="4916892" cy="4553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B1F34-FCAB-D2A5-706F-E242045F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807" y="1975793"/>
            <a:ext cx="4176029" cy="45533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BDE67A-47E1-2C59-93AE-EAEC3624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4317" y="1975793"/>
            <a:ext cx="4945757" cy="45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KEY FINDINGS 1– Positive correlation between median household income and education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A07B58C-F964-A73E-E2D7-7A690D57CDB5}"/>
              </a:ext>
            </a:extLst>
          </p:cNvPr>
          <p:cNvSpPr txBox="1">
            <a:spLocks/>
          </p:cNvSpPr>
          <p:nvPr/>
        </p:nvSpPr>
        <p:spPr>
          <a:xfrm>
            <a:off x="1635748" y="4937225"/>
            <a:ext cx="9591713" cy="816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 i="0" u="none" strike="noStrike">
                <a:solidFill>
                  <a:srgbClr val="002060"/>
                </a:solidFill>
                <a:effectLst/>
                <a:latin typeface="Söhne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A62CA44-7790-11C3-904A-26B8C4E20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1" y="913172"/>
            <a:ext cx="869632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6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KEY FINDINGS 2 – Negative correlation between median household income and crime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6941B2D-BFC3-C564-22BB-44350E4DA108}"/>
              </a:ext>
            </a:extLst>
          </p:cNvPr>
          <p:cNvSpPr txBox="1">
            <a:spLocks/>
          </p:cNvSpPr>
          <p:nvPr/>
        </p:nvSpPr>
        <p:spPr>
          <a:xfrm>
            <a:off x="1635748" y="5103736"/>
            <a:ext cx="9591713" cy="472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i="0" u="none" strike="noStrike" dirty="0">
              <a:solidFill>
                <a:srgbClr val="002060"/>
              </a:solidFill>
              <a:effectLst/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7A279-6A46-E0D3-1118-1AAA18920976}"/>
              </a:ext>
            </a:extLst>
          </p:cNvPr>
          <p:cNvSpPr txBox="1"/>
          <p:nvPr/>
        </p:nvSpPr>
        <p:spPr>
          <a:xfrm>
            <a:off x="1038828" y="5991225"/>
            <a:ext cx="10946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2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7E5F6A2-2316-EE94-7C12-07EF2B5A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828675"/>
            <a:ext cx="862012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1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KEY FINDINGS 3 –  Very weak correlation between higher education levels and crime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A07B58C-F964-A73E-E2D7-7A690D57CDB5}"/>
              </a:ext>
            </a:extLst>
          </p:cNvPr>
          <p:cNvSpPr txBox="1">
            <a:spLocks/>
          </p:cNvSpPr>
          <p:nvPr/>
        </p:nvSpPr>
        <p:spPr>
          <a:xfrm>
            <a:off x="1635748" y="5051643"/>
            <a:ext cx="9591713" cy="8164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 i="0" u="none" strike="noStrike">
                <a:solidFill>
                  <a:srgbClr val="002060"/>
                </a:solidFill>
                <a:effectLst/>
                <a:latin typeface="Söhne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A43A8B-D379-9DC0-6BC0-B851B1B83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52" y="913172"/>
            <a:ext cx="83058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658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7181</TotalTime>
  <Words>674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Söhne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Anupam sasmal</dc:creator>
  <cp:lastModifiedBy>Kevin Downes</cp:lastModifiedBy>
  <cp:revision>67</cp:revision>
  <dcterms:created xsi:type="dcterms:W3CDTF">2024-01-10T00:06:39Z</dcterms:created>
  <dcterms:modified xsi:type="dcterms:W3CDTF">2024-04-17T00:20:54Z</dcterms:modified>
</cp:coreProperties>
</file>