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sldIdLst>
    <p:sldId id="256" r:id="rId2"/>
    <p:sldId id="263" r:id="rId3"/>
    <p:sldId id="267" r:id="rId4"/>
    <p:sldId id="269" r:id="rId5"/>
    <p:sldId id="284" r:id="rId6"/>
    <p:sldId id="286" r:id="rId7"/>
    <p:sldId id="288" r:id="rId8"/>
    <p:sldId id="283" r:id="rId9"/>
    <p:sldId id="290" r:id="rId10"/>
    <p:sldId id="291" r:id="rId11"/>
    <p:sldId id="292" r:id="rId12"/>
    <p:sldId id="298" r:id="rId13"/>
    <p:sldId id="274" r:id="rId14"/>
    <p:sldId id="293" r:id="rId15"/>
    <p:sldId id="278" r:id="rId16"/>
    <p:sldId id="294" r:id="rId17"/>
    <p:sldId id="29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16EB0E-05C7-4594-B7BA-9F2C41B3034C}" v="4" dt="2024-04-17T00:20:53.1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23"/>
    <p:restoredTop sz="95521" autoAdjust="0"/>
  </p:normalViewPr>
  <p:slideViewPr>
    <p:cSldViewPr snapToGrid="0">
      <p:cViewPr varScale="1">
        <p:scale>
          <a:sx n="106" d="100"/>
          <a:sy n="106" d="100"/>
        </p:scale>
        <p:origin x="21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Downes" userId="5ff8f435d83a5a99" providerId="LiveId" clId="{2F16EB0E-05C7-4594-B7BA-9F2C41B3034C}"/>
    <pc:docChg chg="modSld sldOrd">
      <pc:chgData name="Kevin Downes" userId="5ff8f435d83a5a99" providerId="LiveId" clId="{2F16EB0E-05C7-4594-B7BA-9F2C41B3034C}" dt="2024-04-17T00:20:53.164" v="8" actId="478"/>
      <pc:docMkLst>
        <pc:docMk/>
      </pc:docMkLst>
      <pc:sldChg chg="delSp modSp mod">
        <pc:chgData name="Kevin Downes" userId="5ff8f435d83a5a99" providerId="LiveId" clId="{2F16EB0E-05C7-4594-B7BA-9F2C41B3034C}" dt="2024-04-17T00:20:53.164" v="8" actId="478"/>
        <pc:sldMkLst>
          <pc:docMk/>
          <pc:sldMk cId="201180818" sldId="270"/>
        </pc:sldMkLst>
        <pc:graphicFrameChg chg="mod modGraphic">
          <ac:chgData name="Kevin Downes" userId="5ff8f435d83a5a99" providerId="LiveId" clId="{2F16EB0E-05C7-4594-B7BA-9F2C41B3034C}" dt="2024-04-16T23:33:37.814" v="7" actId="108"/>
          <ac:graphicFrameMkLst>
            <pc:docMk/>
            <pc:sldMk cId="201180818" sldId="270"/>
            <ac:graphicFrameMk id="2" creationId="{113CCA7A-0B3C-9F1F-C318-45D9168E4C92}"/>
          </ac:graphicFrameMkLst>
        </pc:graphicFrameChg>
        <pc:picChg chg="del">
          <ac:chgData name="Kevin Downes" userId="5ff8f435d83a5a99" providerId="LiveId" clId="{2F16EB0E-05C7-4594-B7BA-9F2C41B3034C}" dt="2024-04-17T00:20:53.164" v="8" actId="478"/>
          <ac:picMkLst>
            <pc:docMk/>
            <pc:sldMk cId="201180818" sldId="270"/>
            <ac:picMk id="10242" creationId="{74A9E089-EB8A-5864-93FC-8EBBC2716E0F}"/>
          </ac:picMkLst>
        </pc:picChg>
      </pc:sldChg>
      <pc:sldChg chg="ord">
        <pc:chgData name="Kevin Downes" userId="5ff8f435d83a5a99" providerId="LiveId" clId="{2F16EB0E-05C7-4594-B7BA-9F2C41B3034C}" dt="2024-04-16T22:49:32.095" v="1"/>
        <pc:sldMkLst>
          <pc:docMk/>
          <pc:sldMk cId="2975772720" sldId="27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7813B8-5235-D54A-9E10-3C95313C75AB}"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6971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F97813B8-5235-D54A-9E10-3C95313C75AB}" type="datetimeFigureOut">
              <a:rPr lang="en-US" smtClean="0"/>
              <a:t>6/25/2024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2836102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813B8-5235-D54A-9E10-3C95313C75AB}"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2843975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813B8-5235-D54A-9E10-3C95313C75AB}"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02451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813B8-5235-D54A-9E10-3C95313C75AB}"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1035321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813B8-5235-D54A-9E10-3C95313C75AB}"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884463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813B8-5235-D54A-9E10-3C95313C75AB}"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4282091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7813B8-5235-D54A-9E10-3C95313C75AB}"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18744029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7813B8-5235-D54A-9E10-3C95313C75AB}"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3654870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7813B8-5235-D54A-9E10-3C95313C75AB}"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3931967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813B8-5235-D54A-9E10-3C95313C75AB}"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4073521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7813B8-5235-D54A-9E10-3C95313C75AB}"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3975139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7813B8-5235-D54A-9E10-3C95313C75AB}" type="datetimeFigureOut">
              <a:rPr lang="en-US" smtClean="0"/>
              <a:t>6/25/2024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210379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7813B8-5235-D54A-9E10-3C95313C75AB}" type="datetimeFigureOut">
              <a:rPr lang="en-US" smtClean="0"/>
              <a:t>6/25/2024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1267728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7813B8-5235-D54A-9E10-3C95313C75AB}" type="datetimeFigureOut">
              <a:rPr lang="en-US" smtClean="0"/>
              <a:t>6/25/2024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233826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7813B8-5235-D54A-9E10-3C95313C75AB}"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611882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7813B8-5235-D54A-9E10-3C95313C75AB}"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4049878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97813B8-5235-D54A-9E10-3C95313C75AB}" type="datetimeFigureOut">
              <a:rPr lang="en-US" smtClean="0"/>
              <a:t>6/25/2024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40B8475-DA76-9D4E-916D-C92B974D79F8}" type="slidenum">
              <a:rPr lang="en-US" smtClean="0"/>
              <a:t>‹#›</a:t>
            </a:fld>
            <a:endParaRPr lang="en-US"/>
          </a:p>
        </p:txBody>
      </p:sp>
    </p:spTree>
    <p:extLst>
      <p:ext uri="{BB962C8B-B14F-4D97-AF65-F5344CB8AC3E}">
        <p14:creationId xmlns:p14="http://schemas.microsoft.com/office/powerpoint/2010/main" val="3534308300"/>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sukhmandeepsinghbrar/housing-price-dataset"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54566AE-EC8F-BD59-06BF-B50AFD5D870C}"/>
              </a:ext>
            </a:extLst>
          </p:cNvPr>
          <p:cNvCxnSpPr>
            <a:cxnSpLocks/>
          </p:cNvCxnSpPr>
          <p:nvPr/>
        </p:nvCxnSpPr>
        <p:spPr>
          <a:xfrm>
            <a:off x="11887200" y="870008"/>
            <a:ext cx="0" cy="5447665"/>
          </a:xfrm>
          <a:prstGeom prst="line">
            <a:avLst/>
          </a:prstGeom>
          <a:ln w="57150"/>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2D334A7D-F830-7ED2-0413-31723E016C08}"/>
              </a:ext>
            </a:extLst>
          </p:cNvPr>
          <p:cNvCxnSpPr>
            <a:cxnSpLocks/>
          </p:cNvCxnSpPr>
          <p:nvPr/>
        </p:nvCxnSpPr>
        <p:spPr>
          <a:xfrm>
            <a:off x="5629564" y="863464"/>
            <a:ext cx="0" cy="5380321"/>
          </a:xfrm>
          <a:prstGeom prst="line">
            <a:avLst/>
          </a:prstGeom>
          <a:ln w="57150"/>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36C52D-C094-CD4F-4AFC-FDD201366C2D}"/>
              </a:ext>
            </a:extLst>
          </p:cNvPr>
          <p:cNvSpPr txBox="1"/>
          <p:nvPr/>
        </p:nvSpPr>
        <p:spPr>
          <a:xfrm>
            <a:off x="7603514" y="3761072"/>
            <a:ext cx="2638760" cy="338554"/>
          </a:xfrm>
          <a:prstGeom prst="rect">
            <a:avLst/>
          </a:prstGeom>
          <a:solidFill>
            <a:schemeClr val="accent1">
              <a:lumMod val="50000"/>
            </a:schemeClr>
          </a:solidFill>
        </p:spPr>
        <p:txBody>
          <a:bodyPr wrap="square" rtlCol="0">
            <a:spAutoFit/>
          </a:bodyPr>
          <a:lstStyle/>
          <a:p>
            <a:pPr algn="ctr"/>
            <a:r>
              <a:rPr lang="en-US" sz="1600" b="1" dirty="0"/>
              <a:t>Kevin Downes</a:t>
            </a:r>
          </a:p>
        </p:txBody>
      </p:sp>
      <p:sp>
        <p:nvSpPr>
          <p:cNvPr id="16" name="TextBox 15">
            <a:extLst>
              <a:ext uri="{FF2B5EF4-FFF2-40B4-BE49-F238E27FC236}">
                <a16:creationId xmlns:a16="http://schemas.microsoft.com/office/drawing/2014/main" id="{9831CC55-FCB7-A260-D5D7-04468FDA7019}"/>
              </a:ext>
            </a:extLst>
          </p:cNvPr>
          <p:cNvSpPr txBox="1"/>
          <p:nvPr/>
        </p:nvSpPr>
        <p:spPr>
          <a:xfrm>
            <a:off x="7603514" y="1729852"/>
            <a:ext cx="2638760" cy="338554"/>
          </a:xfrm>
          <a:prstGeom prst="rect">
            <a:avLst/>
          </a:prstGeom>
          <a:solidFill>
            <a:schemeClr val="accent1">
              <a:lumMod val="50000"/>
            </a:schemeClr>
          </a:solidFill>
        </p:spPr>
        <p:txBody>
          <a:bodyPr wrap="square" rtlCol="0">
            <a:spAutoFit/>
          </a:bodyPr>
          <a:lstStyle/>
          <a:p>
            <a:pPr algn="ctr"/>
            <a:r>
              <a:rPr lang="en-US" sz="1600" b="1" dirty="0"/>
              <a:t>Bobby Chang</a:t>
            </a:r>
          </a:p>
        </p:txBody>
      </p:sp>
      <p:sp>
        <p:nvSpPr>
          <p:cNvPr id="18" name="TextBox 17">
            <a:extLst>
              <a:ext uri="{FF2B5EF4-FFF2-40B4-BE49-F238E27FC236}">
                <a16:creationId xmlns:a16="http://schemas.microsoft.com/office/drawing/2014/main" id="{5FE761BB-653D-F2ED-6201-7EE5A9E59889}"/>
              </a:ext>
            </a:extLst>
          </p:cNvPr>
          <p:cNvSpPr txBox="1"/>
          <p:nvPr/>
        </p:nvSpPr>
        <p:spPr>
          <a:xfrm>
            <a:off x="7603514" y="5692190"/>
            <a:ext cx="2638760" cy="338554"/>
          </a:xfrm>
          <a:prstGeom prst="rect">
            <a:avLst/>
          </a:prstGeom>
          <a:solidFill>
            <a:schemeClr val="accent1">
              <a:lumMod val="50000"/>
            </a:schemeClr>
          </a:solidFill>
        </p:spPr>
        <p:txBody>
          <a:bodyPr wrap="square" rtlCol="0">
            <a:spAutoFit/>
          </a:bodyPr>
          <a:lstStyle/>
          <a:p>
            <a:pPr algn="ctr"/>
            <a:r>
              <a:rPr lang="en-US" sz="1600" b="1" i="0" u="none" strike="noStrike" dirty="0">
                <a:effectLst/>
                <a:latin typeface="Calibri" panose="020F0502020204030204" pitchFamily="34" charset="0"/>
              </a:rPr>
              <a:t>Eliezer</a:t>
            </a:r>
            <a:r>
              <a:rPr lang="en-US" sz="1600" b="1" dirty="0"/>
              <a:t> </a:t>
            </a:r>
            <a:r>
              <a:rPr lang="en-US" sz="1600" b="1" i="0" u="none" strike="noStrike" dirty="0">
                <a:effectLst/>
                <a:latin typeface="Calibri" panose="020F0502020204030204" pitchFamily="34" charset="0"/>
              </a:rPr>
              <a:t>Flores</a:t>
            </a:r>
            <a:endParaRPr lang="en-US" sz="1600" b="1" dirty="0"/>
          </a:p>
        </p:txBody>
      </p:sp>
      <p:sp>
        <p:nvSpPr>
          <p:cNvPr id="23" name="TextBox 22">
            <a:extLst>
              <a:ext uri="{FF2B5EF4-FFF2-40B4-BE49-F238E27FC236}">
                <a16:creationId xmlns:a16="http://schemas.microsoft.com/office/drawing/2014/main" id="{3C0920B1-55BD-501A-8C28-BC27EDA59C75}"/>
              </a:ext>
            </a:extLst>
          </p:cNvPr>
          <p:cNvSpPr txBox="1"/>
          <p:nvPr/>
        </p:nvSpPr>
        <p:spPr>
          <a:xfrm>
            <a:off x="1248089" y="1051454"/>
            <a:ext cx="3621142" cy="1569660"/>
          </a:xfrm>
          <a:prstGeom prst="rect">
            <a:avLst/>
          </a:prstGeom>
          <a:noFill/>
        </p:spPr>
        <p:txBody>
          <a:bodyPr wrap="square" rtlCol="0">
            <a:spAutoFit/>
          </a:bodyPr>
          <a:lstStyle/>
          <a:p>
            <a:r>
              <a:rPr lang="en-US" sz="2400" b="1" dirty="0"/>
              <a:t>PSEG RUTGERS ANALYTICS BOOTCAMP</a:t>
            </a:r>
          </a:p>
          <a:p>
            <a:endParaRPr lang="en-US" sz="2400" b="1" dirty="0"/>
          </a:p>
          <a:p>
            <a:pPr algn="ctr"/>
            <a:r>
              <a:rPr lang="en-US" sz="2400" b="1" dirty="0"/>
              <a:t>    PROJECT 04</a:t>
            </a:r>
          </a:p>
        </p:txBody>
      </p:sp>
      <p:sp>
        <p:nvSpPr>
          <p:cNvPr id="25" name="TextBox 24">
            <a:extLst>
              <a:ext uri="{FF2B5EF4-FFF2-40B4-BE49-F238E27FC236}">
                <a16:creationId xmlns:a16="http://schemas.microsoft.com/office/drawing/2014/main" id="{C49D323A-2EB0-6C50-270B-F90A1D4CCAA3}"/>
              </a:ext>
            </a:extLst>
          </p:cNvPr>
          <p:cNvSpPr txBox="1"/>
          <p:nvPr/>
        </p:nvSpPr>
        <p:spPr>
          <a:xfrm>
            <a:off x="2596271" y="6289445"/>
            <a:ext cx="1445373" cy="307777"/>
          </a:xfrm>
          <a:prstGeom prst="rect">
            <a:avLst/>
          </a:prstGeom>
          <a:noFill/>
        </p:spPr>
        <p:txBody>
          <a:bodyPr wrap="square" rtlCol="0">
            <a:spAutoFit/>
          </a:bodyPr>
          <a:lstStyle/>
          <a:p>
            <a:r>
              <a:rPr lang="en-US" sz="1400" b="1" dirty="0">
                <a:solidFill>
                  <a:schemeClr val="tx1">
                    <a:lumMod val="50000"/>
                    <a:lumOff val="50000"/>
                  </a:schemeClr>
                </a:solidFill>
              </a:rPr>
              <a:t>27 June 2024</a:t>
            </a:r>
          </a:p>
        </p:txBody>
      </p:sp>
      <p:cxnSp>
        <p:nvCxnSpPr>
          <p:cNvPr id="26" name="Straight Connector 25">
            <a:extLst>
              <a:ext uri="{FF2B5EF4-FFF2-40B4-BE49-F238E27FC236}">
                <a16:creationId xmlns:a16="http://schemas.microsoft.com/office/drawing/2014/main" id="{398D9BC7-CCBA-40B2-8844-76D79C966263}"/>
              </a:ext>
            </a:extLst>
          </p:cNvPr>
          <p:cNvCxnSpPr>
            <a:cxnSpLocks/>
          </p:cNvCxnSpPr>
          <p:nvPr/>
        </p:nvCxnSpPr>
        <p:spPr>
          <a:xfrm>
            <a:off x="1688264" y="5480965"/>
            <a:ext cx="3644556" cy="0"/>
          </a:xfrm>
          <a:prstGeom prst="line">
            <a:avLst/>
          </a:prstGeom>
          <a:ln w="28575">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29" name="Straight Connector 28">
            <a:extLst>
              <a:ext uri="{FF2B5EF4-FFF2-40B4-BE49-F238E27FC236}">
                <a16:creationId xmlns:a16="http://schemas.microsoft.com/office/drawing/2014/main" id="{FDF4EBA1-6DEF-61D8-62AC-5C2D4162221B}"/>
              </a:ext>
            </a:extLst>
          </p:cNvPr>
          <p:cNvCxnSpPr>
            <a:cxnSpLocks/>
          </p:cNvCxnSpPr>
          <p:nvPr/>
        </p:nvCxnSpPr>
        <p:spPr>
          <a:xfrm>
            <a:off x="1688258" y="6602955"/>
            <a:ext cx="3621142" cy="0"/>
          </a:xfrm>
          <a:prstGeom prst="line">
            <a:avLst/>
          </a:prstGeom>
          <a:ln w="28575">
            <a:solidFill>
              <a:schemeClr val="accent1"/>
            </a:solidFill>
          </a:ln>
        </p:spPr>
        <p:style>
          <a:lnRef idx="1">
            <a:schemeClr val="accent2"/>
          </a:lnRef>
          <a:fillRef idx="0">
            <a:schemeClr val="accent2"/>
          </a:fillRef>
          <a:effectRef idx="0">
            <a:schemeClr val="accent2"/>
          </a:effectRef>
          <a:fontRef idx="minor">
            <a:schemeClr val="tx1"/>
          </a:fontRef>
        </p:style>
      </p:cxnSp>
      <p:sp>
        <p:nvSpPr>
          <p:cNvPr id="40" name="Rectangle 39">
            <a:extLst>
              <a:ext uri="{FF2B5EF4-FFF2-40B4-BE49-F238E27FC236}">
                <a16:creationId xmlns:a16="http://schemas.microsoft.com/office/drawing/2014/main" id="{EE90A611-4D36-F294-E06A-A9EEC8BF7CA7}"/>
              </a:ext>
            </a:extLst>
          </p:cNvPr>
          <p:cNvSpPr/>
          <p:nvPr/>
        </p:nvSpPr>
        <p:spPr>
          <a:xfrm>
            <a:off x="461818"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EAB98DC-BDDF-C624-7DA3-01457DF77121}"/>
              </a:ext>
            </a:extLst>
          </p:cNvPr>
          <p:cNvSpPr/>
          <p:nvPr/>
        </p:nvSpPr>
        <p:spPr>
          <a:xfrm>
            <a:off x="471055" y="242011"/>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Census 97 – Machine Learning</a:t>
            </a:r>
          </a:p>
        </p:txBody>
      </p:sp>
      <p:pic>
        <p:nvPicPr>
          <p:cNvPr id="1026" name="Picture 2" descr="70,000+ Best House Images · 100% Free Download · Pexels ...">
            <a:extLst>
              <a:ext uri="{FF2B5EF4-FFF2-40B4-BE49-F238E27FC236}">
                <a16:creationId xmlns:a16="http://schemas.microsoft.com/office/drawing/2014/main" id="{2DFB46C0-AFA5-8363-F2E2-7A5D56D94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920" y="2913197"/>
            <a:ext cx="4145272" cy="2827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522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30599" y="147673"/>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Random Forest Analysis </a:t>
            </a:r>
          </a:p>
        </p:txBody>
      </p:sp>
      <p:sp>
        <p:nvSpPr>
          <p:cNvPr id="7" name="TextBox 6">
            <a:extLst>
              <a:ext uri="{FF2B5EF4-FFF2-40B4-BE49-F238E27FC236}">
                <a16:creationId xmlns:a16="http://schemas.microsoft.com/office/drawing/2014/main" id="{C0AD196A-28B6-609D-9A16-BCF9C4DFD72C}"/>
              </a:ext>
            </a:extLst>
          </p:cNvPr>
          <p:cNvSpPr txBox="1"/>
          <p:nvPr/>
        </p:nvSpPr>
        <p:spPr>
          <a:xfrm>
            <a:off x="960582" y="1555712"/>
            <a:ext cx="4407408" cy="646331"/>
          </a:xfrm>
          <a:prstGeom prst="rect">
            <a:avLst/>
          </a:prstGeom>
          <a:noFill/>
        </p:spPr>
        <p:txBody>
          <a:bodyPr wrap="square" rtlCol="0">
            <a:spAutoFit/>
          </a:bodyPr>
          <a:lstStyle>
            <a:defPPr>
              <a:defRPr lang="en-US"/>
            </a:defPPr>
            <a:lvl1pPr>
              <a:defRPr>
                <a:solidFill>
                  <a:srgbClr val="040C28"/>
                </a:solidFill>
                <a:highlight>
                  <a:srgbClr val="D3E3FD"/>
                </a:highlight>
                <a:latin typeface="Google Sans"/>
              </a:defRPr>
            </a:lvl1pPr>
          </a:lstStyle>
          <a:p>
            <a:endParaRPr lang="en-US" dirty="0"/>
          </a:p>
          <a:p>
            <a:r>
              <a:rPr lang="en-US" dirty="0"/>
              <a:t>Random Forest analysis came out to 0.84</a:t>
            </a:r>
          </a:p>
        </p:txBody>
      </p:sp>
      <p:sp>
        <p:nvSpPr>
          <p:cNvPr id="6" name="TextBox 5">
            <a:extLst>
              <a:ext uri="{FF2B5EF4-FFF2-40B4-BE49-F238E27FC236}">
                <a16:creationId xmlns:a16="http://schemas.microsoft.com/office/drawing/2014/main" id="{DFDCCAD4-D082-9244-2D91-BC683ADCF64E}"/>
              </a:ext>
            </a:extLst>
          </p:cNvPr>
          <p:cNvSpPr txBox="1"/>
          <p:nvPr/>
        </p:nvSpPr>
        <p:spPr>
          <a:xfrm>
            <a:off x="877823" y="767630"/>
            <a:ext cx="10843121" cy="923330"/>
          </a:xfrm>
          <a:prstGeom prst="rect">
            <a:avLst/>
          </a:prstGeom>
          <a:noFill/>
        </p:spPr>
        <p:txBody>
          <a:bodyPr wrap="square">
            <a:spAutoFit/>
          </a:bodyPr>
          <a:lstStyle/>
          <a:p>
            <a:r>
              <a:rPr lang="en-US" b="0" i="0" dirty="0">
                <a:solidFill>
                  <a:schemeClr val="bg1"/>
                </a:solidFill>
                <a:effectLst/>
                <a:latin typeface="Roboto" panose="02000000000000000000" pitchFamily="2" charset="0"/>
              </a:rPr>
              <a:t>Random Forest Regression: Random Forest regression is heavily used in Machine Learning. It uses multiple decision trees to predict the output. Random data points are chosen from the given dataset and used to build a decision tree via this algorithm.</a:t>
            </a:r>
          </a:p>
        </p:txBody>
      </p:sp>
      <p:pic>
        <p:nvPicPr>
          <p:cNvPr id="2" name="Picture 2">
            <a:extLst>
              <a:ext uri="{FF2B5EF4-FFF2-40B4-BE49-F238E27FC236}">
                <a16:creationId xmlns:a16="http://schemas.microsoft.com/office/drawing/2014/main" id="{18C0E59F-6C12-ED86-9C59-0140318BB6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600" y="2202043"/>
            <a:ext cx="7934325" cy="4508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281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30599" y="147673"/>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Random Forest Model Importance Rankings</a:t>
            </a:r>
          </a:p>
        </p:txBody>
      </p:sp>
      <p:sp>
        <p:nvSpPr>
          <p:cNvPr id="7" name="TextBox 6">
            <a:extLst>
              <a:ext uri="{FF2B5EF4-FFF2-40B4-BE49-F238E27FC236}">
                <a16:creationId xmlns:a16="http://schemas.microsoft.com/office/drawing/2014/main" id="{C0AD196A-28B6-609D-9A16-BCF9C4DFD72C}"/>
              </a:ext>
            </a:extLst>
          </p:cNvPr>
          <p:cNvSpPr txBox="1"/>
          <p:nvPr/>
        </p:nvSpPr>
        <p:spPr>
          <a:xfrm>
            <a:off x="1152144" y="859070"/>
            <a:ext cx="10277856" cy="646331"/>
          </a:xfrm>
          <a:prstGeom prst="rect">
            <a:avLst/>
          </a:prstGeom>
          <a:noFill/>
        </p:spPr>
        <p:txBody>
          <a:bodyPr wrap="square" rtlCol="0">
            <a:spAutoFit/>
          </a:bodyPr>
          <a:lstStyle>
            <a:defPPr>
              <a:defRPr lang="en-US"/>
            </a:defPPr>
            <a:lvl1pPr>
              <a:defRPr>
                <a:solidFill>
                  <a:srgbClr val="040C28"/>
                </a:solidFill>
                <a:highlight>
                  <a:srgbClr val="D3E3FD"/>
                </a:highlight>
                <a:latin typeface="Google Sans"/>
              </a:defRPr>
            </a:lvl1pPr>
          </a:lstStyle>
          <a:p>
            <a:r>
              <a:rPr lang="en-US" dirty="0"/>
              <a:t>importances = </a:t>
            </a:r>
            <a:r>
              <a:rPr lang="en-US" dirty="0" err="1"/>
              <a:t>model.feature_importances</a:t>
            </a:r>
            <a:r>
              <a:rPr lang="en-US" dirty="0"/>
              <a:t>_</a:t>
            </a:r>
          </a:p>
          <a:p>
            <a:r>
              <a:rPr lang="en-US" dirty="0"/>
              <a:t>sorted(zip(</a:t>
            </a:r>
            <a:r>
              <a:rPr lang="en-US" dirty="0" err="1"/>
              <a:t>model.feature_importances</a:t>
            </a:r>
            <a:r>
              <a:rPr lang="en-US" dirty="0"/>
              <a:t>_, </a:t>
            </a:r>
            <a:r>
              <a:rPr lang="en-US" dirty="0" err="1"/>
              <a:t>X.columns</a:t>
            </a:r>
            <a:r>
              <a:rPr lang="en-US" dirty="0"/>
              <a:t>), reverse=True)</a:t>
            </a:r>
          </a:p>
        </p:txBody>
      </p:sp>
      <p:sp>
        <p:nvSpPr>
          <p:cNvPr id="6" name="TextBox 5">
            <a:extLst>
              <a:ext uri="{FF2B5EF4-FFF2-40B4-BE49-F238E27FC236}">
                <a16:creationId xmlns:a16="http://schemas.microsoft.com/office/drawing/2014/main" id="{37A933DC-6250-3DF3-912F-1F30810D2D2A}"/>
              </a:ext>
            </a:extLst>
          </p:cNvPr>
          <p:cNvSpPr txBox="1"/>
          <p:nvPr/>
        </p:nvSpPr>
        <p:spPr>
          <a:xfrm>
            <a:off x="1152144" y="1744514"/>
            <a:ext cx="6103620" cy="2862322"/>
          </a:xfrm>
          <a:prstGeom prst="rect">
            <a:avLst/>
          </a:prstGeom>
          <a:noFill/>
        </p:spPr>
        <p:txBody>
          <a:bodyPr wrap="square">
            <a:spAutoFit/>
          </a:bodyPr>
          <a:lstStyle/>
          <a:p>
            <a:r>
              <a:rPr lang="en-US" dirty="0"/>
              <a:t>[(0.34430317388261505, '</a:t>
            </a:r>
            <a:r>
              <a:rPr lang="en-US" dirty="0" err="1"/>
              <a:t>sqft_living</a:t>
            </a:r>
            <a:r>
              <a:rPr lang="en-US" dirty="0"/>
              <a:t>'),</a:t>
            </a:r>
          </a:p>
          <a:p>
            <a:r>
              <a:rPr lang="en-US" dirty="0"/>
              <a:t> (0.27537970156790254, 'grade'),</a:t>
            </a:r>
          </a:p>
          <a:p>
            <a:r>
              <a:rPr lang="en-US" dirty="0"/>
              <a:t> (0.17654161249814534, '</a:t>
            </a:r>
            <a:r>
              <a:rPr lang="en-US" dirty="0" err="1"/>
              <a:t>lat</a:t>
            </a:r>
            <a:r>
              <a:rPr lang="en-US" dirty="0"/>
              <a:t>'),</a:t>
            </a:r>
          </a:p>
          <a:p>
            <a:r>
              <a:rPr lang="en-US" dirty="0"/>
              <a:t> (0.08139516390156905, 'long'),</a:t>
            </a:r>
          </a:p>
          <a:p>
            <a:r>
              <a:rPr lang="en-US" dirty="0"/>
              <a:t> (0.036633367112501695, '</a:t>
            </a:r>
            <a:r>
              <a:rPr lang="en-US" dirty="0" err="1"/>
              <a:t>sqft_lot</a:t>
            </a:r>
            <a:r>
              <a:rPr lang="en-US" dirty="0"/>
              <a:t>'),</a:t>
            </a:r>
          </a:p>
          <a:p>
            <a:r>
              <a:rPr lang="en-US" dirty="0"/>
              <a:t> (0.03650177418700237, '</a:t>
            </a:r>
            <a:r>
              <a:rPr lang="en-US" dirty="0" err="1"/>
              <a:t>yr_built</a:t>
            </a:r>
            <a:r>
              <a:rPr lang="en-US" dirty="0"/>
              <a:t>'),</a:t>
            </a:r>
          </a:p>
          <a:p>
            <a:r>
              <a:rPr lang="en-US" dirty="0"/>
              <a:t> (0.019562916929063798, '</a:t>
            </a:r>
            <a:r>
              <a:rPr lang="en-US" dirty="0" err="1"/>
              <a:t>zipcode</a:t>
            </a:r>
            <a:r>
              <a:rPr lang="en-US" dirty="0"/>
              <a:t>'),</a:t>
            </a:r>
          </a:p>
          <a:p>
            <a:r>
              <a:rPr lang="en-US" dirty="0"/>
              <a:t> (0.016447179925379283, 'bathrooms'),</a:t>
            </a:r>
          </a:p>
          <a:p>
            <a:r>
              <a:rPr lang="en-US" dirty="0"/>
              <a:t> (0.007901695562693026, 'bedrooms'),</a:t>
            </a:r>
          </a:p>
          <a:p>
            <a:r>
              <a:rPr lang="en-US" dirty="0"/>
              <a:t> (0.005333414433127923, 'condition')]</a:t>
            </a:r>
          </a:p>
        </p:txBody>
      </p:sp>
    </p:spTree>
    <p:extLst>
      <p:ext uri="{BB962C8B-B14F-4D97-AF65-F5344CB8AC3E}">
        <p14:creationId xmlns:p14="http://schemas.microsoft.com/office/powerpoint/2010/main" val="632806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30599" y="147673"/>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Neural Network Analysis </a:t>
            </a:r>
          </a:p>
        </p:txBody>
      </p:sp>
      <p:sp>
        <p:nvSpPr>
          <p:cNvPr id="7" name="TextBox 6">
            <a:extLst>
              <a:ext uri="{FF2B5EF4-FFF2-40B4-BE49-F238E27FC236}">
                <a16:creationId xmlns:a16="http://schemas.microsoft.com/office/drawing/2014/main" id="{C0AD196A-28B6-609D-9A16-BCF9C4DFD72C}"/>
              </a:ext>
            </a:extLst>
          </p:cNvPr>
          <p:cNvSpPr txBox="1"/>
          <p:nvPr/>
        </p:nvSpPr>
        <p:spPr>
          <a:xfrm>
            <a:off x="1124891" y="5310293"/>
            <a:ext cx="4407408" cy="646331"/>
          </a:xfrm>
          <a:prstGeom prst="rect">
            <a:avLst/>
          </a:prstGeom>
          <a:noFill/>
        </p:spPr>
        <p:txBody>
          <a:bodyPr wrap="square" rtlCol="0">
            <a:spAutoFit/>
          </a:bodyPr>
          <a:lstStyle>
            <a:defPPr>
              <a:defRPr lang="en-US"/>
            </a:defPPr>
            <a:lvl1pPr>
              <a:defRPr>
                <a:solidFill>
                  <a:srgbClr val="040C28"/>
                </a:solidFill>
                <a:highlight>
                  <a:srgbClr val="D3E3FD"/>
                </a:highlight>
                <a:latin typeface="Google Sans"/>
              </a:defRPr>
            </a:lvl1pPr>
          </a:lstStyle>
          <a:p>
            <a:endParaRPr lang="en-US" dirty="0"/>
          </a:p>
          <a:p>
            <a:r>
              <a:rPr lang="en-US" dirty="0"/>
              <a:t>Neural Network Analysis came out to 0.85</a:t>
            </a:r>
          </a:p>
        </p:txBody>
      </p:sp>
      <p:sp>
        <p:nvSpPr>
          <p:cNvPr id="6" name="TextBox 5">
            <a:extLst>
              <a:ext uri="{FF2B5EF4-FFF2-40B4-BE49-F238E27FC236}">
                <a16:creationId xmlns:a16="http://schemas.microsoft.com/office/drawing/2014/main" id="{DFDCCAD4-D082-9244-2D91-BC683ADCF64E}"/>
              </a:ext>
            </a:extLst>
          </p:cNvPr>
          <p:cNvSpPr txBox="1"/>
          <p:nvPr/>
        </p:nvSpPr>
        <p:spPr>
          <a:xfrm>
            <a:off x="877823" y="767630"/>
            <a:ext cx="10843121" cy="1200329"/>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boto" panose="02000000000000000000" pitchFamily="2" charset="0"/>
                <a:ea typeface="+mn-ea"/>
                <a:cs typeface="+mn-cs"/>
              </a:rPr>
              <a:t>Neural Network is an advanced form of machine learning that contains multiple layers of nodes, which perform individual computations.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boto" panose="02000000000000000000" pitchFamily="2"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Roboto" panose="02000000000000000000" pitchFamily="2" charset="0"/>
              </a:rPr>
              <a:t>Used Tensor Flow &amp; the Rectified Linear Unit (</a:t>
            </a:r>
            <a:r>
              <a:rPr lang="en-US" dirty="0" err="1">
                <a:solidFill>
                  <a:prstClr val="black"/>
                </a:solidFill>
                <a:latin typeface="Roboto" panose="02000000000000000000" pitchFamily="2" charset="0"/>
              </a:rPr>
              <a:t>ReLU</a:t>
            </a:r>
            <a:r>
              <a:rPr lang="en-US" dirty="0">
                <a:solidFill>
                  <a:prstClr val="black"/>
                </a:solidFill>
                <a:latin typeface="Roboto" panose="02000000000000000000" pitchFamily="2" charset="0"/>
              </a:rPr>
              <a:t>) function</a:t>
            </a:r>
            <a:endParaRPr kumimoji="0" lang="en-US" sz="1800" b="0" i="0" u="none" strike="noStrike" kern="1200" cap="none" spc="0" normalizeH="0" baseline="0" noProof="0" dirty="0">
              <a:ln>
                <a:noFill/>
              </a:ln>
              <a:solidFill>
                <a:prstClr val="black"/>
              </a:solidFill>
              <a:effectLst/>
              <a:uLnTx/>
              <a:uFillTx/>
              <a:latin typeface="Roboto" panose="02000000000000000000" pitchFamily="2" charset="0"/>
              <a:ea typeface="+mn-ea"/>
              <a:cs typeface="+mn-cs"/>
            </a:endParaRPr>
          </a:p>
        </p:txBody>
      </p:sp>
      <p:sp>
        <p:nvSpPr>
          <p:cNvPr id="9" name="TextBox 8">
            <a:extLst>
              <a:ext uri="{FF2B5EF4-FFF2-40B4-BE49-F238E27FC236}">
                <a16:creationId xmlns:a16="http://schemas.microsoft.com/office/drawing/2014/main" id="{55050077-970D-BD7A-A90A-AF3758AC037C}"/>
              </a:ext>
            </a:extLst>
          </p:cNvPr>
          <p:cNvSpPr txBox="1"/>
          <p:nvPr/>
        </p:nvSpPr>
        <p:spPr>
          <a:xfrm>
            <a:off x="1124891" y="2115632"/>
            <a:ext cx="6878371" cy="3046988"/>
          </a:xfrm>
          <a:prstGeom prst="rect">
            <a:avLst/>
          </a:prstGeom>
          <a:noFill/>
        </p:spPr>
        <p:txBody>
          <a:bodyPr wrap="square">
            <a:spAutoFit/>
          </a:bodyPr>
          <a:lstStyle/>
          <a:p>
            <a:r>
              <a:rPr lang="en-US" sz="1200" b="1" dirty="0">
                <a:solidFill>
                  <a:schemeClr val="bg1"/>
                </a:solidFill>
              </a:rPr>
              <a:t># Define the model - deep neural net</a:t>
            </a:r>
          </a:p>
          <a:p>
            <a:r>
              <a:rPr lang="en-US" sz="1200" dirty="0" err="1"/>
              <a:t>nn_model</a:t>
            </a:r>
            <a:r>
              <a:rPr lang="en-US" sz="1200" dirty="0"/>
              <a:t> = </a:t>
            </a:r>
            <a:r>
              <a:rPr lang="en-US" sz="1200" dirty="0" err="1"/>
              <a:t>tf.keras.models.Sequential</a:t>
            </a:r>
            <a:r>
              <a:rPr lang="en-US" sz="1200" dirty="0"/>
              <a:t>()</a:t>
            </a:r>
          </a:p>
          <a:p>
            <a:r>
              <a:rPr lang="en-US" sz="1200" dirty="0" err="1"/>
              <a:t>nn_model.add</a:t>
            </a:r>
            <a:r>
              <a:rPr lang="en-US" sz="1200" dirty="0"/>
              <a:t>(</a:t>
            </a:r>
            <a:r>
              <a:rPr lang="en-US" sz="1200" dirty="0" err="1"/>
              <a:t>tf.keras.layers.Dense</a:t>
            </a:r>
            <a:r>
              <a:rPr lang="en-US" sz="1200" dirty="0"/>
              <a:t>(units=64, activation="</a:t>
            </a:r>
            <a:r>
              <a:rPr lang="en-US" sz="1200" dirty="0" err="1"/>
              <a:t>relu</a:t>
            </a:r>
            <a:r>
              <a:rPr lang="en-US" sz="1200" dirty="0"/>
              <a:t>", </a:t>
            </a:r>
            <a:r>
              <a:rPr lang="en-US" sz="1200" dirty="0" err="1"/>
              <a:t>input_dim</a:t>
            </a:r>
            <a:r>
              <a:rPr lang="en-US" sz="1200" dirty="0"/>
              <a:t>=</a:t>
            </a:r>
            <a:r>
              <a:rPr lang="en-US" sz="1200" dirty="0" err="1"/>
              <a:t>X_train.shape</a:t>
            </a:r>
            <a:r>
              <a:rPr lang="en-US" sz="1200" dirty="0"/>
              <a:t>[1]))</a:t>
            </a:r>
          </a:p>
          <a:p>
            <a:r>
              <a:rPr lang="en-US" sz="1200" dirty="0" err="1"/>
              <a:t>nn_model.add</a:t>
            </a:r>
            <a:r>
              <a:rPr lang="en-US" sz="1200" dirty="0"/>
              <a:t>(</a:t>
            </a:r>
            <a:r>
              <a:rPr lang="en-US" sz="1200" dirty="0" err="1"/>
              <a:t>tf.keras.layers.Dense</a:t>
            </a:r>
            <a:r>
              <a:rPr lang="en-US" sz="1200" dirty="0"/>
              <a:t>(units=32, activation="</a:t>
            </a:r>
            <a:r>
              <a:rPr lang="en-US" sz="1200" dirty="0" err="1"/>
              <a:t>relu</a:t>
            </a:r>
            <a:r>
              <a:rPr lang="en-US" sz="1200" dirty="0"/>
              <a:t>"))</a:t>
            </a:r>
          </a:p>
          <a:p>
            <a:r>
              <a:rPr lang="en-US" sz="1200" dirty="0" err="1"/>
              <a:t>nn_model.add</a:t>
            </a:r>
            <a:r>
              <a:rPr lang="en-US" sz="1200" dirty="0"/>
              <a:t>(</a:t>
            </a:r>
            <a:r>
              <a:rPr lang="en-US" sz="1200" dirty="0" err="1"/>
              <a:t>tf.keras.layers.Dense</a:t>
            </a:r>
            <a:r>
              <a:rPr lang="en-US" sz="1200" dirty="0"/>
              <a:t>(units=1, activation="linear"))</a:t>
            </a:r>
          </a:p>
          <a:p>
            <a:endParaRPr lang="en-US" sz="1200" dirty="0"/>
          </a:p>
          <a:p>
            <a:r>
              <a:rPr lang="en-US" sz="1200" dirty="0" err="1"/>
              <a:t>nn_model.compile</a:t>
            </a:r>
            <a:r>
              <a:rPr lang="en-US" sz="1200" dirty="0"/>
              <a:t>(</a:t>
            </a:r>
          </a:p>
          <a:p>
            <a:r>
              <a:rPr lang="en-US" sz="1200" dirty="0"/>
              <a:t>    optimizer=</a:t>
            </a:r>
            <a:r>
              <a:rPr lang="en-US" sz="1200" dirty="0" err="1"/>
              <a:t>tf.keras.optimizers.Adam</a:t>
            </a:r>
            <a:r>
              <a:rPr lang="en-US" sz="1200" dirty="0"/>
              <a:t>(</a:t>
            </a:r>
            <a:r>
              <a:rPr lang="en-US" sz="1200" dirty="0" err="1"/>
              <a:t>learning_rate</a:t>
            </a:r>
            <a:r>
              <a:rPr lang="en-US" sz="1200" dirty="0"/>
              <a:t>=0.2),</a:t>
            </a:r>
          </a:p>
          <a:p>
            <a:r>
              <a:rPr lang="en-US" sz="1200" dirty="0"/>
              <a:t>    loss='</a:t>
            </a:r>
            <a:r>
              <a:rPr lang="en-US" sz="1200" dirty="0" err="1"/>
              <a:t>mean_squared_error</a:t>
            </a:r>
            <a:r>
              <a:rPr lang="en-US" sz="1200" dirty="0"/>
              <a:t>')</a:t>
            </a:r>
          </a:p>
          <a:p>
            <a:r>
              <a:rPr lang="en-US" sz="1200" dirty="0"/>
              <a:t># Train the model</a:t>
            </a:r>
          </a:p>
          <a:p>
            <a:r>
              <a:rPr lang="en-US" sz="1200" dirty="0" err="1"/>
              <a:t>fit_model</a:t>
            </a:r>
            <a:r>
              <a:rPr lang="en-US" sz="1200" dirty="0"/>
              <a:t> = </a:t>
            </a:r>
            <a:r>
              <a:rPr lang="en-US" sz="1200" dirty="0" err="1"/>
              <a:t>nn_model.fit</a:t>
            </a:r>
            <a:r>
              <a:rPr lang="en-US" sz="1200" dirty="0"/>
              <a:t>(</a:t>
            </a:r>
            <a:r>
              <a:rPr lang="en-US" sz="1200" dirty="0" err="1"/>
              <a:t>X_train_scaled</a:t>
            </a:r>
            <a:r>
              <a:rPr lang="en-US" sz="1200" dirty="0"/>
              <a:t>, </a:t>
            </a:r>
            <a:r>
              <a:rPr lang="en-US" sz="1200" dirty="0" err="1"/>
              <a:t>y_train</a:t>
            </a:r>
            <a:r>
              <a:rPr lang="en-US" sz="1200" dirty="0"/>
              <a:t>, epochs=50)</a:t>
            </a:r>
          </a:p>
          <a:p>
            <a:endParaRPr lang="en-US" sz="1200" dirty="0"/>
          </a:p>
          <a:p>
            <a:r>
              <a:rPr lang="en-US" sz="1200" b="1" dirty="0">
                <a:solidFill>
                  <a:schemeClr val="bg1"/>
                </a:solidFill>
              </a:rPr>
              <a:t># Evaluate the model using the test data</a:t>
            </a:r>
          </a:p>
          <a:p>
            <a:r>
              <a:rPr lang="en-US" sz="1200" dirty="0" err="1"/>
              <a:t>model_loss</a:t>
            </a:r>
            <a:r>
              <a:rPr lang="en-US" sz="1200" dirty="0"/>
              <a:t> = </a:t>
            </a:r>
            <a:r>
              <a:rPr lang="en-US" sz="1200" dirty="0" err="1"/>
              <a:t>nn_model.evaluate</a:t>
            </a:r>
            <a:r>
              <a:rPr lang="en-US" sz="1200" dirty="0"/>
              <a:t>(</a:t>
            </a:r>
            <a:r>
              <a:rPr lang="en-US" sz="1200" dirty="0" err="1"/>
              <a:t>X_test_scaled,y_test,verbose</a:t>
            </a:r>
            <a:r>
              <a:rPr lang="en-US" sz="1200" dirty="0"/>
              <a:t>=1)</a:t>
            </a:r>
          </a:p>
          <a:p>
            <a:r>
              <a:rPr lang="en-US" sz="1200" dirty="0"/>
              <a:t>print(</a:t>
            </a:r>
            <a:r>
              <a:rPr lang="en-US" sz="1200" dirty="0" err="1"/>
              <a:t>f"Loss</a:t>
            </a:r>
            <a:r>
              <a:rPr lang="en-US" sz="1200" dirty="0"/>
              <a:t>: {</a:t>
            </a:r>
            <a:r>
              <a:rPr lang="en-US" sz="1200" dirty="0" err="1"/>
              <a:t>model_loss</a:t>
            </a:r>
            <a:r>
              <a:rPr lang="en-US" sz="1200" dirty="0"/>
              <a:t>}")</a:t>
            </a:r>
          </a:p>
        </p:txBody>
      </p:sp>
      <p:sp>
        <p:nvSpPr>
          <p:cNvPr id="10" name="TextBox 9">
            <a:extLst>
              <a:ext uri="{FF2B5EF4-FFF2-40B4-BE49-F238E27FC236}">
                <a16:creationId xmlns:a16="http://schemas.microsoft.com/office/drawing/2014/main" id="{C8FBA012-5300-7ED1-1488-71A7D5CB9E81}"/>
              </a:ext>
            </a:extLst>
          </p:cNvPr>
          <p:cNvSpPr txBox="1"/>
          <p:nvPr/>
        </p:nvSpPr>
        <p:spPr>
          <a:xfrm>
            <a:off x="7596610" y="5956624"/>
            <a:ext cx="4407408" cy="646331"/>
          </a:xfrm>
          <a:prstGeom prst="rect">
            <a:avLst/>
          </a:prstGeom>
          <a:noFill/>
        </p:spPr>
        <p:txBody>
          <a:bodyPr wrap="square" rtlCol="0">
            <a:spAutoFit/>
          </a:bodyPr>
          <a:lstStyle>
            <a:defPPr>
              <a:defRPr lang="en-US"/>
            </a:defPPr>
            <a:lvl1pPr>
              <a:defRPr>
                <a:solidFill>
                  <a:srgbClr val="040C28"/>
                </a:solidFill>
                <a:highlight>
                  <a:srgbClr val="D3E3FD"/>
                </a:highlight>
                <a:latin typeface="Google Sans"/>
              </a:defRPr>
            </a:lvl1pPr>
          </a:lstStyle>
          <a:p>
            <a:r>
              <a:rPr lang="en-US" dirty="0"/>
              <a:t>Note: Changing Epoch from 50 to 100 had no impact on score</a:t>
            </a:r>
          </a:p>
        </p:txBody>
      </p:sp>
    </p:spTree>
    <p:extLst>
      <p:ext uri="{BB962C8B-B14F-4D97-AF65-F5344CB8AC3E}">
        <p14:creationId xmlns:p14="http://schemas.microsoft.com/office/powerpoint/2010/main" val="3146354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4" y="220444"/>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err="1">
                <a:solidFill>
                  <a:schemeClr val="tx1"/>
                </a:solidFill>
              </a:rPr>
              <a:t>PySpark</a:t>
            </a:r>
            <a:r>
              <a:rPr lang="en-US" b="1" dirty="0">
                <a:solidFill>
                  <a:schemeClr val="tx1"/>
                </a:solidFill>
              </a:rPr>
              <a:t> Query 1 - The Average Price for a 4 Bedroom House Sold per Year</a:t>
            </a:r>
          </a:p>
        </p:txBody>
      </p:sp>
      <p:sp>
        <p:nvSpPr>
          <p:cNvPr id="4" name="Title 1">
            <a:extLst>
              <a:ext uri="{FF2B5EF4-FFF2-40B4-BE49-F238E27FC236}">
                <a16:creationId xmlns:a16="http://schemas.microsoft.com/office/drawing/2014/main" id="{1C61A102-64B6-6F53-4F61-81DC96A2AD68}"/>
              </a:ext>
            </a:extLst>
          </p:cNvPr>
          <p:cNvSpPr txBox="1">
            <a:spLocks/>
          </p:cNvSpPr>
          <p:nvPr/>
        </p:nvSpPr>
        <p:spPr>
          <a:xfrm>
            <a:off x="1661214" y="4921865"/>
            <a:ext cx="9591713" cy="472284"/>
          </a:xfrm>
          <a:prstGeom prst="rect">
            <a:avLst/>
          </a:prstGeom>
        </p:spPr>
        <p:txBody>
          <a:bodyPr vert="horz" lIns="91440" tIns="45720" rIns="91440" bIns="45720" rtlCol="0" anchor="b">
            <a:noAutofit/>
          </a:bodyPr>
          <a:lstStyle>
            <a:defPPr>
              <a:defRPr lang="en-US"/>
            </a:defPPr>
            <a:lvl1pPr>
              <a:lnSpc>
                <a:spcPct val="90000"/>
              </a:lnSpc>
              <a:spcBef>
                <a:spcPct val="0"/>
              </a:spcBef>
              <a:buNone/>
              <a:defRPr b="1" i="0" u="none" strike="noStrike">
                <a:solidFill>
                  <a:srgbClr val="002060"/>
                </a:solidFill>
                <a:effectLst/>
                <a:latin typeface="Söhne"/>
                <a:ea typeface="+mj-ea"/>
                <a:cs typeface="+mj-cs"/>
              </a:defRPr>
            </a:lvl1pPr>
          </a:lstStyle>
          <a:p>
            <a:endParaRPr lang="en-US" sz="2800" dirty="0"/>
          </a:p>
        </p:txBody>
      </p:sp>
      <p:sp>
        <p:nvSpPr>
          <p:cNvPr id="10" name="TextBox 9">
            <a:extLst>
              <a:ext uri="{FF2B5EF4-FFF2-40B4-BE49-F238E27FC236}">
                <a16:creationId xmlns:a16="http://schemas.microsoft.com/office/drawing/2014/main" id="{28763994-12C0-F140-744D-49BB1BD96E24}"/>
              </a:ext>
            </a:extLst>
          </p:cNvPr>
          <p:cNvSpPr txBox="1"/>
          <p:nvPr/>
        </p:nvSpPr>
        <p:spPr>
          <a:xfrm>
            <a:off x="1144406" y="913172"/>
            <a:ext cx="5312664" cy="2862322"/>
          </a:xfrm>
          <a:prstGeom prst="rect">
            <a:avLst/>
          </a:prstGeom>
          <a:noFill/>
        </p:spPr>
        <p:txBody>
          <a:bodyPr wrap="square">
            <a:spAutoFit/>
          </a:bodyPr>
          <a:lstStyle/>
          <a:p>
            <a:r>
              <a:rPr lang="en-US" dirty="0">
                <a:solidFill>
                  <a:schemeClr val="bg1"/>
                </a:solidFill>
              </a:rPr>
              <a:t>a = """</a:t>
            </a:r>
          </a:p>
          <a:p>
            <a:r>
              <a:rPr lang="en-US" dirty="0">
                <a:solidFill>
                  <a:schemeClr val="bg1"/>
                </a:solidFill>
              </a:rPr>
              <a:t>SELECT</a:t>
            </a:r>
          </a:p>
          <a:p>
            <a:r>
              <a:rPr lang="en-US" dirty="0">
                <a:solidFill>
                  <a:schemeClr val="bg1"/>
                </a:solidFill>
              </a:rPr>
              <a:t>  YEAR(</a:t>
            </a:r>
            <a:r>
              <a:rPr lang="en-US" dirty="0" err="1">
                <a:solidFill>
                  <a:schemeClr val="bg1"/>
                </a:solidFill>
              </a:rPr>
              <a:t>yr_built</a:t>
            </a:r>
            <a:r>
              <a:rPr lang="en-US" dirty="0">
                <a:solidFill>
                  <a:schemeClr val="bg1"/>
                </a:solidFill>
              </a:rPr>
              <a:t>) AS YEAR,</a:t>
            </a:r>
          </a:p>
          <a:p>
            <a:r>
              <a:rPr lang="en-US" dirty="0">
                <a:solidFill>
                  <a:schemeClr val="bg1"/>
                </a:solidFill>
              </a:rPr>
              <a:t>  ROUND(AVG(price), 2) AS AVERAGE_PRICE</a:t>
            </a:r>
          </a:p>
          <a:p>
            <a:r>
              <a:rPr lang="en-US" dirty="0">
                <a:solidFill>
                  <a:schemeClr val="bg1"/>
                </a:solidFill>
              </a:rPr>
              <a:t>FROM </a:t>
            </a:r>
            <a:r>
              <a:rPr lang="en-US" dirty="0" err="1">
                <a:solidFill>
                  <a:schemeClr val="bg1"/>
                </a:solidFill>
              </a:rPr>
              <a:t>home_sales</a:t>
            </a:r>
            <a:endParaRPr lang="en-US" dirty="0">
              <a:solidFill>
                <a:schemeClr val="bg1"/>
              </a:solidFill>
            </a:endParaRPr>
          </a:p>
          <a:p>
            <a:r>
              <a:rPr lang="en-US" dirty="0">
                <a:solidFill>
                  <a:schemeClr val="bg1"/>
                </a:solidFill>
              </a:rPr>
              <a:t>WHERE bedrooms = 4</a:t>
            </a:r>
          </a:p>
          <a:p>
            <a:r>
              <a:rPr lang="en-US" dirty="0">
                <a:solidFill>
                  <a:schemeClr val="bg1"/>
                </a:solidFill>
              </a:rPr>
              <a:t>GROUP BY YEAR</a:t>
            </a:r>
          </a:p>
          <a:p>
            <a:r>
              <a:rPr lang="en-US" dirty="0">
                <a:solidFill>
                  <a:schemeClr val="bg1"/>
                </a:solidFill>
              </a:rPr>
              <a:t>ORDER BY YEAR DESC</a:t>
            </a:r>
          </a:p>
          <a:p>
            <a:r>
              <a:rPr lang="en-US" dirty="0">
                <a:solidFill>
                  <a:schemeClr val="bg1"/>
                </a:solidFill>
              </a:rPr>
              <a:t>"""</a:t>
            </a:r>
          </a:p>
          <a:p>
            <a:r>
              <a:rPr lang="en-US" dirty="0" err="1">
                <a:solidFill>
                  <a:schemeClr val="bg1"/>
                </a:solidFill>
              </a:rPr>
              <a:t>spark.sql</a:t>
            </a:r>
            <a:r>
              <a:rPr lang="en-US" dirty="0">
                <a:solidFill>
                  <a:schemeClr val="bg1"/>
                </a:solidFill>
              </a:rPr>
              <a:t>(a).show()</a:t>
            </a:r>
          </a:p>
        </p:txBody>
      </p:sp>
      <p:sp>
        <p:nvSpPr>
          <p:cNvPr id="12" name="TextBox 11">
            <a:extLst>
              <a:ext uri="{FF2B5EF4-FFF2-40B4-BE49-F238E27FC236}">
                <a16:creationId xmlns:a16="http://schemas.microsoft.com/office/drawing/2014/main" id="{B3D49C20-3629-9852-DD73-F0F315D873FA}"/>
              </a:ext>
            </a:extLst>
          </p:cNvPr>
          <p:cNvSpPr txBox="1"/>
          <p:nvPr/>
        </p:nvSpPr>
        <p:spPr>
          <a:xfrm>
            <a:off x="7962761" y="1012954"/>
            <a:ext cx="3904488" cy="4832092"/>
          </a:xfrm>
          <a:prstGeom prst="rect">
            <a:avLst/>
          </a:prstGeom>
          <a:noFill/>
        </p:spPr>
        <p:txBody>
          <a:bodyPr wrap="square">
            <a:spAutoFit/>
          </a:bodyPr>
          <a:lstStyle/>
          <a:p>
            <a:r>
              <a:rPr lang="en-US" sz="1400" b="1" dirty="0">
                <a:solidFill>
                  <a:schemeClr val="bg1"/>
                </a:solidFill>
              </a:rPr>
              <a:t>|YEAR|AVERAGE_PRICE|</a:t>
            </a:r>
          </a:p>
          <a:p>
            <a:r>
              <a:rPr lang="en-US" sz="1400" b="1" dirty="0">
                <a:solidFill>
                  <a:schemeClr val="bg1"/>
                </a:solidFill>
              </a:rPr>
              <a:t>+----+-------------+</a:t>
            </a:r>
          </a:p>
          <a:p>
            <a:r>
              <a:rPr lang="en-US" sz="1400" b="1" dirty="0">
                <a:solidFill>
                  <a:schemeClr val="bg1"/>
                </a:solidFill>
              </a:rPr>
              <a:t>|2015|    940324.31|</a:t>
            </a:r>
          </a:p>
          <a:p>
            <a:r>
              <a:rPr lang="en-US" sz="1400" b="1" dirty="0">
                <a:solidFill>
                  <a:schemeClr val="bg1"/>
                </a:solidFill>
              </a:rPr>
              <a:t>|2014|    712226.14|</a:t>
            </a:r>
          </a:p>
          <a:p>
            <a:r>
              <a:rPr lang="en-US" sz="1400" b="1" dirty="0">
                <a:solidFill>
                  <a:schemeClr val="bg1"/>
                </a:solidFill>
              </a:rPr>
              <a:t>|2013|    729881.97|</a:t>
            </a:r>
          </a:p>
          <a:p>
            <a:r>
              <a:rPr lang="en-US" sz="1400" b="1" dirty="0">
                <a:solidFill>
                  <a:schemeClr val="bg1"/>
                </a:solidFill>
              </a:rPr>
              <a:t>|2012|    606583.35|</a:t>
            </a:r>
          </a:p>
          <a:p>
            <a:r>
              <a:rPr lang="en-US" sz="1400" b="1" dirty="0">
                <a:solidFill>
                  <a:schemeClr val="bg1"/>
                </a:solidFill>
              </a:rPr>
              <a:t>|2011|     627180.8|</a:t>
            </a:r>
          </a:p>
          <a:p>
            <a:r>
              <a:rPr lang="en-US" sz="1400" b="1" dirty="0">
                <a:solidFill>
                  <a:schemeClr val="bg1"/>
                </a:solidFill>
              </a:rPr>
              <a:t>|2010|    605018.37|</a:t>
            </a:r>
          </a:p>
          <a:p>
            <a:r>
              <a:rPr lang="en-US" sz="1400" b="1" dirty="0">
                <a:solidFill>
                  <a:schemeClr val="bg1"/>
                </a:solidFill>
              </a:rPr>
              <a:t>|2009|     553977.4|</a:t>
            </a:r>
          </a:p>
          <a:p>
            <a:r>
              <a:rPr lang="en-US" sz="1400" b="1" dirty="0">
                <a:solidFill>
                  <a:schemeClr val="bg1"/>
                </a:solidFill>
              </a:rPr>
              <a:t>|2008|    806330.48|</a:t>
            </a:r>
          </a:p>
          <a:p>
            <a:r>
              <a:rPr lang="en-US" sz="1400" b="1" dirty="0">
                <a:solidFill>
                  <a:schemeClr val="bg1"/>
                </a:solidFill>
              </a:rPr>
              <a:t>|2007|    764035.91|</a:t>
            </a:r>
          </a:p>
          <a:p>
            <a:r>
              <a:rPr lang="en-US" sz="1400" b="1" dirty="0">
                <a:solidFill>
                  <a:schemeClr val="bg1"/>
                </a:solidFill>
              </a:rPr>
              <a:t>|2006|    738474.06|</a:t>
            </a:r>
          </a:p>
          <a:p>
            <a:r>
              <a:rPr lang="en-US" sz="1400" b="1" dirty="0">
                <a:solidFill>
                  <a:schemeClr val="bg1"/>
                </a:solidFill>
              </a:rPr>
              <a:t>|2005|    667901.81|</a:t>
            </a:r>
          </a:p>
          <a:p>
            <a:r>
              <a:rPr lang="en-US" sz="1400" b="1" dirty="0">
                <a:solidFill>
                  <a:schemeClr val="bg1"/>
                </a:solidFill>
              </a:rPr>
              <a:t>|2004|    658634.77|</a:t>
            </a:r>
          </a:p>
          <a:p>
            <a:r>
              <a:rPr lang="en-US" sz="1400" b="1" dirty="0">
                <a:solidFill>
                  <a:schemeClr val="bg1"/>
                </a:solidFill>
              </a:rPr>
              <a:t>|2003|    615643.01|</a:t>
            </a:r>
          </a:p>
          <a:p>
            <a:r>
              <a:rPr lang="en-US" sz="1400" b="1" dirty="0">
                <a:solidFill>
                  <a:schemeClr val="bg1"/>
                </a:solidFill>
              </a:rPr>
              <a:t>|2002|    640074.65|</a:t>
            </a:r>
          </a:p>
          <a:p>
            <a:r>
              <a:rPr lang="en-US" sz="1400" b="1" dirty="0">
                <a:solidFill>
                  <a:schemeClr val="bg1"/>
                </a:solidFill>
              </a:rPr>
              <a:t>|2001|    731348.23|</a:t>
            </a:r>
          </a:p>
          <a:p>
            <a:r>
              <a:rPr lang="en-US" sz="1400" b="1" dirty="0">
                <a:solidFill>
                  <a:schemeClr val="bg1"/>
                </a:solidFill>
              </a:rPr>
              <a:t>|2000|    761055.96|</a:t>
            </a:r>
          </a:p>
          <a:p>
            <a:r>
              <a:rPr lang="en-US" sz="1400" b="1" dirty="0">
                <a:solidFill>
                  <a:schemeClr val="bg1"/>
                </a:solidFill>
              </a:rPr>
              <a:t>|1999|     676729.2|</a:t>
            </a:r>
          </a:p>
          <a:p>
            <a:r>
              <a:rPr lang="en-US" sz="1400" b="1" dirty="0">
                <a:solidFill>
                  <a:schemeClr val="bg1"/>
                </a:solidFill>
              </a:rPr>
              <a:t>|1998|     653719.7|</a:t>
            </a:r>
          </a:p>
          <a:p>
            <a:r>
              <a:rPr lang="en-US" sz="1400" b="1" dirty="0">
                <a:solidFill>
                  <a:schemeClr val="bg1"/>
                </a:solidFill>
              </a:rPr>
              <a:t>|1997|    624072.42|</a:t>
            </a:r>
          </a:p>
          <a:p>
            <a:r>
              <a:rPr lang="en-US" sz="1400" b="1" dirty="0">
                <a:solidFill>
                  <a:schemeClr val="bg1"/>
                </a:solidFill>
              </a:rPr>
              <a:t>|1996|    715369.01|</a:t>
            </a:r>
          </a:p>
        </p:txBody>
      </p:sp>
    </p:spTree>
    <p:extLst>
      <p:ext uri="{BB962C8B-B14F-4D97-AF65-F5344CB8AC3E}">
        <p14:creationId xmlns:p14="http://schemas.microsoft.com/office/powerpoint/2010/main" val="703512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5" y="62757"/>
            <a:ext cx="11720945" cy="79251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err="1">
                <a:solidFill>
                  <a:schemeClr val="tx1"/>
                </a:solidFill>
              </a:rPr>
              <a:t>PySpark</a:t>
            </a:r>
            <a:r>
              <a:rPr lang="en-US" b="1" dirty="0">
                <a:solidFill>
                  <a:schemeClr val="tx1"/>
                </a:solidFill>
              </a:rPr>
              <a:t> Query 2 – The Average Price for each year the home was built that has 3 bedrooms, 3 bathrooms, 2 floors and is greater than or equal to 2,000 sq ft. </a:t>
            </a:r>
          </a:p>
        </p:txBody>
      </p:sp>
      <p:sp>
        <p:nvSpPr>
          <p:cNvPr id="4" name="Title 1">
            <a:extLst>
              <a:ext uri="{FF2B5EF4-FFF2-40B4-BE49-F238E27FC236}">
                <a16:creationId xmlns:a16="http://schemas.microsoft.com/office/drawing/2014/main" id="{1C61A102-64B6-6F53-4F61-81DC96A2AD68}"/>
              </a:ext>
            </a:extLst>
          </p:cNvPr>
          <p:cNvSpPr txBox="1">
            <a:spLocks/>
          </p:cNvSpPr>
          <p:nvPr/>
        </p:nvSpPr>
        <p:spPr>
          <a:xfrm>
            <a:off x="1661214" y="4921865"/>
            <a:ext cx="9591713" cy="472284"/>
          </a:xfrm>
          <a:prstGeom prst="rect">
            <a:avLst/>
          </a:prstGeom>
        </p:spPr>
        <p:txBody>
          <a:bodyPr vert="horz" lIns="91440" tIns="45720" rIns="91440" bIns="45720" rtlCol="0" anchor="b">
            <a:noAutofit/>
          </a:bodyPr>
          <a:lstStyle>
            <a:defPPr>
              <a:defRPr lang="en-US"/>
            </a:defPPr>
            <a:lvl1pPr>
              <a:lnSpc>
                <a:spcPct val="90000"/>
              </a:lnSpc>
              <a:spcBef>
                <a:spcPct val="0"/>
              </a:spcBef>
              <a:buNone/>
              <a:defRPr b="1" i="0" u="none" strike="noStrike">
                <a:solidFill>
                  <a:srgbClr val="002060"/>
                </a:solidFill>
                <a:effectLst/>
                <a:latin typeface="Söhne"/>
                <a:ea typeface="+mj-ea"/>
                <a:cs typeface="+mj-cs"/>
              </a:defRPr>
            </a:lvl1pPr>
          </a:lstStyle>
          <a:p>
            <a:endParaRPr lang="en-US" sz="2800" dirty="0"/>
          </a:p>
        </p:txBody>
      </p:sp>
      <p:sp>
        <p:nvSpPr>
          <p:cNvPr id="10" name="TextBox 9">
            <a:extLst>
              <a:ext uri="{FF2B5EF4-FFF2-40B4-BE49-F238E27FC236}">
                <a16:creationId xmlns:a16="http://schemas.microsoft.com/office/drawing/2014/main" id="{28763994-12C0-F140-744D-49BB1BD96E24}"/>
              </a:ext>
            </a:extLst>
          </p:cNvPr>
          <p:cNvSpPr txBox="1"/>
          <p:nvPr/>
        </p:nvSpPr>
        <p:spPr>
          <a:xfrm>
            <a:off x="1144406" y="913172"/>
            <a:ext cx="5312664" cy="3693319"/>
          </a:xfrm>
          <a:prstGeom prst="rect">
            <a:avLst/>
          </a:prstGeom>
          <a:noFill/>
        </p:spPr>
        <p:txBody>
          <a:bodyPr wrap="square">
            <a:spAutoFit/>
          </a:bodyPr>
          <a:lstStyle/>
          <a:p>
            <a:r>
              <a:rPr lang="en-US" dirty="0">
                <a:solidFill>
                  <a:schemeClr val="bg1"/>
                </a:solidFill>
              </a:rPr>
              <a:t>c = """</a:t>
            </a:r>
          </a:p>
          <a:p>
            <a:r>
              <a:rPr lang="en-US" dirty="0">
                <a:solidFill>
                  <a:schemeClr val="bg1"/>
                </a:solidFill>
              </a:rPr>
              <a:t>SELECT</a:t>
            </a:r>
          </a:p>
          <a:p>
            <a:r>
              <a:rPr lang="en-US" dirty="0">
                <a:solidFill>
                  <a:schemeClr val="bg1"/>
                </a:solidFill>
              </a:rPr>
              <a:t>  YEAR(</a:t>
            </a:r>
            <a:r>
              <a:rPr lang="en-US" dirty="0" err="1">
                <a:solidFill>
                  <a:schemeClr val="bg1"/>
                </a:solidFill>
              </a:rPr>
              <a:t>yr_built</a:t>
            </a:r>
            <a:r>
              <a:rPr lang="en-US" dirty="0">
                <a:solidFill>
                  <a:schemeClr val="bg1"/>
                </a:solidFill>
              </a:rPr>
              <a:t>) AS YEAR_BUILT,</a:t>
            </a:r>
          </a:p>
          <a:p>
            <a:r>
              <a:rPr lang="en-US" dirty="0">
                <a:solidFill>
                  <a:schemeClr val="bg1"/>
                </a:solidFill>
              </a:rPr>
              <a:t>  ROUND(AVG(price), 2) AS AVERAGE_PRICE</a:t>
            </a:r>
          </a:p>
          <a:p>
            <a:r>
              <a:rPr lang="en-US" dirty="0">
                <a:solidFill>
                  <a:schemeClr val="bg1"/>
                </a:solidFill>
              </a:rPr>
              <a:t>FROM </a:t>
            </a:r>
            <a:r>
              <a:rPr lang="en-US" dirty="0" err="1">
                <a:solidFill>
                  <a:schemeClr val="bg1"/>
                </a:solidFill>
              </a:rPr>
              <a:t>home_sales</a:t>
            </a:r>
            <a:endParaRPr lang="en-US" dirty="0">
              <a:solidFill>
                <a:schemeClr val="bg1"/>
              </a:solidFill>
            </a:endParaRPr>
          </a:p>
          <a:p>
            <a:r>
              <a:rPr lang="en-US" dirty="0">
                <a:solidFill>
                  <a:schemeClr val="bg1"/>
                </a:solidFill>
              </a:rPr>
              <a:t>WHERE bedrooms = 3</a:t>
            </a:r>
          </a:p>
          <a:p>
            <a:r>
              <a:rPr lang="en-US" dirty="0">
                <a:solidFill>
                  <a:schemeClr val="bg1"/>
                </a:solidFill>
              </a:rPr>
              <a:t>and bathrooms = 3</a:t>
            </a:r>
          </a:p>
          <a:p>
            <a:r>
              <a:rPr lang="en-US" dirty="0">
                <a:solidFill>
                  <a:schemeClr val="bg1"/>
                </a:solidFill>
              </a:rPr>
              <a:t>and </a:t>
            </a:r>
            <a:r>
              <a:rPr lang="en-US" dirty="0" err="1">
                <a:solidFill>
                  <a:schemeClr val="bg1"/>
                </a:solidFill>
              </a:rPr>
              <a:t>sqft_living</a:t>
            </a:r>
            <a:r>
              <a:rPr lang="en-US" dirty="0">
                <a:solidFill>
                  <a:schemeClr val="bg1"/>
                </a:solidFill>
              </a:rPr>
              <a:t> &gt;= 2000</a:t>
            </a:r>
          </a:p>
          <a:p>
            <a:r>
              <a:rPr lang="en-US" dirty="0">
                <a:solidFill>
                  <a:schemeClr val="bg1"/>
                </a:solidFill>
              </a:rPr>
              <a:t>and floors = 2</a:t>
            </a:r>
          </a:p>
          <a:p>
            <a:r>
              <a:rPr lang="en-US" dirty="0">
                <a:solidFill>
                  <a:schemeClr val="bg1"/>
                </a:solidFill>
              </a:rPr>
              <a:t>GROUP BY </a:t>
            </a:r>
            <a:r>
              <a:rPr lang="en-US" dirty="0" err="1">
                <a:solidFill>
                  <a:schemeClr val="bg1"/>
                </a:solidFill>
              </a:rPr>
              <a:t>yr_built</a:t>
            </a:r>
            <a:endParaRPr lang="en-US" dirty="0">
              <a:solidFill>
                <a:schemeClr val="bg1"/>
              </a:solidFill>
            </a:endParaRPr>
          </a:p>
          <a:p>
            <a:r>
              <a:rPr lang="en-US" dirty="0">
                <a:solidFill>
                  <a:schemeClr val="bg1"/>
                </a:solidFill>
              </a:rPr>
              <a:t>ORDER BY </a:t>
            </a:r>
            <a:r>
              <a:rPr lang="en-US" dirty="0" err="1">
                <a:solidFill>
                  <a:schemeClr val="bg1"/>
                </a:solidFill>
              </a:rPr>
              <a:t>yr_built</a:t>
            </a:r>
            <a:r>
              <a:rPr lang="en-US" dirty="0">
                <a:solidFill>
                  <a:schemeClr val="bg1"/>
                </a:solidFill>
              </a:rPr>
              <a:t> DESC</a:t>
            </a:r>
          </a:p>
          <a:p>
            <a:r>
              <a:rPr lang="en-US" dirty="0">
                <a:solidFill>
                  <a:schemeClr val="bg1"/>
                </a:solidFill>
              </a:rPr>
              <a:t>"""</a:t>
            </a:r>
          </a:p>
          <a:p>
            <a:r>
              <a:rPr lang="en-US" dirty="0" err="1">
                <a:solidFill>
                  <a:schemeClr val="bg1"/>
                </a:solidFill>
              </a:rPr>
              <a:t>spark.sql</a:t>
            </a:r>
            <a:r>
              <a:rPr lang="en-US" dirty="0">
                <a:solidFill>
                  <a:schemeClr val="bg1"/>
                </a:solidFill>
              </a:rPr>
              <a:t>(c).show()</a:t>
            </a:r>
          </a:p>
        </p:txBody>
      </p:sp>
      <p:sp>
        <p:nvSpPr>
          <p:cNvPr id="12" name="TextBox 11">
            <a:extLst>
              <a:ext uri="{FF2B5EF4-FFF2-40B4-BE49-F238E27FC236}">
                <a16:creationId xmlns:a16="http://schemas.microsoft.com/office/drawing/2014/main" id="{B3D49C20-3629-9852-DD73-F0F315D873FA}"/>
              </a:ext>
            </a:extLst>
          </p:cNvPr>
          <p:cNvSpPr txBox="1"/>
          <p:nvPr/>
        </p:nvSpPr>
        <p:spPr>
          <a:xfrm>
            <a:off x="7962761" y="1012954"/>
            <a:ext cx="3904488" cy="5262979"/>
          </a:xfrm>
          <a:prstGeom prst="rect">
            <a:avLst/>
          </a:prstGeom>
          <a:noFill/>
        </p:spPr>
        <p:txBody>
          <a:bodyPr wrap="square">
            <a:spAutoFit/>
          </a:bodyPr>
          <a:lstStyle/>
          <a:p>
            <a:r>
              <a:rPr lang="en-US" sz="1400" b="1" dirty="0">
                <a:solidFill>
                  <a:schemeClr val="bg1"/>
                </a:solidFill>
              </a:rPr>
              <a:t>+----------+-------------+</a:t>
            </a:r>
          </a:p>
          <a:p>
            <a:r>
              <a:rPr lang="en-US" sz="1400" b="1" dirty="0">
                <a:solidFill>
                  <a:schemeClr val="bg1"/>
                </a:solidFill>
              </a:rPr>
              <a:t>|YEAR_BUILT|AVERAGE_PRICE|</a:t>
            </a:r>
          </a:p>
          <a:p>
            <a:r>
              <a:rPr lang="en-US" sz="1400" b="1" dirty="0">
                <a:solidFill>
                  <a:schemeClr val="bg1"/>
                </a:solidFill>
              </a:rPr>
              <a:t>+----------+-------------+</a:t>
            </a:r>
          </a:p>
          <a:p>
            <a:r>
              <a:rPr lang="en-US" sz="1400" b="1" dirty="0">
                <a:solidFill>
                  <a:schemeClr val="bg1"/>
                </a:solidFill>
              </a:rPr>
              <a:t>|      2015|    1550000.0|</a:t>
            </a:r>
          </a:p>
          <a:p>
            <a:r>
              <a:rPr lang="en-US" sz="1400" b="1" dirty="0">
                <a:solidFill>
                  <a:schemeClr val="bg1"/>
                </a:solidFill>
              </a:rPr>
              <a:t>|      2014|    933142.67|</a:t>
            </a:r>
          </a:p>
          <a:p>
            <a:r>
              <a:rPr lang="en-US" sz="1400" b="1" dirty="0">
                <a:solidFill>
                  <a:schemeClr val="bg1"/>
                </a:solidFill>
              </a:rPr>
              <a:t>|      2013|     570685.0|</a:t>
            </a:r>
          </a:p>
          <a:p>
            <a:r>
              <a:rPr lang="en-US" sz="1400" b="1" dirty="0">
                <a:solidFill>
                  <a:schemeClr val="bg1"/>
                </a:solidFill>
              </a:rPr>
              <a:t>|      2012|     572500.0|</a:t>
            </a:r>
          </a:p>
          <a:p>
            <a:r>
              <a:rPr lang="en-US" sz="1400" b="1" dirty="0">
                <a:solidFill>
                  <a:schemeClr val="bg1"/>
                </a:solidFill>
              </a:rPr>
              <a:t>|      2011|     639750.0|</a:t>
            </a:r>
          </a:p>
          <a:p>
            <a:r>
              <a:rPr lang="en-US" sz="1400" b="1" dirty="0">
                <a:solidFill>
                  <a:schemeClr val="bg1"/>
                </a:solidFill>
              </a:rPr>
              <a:t>|      2010|     721000.0|</a:t>
            </a:r>
          </a:p>
          <a:p>
            <a:r>
              <a:rPr lang="en-US" sz="1400" b="1" dirty="0">
                <a:solidFill>
                  <a:schemeClr val="bg1"/>
                </a:solidFill>
              </a:rPr>
              <a:t>|      2009|    1011250.0|</a:t>
            </a:r>
          </a:p>
          <a:p>
            <a:r>
              <a:rPr lang="en-US" sz="1400" b="1" dirty="0">
                <a:solidFill>
                  <a:schemeClr val="bg1"/>
                </a:solidFill>
              </a:rPr>
              <a:t>|      2008|    1064500.0|</a:t>
            </a:r>
          </a:p>
          <a:p>
            <a:r>
              <a:rPr lang="en-US" sz="1400" b="1" dirty="0">
                <a:solidFill>
                  <a:schemeClr val="bg1"/>
                </a:solidFill>
              </a:rPr>
              <a:t>|      2007|    949777.78|</a:t>
            </a:r>
          </a:p>
          <a:p>
            <a:r>
              <a:rPr lang="en-US" sz="1400" b="1" dirty="0">
                <a:solidFill>
                  <a:schemeClr val="bg1"/>
                </a:solidFill>
              </a:rPr>
              <a:t>|      2006|    954444.69|</a:t>
            </a:r>
          </a:p>
          <a:p>
            <a:r>
              <a:rPr lang="en-US" sz="1400" b="1" dirty="0">
                <a:solidFill>
                  <a:schemeClr val="bg1"/>
                </a:solidFill>
              </a:rPr>
              <a:t>|      2005|    792503.85|</a:t>
            </a:r>
          </a:p>
          <a:p>
            <a:r>
              <a:rPr lang="en-US" sz="1400" b="1" dirty="0">
                <a:solidFill>
                  <a:schemeClr val="bg1"/>
                </a:solidFill>
              </a:rPr>
              <a:t>|      2004|     719500.0|</a:t>
            </a:r>
          </a:p>
          <a:p>
            <a:r>
              <a:rPr lang="en-US" sz="1400" b="1" dirty="0">
                <a:solidFill>
                  <a:schemeClr val="bg1"/>
                </a:solidFill>
              </a:rPr>
              <a:t>|      2003|     851750.0|</a:t>
            </a:r>
          </a:p>
          <a:p>
            <a:r>
              <a:rPr lang="en-US" sz="1400" b="1" dirty="0">
                <a:solidFill>
                  <a:schemeClr val="bg1"/>
                </a:solidFill>
              </a:rPr>
              <a:t>|      2002|     863200.0|</a:t>
            </a:r>
          </a:p>
          <a:p>
            <a:r>
              <a:rPr lang="en-US" sz="1400" b="1" dirty="0">
                <a:solidFill>
                  <a:schemeClr val="bg1"/>
                </a:solidFill>
              </a:rPr>
              <a:t>|      2001|     860875.0|</a:t>
            </a:r>
          </a:p>
          <a:p>
            <a:r>
              <a:rPr lang="en-US" sz="1400" b="1" dirty="0">
                <a:solidFill>
                  <a:schemeClr val="bg1"/>
                </a:solidFill>
              </a:rPr>
              <a:t>|      2000|    795511.25|</a:t>
            </a:r>
          </a:p>
          <a:p>
            <a:r>
              <a:rPr lang="en-US" sz="1400" b="1" dirty="0">
                <a:solidFill>
                  <a:schemeClr val="bg1"/>
                </a:solidFill>
              </a:rPr>
              <a:t>|      1999|    845605.56|</a:t>
            </a:r>
          </a:p>
          <a:p>
            <a:r>
              <a:rPr lang="en-US" sz="1400" b="1" dirty="0">
                <a:solidFill>
                  <a:schemeClr val="bg1"/>
                </a:solidFill>
              </a:rPr>
              <a:t>|      1998|    922142.86|</a:t>
            </a:r>
          </a:p>
          <a:p>
            <a:r>
              <a:rPr lang="en-US" sz="1400" b="1" dirty="0">
                <a:solidFill>
                  <a:schemeClr val="bg1"/>
                </a:solidFill>
              </a:rPr>
              <a:t>|      1997|     679970.0|</a:t>
            </a:r>
          </a:p>
          <a:p>
            <a:r>
              <a:rPr lang="en-US" sz="1400" b="1" dirty="0">
                <a:solidFill>
                  <a:schemeClr val="bg1"/>
                </a:solidFill>
              </a:rPr>
              <a:t>|      1996|    1490000.0|</a:t>
            </a:r>
          </a:p>
          <a:p>
            <a:r>
              <a:rPr lang="en-US" sz="1400" dirty="0">
                <a:solidFill>
                  <a:schemeClr val="bg1"/>
                </a:solidFill>
              </a:rPr>
              <a:t>+----------+-------------</a:t>
            </a:r>
          </a:p>
        </p:txBody>
      </p:sp>
    </p:spTree>
    <p:extLst>
      <p:ext uri="{BB962C8B-B14F-4D97-AF65-F5344CB8AC3E}">
        <p14:creationId xmlns:p14="http://schemas.microsoft.com/office/powerpoint/2010/main" val="3385765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4" y="220444"/>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Overall Findings – Machine Learning Technique Comparison </a:t>
            </a:r>
          </a:p>
        </p:txBody>
      </p:sp>
      <p:sp>
        <p:nvSpPr>
          <p:cNvPr id="16" name="Title 1">
            <a:extLst>
              <a:ext uri="{FF2B5EF4-FFF2-40B4-BE49-F238E27FC236}">
                <a16:creationId xmlns:a16="http://schemas.microsoft.com/office/drawing/2014/main" id="{D5F3F009-32B9-BC56-08E8-65B65102AF55}"/>
              </a:ext>
            </a:extLst>
          </p:cNvPr>
          <p:cNvSpPr txBox="1">
            <a:spLocks/>
          </p:cNvSpPr>
          <p:nvPr/>
        </p:nvSpPr>
        <p:spPr>
          <a:xfrm>
            <a:off x="1535669" y="4684542"/>
            <a:ext cx="9591713" cy="13163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b="1" i="0" u="none" strike="noStrike" dirty="0">
              <a:solidFill>
                <a:srgbClr val="002060"/>
              </a:solidFill>
              <a:effectLst/>
              <a:latin typeface="Söhne"/>
            </a:endParaRPr>
          </a:p>
        </p:txBody>
      </p:sp>
      <p:sp>
        <p:nvSpPr>
          <p:cNvPr id="7" name="Text Placeholder 6">
            <a:extLst>
              <a:ext uri="{FF2B5EF4-FFF2-40B4-BE49-F238E27FC236}">
                <a16:creationId xmlns:a16="http://schemas.microsoft.com/office/drawing/2014/main" id="{13CEF047-EF2D-8BE9-7C66-465725B9712B}"/>
              </a:ext>
            </a:extLst>
          </p:cNvPr>
          <p:cNvSpPr>
            <a:spLocks noGrp="1"/>
          </p:cNvSpPr>
          <p:nvPr>
            <p:ph type="body" idx="1"/>
          </p:nvPr>
        </p:nvSpPr>
        <p:spPr>
          <a:xfrm>
            <a:off x="1341437" y="857113"/>
            <a:ext cx="8535988" cy="5415671"/>
          </a:xfrm>
        </p:spPr>
        <p:txBody>
          <a:bodyPr>
            <a:normAutofit/>
          </a:bodyPr>
          <a:lstStyle/>
          <a:p>
            <a:r>
              <a:rPr lang="en-US" dirty="0">
                <a:solidFill>
                  <a:schemeClr val="bg1"/>
                </a:solidFill>
              </a:rPr>
              <a:t>Random Forest outperforms both Linear Regression &amp; Decision Tree</a:t>
            </a:r>
          </a:p>
          <a:p>
            <a:r>
              <a:rPr lang="en-US" b="1" dirty="0">
                <a:solidFill>
                  <a:schemeClr val="bg1"/>
                </a:solidFill>
              </a:rPr>
              <a:t>Advantages of Random Forests:</a:t>
            </a:r>
          </a:p>
          <a:p>
            <a:pPr>
              <a:buFont typeface="+mj-lt"/>
              <a:buAutoNum type="arabicPeriod"/>
            </a:pPr>
            <a:r>
              <a:rPr lang="en-US" b="1" dirty="0">
                <a:solidFill>
                  <a:schemeClr val="bg1"/>
                </a:solidFill>
              </a:rPr>
              <a:t>Robustness to Overfitting</a:t>
            </a:r>
            <a:r>
              <a:rPr lang="en-US" dirty="0">
                <a:solidFill>
                  <a:schemeClr val="bg1"/>
                </a:solidFill>
              </a:rPr>
              <a:t>:</a:t>
            </a:r>
          </a:p>
          <a:p>
            <a:pPr marL="742950" lvl="1" indent="-285750">
              <a:buFont typeface="+mj-lt"/>
              <a:buAutoNum type="arabicPeriod"/>
            </a:pPr>
            <a:r>
              <a:rPr lang="en-US" b="1" dirty="0">
                <a:solidFill>
                  <a:schemeClr val="bg1"/>
                </a:solidFill>
              </a:rPr>
              <a:t>Decision Trees</a:t>
            </a:r>
            <a:r>
              <a:rPr lang="en-US" dirty="0">
                <a:solidFill>
                  <a:schemeClr val="bg1"/>
                </a:solidFill>
              </a:rPr>
              <a:t>: Prone to overfitting especially if data is deep and complex</a:t>
            </a:r>
          </a:p>
          <a:p>
            <a:pPr marL="742950" lvl="1" indent="-285750">
              <a:buFont typeface="+mj-lt"/>
              <a:buAutoNum type="arabicPeriod"/>
            </a:pPr>
            <a:r>
              <a:rPr lang="en-US" b="1" dirty="0">
                <a:solidFill>
                  <a:schemeClr val="bg1"/>
                </a:solidFill>
              </a:rPr>
              <a:t>Random Forests</a:t>
            </a:r>
            <a:r>
              <a:rPr lang="en-US" dirty="0">
                <a:solidFill>
                  <a:schemeClr val="bg1"/>
                </a:solidFill>
              </a:rPr>
              <a:t>: By averaging the predictions of multiple trees, reduces the risk of overfitting leading to better generalization on unseen data</a:t>
            </a:r>
          </a:p>
          <a:p>
            <a:pPr>
              <a:buFont typeface="+mj-lt"/>
              <a:buAutoNum type="arabicPeriod"/>
            </a:pPr>
            <a:r>
              <a:rPr lang="en-US" b="1" dirty="0">
                <a:solidFill>
                  <a:schemeClr val="bg1"/>
                </a:solidFill>
              </a:rPr>
              <a:t>Handling Non-Linearity</a:t>
            </a:r>
            <a:r>
              <a:rPr lang="en-US" dirty="0">
                <a:solidFill>
                  <a:schemeClr val="bg1"/>
                </a:solidFill>
              </a:rPr>
              <a:t>:</a:t>
            </a:r>
          </a:p>
          <a:p>
            <a:pPr marL="742950" lvl="1" indent="-285750">
              <a:buFont typeface="+mj-lt"/>
              <a:buAutoNum type="arabicPeriod"/>
            </a:pPr>
            <a:r>
              <a:rPr lang="en-US" b="1" dirty="0">
                <a:solidFill>
                  <a:schemeClr val="bg1"/>
                </a:solidFill>
              </a:rPr>
              <a:t>Linear Regression</a:t>
            </a:r>
            <a:r>
              <a:rPr lang="en-US" dirty="0">
                <a:solidFill>
                  <a:schemeClr val="bg1"/>
                </a:solidFill>
              </a:rPr>
              <a:t>: Assumes a linear relationship between the features and the target variable </a:t>
            </a:r>
          </a:p>
          <a:p>
            <a:pPr marL="742950" lvl="1" indent="-285750">
              <a:buFont typeface="+mj-lt"/>
              <a:buAutoNum type="arabicPeriod"/>
            </a:pPr>
            <a:r>
              <a:rPr lang="en-US" b="1" dirty="0">
                <a:solidFill>
                  <a:schemeClr val="bg1"/>
                </a:solidFill>
              </a:rPr>
              <a:t>Random Forests</a:t>
            </a:r>
            <a:r>
              <a:rPr lang="en-US" dirty="0">
                <a:solidFill>
                  <a:schemeClr val="bg1"/>
                </a:solidFill>
              </a:rPr>
              <a:t>: Can capture complex, non-linear relationships between features and the target variable without requiring explicit feature transformation or interaction terms</a:t>
            </a:r>
          </a:p>
          <a:p>
            <a:pPr marL="342900" indent="-342900">
              <a:buFont typeface="Arial" panose="020B0604020202020204" pitchFamily="34" charset="0"/>
              <a:buChar char="•"/>
            </a:pPr>
            <a:endParaRPr lang="en-US" dirty="0">
              <a:solidFill>
                <a:schemeClr val="bg1">
                  <a:lumMod val="95000"/>
                  <a:lumOff val="5000"/>
                </a:schemeClr>
              </a:solidFill>
            </a:endParaRPr>
          </a:p>
        </p:txBody>
      </p:sp>
    </p:spTree>
    <p:extLst>
      <p:ext uri="{BB962C8B-B14F-4D97-AF65-F5344CB8AC3E}">
        <p14:creationId xmlns:p14="http://schemas.microsoft.com/office/powerpoint/2010/main" val="2483675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4" y="220444"/>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Overall Findings – Random Forest &amp; Neural Network </a:t>
            </a:r>
          </a:p>
        </p:txBody>
      </p:sp>
      <p:sp>
        <p:nvSpPr>
          <p:cNvPr id="16" name="Title 1">
            <a:extLst>
              <a:ext uri="{FF2B5EF4-FFF2-40B4-BE49-F238E27FC236}">
                <a16:creationId xmlns:a16="http://schemas.microsoft.com/office/drawing/2014/main" id="{D5F3F009-32B9-BC56-08E8-65B65102AF55}"/>
              </a:ext>
            </a:extLst>
          </p:cNvPr>
          <p:cNvSpPr txBox="1">
            <a:spLocks/>
          </p:cNvSpPr>
          <p:nvPr/>
        </p:nvSpPr>
        <p:spPr>
          <a:xfrm>
            <a:off x="1535669" y="4684542"/>
            <a:ext cx="9591713" cy="13163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b="1" i="0" u="none" strike="noStrike" dirty="0">
              <a:solidFill>
                <a:srgbClr val="002060"/>
              </a:solidFill>
              <a:effectLst/>
              <a:latin typeface="Söhne"/>
            </a:endParaRPr>
          </a:p>
        </p:txBody>
      </p:sp>
      <p:sp>
        <p:nvSpPr>
          <p:cNvPr id="7" name="Text Placeholder 6">
            <a:extLst>
              <a:ext uri="{FF2B5EF4-FFF2-40B4-BE49-F238E27FC236}">
                <a16:creationId xmlns:a16="http://schemas.microsoft.com/office/drawing/2014/main" id="{13CEF047-EF2D-8BE9-7C66-465725B9712B}"/>
              </a:ext>
            </a:extLst>
          </p:cNvPr>
          <p:cNvSpPr>
            <a:spLocks noGrp="1"/>
          </p:cNvSpPr>
          <p:nvPr>
            <p:ph type="body" idx="1"/>
          </p:nvPr>
        </p:nvSpPr>
        <p:spPr>
          <a:xfrm>
            <a:off x="1341437" y="857113"/>
            <a:ext cx="10379508" cy="5780443"/>
          </a:xfrm>
        </p:spPr>
        <p:txBody>
          <a:bodyPr>
            <a:normAutofit/>
          </a:bodyPr>
          <a:lstStyle/>
          <a:p>
            <a:pPr marL="342900" indent="-342900">
              <a:buFont typeface="Arial" panose="020B0604020202020204" pitchFamily="34" charset="0"/>
              <a:buChar char="•"/>
            </a:pPr>
            <a:r>
              <a:rPr lang="en-US" b="1" dirty="0">
                <a:solidFill>
                  <a:schemeClr val="bg1"/>
                </a:solidFill>
              </a:rPr>
              <a:t>Random Forest</a:t>
            </a:r>
          </a:p>
          <a:p>
            <a:pPr marL="800100" lvl="1" indent="-342900">
              <a:buFont typeface="Arial" panose="020B0604020202020204" pitchFamily="34" charset="0"/>
              <a:buChar char="•"/>
            </a:pPr>
            <a:r>
              <a:rPr lang="en-US" b="1" dirty="0">
                <a:solidFill>
                  <a:schemeClr val="bg1"/>
                </a:solidFill>
              </a:rPr>
              <a:t>Feature Importance: </a:t>
            </a:r>
            <a:r>
              <a:rPr lang="en-US" dirty="0">
                <a:solidFill>
                  <a:schemeClr val="bg1"/>
                </a:solidFill>
              </a:rPr>
              <a:t>provides insights into feature importance, helping to identify which features are the most significant in predicting the target variable </a:t>
            </a:r>
          </a:p>
          <a:p>
            <a:pPr marL="800100" lvl="1" indent="-342900">
              <a:buFont typeface="Arial" panose="020B0604020202020204" pitchFamily="34" charset="0"/>
              <a:buChar char="•"/>
            </a:pPr>
            <a:r>
              <a:rPr lang="en-US" b="1" dirty="0">
                <a:solidFill>
                  <a:schemeClr val="bg1"/>
                </a:solidFill>
              </a:rPr>
              <a:t>Handling Missing Values</a:t>
            </a:r>
            <a:r>
              <a:rPr lang="en-US" dirty="0">
                <a:solidFill>
                  <a:schemeClr val="bg1"/>
                </a:solidFill>
              </a:rPr>
              <a:t>: often fill in missing data by using proximity to other data points.</a:t>
            </a:r>
          </a:p>
          <a:p>
            <a:pPr marL="800100" lvl="1" indent="-342900">
              <a:buFont typeface="Arial" panose="020B0604020202020204" pitchFamily="34" charset="0"/>
              <a:buChar char="•"/>
            </a:pPr>
            <a:r>
              <a:rPr lang="en-US" b="1" dirty="0">
                <a:solidFill>
                  <a:schemeClr val="bg1"/>
                </a:solidFill>
              </a:rPr>
              <a:t>Robustness to Noisy Data</a:t>
            </a:r>
            <a:r>
              <a:rPr lang="en-US" dirty="0">
                <a:solidFill>
                  <a:schemeClr val="bg1"/>
                </a:solidFill>
              </a:rPr>
              <a:t>: the averaging helps to reduce the impact of noise in the data, making it more robust compared to single models</a:t>
            </a: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r>
              <a:rPr lang="en-US" b="1" i="0" dirty="0">
                <a:solidFill>
                  <a:srgbClr val="040C28"/>
                </a:solidFill>
                <a:effectLst/>
                <a:latin typeface="Google Sans"/>
              </a:rPr>
              <a:t>Neural Networks </a:t>
            </a:r>
            <a:r>
              <a:rPr lang="en-US" b="0" i="0" dirty="0">
                <a:solidFill>
                  <a:srgbClr val="040C28"/>
                </a:solidFill>
                <a:effectLst/>
                <a:latin typeface="Google Sans"/>
              </a:rPr>
              <a:t>usually need more data to achieve the same level of accuracy Random Forest gain little performance enhancements when a certain amount </a:t>
            </a:r>
            <a:r>
              <a:rPr lang="en-US" dirty="0">
                <a:solidFill>
                  <a:srgbClr val="040C28"/>
                </a:solidFill>
                <a:latin typeface="Google Sans"/>
              </a:rPr>
              <a:t>of data is reached while Neural Networks benefit from increasing data leading to improving accuracy</a:t>
            </a:r>
            <a:endParaRPr lang="en-US" b="0" i="0" dirty="0">
              <a:solidFill>
                <a:srgbClr val="1F1F1F"/>
              </a:solidFill>
              <a:effectLst/>
              <a:highlight>
                <a:srgbClr val="FFFFFF"/>
              </a:highlight>
              <a:latin typeface="Google Sans"/>
            </a:endParaRPr>
          </a:p>
        </p:txBody>
      </p:sp>
      <p:graphicFrame>
        <p:nvGraphicFramePr>
          <p:cNvPr id="2" name="Table 1">
            <a:extLst>
              <a:ext uri="{FF2B5EF4-FFF2-40B4-BE49-F238E27FC236}">
                <a16:creationId xmlns:a16="http://schemas.microsoft.com/office/drawing/2014/main" id="{061B3BBB-0D7C-D36E-8D47-06C1EBFF2A69}"/>
              </a:ext>
            </a:extLst>
          </p:cNvPr>
          <p:cNvGraphicFramePr>
            <a:graphicFrameLocks noGrp="1"/>
          </p:cNvGraphicFramePr>
          <p:nvPr>
            <p:extLst>
              <p:ext uri="{D42A27DB-BD31-4B8C-83A1-F6EECF244321}">
                <p14:modId xmlns:p14="http://schemas.microsoft.com/office/powerpoint/2010/main" val="127306197"/>
              </p:ext>
            </p:extLst>
          </p:nvPr>
        </p:nvGraphicFramePr>
        <p:xfrm>
          <a:off x="2467191" y="3395096"/>
          <a:ext cx="8128000" cy="18491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48726670"/>
                    </a:ext>
                  </a:extLst>
                </a:gridCol>
                <a:gridCol w="4064000">
                  <a:extLst>
                    <a:ext uri="{9D8B030D-6E8A-4147-A177-3AD203B41FA5}">
                      <a16:colId xmlns:a16="http://schemas.microsoft.com/office/drawing/2014/main" val="1366843720"/>
                    </a:ext>
                  </a:extLst>
                </a:gridCol>
              </a:tblGrid>
              <a:tr h="0">
                <a:tc>
                  <a:txBody>
                    <a:bodyPr/>
                    <a:lstStyle/>
                    <a:p>
                      <a:pPr algn="ctr"/>
                      <a:r>
                        <a:rPr lang="en-US" dirty="0"/>
                        <a:t>Machine Learning Technique</a:t>
                      </a:r>
                    </a:p>
                  </a:txBody>
                  <a:tcPr/>
                </a:tc>
                <a:tc>
                  <a:txBody>
                    <a:bodyPr/>
                    <a:lstStyle/>
                    <a:p>
                      <a:pPr algn="ctr"/>
                      <a:r>
                        <a:rPr lang="en-US" dirty="0"/>
                        <a:t>Score</a:t>
                      </a:r>
                    </a:p>
                  </a:txBody>
                  <a:tcPr/>
                </a:tc>
                <a:extLst>
                  <a:ext uri="{0D108BD9-81ED-4DB2-BD59-A6C34878D82A}">
                    <a16:rowId xmlns:a16="http://schemas.microsoft.com/office/drawing/2014/main" val="2174722142"/>
                  </a:ext>
                </a:extLst>
              </a:tr>
              <a:tr h="370840">
                <a:tc>
                  <a:txBody>
                    <a:bodyPr/>
                    <a:lstStyle/>
                    <a:p>
                      <a:pPr algn="ctr"/>
                      <a:r>
                        <a:rPr lang="en-US" dirty="0"/>
                        <a:t>Linear Regression</a:t>
                      </a:r>
                    </a:p>
                  </a:txBody>
                  <a:tcPr/>
                </a:tc>
                <a:tc>
                  <a:txBody>
                    <a:bodyPr/>
                    <a:lstStyle/>
                    <a:p>
                      <a:pPr algn="ctr"/>
                      <a:r>
                        <a:rPr lang="en-US" dirty="0"/>
                        <a:t>0.49</a:t>
                      </a:r>
                    </a:p>
                  </a:txBody>
                  <a:tcPr/>
                </a:tc>
                <a:extLst>
                  <a:ext uri="{0D108BD9-81ED-4DB2-BD59-A6C34878D82A}">
                    <a16:rowId xmlns:a16="http://schemas.microsoft.com/office/drawing/2014/main" val="1291699004"/>
                  </a:ext>
                </a:extLst>
              </a:tr>
              <a:tr h="370840">
                <a:tc>
                  <a:txBody>
                    <a:bodyPr/>
                    <a:lstStyle/>
                    <a:p>
                      <a:pPr algn="ctr"/>
                      <a:r>
                        <a:rPr lang="en-US" dirty="0"/>
                        <a:t>Decision Tree</a:t>
                      </a:r>
                    </a:p>
                  </a:txBody>
                  <a:tcPr/>
                </a:tc>
                <a:tc>
                  <a:txBody>
                    <a:bodyPr/>
                    <a:lstStyle/>
                    <a:p>
                      <a:pPr algn="ctr"/>
                      <a:r>
                        <a:rPr lang="en-US" dirty="0"/>
                        <a:t>0.61</a:t>
                      </a:r>
                    </a:p>
                  </a:txBody>
                  <a:tcPr/>
                </a:tc>
                <a:extLst>
                  <a:ext uri="{0D108BD9-81ED-4DB2-BD59-A6C34878D82A}">
                    <a16:rowId xmlns:a16="http://schemas.microsoft.com/office/drawing/2014/main" val="694474077"/>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Random Forest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0.84</a:t>
                      </a:r>
                    </a:p>
                  </a:txBody>
                  <a:tcPr/>
                </a:tc>
                <a:extLst>
                  <a:ext uri="{0D108BD9-81ED-4DB2-BD59-A6C34878D82A}">
                    <a16:rowId xmlns:a16="http://schemas.microsoft.com/office/drawing/2014/main" val="898461674"/>
                  </a:ext>
                </a:extLst>
              </a:tr>
              <a:tr h="370840">
                <a:tc>
                  <a:txBody>
                    <a:bodyPr/>
                    <a:lstStyle/>
                    <a:p>
                      <a:pPr algn="ctr"/>
                      <a:r>
                        <a:rPr lang="en-US" dirty="0"/>
                        <a:t>Neural Network</a:t>
                      </a:r>
                    </a:p>
                  </a:txBody>
                  <a:tcPr/>
                </a:tc>
                <a:tc>
                  <a:txBody>
                    <a:bodyPr/>
                    <a:lstStyle/>
                    <a:p>
                      <a:pPr algn="ctr"/>
                      <a:r>
                        <a:rPr lang="en-US" dirty="0"/>
                        <a:t>0.85</a:t>
                      </a:r>
                    </a:p>
                  </a:txBody>
                  <a:tcPr/>
                </a:tc>
                <a:extLst>
                  <a:ext uri="{0D108BD9-81ED-4DB2-BD59-A6C34878D82A}">
                    <a16:rowId xmlns:a16="http://schemas.microsoft.com/office/drawing/2014/main" val="182144416"/>
                  </a:ext>
                </a:extLst>
              </a:tr>
            </a:tbl>
          </a:graphicData>
        </a:graphic>
      </p:graphicFrame>
    </p:spTree>
    <p:extLst>
      <p:ext uri="{BB962C8B-B14F-4D97-AF65-F5344CB8AC3E}">
        <p14:creationId xmlns:p14="http://schemas.microsoft.com/office/powerpoint/2010/main" val="3145230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4" y="220444"/>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Appendix - Data Field Definitions</a:t>
            </a:r>
          </a:p>
        </p:txBody>
      </p:sp>
      <p:sp>
        <p:nvSpPr>
          <p:cNvPr id="16" name="Title 1">
            <a:extLst>
              <a:ext uri="{FF2B5EF4-FFF2-40B4-BE49-F238E27FC236}">
                <a16:creationId xmlns:a16="http://schemas.microsoft.com/office/drawing/2014/main" id="{D5F3F009-32B9-BC56-08E8-65B65102AF55}"/>
              </a:ext>
            </a:extLst>
          </p:cNvPr>
          <p:cNvSpPr txBox="1">
            <a:spLocks/>
          </p:cNvSpPr>
          <p:nvPr/>
        </p:nvSpPr>
        <p:spPr>
          <a:xfrm>
            <a:off x="1535669" y="4684542"/>
            <a:ext cx="9591713" cy="13163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b="1" i="0" u="none" strike="noStrike" dirty="0">
              <a:solidFill>
                <a:srgbClr val="002060"/>
              </a:solidFill>
              <a:effectLst/>
              <a:latin typeface="Söhne"/>
            </a:endParaRPr>
          </a:p>
        </p:txBody>
      </p:sp>
      <p:sp>
        <p:nvSpPr>
          <p:cNvPr id="7" name="Text Placeholder 6">
            <a:extLst>
              <a:ext uri="{FF2B5EF4-FFF2-40B4-BE49-F238E27FC236}">
                <a16:creationId xmlns:a16="http://schemas.microsoft.com/office/drawing/2014/main" id="{13CEF047-EF2D-8BE9-7C66-465725B9712B}"/>
              </a:ext>
            </a:extLst>
          </p:cNvPr>
          <p:cNvSpPr>
            <a:spLocks noGrp="1"/>
          </p:cNvSpPr>
          <p:nvPr>
            <p:ph type="body" idx="1"/>
          </p:nvPr>
        </p:nvSpPr>
        <p:spPr>
          <a:xfrm>
            <a:off x="1341437" y="692728"/>
            <a:ext cx="10379508" cy="6165271"/>
          </a:xfrm>
        </p:spPr>
        <p:txBody>
          <a:bodyPr>
            <a:normAutofit/>
          </a:bodyPr>
          <a:lstStyle/>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p:txBody>
      </p:sp>
      <p:graphicFrame>
        <p:nvGraphicFramePr>
          <p:cNvPr id="4" name="Table 3">
            <a:extLst>
              <a:ext uri="{FF2B5EF4-FFF2-40B4-BE49-F238E27FC236}">
                <a16:creationId xmlns:a16="http://schemas.microsoft.com/office/drawing/2014/main" id="{7207AB63-2594-6B06-AE2C-A03C407E0D98}"/>
              </a:ext>
            </a:extLst>
          </p:cNvPr>
          <p:cNvGraphicFramePr>
            <a:graphicFrameLocks noGrp="1"/>
          </p:cNvGraphicFramePr>
          <p:nvPr>
            <p:extLst>
              <p:ext uri="{D42A27DB-BD31-4B8C-83A1-F6EECF244321}">
                <p14:modId xmlns:p14="http://schemas.microsoft.com/office/powerpoint/2010/main" val="3209597297"/>
              </p:ext>
            </p:extLst>
          </p:nvPr>
        </p:nvGraphicFramePr>
        <p:xfrm>
          <a:off x="1736655" y="743558"/>
          <a:ext cx="8919676" cy="6114442"/>
        </p:xfrm>
        <a:graphic>
          <a:graphicData uri="http://schemas.openxmlformats.org/drawingml/2006/table">
            <a:tbl>
              <a:tblPr firstRow="1" bandRow="1">
                <a:tableStyleId>{5C22544A-7EE6-4342-B048-85BDC9FD1C3A}</a:tableStyleId>
              </a:tblPr>
              <a:tblGrid>
                <a:gridCol w="4459838">
                  <a:extLst>
                    <a:ext uri="{9D8B030D-6E8A-4147-A177-3AD203B41FA5}">
                      <a16:colId xmlns:a16="http://schemas.microsoft.com/office/drawing/2014/main" val="2299095329"/>
                    </a:ext>
                  </a:extLst>
                </a:gridCol>
                <a:gridCol w="4459838">
                  <a:extLst>
                    <a:ext uri="{9D8B030D-6E8A-4147-A177-3AD203B41FA5}">
                      <a16:colId xmlns:a16="http://schemas.microsoft.com/office/drawing/2014/main" val="406342840"/>
                    </a:ext>
                  </a:extLst>
                </a:gridCol>
              </a:tblGrid>
              <a:tr h="319554">
                <a:tc>
                  <a:txBody>
                    <a:bodyPr/>
                    <a:lstStyle/>
                    <a:p>
                      <a:pPr algn="ctr"/>
                      <a:r>
                        <a:rPr lang="en-US" dirty="0"/>
                        <a:t>Field</a:t>
                      </a:r>
                    </a:p>
                  </a:txBody>
                  <a:tcPr/>
                </a:tc>
                <a:tc>
                  <a:txBody>
                    <a:bodyPr/>
                    <a:lstStyle/>
                    <a:p>
                      <a:pPr algn="ctr"/>
                      <a:r>
                        <a:rPr lang="en-US" dirty="0" err="1"/>
                        <a:t>Defintion</a:t>
                      </a:r>
                      <a:endParaRPr lang="en-US" dirty="0"/>
                    </a:p>
                  </a:txBody>
                  <a:tcPr/>
                </a:tc>
                <a:extLst>
                  <a:ext uri="{0D108BD9-81ED-4DB2-BD59-A6C34878D82A}">
                    <a16:rowId xmlns:a16="http://schemas.microsoft.com/office/drawing/2014/main" val="849485323"/>
                  </a:ext>
                </a:extLst>
              </a:tr>
              <a:tr h="239665">
                <a:tc>
                  <a:txBody>
                    <a:bodyPr/>
                    <a:lstStyle/>
                    <a:p>
                      <a:r>
                        <a:rPr lang="en-US" sz="1100" b="0" i="0" kern="1200" dirty="0">
                          <a:solidFill>
                            <a:schemeClr val="dk1"/>
                          </a:solidFill>
                          <a:effectLst/>
                          <a:latin typeface="+mn-lt"/>
                          <a:ea typeface="+mn-ea"/>
                          <a:cs typeface="+mn-cs"/>
                        </a:rPr>
                        <a:t>id</a:t>
                      </a:r>
                      <a:endParaRPr lang="en-US" sz="1100" dirty="0"/>
                    </a:p>
                  </a:txBody>
                  <a:tcPr/>
                </a:tc>
                <a:tc>
                  <a:txBody>
                    <a:bodyPr/>
                    <a:lstStyle/>
                    <a:p>
                      <a:r>
                        <a:rPr lang="en-US" sz="1100" b="0" i="0" kern="1200" dirty="0">
                          <a:solidFill>
                            <a:schemeClr val="dk1"/>
                          </a:solidFill>
                          <a:effectLst/>
                          <a:latin typeface="+mn-lt"/>
                          <a:ea typeface="+mn-ea"/>
                          <a:cs typeface="+mn-cs"/>
                        </a:rPr>
                        <a:t>Unique identifier for each property</a:t>
                      </a:r>
                      <a:endParaRPr lang="en-US" sz="1100" dirty="0"/>
                    </a:p>
                  </a:txBody>
                  <a:tcPr/>
                </a:tc>
                <a:extLst>
                  <a:ext uri="{0D108BD9-81ED-4DB2-BD59-A6C34878D82A}">
                    <a16:rowId xmlns:a16="http://schemas.microsoft.com/office/drawing/2014/main" val="2354462697"/>
                  </a:ext>
                </a:extLst>
              </a:tr>
              <a:tr h="239665">
                <a:tc>
                  <a:txBody>
                    <a:bodyPr/>
                    <a:lstStyle/>
                    <a:p>
                      <a:r>
                        <a:rPr lang="en-US" sz="1100" b="0" i="0" kern="1200" dirty="0">
                          <a:solidFill>
                            <a:schemeClr val="dk1"/>
                          </a:solidFill>
                          <a:effectLst/>
                          <a:latin typeface="+mn-lt"/>
                          <a:ea typeface="+mn-ea"/>
                          <a:cs typeface="+mn-cs"/>
                        </a:rPr>
                        <a:t>date</a:t>
                      </a:r>
                      <a:endParaRPr lang="en-US" sz="1100" dirty="0"/>
                    </a:p>
                  </a:txBody>
                  <a:tcPr/>
                </a:tc>
                <a:tc>
                  <a:txBody>
                    <a:bodyPr/>
                    <a:lstStyle/>
                    <a:p>
                      <a:r>
                        <a:rPr lang="en-US" sz="1100" b="0" i="0" kern="1200" dirty="0">
                          <a:solidFill>
                            <a:schemeClr val="dk1"/>
                          </a:solidFill>
                          <a:effectLst/>
                          <a:latin typeface="+mn-lt"/>
                          <a:ea typeface="+mn-ea"/>
                          <a:cs typeface="+mn-cs"/>
                        </a:rPr>
                        <a:t>Date of property listing</a:t>
                      </a:r>
                      <a:endParaRPr lang="en-US" sz="1100" dirty="0"/>
                    </a:p>
                  </a:txBody>
                  <a:tcPr/>
                </a:tc>
                <a:extLst>
                  <a:ext uri="{0D108BD9-81ED-4DB2-BD59-A6C34878D82A}">
                    <a16:rowId xmlns:a16="http://schemas.microsoft.com/office/drawing/2014/main" val="3938286411"/>
                  </a:ext>
                </a:extLst>
              </a:tr>
              <a:tr h="239665">
                <a:tc>
                  <a:txBody>
                    <a:bodyPr/>
                    <a:lstStyle/>
                    <a:p>
                      <a:r>
                        <a:rPr lang="en-US" sz="1100" b="0" i="0" kern="1200" dirty="0">
                          <a:solidFill>
                            <a:schemeClr val="dk1"/>
                          </a:solidFill>
                          <a:effectLst/>
                          <a:latin typeface="+mn-lt"/>
                          <a:ea typeface="+mn-ea"/>
                          <a:cs typeface="+mn-cs"/>
                        </a:rPr>
                        <a:t>price</a:t>
                      </a:r>
                      <a:endParaRPr lang="en-US" sz="1100" dirty="0"/>
                    </a:p>
                  </a:txBody>
                  <a:tcPr/>
                </a:tc>
                <a:tc>
                  <a:txBody>
                    <a:bodyPr/>
                    <a:lstStyle/>
                    <a:p>
                      <a:r>
                        <a:rPr lang="en-US" sz="1100" b="0" i="0" kern="1200" dirty="0">
                          <a:solidFill>
                            <a:schemeClr val="dk1"/>
                          </a:solidFill>
                          <a:effectLst/>
                          <a:latin typeface="+mn-lt"/>
                          <a:ea typeface="+mn-ea"/>
                          <a:cs typeface="+mn-cs"/>
                        </a:rPr>
                        <a:t>Property price in currency</a:t>
                      </a:r>
                      <a:endParaRPr lang="en-US" sz="1100" dirty="0"/>
                    </a:p>
                  </a:txBody>
                  <a:tcPr/>
                </a:tc>
                <a:extLst>
                  <a:ext uri="{0D108BD9-81ED-4DB2-BD59-A6C34878D82A}">
                    <a16:rowId xmlns:a16="http://schemas.microsoft.com/office/drawing/2014/main" val="1234323701"/>
                  </a:ext>
                </a:extLst>
              </a:tr>
              <a:tr h="239665">
                <a:tc>
                  <a:txBody>
                    <a:bodyPr/>
                    <a:lstStyle/>
                    <a:p>
                      <a:r>
                        <a:rPr lang="en-US" sz="1100" b="0" i="0" kern="1200" dirty="0">
                          <a:solidFill>
                            <a:schemeClr val="dk1"/>
                          </a:solidFill>
                          <a:effectLst/>
                          <a:latin typeface="+mn-lt"/>
                          <a:ea typeface="+mn-ea"/>
                          <a:cs typeface="+mn-cs"/>
                        </a:rPr>
                        <a:t>bedrooms</a:t>
                      </a:r>
                      <a:endParaRPr lang="en-US" sz="1100" dirty="0"/>
                    </a:p>
                  </a:txBody>
                  <a:tcPr/>
                </a:tc>
                <a:tc>
                  <a:txBody>
                    <a:bodyPr/>
                    <a:lstStyle/>
                    <a:p>
                      <a:r>
                        <a:rPr lang="en-US" sz="1100" b="0" i="0" kern="1200" dirty="0">
                          <a:solidFill>
                            <a:schemeClr val="dk1"/>
                          </a:solidFill>
                          <a:effectLst/>
                          <a:latin typeface="+mn-lt"/>
                          <a:ea typeface="+mn-ea"/>
                          <a:cs typeface="+mn-cs"/>
                        </a:rPr>
                        <a:t>Number of bedrooms</a:t>
                      </a:r>
                      <a:endParaRPr lang="en-US" sz="1100" dirty="0"/>
                    </a:p>
                  </a:txBody>
                  <a:tcPr/>
                </a:tc>
                <a:extLst>
                  <a:ext uri="{0D108BD9-81ED-4DB2-BD59-A6C34878D82A}">
                    <a16:rowId xmlns:a16="http://schemas.microsoft.com/office/drawing/2014/main" val="1366218312"/>
                  </a:ext>
                </a:extLst>
              </a:tr>
              <a:tr h="399442">
                <a:tc>
                  <a:txBody>
                    <a:bodyPr/>
                    <a:lstStyle/>
                    <a:p>
                      <a:r>
                        <a:rPr lang="en-US" sz="1100" b="0" i="0" kern="1200" dirty="0">
                          <a:solidFill>
                            <a:schemeClr val="dk1"/>
                          </a:solidFill>
                          <a:effectLst/>
                          <a:latin typeface="+mn-lt"/>
                          <a:ea typeface="+mn-ea"/>
                          <a:cs typeface="+mn-cs"/>
                        </a:rPr>
                        <a:t>bathrooms</a:t>
                      </a:r>
                      <a:endParaRPr lang="en-US" sz="11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effectLst/>
                          <a:latin typeface="+mn-lt"/>
                          <a:ea typeface="+mn-ea"/>
                          <a:cs typeface="+mn-cs"/>
                        </a:rPr>
                        <a:t>Number of bathrooms</a:t>
                      </a:r>
                      <a:endParaRPr lang="en-US" sz="1100" dirty="0"/>
                    </a:p>
                    <a:p>
                      <a:endParaRPr lang="en-US" sz="1100" dirty="0"/>
                    </a:p>
                  </a:txBody>
                  <a:tcPr/>
                </a:tc>
                <a:extLst>
                  <a:ext uri="{0D108BD9-81ED-4DB2-BD59-A6C34878D82A}">
                    <a16:rowId xmlns:a16="http://schemas.microsoft.com/office/drawing/2014/main" val="2450050618"/>
                  </a:ext>
                </a:extLst>
              </a:tr>
              <a:tr h="239665">
                <a:tc>
                  <a:txBody>
                    <a:bodyPr/>
                    <a:lstStyle/>
                    <a:p>
                      <a:r>
                        <a:rPr lang="en-US" sz="1100" b="0" i="0" kern="1200" dirty="0" err="1">
                          <a:solidFill>
                            <a:schemeClr val="dk1"/>
                          </a:solidFill>
                          <a:effectLst/>
                          <a:latin typeface="+mn-lt"/>
                          <a:ea typeface="+mn-ea"/>
                          <a:cs typeface="+mn-cs"/>
                        </a:rPr>
                        <a:t>sqft_living</a:t>
                      </a:r>
                      <a:endParaRPr lang="en-US" sz="1100" dirty="0"/>
                    </a:p>
                  </a:txBody>
                  <a:tcPr/>
                </a:tc>
                <a:tc>
                  <a:txBody>
                    <a:bodyPr/>
                    <a:lstStyle/>
                    <a:p>
                      <a:r>
                        <a:rPr lang="en-US" sz="1100" b="0" i="0" kern="1200" dirty="0">
                          <a:solidFill>
                            <a:schemeClr val="dk1"/>
                          </a:solidFill>
                          <a:effectLst/>
                          <a:latin typeface="+mn-lt"/>
                          <a:ea typeface="+mn-ea"/>
                          <a:cs typeface="+mn-cs"/>
                        </a:rPr>
                        <a:t>Living area size in square feet</a:t>
                      </a:r>
                      <a:endParaRPr lang="en-US" sz="1100" dirty="0"/>
                    </a:p>
                  </a:txBody>
                  <a:tcPr/>
                </a:tc>
                <a:extLst>
                  <a:ext uri="{0D108BD9-81ED-4DB2-BD59-A6C34878D82A}">
                    <a16:rowId xmlns:a16="http://schemas.microsoft.com/office/drawing/2014/main" val="559046146"/>
                  </a:ext>
                </a:extLst>
              </a:tr>
              <a:tr h="239665">
                <a:tc>
                  <a:txBody>
                    <a:bodyPr/>
                    <a:lstStyle/>
                    <a:p>
                      <a:r>
                        <a:rPr lang="en-US" sz="1100" b="0" i="0" kern="1200" dirty="0" err="1">
                          <a:solidFill>
                            <a:schemeClr val="dk1"/>
                          </a:solidFill>
                          <a:effectLst/>
                          <a:latin typeface="+mn-lt"/>
                          <a:ea typeface="+mn-ea"/>
                          <a:cs typeface="+mn-cs"/>
                        </a:rPr>
                        <a:t>sqft_lot</a:t>
                      </a:r>
                      <a:endParaRPr lang="en-US" sz="1100" dirty="0"/>
                    </a:p>
                  </a:txBody>
                  <a:tcPr/>
                </a:tc>
                <a:tc>
                  <a:txBody>
                    <a:bodyPr/>
                    <a:lstStyle/>
                    <a:p>
                      <a:r>
                        <a:rPr lang="en-US" sz="1100" b="0" i="0" kern="1200" dirty="0">
                          <a:solidFill>
                            <a:schemeClr val="dk1"/>
                          </a:solidFill>
                          <a:effectLst/>
                          <a:latin typeface="+mn-lt"/>
                          <a:ea typeface="+mn-ea"/>
                          <a:cs typeface="+mn-cs"/>
                        </a:rPr>
                        <a:t>Total lot size in square feet</a:t>
                      </a:r>
                      <a:endParaRPr lang="en-US" sz="1100" dirty="0"/>
                    </a:p>
                  </a:txBody>
                  <a:tcPr/>
                </a:tc>
                <a:extLst>
                  <a:ext uri="{0D108BD9-81ED-4DB2-BD59-A6C34878D82A}">
                    <a16:rowId xmlns:a16="http://schemas.microsoft.com/office/drawing/2014/main" val="2185467870"/>
                  </a:ext>
                </a:extLst>
              </a:tr>
              <a:tr h="239665">
                <a:tc>
                  <a:txBody>
                    <a:bodyPr/>
                    <a:lstStyle/>
                    <a:p>
                      <a:r>
                        <a:rPr lang="en-US" sz="1100" b="0" i="0" kern="1200" dirty="0">
                          <a:solidFill>
                            <a:schemeClr val="dk1"/>
                          </a:solidFill>
                          <a:effectLst/>
                          <a:latin typeface="+mn-lt"/>
                          <a:ea typeface="+mn-ea"/>
                          <a:cs typeface="+mn-cs"/>
                        </a:rPr>
                        <a:t>floors</a:t>
                      </a:r>
                      <a:endParaRPr lang="en-US" sz="1100" dirty="0"/>
                    </a:p>
                  </a:txBody>
                  <a:tcPr/>
                </a:tc>
                <a:tc>
                  <a:txBody>
                    <a:bodyPr/>
                    <a:lstStyle/>
                    <a:p>
                      <a:r>
                        <a:rPr lang="en-US" sz="1100" b="0" i="0" kern="1200" dirty="0">
                          <a:solidFill>
                            <a:schemeClr val="dk1"/>
                          </a:solidFill>
                          <a:effectLst/>
                          <a:latin typeface="+mn-lt"/>
                          <a:ea typeface="+mn-ea"/>
                          <a:cs typeface="+mn-cs"/>
                        </a:rPr>
                        <a:t>Number of floors</a:t>
                      </a:r>
                      <a:endParaRPr lang="en-US" sz="1100" dirty="0"/>
                    </a:p>
                  </a:txBody>
                  <a:tcPr/>
                </a:tc>
                <a:extLst>
                  <a:ext uri="{0D108BD9-81ED-4DB2-BD59-A6C34878D82A}">
                    <a16:rowId xmlns:a16="http://schemas.microsoft.com/office/drawing/2014/main" val="3189155840"/>
                  </a:ext>
                </a:extLst>
              </a:tr>
              <a:tr h="399442">
                <a:tc>
                  <a:txBody>
                    <a:bodyPr/>
                    <a:lstStyle/>
                    <a:p>
                      <a:r>
                        <a:rPr lang="en-US" sz="1100" b="0" i="0" kern="1200" dirty="0">
                          <a:solidFill>
                            <a:schemeClr val="dk1"/>
                          </a:solidFill>
                          <a:effectLst/>
                          <a:latin typeface="+mn-lt"/>
                          <a:ea typeface="+mn-ea"/>
                          <a:cs typeface="+mn-cs"/>
                        </a:rPr>
                        <a:t>waterfront</a:t>
                      </a:r>
                      <a:endParaRPr lang="en-US" sz="1100" dirty="0"/>
                    </a:p>
                  </a:txBody>
                  <a:tcPr/>
                </a:tc>
                <a:tc>
                  <a:txBody>
                    <a:bodyPr/>
                    <a:lstStyle/>
                    <a:p>
                      <a:r>
                        <a:rPr lang="en-US" sz="1100" b="0" i="0" kern="1200" dirty="0">
                          <a:solidFill>
                            <a:schemeClr val="dk1"/>
                          </a:solidFill>
                          <a:effectLst/>
                          <a:latin typeface="+mn-lt"/>
                          <a:ea typeface="+mn-ea"/>
                          <a:cs typeface="+mn-cs"/>
                        </a:rPr>
                        <a:t>Indicates if property has waterfront view (0 for no, 1 for yes).</a:t>
                      </a:r>
                      <a:endParaRPr lang="en-US" sz="1100" dirty="0"/>
                    </a:p>
                  </a:txBody>
                  <a:tcPr/>
                </a:tc>
                <a:extLst>
                  <a:ext uri="{0D108BD9-81ED-4DB2-BD59-A6C34878D82A}">
                    <a16:rowId xmlns:a16="http://schemas.microsoft.com/office/drawing/2014/main" val="2792851444"/>
                  </a:ext>
                </a:extLst>
              </a:tr>
              <a:tr h="239665">
                <a:tc>
                  <a:txBody>
                    <a:bodyPr/>
                    <a:lstStyle/>
                    <a:p>
                      <a:r>
                        <a:rPr lang="en-US" sz="1100" b="0" i="0" kern="1200" dirty="0">
                          <a:solidFill>
                            <a:schemeClr val="dk1"/>
                          </a:solidFill>
                          <a:effectLst/>
                          <a:latin typeface="+mn-lt"/>
                          <a:ea typeface="+mn-ea"/>
                          <a:cs typeface="+mn-cs"/>
                        </a:rPr>
                        <a:t>view</a:t>
                      </a:r>
                      <a:endParaRPr lang="en-US" sz="1100" dirty="0"/>
                    </a:p>
                  </a:txBody>
                  <a:tcPr/>
                </a:tc>
                <a:tc>
                  <a:txBody>
                    <a:bodyPr/>
                    <a:lstStyle/>
                    <a:p>
                      <a:r>
                        <a:rPr lang="en-US" sz="1100" b="0" i="0" kern="1200" dirty="0">
                          <a:solidFill>
                            <a:schemeClr val="dk1"/>
                          </a:solidFill>
                          <a:effectLst/>
                          <a:latin typeface="+mn-lt"/>
                          <a:ea typeface="+mn-ea"/>
                          <a:cs typeface="+mn-cs"/>
                        </a:rPr>
                        <a:t>Quality level of property view (0 to 4)</a:t>
                      </a:r>
                      <a:endParaRPr lang="en-US" sz="1100" dirty="0"/>
                    </a:p>
                  </a:txBody>
                  <a:tcPr/>
                </a:tc>
                <a:extLst>
                  <a:ext uri="{0D108BD9-81ED-4DB2-BD59-A6C34878D82A}">
                    <a16:rowId xmlns:a16="http://schemas.microsoft.com/office/drawing/2014/main" val="3199444700"/>
                  </a:ext>
                </a:extLst>
              </a:tr>
              <a:tr h="239665">
                <a:tc>
                  <a:txBody>
                    <a:bodyPr/>
                    <a:lstStyle/>
                    <a:p>
                      <a:r>
                        <a:rPr lang="en-US" sz="1100" b="0" i="0" kern="1200" dirty="0">
                          <a:solidFill>
                            <a:schemeClr val="dk1"/>
                          </a:solidFill>
                          <a:effectLst/>
                          <a:latin typeface="+mn-lt"/>
                          <a:ea typeface="+mn-ea"/>
                          <a:cs typeface="+mn-cs"/>
                        </a:rPr>
                        <a:t>condition</a:t>
                      </a:r>
                      <a:endParaRPr lang="en-US" sz="1100" dirty="0"/>
                    </a:p>
                  </a:txBody>
                  <a:tcPr/>
                </a:tc>
                <a:tc>
                  <a:txBody>
                    <a:bodyPr/>
                    <a:lstStyle/>
                    <a:p>
                      <a:r>
                        <a:rPr lang="en-US" sz="1100" b="0" i="0" kern="1200" dirty="0">
                          <a:solidFill>
                            <a:schemeClr val="dk1"/>
                          </a:solidFill>
                          <a:effectLst/>
                          <a:latin typeface="+mn-lt"/>
                          <a:ea typeface="+mn-ea"/>
                          <a:cs typeface="+mn-cs"/>
                        </a:rPr>
                        <a:t>Overall condition rating (1 to 5)</a:t>
                      </a:r>
                      <a:endParaRPr lang="en-US" sz="1100" dirty="0"/>
                    </a:p>
                  </a:txBody>
                  <a:tcPr/>
                </a:tc>
                <a:extLst>
                  <a:ext uri="{0D108BD9-81ED-4DB2-BD59-A6C34878D82A}">
                    <a16:rowId xmlns:a16="http://schemas.microsoft.com/office/drawing/2014/main" val="2213459115"/>
                  </a:ext>
                </a:extLst>
              </a:tr>
              <a:tr h="239665">
                <a:tc>
                  <a:txBody>
                    <a:bodyPr/>
                    <a:lstStyle/>
                    <a:p>
                      <a:r>
                        <a:rPr lang="en-US" sz="1100" dirty="0"/>
                        <a:t>grade</a:t>
                      </a:r>
                    </a:p>
                  </a:txBody>
                  <a:tcPr/>
                </a:tc>
                <a:tc>
                  <a:txBody>
                    <a:bodyPr/>
                    <a:lstStyle/>
                    <a:p>
                      <a:r>
                        <a:rPr lang="en-US" sz="1100" b="0" i="0" kern="1200" dirty="0">
                          <a:solidFill>
                            <a:schemeClr val="dk1"/>
                          </a:solidFill>
                          <a:effectLst/>
                          <a:latin typeface="+mn-lt"/>
                          <a:ea typeface="+mn-ea"/>
                          <a:cs typeface="+mn-cs"/>
                        </a:rPr>
                        <a:t>Overall grade rating (1 to 13)</a:t>
                      </a:r>
                      <a:endParaRPr lang="en-US" sz="1100" dirty="0"/>
                    </a:p>
                  </a:txBody>
                  <a:tcPr/>
                </a:tc>
                <a:extLst>
                  <a:ext uri="{0D108BD9-81ED-4DB2-BD59-A6C34878D82A}">
                    <a16:rowId xmlns:a16="http://schemas.microsoft.com/office/drawing/2014/main" val="4200696865"/>
                  </a:ext>
                </a:extLst>
              </a:tr>
              <a:tr h="239665">
                <a:tc>
                  <a:txBody>
                    <a:bodyPr/>
                    <a:lstStyle/>
                    <a:p>
                      <a:r>
                        <a:rPr lang="en-US" sz="1100" b="0" i="0" kern="1200" dirty="0" err="1">
                          <a:solidFill>
                            <a:schemeClr val="dk1"/>
                          </a:solidFill>
                          <a:effectLst/>
                          <a:latin typeface="+mn-lt"/>
                          <a:ea typeface="+mn-ea"/>
                          <a:cs typeface="+mn-cs"/>
                        </a:rPr>
                        <a:t>sqft_above</a:t>
                      </a:r>
                      <a:endParaRPr lang="en-US" sz="1100" dirty="0"/>
                    </a:p>
                  </a:txBody>
                  <a:tcPr/>
                </a:tc>
                <a:tc>
                  <a:txBody>
                    <a:bodyPr/>
                    <a:lstStyle/>
                    <a:p>
                      <a:r>
                        <a:rPr lang="en-US" sz="1100" b="0" i="0" kern="1200" dirty="0">
                          <a:solidFill>
                            <a:schemeClr val="dk1"/>
                          </a:solidFill>
                          <a:effectLst/>
                          <a:latin typeface="+mn-lt"/>
                          <a:ea typeface="+mn-ea"/>
                          <a:cs typeface="+mn-cs"/>
                        </a:rPr>
                        <a:t>Living area above ground level in square feet</a:t>
                      </a:r>
                      <a:endParaRPr lang="en-US" sz="1100" dirty="0"/>
                    </a:p>
                  </a:txBody>
                  <a:tcPr/>
                </a:tc>
                <a:extLst>
                  <a:ext uri="{0D108BD9-81ED-4DB2-BD59-A6C34878D82A}">
                    <a16:rowId xmlns:a16="http://schemas.microsoft.com/office/drawing/2014/main" val="4280652596"/>
                  </a:ext>
                </a:extLst>
              </a:tr>
              <a:tr h="239665">
                <a:tc>
                  <a:txBody>
                    <a:bodyPr/>
                    <a:lstStyle/>
                    <a:p>
                      <a:r>
                        <a:rPr lang="en-US" sz="1100" b="0" i="0" kern="1200" dirty="0" err="1">
                          <a:solidFill>
                            <a:schemeClr val="dk1"/>
                          </a:solidFill>
                          <a:effectLst/>
                          <a:latin typeface="+mn-lt"/>
                          <a:ea typeface="+mn-ea"/>
                          <a:cs typeface="+mn-cs"/>
                        </a:rPr>
                        <a:t>sqft_basement</a:t>
                      </a:r>
                      <a:endParaRPr lang="en-US" sz="1100" dirty="0"/>
                    </a:p>
                  </a:txBody>
                  <a:tcPr/>
                </a:tc>
                <a:tc>
                  <a:txBody>
                    <a:bodyPr/>
                    <a:lstStyle/>
                    <a:p>
                      <a:r>
                        <a:rPr lang="en-US" sz="1100" b="0" i="0" kern="1200" dirty="0">
                          <a:solidFill>
                            <a:schemeClr val="dk1"/>
                          </a:solidFill>
                          <a:effectLst/>
                          <a:latin typeface="+mn-lt"/>
                          <a:ea typeface="+mn-ea"/>
                          <a:cs typeface="+mn-cs"/>
                        </a:rPr>
                        <a:t>Basement area in square feet</a:t>
                      </a:r>
                      <a:endParaRPr lang="en-US" sz="1100" dirty="0"/>
                    </a:p>
                  </a:txBody>
                  <a:tcPr/>
                </a:tc>
                <a:extLst>
                  <a:ext uri="{0D108BD9-81ED-4DB2-BD59-A6C34878D82A}">
                    <a16:rowId xmlns:a16="http://schemas.microsoft.com/office/drawing/2014/main" val="1217743357"/>
                  </a:ext>
                </a:extLst>
              </a:tr>
              <a:tr h="239665">
                <a:tc>
                  <a:txBody>
                    <a:bodyPr/>
                    <a:lstStyle/>
                    <a:p>
                      <a:r>
                        <a:rPr lang="en-US" sz="1100" b="0" i="0" kern="1200" dirty="0" err="1">
                          <a:solidFill>
                            <a:schemeClr val="dk1"/>
                          </a:solidFill>
                          <a:effectLst/>
                          <a:latin typeface="+mn-lt"/>
                          <a:ea typeface="+mn-ea"/>
                          <a:cs typeface="+mn-cs"/>
                        </a:rPr>
                        <a:t>yr_built</a:t>
                      </a:r>
                      <a:endParaRPr lang="en-US" sz="1100" dirty="0"/>
                    </a:p>
                  </a:txBody>
                  <a:tcPr/>
                </a:tc>
                <a:tc>
                  <a:txBody>
                    <a:bodyPr/>
                    <a:lstStyle/>
                    <a:p>
                      <a:r>
                        <a:rPr lang="en-US" sz="1100" b="0" i="0" kern="1200" dirty="0">
                          <a:solidFill>
                            <a:schemeClr val="dk1"/>
                          </a:solidFill>
                          <a:effectLst/>
                          <a:latin typeface="+mn-lt"/>
                          <a:ea typeface="+mn-ea"/>
                          <a:cs typeface="+mn-cs"/>
                        </a:rPr>
                        <a:t>Year property was built</a:t>
                      </a:r>
                      <a:endParaRPr lang="en-US" sz="1100" dirty="0"/>
                    </a:p>
                  </a:txBody>
                  <a:tcPr/>
                </a:tc>
                <a:extLst>
                  <a:ext uri="{0D108BD9-81ED-4DB2-BD59-A6C34878D82A}">
                    <a16:rowId xmlns:a16="http://schemas.microsoft.com/office/drawing/2014/main" val="3975437671"/>
                  </a:ext>
                </a:extLst>
              </a:tr>
              <a:tr h="239665">
                <a:tc>
                  <a:txBody>
                    <a:bodyPr/>
                    <a:lstStyle/>
                    <a:p>
                      <a:r>
                        <a:rPr lang="en-US" sz="1100" b="0" i="0" kern="1200" dirty="0" err="1">
                          <a:solidFill>
                            <a:schemeClr val="dk1"/>
                          </a:solidFill>
                          <a:effectLst/>
                          <a:latin typeface="+mn-lt"/>
                          <a:ea typeface="+mn-ea"/>
                          <a:cs typeface="+mn-cs"/>
                        </a:rPr>
                        <a:t>yr_renovated</a:t>
                      </a:r>
                      <a:endParaRPr lang="en-US" sz="1100" dirty="0"/>
                    </a:p>
                  </a:txBody>
                  <a:tcPr/>
                </a:tc>
                <a:tc>
                  <a:txBody>
                    <a:bodyPr/>
                    <a:lstStyle/>
                    <a:p>
                      <a:r>
                        <a:rPr lang="en-US" sz="1100" b="0" i="0" kern="1200" dirty="0">
                          <a:solidFill>
                            <a:schemeClr val="dk1"/>
                          </a:solidFill>
                          <a:effectLst/>
                          <a:latin typeface="+mn-lt"/>
                          <a:ea typeface="+mn-ea"/>
                          <a:cs typeface="+mn-cs"/>
                        </a:rPr>
                        <a:t>Year property was last renovated (0 if never)</a:t>
                      </a:r>
                      <a:endParaRPr lang="en-US" sz="1100" dirty="0"/>
                    </a:p>
                  </a:txBody>
                  <a:tcPr/>
                </a:tc>
                <a:extLst>
                  <a:ext uri="{0D108BD9-81ED-4DB2-BD59-A6C34878D82A}">
                    <a16:rowId xmlns:a16="http://schemas.microsoft.com/office/drawing/2014/main" val="1820218944"/>
                  </a:ext>
                </a:extLst>
              </a:tr>
              <a:tr h="239665">
                <a:tc>
                  <a:txBody>
                    <a:bodyPr/>
                    <a:lstStyle/>
                    <a:p>
                      <a:r>
                        <a:rPr lang="en-US" sz="1100" b="0" i="0" kern="1200" dirty="0" err="1">
                          <a:solidFill>
                            <a:schemeClr val="dk1"/>
                          </a:solidFill>
                          <a:effectLst/>
                          <a:latin typeface="+mn-lt"/>
                          <a:ea typeface="+mn-ea"/>
                          <a:cs typeface="+mn-cs"/>
                        </a:rPr>
                        <a:t>zipcode</a:t>
                      </a:r>
                      <a:endParaRPr lang="en-US" sz="1100" dirty="0"/>
                    </a:p>
                  </a:txBody>
                  <a:tcPr/>
                </a:tc>
                <a:tc>
                  <a:txBody>
                    <a:bodyPr/>
                    <a:lstStyle/>
                    <a:p>
                      <a:r>
                        <a:rPr lang="en-US" sz="1100" b="0" i="0" kern="1200" dirty="0">
                          <a:solidFill>
                            <a:schemeClr val="dk1"/>
                          </a:solidFill>
                          <a:effectLst/>
                          <a:latin typeface="+mn-lt"/>
                          <a:ea typeface="+mn-ea"/>
                          <a:cs typeface="+mn-cs"/>
                        </a:rPr>
                        <a:t>Property location zip code</a:t>
                      </a:r>
                      <a:endParaRPr lang="en-US" sz="1100" dirty="0"/>
                    </a:p>
                  </a:txBody>
                  <a:tcPr/>
                </a:tc>
                <a:extLst>
                  <a:ext uri="{0D108BD9-81ED-4DB2-BD59-A6C34878D82A}">
                    <a16:rowId xmlns:a16="http://schemas.microsoft.com/office/drawing/2014/main" val="3053239507"/>
                  </a:ext>
                </a:extLst>
              </a:tr>
              <a:tr h="239665">
                <a:tc>
                  <a:txBody>
                    <a:bodyPr/>
                    <a:lstStyle/>
                    <a:p>
                      <a:r>
                        <a:rPr lang="en-US" sz="1100" b="0" i="0" kern="1200" dirty="0" err="1">
                          <a:solidFill>
                            <a:schemeClr val="dk1"/>
                          </a:solidFill>
                          <a:effectLst/>
                          <a:latin typeface="+mn-lt"/>
                          <a:ea typeface="+mn-ea"/>
                          <a:cs typeface="+mn-cs"/>
                        </a:rPr>
                        <a:t>lat</a:t>
                      </a:r>
                      <a:endParaRPr lang="en-US" sz="1100" dirty="0"/>
                    </a:p>
                  </a:txBody>
                  <a:tcPr/>
                </a:tc>
                <a:tc>
                  <a:txBody>
                    <a:bodyPr/>
                    <a:lstStyle/>
                    <a:p>
                      <a:r>
                        <a:rPr lang="en-US" sz="1100" b="0" i="0" kern="1200" dirty="0">
                          <a:solidFill>
                            <a:schemeClr val="dk1"/>
                          </a:solidFill>
                          <a:effectLst/>
                          <a:latin typeface="+mn-lt"/>
                          <a:ea typeface="+mn-ea"/>
                          <a:cs typeface="+mn-cs"/>
                        </a:rPr>
                        <a:t>Latitude coordinate of property location</a:t>
                      </a:r>
                      <a:endParaRPr lang="en-US" sz="1100" dirty="0"/>
                    </a:p>
                  </a:txBody>
                  <a:tcPr/>
                </a:tc>
                <a:extLst>
                  <a:ext uri="{0D108BD9-81ED-4DB2-BD59-A6C34878D82A}">
                    <a16:rowId xmlns:a16="http://schemas.microsoft.com/office/drawing/2014/main" val="2629008251"/>
                  </a:ext>
                </a:extLst>
              </a:tr>
              <a:tr h="239665">
                <a:tc>
                  <a:txBody>
                    <a:bodyPr/>
                    <a:lstStyle/>
                    <a:p>
                      <a:r>
                        <a:rPr lang="en-US" sz="1100" b="0" i="0" kern="1200" dirty="0">
                          <a:solidFill>
                            <a:schemeClr val="dk1"/>
                          </a:solidFill>
                          <a:effectLst/>
                          <a:latin typeface="+mn-lt"/>
                          <a:ea typeface="+mn-ea"/>
                          <a:cs typeface="+mn-cs"/>
                        </a:rPr>
                        <a:t>long</a:t>
                      </a:r>
                      <a:endParaRPr lang="en-US" sz="1100" dirty="0"/>
                    </a:p>
                  </a:txBody>
                  <a:tcPr/>
                </a:tc>
                <a:tc>
                  <a:txBody>
                    <a:bodyPr/>
                    <a:lstStyle/>
                    <a:p>
                      <a:r>
                        <a:rPr lang="en-US" sz="1100" b="0" i="0" kern="1200" dirty="0">
                          <a:solidFill>
                            <a:schemeClr val="dk1"/>
                          </a:solidFill>
                          <a:effectLst/>
                          <a:latin typeface="+mn-lt"/>
                          <a:ea typeface="+mn-ea"/>
                          <a:cs typeface="+mn-cs"/>
                        </a:rPr>
                        <a:t>Longitude coordinate of property location</a:t>
                      </a:r>
                      <a:endParaRPr lang="en-US" sz="1100" dirty="0"/>
                    </a:p>
                  </a:txBody>
                  <a:tcPr/>
                </a:tc>
                <a:extLst>
                  <a:ext uri="{0D108BD9-81ED-4DB2-BD59-A6C34878D82A}">
                    <a16:rowId xmlns:a16="http://schemas.microsoft.com/office/drawing/2014/main" val="1518843049"/>
                  </a:ext>
                </a:extLst>
              </a:tr>
              <a:tr h="239665">
                <a:tc>
                  <a:txBody>
                    <a:bodyPr/>
                    <a:lstStyle/>
                    <a:p>
                      <a:r>
                        <a:rPr lang="en-US" sz="1100" b="0" i="0" kern="1200" dirty="0">
                          <a:solidFill>
                            <a:schemeClr val="dk1"/>
                          </a:solidFill>
                          <a:effectLst/>
                          <a:latin typeface="+mn-lt"/>
                          <a:ea typeface="+mn-ea"/>
                          <a:cs typeface="+mn-cs"/>
                        </a:rPr>
                        <a:t>sqft_living15</a:t>
                      </a:r>
                      <a:endParaRPr lang="en-US" sz="1100" dirty="0"/>
                    </a:p>
                  </a:txBody>
                  <a:tcPr/>
                </a:tc>
                <a:tc>
                  <a:txBody>
                    <a:bodyPr/>
                    <a:lstStyle/>
                    <a:p>
                      <a:r>
                        <a:rPr lang="en-US" sz="1100" b="0" i="0" kern="1200" dirty="0">
                          <a:solidFill>
                            <a:schemeClr val="dk1"/>
                          </a:solidFill>
                          <a:effectLst/>
                          <a:latin typeface="+mn-lt"/>
                          <a:ea typeface="+mn-ea"/>
                          <a:cs typeface="+mn-cs"/>
                        </a:rPr>
                        <a:t>Living area size of 15 nearest properties in square feet</a:t>
                      </a:r>
                      <a:endParaRPr lang="en-US" sz="1100" dirty="0"/>
                    </a:p>
                  </a:txBody>
                  <a:tcPr/>
                </a:tc>
                <a:extLst>
                  <a:ext uri="{0D108BD9-81ED-4DB2-BD59-A6C34878D82A}">
                    <a16:rowId xmlns:a16="http://schemas.microsoft.com/office/drawing/2014/main" val="3501478253"/>
                  </a:ext>
                </a:extLst>
              </a:tr>
              <a:tr h="239665">
                <a:tc>
                  <a:txBody>
                    <a:bodyPr/>
                    <a:lstStyle/>
                    <a:p>
                      <a:r>
                        <a:rPr lang="en-US" sz="1100" b="0" i="0" kern="1200" dirty="0">
                          <a:solidFill>
                            <a:schemeClr val="dk1"/>
                          </a:solidFill>
                          <a:effectLst/>
                          <a:latin typeface="+mn-lt"/>
                          <a:ea typeface="+mn-ea"/>
                          <a:cs typeface="+mn-cs"/>
                        </a:rPr>
                        <a:t>sqft_lot15</a:t>
                      </a:r>
                      <a:endParaRPr lang="en-US" sz="1100" dirty="0"/>
                    </a:p>
                  </a:txBody>
                  <a:tcPr/>
                </a:tc>
                <a:tc>
                  <a:txBody>
                    <a:bodyPr/>
                    <a:lstStyle/>
                    <a:p>
                      <a:r>
                        <a:rPr lang="en-US" sz="1100" b="0" i="0" kern="1200" dirty="0">
                          <a:solidFill>
                            <a:schemeClr val="dk1"/>
                          </a:solidFill>
                          <a:effectLst/>
                          <a:latin typeface="+mn-lt"/>
                          <a:ea typeface="+mn-ea"/>
                          <a:cs typeface="+mn-cs"/>
                        </a:rPr>
                        <a:t>Lot size of 15 nearest properties in square feet</a:t>
                      </a:r>
                      <a:endParaRPr lang="en-US" sz="1100" dirty="0"/>
                    </a:p>
                  </a:txBody>
                  <a:tcPr/>
                </a:tc>
                <a:extLst>
                  <a:ext uri="{0D108BD9-81ED-4DB2-BD59-A6C34878D82A}">
                    <a16:rowId xmlns:a16="http://schemas.microsoft.com/office/drawing/2014/main" val="3388444142"/>
                  </a:ext>
                </a:extLst>
              </a:tr>
            </a:tbl>
          </a:graphicData>
        </a:graphic>
      </p:graphicFrame>
    </p:spTree>
    <p:extLst>
      <p:ext uri="{BB962C8B-B14F-4D97-AF65-F5344CB8AC3E}">
        <p14:creationId xmlns:p14="http://schemas.microsoft.com/office/powerpoint/2010/main" val="2926644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D618A9B-5BBA-142C-86CF-C0ABCE804462}"/>
              </a:ext>
            </a:extLst>
          </p:cNvPr>
          <p:cNvSpPr txBox="1">
            <a:spLocks/>
          </p:cNvSpPr>
          <p:nvPr/>
        </p:nvSpPr>
        <p:spPr>
          <a:xfrm>
            <a:off x="1273739" y="512064"/>
            <a:ext cx="9872055" cy="634593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i="0" dirty="0">
                <a:effectLst/>
                <a:latin typeface="+mn-lt"/>
              </a:rPr>
              <a:t> </a:t>
            </a:r>
          </a:p>
          <a:p>
            <a:pPr algn="l">
              <a:buFont typeface="Arial" panose="020B0604020202020204" pitchFamily="34" charset="0"/>
              <a:buChar char="•"/>
            </a:pPr>
            <a:r>
              <a:rPr lang="en-US" sz="2400" b="1" i="0" dirty="0">
                <a:solidFill>
                  <a:schemeClr val="bg1"/>
                </a:solidFill>
                <a:effectLst/>
                <a:latin typeface="+mn-lt"/>
              </a:rPr>
              <a:t>Machine Learning</a:t>
            </a:r>
          </a:p>
          <a:p>
            <a:pPr algn="l">
              <a:buFont typeface="Arial" panose="020B0604020202020204" pitchFamily="34" charset="0"/>
              <a:buChar char="•"/>
            </a:pPr>
            <a:endParaRPr lang="en-US" sz="2400" dirty="0">
              <a:solidFill>
                <a:schemeClr val="bg1"/>
              </a:solidFill>
              <a:latin typeface="+mn-lt"/>
            </a:endParaRPr>
          </a:p>
          <a:p>
            <a:pPr algn="l"/>
            <a:r>
              <a:rPr lang="en-US" sz="2000" b="1" u="sng" dirty="0">
                <a:solidFill>
                  <a:schemeClr val="bg1"/>
                </a:solidFill>
                <a:latin typeface="+mn-lt"/>
              </a:rPr>
              <a:t>Data Sources</a:t>
            </a:r>
            <a:r>
              <a:rPr lang="en-US" sz="2000" dirty="0">
                <a:solidFill>
                  <a:schemeClr val="bg1"/>
                </a:solidFill>
                <a:latin typeface="+mn-lt"/>
              </a:rPr>
              <a:t>: </a:t>
            </a:r>
          </a:p>
          <a:p>
            <a:pPr algn="l"/>
            <a:r>
              <a:rPr lang="en-US" sz="2000" dirty="0">
                <a:solidFill>
                  <a:schemeClr val="bg1"/>
                </a:solidFill>
                <a:latin typeface="+mn-lt"/>
              </a:rPr>
              <a:t>Housing Data set from Kaggle</a:t>
            </a:r>
          </a:p>
          <a:p>
            <a:pPr algn="l"/>
            <a:endParaRPr lang="en-US" sz="2000" dirty="0">
              <a:solidFill>
                <a:schemeClr val="bg1"/>
              </a:solidFill>
              <a:latin typeface="+mn-lt"/>
            </a:endParaRPr>
          </a:p>
          <a:p>
            <a:pPr algn="l"/>
            <a:r>
              <a:rPr lang="en-US" sz="1600" b="0" i="0" u="sng" dirty="0">
                <a:effectLst/>
                <a:highlight>
                  <a:srgbClr val="F8F8F8"/>
                </a:highlight>
                <a:latin typeface="Slack-Lato"/>
                <a:hlinkClick r:id="rId2"/>
              </a:rPr>
              <a:t>https://www.kaggle.com/datasets/sukhmandeepsinghbrar/housing-price-dataset</a:t>
            </a:r>
            <a:endParaRPr lang="en-US" sz="4800" b="0" i="0" u="sng" dirty="0">
              <a:solidFill>
                <a:schemeClr val="bg1"/>
              </a:solidFill>
              <a:effectLst/>
              <a:highlight>
                <a:srgbClr val="F8F8F8"/>
              </a:highlight>
              <a:latin typeface="+mn-lt"/>
            </a:endParaRPr>
          </a:p>
          <a:p>
            <a:pPr algn="l"/>
            <a:endParaRPr lang="en-US" sz="2000" dirty="0">
              <a:solidFill>
                <a:schemeClr val="bg1"/>
              </a:solidFill>
              <a:latin typeface="+mn-lt"/>
            </a:endParaRPr>
          </a:p>
          <a:p>
            <a:pPr algn="l"/>
            <a:endParaRPr lang="en-US" sz="2000" dirty="0">
              <a:solidFill>
                <a:schemeClr val="bg1"/>
              </a:solidFill>
              <a:latin typeface="+mn-lt"/>
            </a:endParaRPr>
          </a:p>
          <a:p>
            <a:pPr indent="-342900" algn="l">
              <a:buFont typeface="Arial" panose="020B0604020202020204" pitchFamily="34" charset="0"/>
              <a:buChar char="•"/>
            </a:pPr>
            <a:r>
              <a:rPr lang="en-US" sz="2400" b="1" dirty="0">
                <a:solidFill>
                  <a:schemeClr val="bg1"/>
                </a:solidFill>
                <a:latin typeface="+mn-lt"/>
              </a:rPr>
              <a:t>PURPOSE</a:t>
            </a:r>
          </a:p>
          <a:p>
            <a:pPr algn="l"/>
            <a:r>
              <a:rPr lang="en-US" sz="2000" dirty="0">
                <a:solidFill>
                  <a:schemeClr val="bg1"/>
                </a:solidFill>
                <a:latin typeface="+mn-lt"/>
              </a:rPr>
              <a:t>Utilizing machine learning techniques to predict the housing price based on the impact of various housing characteristics</a:t>
            </a:r>
          </a:p>
          <a:p>
            <a:pPr algn="l"/>
            <a:endParaRPr lang="en-US" sz="2000" dirty="0">
              <a:solidFill>
                <a:schemeClr val="bg1"/>
              </a:solidFill>
              <a:latin typeface="+mn-lt"/>
            </a:endParaRPr>
          </a:p>
          <a:p>
            <a:pPr algn="l"/>
            <a:endParaRPr lang="en-US" sz="2000" dirty="0">
              <a:solidFill>
                <a:schemeClr val="bg1"/>
              </a:solidFill>
              <a:latin typeface="+mn-lt"/>
            </a:endParaRPr>
          </a:p>
          <a:p>
            <a:pPr indent="-342900" algn="l">
              <a:buFont typeface="Arial" panose="020B0604020202020204" pitchFamily="34" charset="0"/>
              <a:buChar char="•"/>
            </a:pPr>
            <a:r>
              <a:rPr lang="en-US" sz="2400" b="1" dirty="0">
                <a:solidFill>
                  <a:schemeClr val="bg1"/>
                </a:solidFill>
                <a:latin typeface="+mn-lt"/>
              </a:rPr>
              <a:t>Techniques Used</a:t>
            </a:r>
          </a:p>
          <a:p>
            <a:pPr marL="342900" indent="-342900" algn="l">
              <a:buFontTx/>
              <a:buChar char="-"/>
            </a:pPr>
            <a:r>
              <a:rPr lang="en-US" sz="2400" dirty="0">
                <a:latin typeface="+mn-lt"/>
              </a:rPr>
              <a:t>Linear Regression</a:t>
            </a:r>
          </a:p>
          <a:p>
            <a:pPr marL="342900" indent="-342900" algn="l">
              <a:buFontTx/>
              <a:buChar char="-"/>
            </a:pPr>
            <a:r>
              <a:rPr lang="en-US" sz="2400" dirty="0">
                <a:latin typeface="+mn-lt"/>
              </a:rPr>
              <a:t>Decision Tree</a:t>
            </a:r>
          </a:p>
          <a:p>
            <a:pPr marL="342900" indent="-342900" algn="l">
              <a:buFontTx/>
              <a:buChar char="-"/>
            </a:pPr>
            <a:r>
              <a:rPr lang="en-US" sz="2400" dirty="0">
                <a:latin typeface="+mn-lt"/>
              </a:rPr>
              <a:t>Random Forest</a:t>
            </a:r>
          </a:p>
          <a:p>
            <a:pPr marL="342900" indent="-342900" algn="l">
              <a:buFontTx/>
              <a:buChar char="-"/>
            </a:pPr>
            <a:r>
              <a:rPr lang="en-US" sz="2400" dirty="0">
                <a:latin typeface="+mn-lt"/>
              </a:rPr>
              <a:t>Neural Network</a:t>
            </a:r>
          </a:p>
          <a:p>
            <a:pPr algn="l"/>
            <a:endParaRPr lang="en-US" sz="2400" b="0" i="0" u="none" strike="noStrike" dirty="0">
              <a:effectLst/>
              <a:latin typeface="+mn-lt"/>
            </a:endParaRPr>
          </a:p>
          <a:p>
            <a:pPr algn="l"/>
            <a:endParaRPr lang="en-US" sz="2400" dirty="0">
              <a:latin typeface="+mn-lt"/>
            </a:endParaRPr>
          </a:p>
          <a:p>
            <a:pPr algn="l"/>
            <a:endParaRPr lang="en-US" sz="2400" b="0" i="0" u="none" strike="noStrike" dirty="0">
              <a:effectLst/>
              <a:latin typeface="+mn-lt"/>
            </a:endParaRPr>
          </a:p>
        </p:txBody>
      </p:sp>
      <p:sp>
        <p:nvSpPr>
          <p:cNvPr id="5" name="Rectangle 4">
            <a:extLst>
              <a:ext uri="{FF2B5EF4-FFF2-40B4-BE49-F238E27FC236}">
                <a16:creationId xmlns:a16="http://schemas.microsoft.com/office/drawing/2014/main" id="{2A65239F-69CC-9D4A-27D7-8C40CC07F102}"/>
              </a:ext>
            </a:extLst>
          </p:cNvPr>
          <p:cNvSpPr/>
          <p:nvPr/>
        </p:nvSpPr>
        <p:spPr>
          <a:xfrm>
            <a:off x="471055" y="0"/>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INTRODUCTION</a:t>
            </a:r>
          </a:p>
        </p:txBody>
      </p:sp>
    </p:spTree>
    <p:extLst>
      <p:ext uri="{BB962C8B-B14F-4D97-AF65-F5344CB8AC3E}">
        <p14:creationId xmlns:p14="http://schemas.microsoft.com/office/powerpoint/2010/main" val="1054731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4"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4" y="238916"/>
            <a:ext cx="11720945" cy="42223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APPROACH | PROJECT LIFECYCLE</a:t>
            </a:r>
          </a:p>
        </p:txBody>
      </p:sp>
      <p:graphicFrame>
        <p:nvGraphicFramePr>
          <p:cNvPr id="7" name="Table 6">
            <a:extLst>
              <a:ext uri="{FF2B5EF4-FFF2-40B4-BE49-F238E27FC236}">
                <a16:creationId xmlns:a16="http://schemas.microsoft.com/office/drawing/2014/main" id="{AB356F79-8EA9-5BB0-12BE-295023D379D7}"/>
              </a:ext>
            </a:extLst>
          </p:cNvPr>
          <p:cNvGraphicFramePr>
            <a:graphicFrameLocks noGrp="1"/>
          </p:cNvGraphicFramePr>
          <p:nvPr>
            <p:extLst>
              <p:ext uri="{D42A27DB-BD31-4B8C-83A1-F6EECF244321}">
                <p14:modId xmlns:p14="http://schemas.microsoft.com/office/powerpoint/2010/main" val="3077845067"/>
              </p:ext>
            </p:extLst>
          </p:nvPr>
        </p:nvGraphicFramePr>
        <p:xfrm>
          <a:off x="1097280" y="1096052"/>
          <a:ext cx="10976609" cy="3925153"/>
        </p:xfrm>
        <a:graphic>
          <a:graphicData uri="http://schemas.openxmlformats.org/drawingml/2006/table">
            <a:tbl>
              <a:tblPr firstRow="1" bandRow="1">
                <a:tableStyleId>{5C22544A-7EE6-4342-B048-85BDC9FD1C3A}</a:tableStyleId>
              </a:tblPr>
              <a:tblGrid>
                <a:gridCol w="2176457">
                  <a:extLst>
                    <a:ext uri="{9D8B030D-6E8A-4147-A177-3AD203B41FA5}">
                      <a16:colId xmlns:a16="http://schemas.microsoft.com/office/drawing/2014/main" val="3285292679"/>
                    </a:ext>
                  </a:extLst>
                </a:gridCol>
                <a:gridCol w="2200038">
                  <a:extLst>
                    <a:ext uri="{9D8B030D-6E8A-4147-A177-3AD203B41FA5}">
                      <a16:colId xmlns:a16="http://schemas.microsoft.com/office/drawing/2014/main" val="233369947"/>
                    </a:ext>
                  </a:extLst>
                </a:gridCol>
                <a:gridCol w="2200038">
                  <a:extLst>
                    <a:ext uri="{9D8B030D-6E8A-4147-A177-3AD203B41FA5}">
                      <a16:colId xmlns:a16="http://schemas.microsoft.com/office/drawing/2014/main" val="35828087"/>
                    </a:ext>
                  </a:extLst>
                </a:gridCol>
                <a:gridCol w="2200038">
                  <a:extLst>
                    <a:ext uri="{9D8B030D-6E8A-4147-A177-3AD203B41FA5}">
                      <a16:colId xmlns:a16="http://schemas.microsoft.com/office/drawing/2014/main" val="94962506"/>
                    </a:ext>
                  </a:extLst>
                </a:gridCol>
                <a:gridCol w="2200038">
                  <a:extLst>
                    <a:ext uri="{9D8B030D-6E8A-4147-A177-3AD203B41FA5}">
                      <a16:colId xmlns:a16="http://schemas.microsoft.com/office/drawing/2014/main" val="3447686910"/>
                    </a:ext>
                  </a:extLst>
                </a:gridCol>
              </a:tblGrid>
              <a:tr h="344821">
                <a:tc>
                  <a:txBody>
                    <a:bodyPr/>
                    <a:lstStyle/>
                    <a:p>
                      <a:pPr algn="l"/>
                      <a:r>
                        <a:rPr lang="en-US" sz="1600" dirty="0">
                          <a:solidFill>
                            <a:schemeClr val="bg1"/>
                          </a:solidFill>
                        </a:rPr>
                        <a:t>PROJECT ANALYSYS</a:t>
                      </a:r>
                    </a:p>
                  </a:txBody>
                  <a:tcPr>
                    <a:solidFill>
                      <a:schemeClr val="tx1">
                        <a:lumMod val="85000"/>
                        <a:lumOff val="15000"/>
                      </a:schemeClr>
                    </a:solidFill>
                  </a:tcPr>
                </a:tc>
                <a:tc>
                  <a:txBody>
                    <a:bodyPr/>
                    <a:lstStyle/>
                    <a:p>
                      <a:pPr algn="l"/>
                      <a:r>
                        <a:rPr lang="en-US" sz="1600" dirty="0">
                          <a:solidFill>
                            <a:schemeClr val="bg1"/>
                          </a:solidFill>
                        </a:rPr>
                        <a:t>LIBRARIES</a:t>
                      </a:r>
                    </a:p>
                  </a:txBody>
                  <a:tcPr>
                    <a:solidFill>
                      <a:schemeClr val="tx1">
                        <a:lumMod val="85000"/>
                        <a:lumOff val="15000"/>
                      </a:schemeClr>
                    </a:solidFill>
                  </a:tcPr>
                </a:tc>
                <a:tc>
                  <a:txBody>
                    <a:bodyPr/>
                    <a:lstStyle/>
                    <a:p>
                      <a:pPr algn="l"/>
                      <a:r>
                        <a:rPr lang="en-US" sz="1600" dirty="0">
                          <a:solidFill>
                            <a:schemeClr val="bg1"/>
                          </a:solidFill>
                        </a:rPr>
                        <a:t>DATA GATHERING</a:t>
                      </a:r>
                    </a:p>
                  </a:txBody>
                  <a:tcPr>
                    <a:solidFill>
                      <a:schemeClr val="tx1">
                        <a:lumMod val="85000"/>
                        <a:lumOff val="15000"/>
                      </a:schemeClr>
                    </a:solidFill>
                  </a:tcPr>
                </a:tc>
                <a:tc>
                  <a:txBody>
                    <a:bodyPr/>
                    <a:lstStyle/>
                    <a:p>
                      <a:pPr algn="l"/>
                      <a:r>
                        <a:rPr lang="en-US" sz="1600" dirty="0">
                          <a:solidFill>
                            <a:schemeClr val="bg1"/>
                          </a:solidFill>
                        </a:rPr>
                        <a:t>DATA PREPARATION</a:t>
                      </a:r>
                    </a:p>
                  </a:txBody>
                  <a:tcPr>
                    <a:solidFill>
                      <a:schemeClr val="tx1">
                        <a:lumMod val="85000"/>
                        <a:lumOff val="15000"/>
                      </a:schemeClr>
                    </a:solidFill>
                  </a:tcPr>
                </a:tc>
                <a:tc>
                  <a:txBody>
                    <a:bodyPr/>
                    <a:lstStyle/>
                    <a:p>
                      <a:pPr algn="l"/>
                      <a:r>
                        <a:rPr lang="en-US" sz="1600" dirty="0">
                          <a:solidFill>
                            <a:schemeClr val="bg1"/>
                          </a:solidFill>
                        </a:rPr>
                        <a:t>VISUALIZATION</a:t>
                      </a:r>
                    </a:p>
                  </a:txBody>
                  <a:tcPr>
                    <a:solidFill>
                      <a:schemeClr val="tx1">
                        <a:lumMod val="85000"/>
                        <a:lumOff val="15000"/>
                      </a:schemeClr>
                    </a:solidFill>
                  </a:tcPr>
                </a:tc>
                <a:extLst>
                  <a:ext uri="{0D108BD9-81ED-4DB2-BD59-A6C34878D82A}">
                    <a16:rowId xmlns:a16="http://schemas.microsoft.com/office/drawing/2014/main" val="287314444"/>
                  </a:ext>
                </a:extLst>
              </a:tr>
              <a:tr h="2524221">
                <a:tc>
                  <a:txBody>
                    <a:bodyPr/>
                    <a:lstStyle/>
                    <a:p>
                      <a:pPr marL="285750" indent="-285750">
                        <a:buFont typeface="Arial" panose="020B0604020202020204" pitchFamily="34" charset="0"/>
                        <a:buChar char="•"/>
                      </a:pPr>
                      <a:r>
                        <a:rPr lang="en-US" sz="1600" dirty="0"/>
                        <a:t>Defining the purpose of the project</a:t>
                      </a:r>
                    </a:p>
                    <a:p>
                      <a:pPr marL="285750" indent="-285750">
                        <a:buFont typeface="Arial" panose="020B0604020202020204" pitchFamily="34" charset="0"/>
                        <a:buChar char="•"/>
                      </a:pPr>
                      <a:r>
                        <a:rPr lang="en-US" sz="1600" dirty="0"/>
                        <a:t>Identify the data source</a:t>
                      </a:r>
                    </a:p>
                    <a:p>
                      <a:pPr marL="285750" indent="-285750">
                        <a:buFont typeface="Arial" panose="020B0604020202020204" pitchFamily="34" charset="0"/>
                        <a:buChar char="•"/>
                      </a:pPr>
                      <a:r>
                        <a:rPr lang="en-US" sz="1600" dirty="0"/>
                        <a:t>Create the project framework</a:t>
                      </a:r>
                    </a:p>
                    <a:p>
                      <a:pPr marL="285750" indent="-285750">
                        <a:buFont typeface="Arial" panose="020B0604020202020204" pitchFamily="34" charset="0"/>
                        <a:buChar char="•"/>
                      </a:pPr>
                      <a:r>
                        <a:rPr lang="en-US" sz="1600" dirty="0"/>
                        <a:t>Determine the key findings</a:t>
                      </a:r>
                    </a:p>
                    <a:p>
                      <a:endParaRPr lang="en-US" sz="1600" dirty="0"/>
                    </a:p>
                  </a:txBody>
                  <a:tcPr/>
                </a:tc>
                <a:tc>
                  <a:txBody>
                    <a:bodyPr/>
                    <a:lstStyle/>
                    <a:p>
                      <a:pPr marL="285750" indent="-285750" algn="l" defTabSz="457200" rtl="0" eaLnBrk="1" latinLnBrk="0" hangingPunct="1">
                        <a:buFont typeface="Arial" panose="020B0604020202020204" pitchFamily="34" charset="0"/>
                        <a:buChar char="•"/>
                      </a:pPr>
                      <a:r>
                        <a:rPr lang="en-US" sz="1600" kern="1200" dirty="0">
                          <a:solidFill>
                            <a:schemeClr val="dk1"/>
                          </a:solidFill>
                          <a:latin typeface="+mn-lt"/>
                          <a:ea typeface="+mn-ea"/>
                          <a:cs typeface="+mn-cs"/>
                        </a:rPr>
                        <a:t>Scikit-learn</a:t>
                      </a:r>
                    </a:p>
                    <a:p>
                      <a:pPr marL="285750" indent="-285750">
                        <a:buFont typeface="Arial" panose="020B0604020202020204" pitchFamily="34" charset="0"/>
                        <a:buChar char="•"/>
                      </a:pPr>
                      <a:r>
                        <a:rPr lang="en-US" sz="1600" dirty="0" err="1"/>
                        <a:t>PySpark</a:t>
                      </a:r>
                      <a:endParaRPr lang="en-US" sz="1600" dirty="0"/>
                    </a:p>
                    <a:p>
                      <a:pPr marL="285750" indent="-285750">
                        <a:buFont typeface="Arial" panose="020B0604020202020204" pitchFamily="34" charset="0"/>
                        <a:buChar char="•"/>
                      </a:pPr>
                      <a:r>
                        <a:rPr lang="en-US" sz="1600" dirty="0"/>
                        <a:t>Pandas</a:t>
                      </a:r>
                    </a:p>
                    <a:p>
                      <a:pPr marL="285750" indent="-285750">
                        <a:buFont typeface="Arial" panose="020B0604020202020204" pitchFamily="34" charset="0"/>
                        <a:buChar char="•"/>
                      </a:pPr>
                      <a:r>
                        <a:rPr lang="en-US" sz="1600" dirty="0"/>
                        <a:t>Matplotlib</a:t>
                      </a:r>
                    </a:p>
                    <a:p>
                      <a:pPr marL="285750" indent="-285750" algn="l" defTabSz="457200" rtl="0" eaLnBrk="1" latinLnBrk="0" hangingPunct="1">
                        <a:buFont typeface="Arial" panose="020B0604020202020204" pitchFamily="34" charset="0"/>
                        <a:buChar char="•"/>
                      </a:pPr>
                      <a:r>
                        <a:rPr lang="en-US" sz="1600" kern="1200" dirty="0">
                          <a:solidFill>
                            <a:schemeClr val="dk1"/>
                          </a:solidFill>
                          <a:latin typeface="+mn-lt"/>
                          <a:ea typeface="+mn-ea"/>
                          <a:cs typeface="+mn-cs"/>
                        </a:rPr>
                        <a:t>TensorFlow</a:t>
                      </a:r>
                    </a:p>
                  </a:txBody>
                  <a:tcPr/>
                </a:tc>
                <a:tc>
                  <a:txBody>
                    <a:bodyPr/>
                    <a:lstStyle/>
                    <a:p>
                      <a:pPr marL="285750" indent="-285750">
                        <a:buFont typeface="Arial" panose="020B0604020202020204" pitchFamily="34" charset="0"/>
                        <a:buChar char="•"/>
                      </a:pPr>
                      <a:r>
                        <a:rPr lang="en-US" sz="1600" dirty="0"/>
                        <a:t>Identified housing data set from Kaggle to include over 21,000 records</a:t>
                      </a:r>
                    </a:p>
                  </a:txBody>
                  <a:tcPr/>
                </a:tc>
                <a:tc>
                  <a:txBody>
                    <a:bodyPr/>
                    <a:lstStyle/>
                    <a:p>
                      <a:pPr marL="285750" indent="-285750">
                        <a:buFont typeface="Arial" panose="020B0604020202020204" pitchFamily="34" charset="0"/>
                        <a:buChar char="•"/>
                      </a:pPr>
                      <a:r>
                        <a:rPr lang="en-US" sz="1600" dirty="0"/>
                        <a:t>Leverage Pandas </a:t>
                      </a:r>
                      <a:r>
                        <a:rPr lang="en-US" sz="1600" dirty="0" err="1"/>
                        <a:t>dataframe</a:t>
                      </a:r>
                      <a:r>
                        <a:rPr lang="en-US" sz="1600" dirty="0"/>
                        <a:t> to organize the required data</a:t>
                      </a:r>
                    </a:p>
                    <a:p>
                      <a:pPr marL="285750" indent="-285750">
                        <a:buFont typeface="Arial" panose="020B0604020202020204" pitchFamily="34" charset="0"/>
                        <a:buChar char="•"/>
                      </a:pPr>
                      <a:r>
                        <a:rPr lang="en-US" sz="1600" dirty="0"/>
                        <a:t>Eliminate non-essential information that impacted analysis (id, date stamp)</a:t>
                      </a: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Initial visualizations for reference</a:t>
                      </a:r>
                    </a:p>
                    <a:p>
                      <a:pPr marL="285750" indent="-285750">
                        <a:buFont typeface="Arial" panose="020B0604020202020204" pitchFamily="34" charset="0"/>
                        <a:buChar char="•"/>
                      </a:pPr>
                      <a:r>
                        <a:rPr lang="en-US" sz="1600" dirty="0"/>
                        <a:t>Built Decision Tree Diagram</a:t>
                      </a:r>
                    </a:p>
                    <a:p>
                      <a:pPr marL="285750" indent="-285750">
                        <a:buFont typeface="Arial" panose="020B0604020202020204" pitchFamily="34" charset="0"/>
                        <a:buChar char="•"/>
                      </a:pPr>
                      <a:r>
                        <a:rPr lang="en-US" sz="1600" dirty="0"/>
                        <a:t>Random Forest Actual vs Predicted Price</a:t>
                      </a:r>
                    </a:p>
                  </a:txBody>
                  <a:tcPr/>
                </a:tc>
                <a:extLst>
                  <a:ext uri="{0D108BD9-81ED-4DB2-BD59-A6C34878D82A}">
                    <a16:rowId xmlns:a16="http://schemas.microsoft.com/office/drawing/2014/main" val="2766992962"/>
                  </a:ext>
                </a:extLst>
              </a:tr>
              <a:tr h="806652">
                <a:tc gridSpan="5">
                  <a:txBody>
                    <a:bodyPr/>
                    <a:lstStyle/>
                    <a:p>
                      <a:r>
                        <a:rPr lang="en-US" sz="1600" dirty="0" err="1"/>
                        <a:t>Jupyter</a:t>
                      </a:r>
                      <a:r>
                        <a:rPr lang="en-US" sz="1600" dirty="0"/>
                        <a:t> Notebook, Visual Studio Code, and GitHub integration for team collaboration and code management lifecycle efficiently</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464566597"/>
                  </a:ext>
                </a:extLst>
              </a:tr>
            </a:tbl>
          </a:graphicData>
        </a:graphic>
      </p:graphicFrame>
    </p:spTree>
    <p:extLst>
      <p:ext uri="{BB962C8B-B14F-4D97-AF65-F5344CB8AC3E}">
        <p14:creationId xmlns:p14="http://schemas.microsoft.com/office/powerpoint/2010/main" val="3949520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5" y="0"/>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OBSTACLES | SOLUTIONS</a:t>
            </a:r>
          </a:p>
        </p:txBody>
      </p:sp>
      <p:pic>
        <p:nvPicPr>
          <p:cNvPr id="9" name="Picture 2" descr="Basketball ball icon team sport league symbol">
            <a:extLst>
              <a:ext uri="{FF2B5EF4-FFF2-40B4-BE49-F238E27FC236}">
                <a16:creationId xmlns:a16="http://schemas.microsoft.com/office/drawing/2014/main" id="{EE07D948-649E-9B89-7023-2786C8728F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689" y="4039617"/>
            <a:ext cx="265574" cy="26557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Basketball ball icon team sport league symbol">
            <a:extLst>
              <a:ext uri="{FF2B5EF4-FFF2-40B4-BE49-F238E27FC236}">
                <a16:creationId xmlns:a16="http://schemas.microsoft.com/office/drawing/2014/main" id="{BB5AFBC3-73AF-1105-B6F7-D0A89F238E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3708" y="1402635"/>
            <a:ext cx="265574" cy="26557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113CCA7A-0B3C-9F1F-C318-45D9168E4C92}"/>
              </a:ext>
            </a:extLst>
          </p:cNvPr>
          <p:cNvGraphicFramePr>
            <a:graphicFrameLocks noGrp="1"/>
          </p:cNvGraphicFramePr>
          <p:nvPr>
            <p:extLst>
              <p:ext uri="{D42A27DB-BD31-4B8C-83A1-F6EECF244321}">
                <p14:modId xmlns:p14="http://schemas.microsoft.com/office/powerpoint/2010/main" val="2246031537"/>
              </p:ext>
            </p:extLst>
          </p:nvPr>
        </p:nvGraphicFramePr>
        <p:xfrm>
          <a:off x="960582" y="1033222"/>
          <a:ext cx="11019971" cy="5350049"/>
        </p:xfrm>
        <a:graphic>
          <a:graphicData uri="http://schemas.openxmlformats.org/drawingml/2006/table">
            <a:tbl>
              <a:tblPr firstRow="1" bandRow="1">
                <a:tableStyleId>{5C22544A-7EE6-4342-B048-85BDC9FD1C3A}</a:tableStyleId>
              </a:tblPr>
              <a:tblGrid>
                <a:gridCol w="1789381">
                  <a:extLst>
                    <a:ext uri="{9D8B030D-6E8A-4147-A177-3AD203B41FA5}">
                      <a16:colId xmlns:a16="http://schemas.microsoft.com/office/drawing/2014/main" val="3337959167"/>
                    </a:ext>
                  </a:extLst>
                </a:gridCol>
                <a:gridCol w="4459885">
                  <a:extLst>
                    <a:ext uri="{9D8B030D-6E8A-4147-A177-3AD203B41FA5}">
                      <a16:colId xmlns:a16="http://schemas.microsoft.com/office/drawing/2014/main" val="1701787909"/>
                    </a:ext>
                  </a:extLst>
                </a:gridCol>
                <a:gridCol w="4770705">
                  <a:extLst>
                    <a:ext uri="{9D8B030D-6E8A-4147-A177-3AD203B41FA5}">
                      <a16:colId xmlns:a16="http://schemas.microsoft.com/office/drawing/2014/main" val="2699687337"/>
                    </a:ext>
                  </a:extLst>
                </a:gridCol>
              </a:tblGrid>
              <a:tr h="582681">
                <a:tc>
                  <a:txBody>
                    <a:bodyPr/>
                    <a:lstStyle/>
                    <a:p>
                      <a:r>
                        <a:rPr lang="en-US" dirty="0">
                          <a:latin typeface="+mn-lt"/>
                        </a:rPr>
                        <a:t>CATEGORY</a:t>
                      </a:r>
                    </a:p>
                  </a:txBody>
                  <a:tcPr/>
                </a:tc>
                <a:tc>
                  <a:txBody>
                    <a:bodyPr/>
                    <a:lstStyle/>
                    <a:p>
                      <a:r>
                        <a:rPr lang="en-US" dirty="0">
                          <a:latin typeface="+mn-lt"/>
                        </a:rPr>
                        <a:t>CHALLENGES</a:t>
                      </a:r>
                    </a:p>
                  </a:txBody>
                  <a:tcPr/>
                </a:tc>
                <a:tc>
                  <a:txBody>
                    <a:bodyPr/>
                    <a:lstStyle/>
                    <a:p>
                      <a:r>
                        <a:rPr lang="en-US" dirty="0">
                          <a:latin typeface="+mn-lt"/>
                        </a:rPr>
                        <a:t>SOLUTION/WORKAROUND</a:t>
                      </a:r>
                    </a:p>
                  </a:txBody>
                  <a:tcPr/>
                </a:tc>
                <a:extLst>
                  <a:ext uri="{0D108BD9-81ED-4DB2-BD59-A6C34878D82A}">
                    <a16:rowId xmlns:a16="http://schemas.microsoft.com/office/drawing/2014/main" val="1670084651"/>
                  </a:ext>
                </a:extLst>
              </a:tr>
              <a:tr h="870877">
                <a:tc>
                  <a:txBody>
                    <a:bodyPr/>
                    <a:lstStyle/>
                    <a:p>
                      <a:pPr marL="0" algn="ctr" defTabSz="457200" rtl="0" eaLnBrk="1" latinLnBrk="0" hangingPunct="1"/>
                      <a:r>
                        <a:rPr lang="en-US" sz="1800" b="1" kern="1200" dirty="0">
                          <a:solidFill>
                            <a:schemeClr val="dk1"/>
                          </a:solidFill>
                          <a:latin typeface="+mn-lt"/>
                          <a:ea typeface="+mn-ea"/>
                          <a:cs typeface="+mn-cs"/>
                        </a:rPr>
                        <a:t>Housing Data</a:t>
                      </a:r>
                    </a:p>
                  </a:txBody>
                  <a:tcPr>
                    <a:solidFill>
                      <a:schemeClr val="tx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Wanted Central NJ MLS Data from Zillow API</a:t>
                      </a:r>
                    </a:p>
                  </a:txBody>
                  <a:tcPr>
                    <a:solidFill>
                      <a:schemeClr val="tx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Found data on Kaggle</a:t>
                      </a:r>
                    </a:p>
                  </a:txBody>
                  <a:tcPr>
                    <a:solidFill>
                      <a:schemeClr val="tx1">
                        <a:lumMod val="95000"/>
                      </a:schemeClr>
                    </a:solidFill>
                  </a:tcPr>
                </a:tc>
                <a:extLst>
                  <a:ext uri="{0D108BD9-81ED-4DB2-BD59-A6C34878D82A}">
                    <a16:rowId xmlns:a16="http://schemas.microsoft.com/office/drawing/2014/main" val="1443530292"/>
                  </a:ext>
                </a:extLst>
              </a:tr>
              <a:tr h="870877">
                <a:tc rowSpan="2">
                  <a:txBody>
                    <a:bodyPr/>
                    <a:lstStyle/>
                    <a:p>
                      <a:pPr algn="ctr"/>
                      <a:r>
                        <a:rPr lang="en-US" b="1" dirty="0">
                          <a:latin typeface="+mn-lt"/>
                        </a:rPr>
                        <a:t>Model Analysis</a:t>
                      </a:r>
                    </a:p>
                  </a:txBody>
                  <a:tcPr>
                    <a:solidFill>
                      <a:schemeClr val="tx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effectLst/>
                          <a:latin typeface="+mn-lt"/>
                        </a:rPr>
                        <a:t>Multiple fields were not related to housing</a:t>
                      </a:r>
                      <a:endParaRPr lang="en-US" sz="1800" dirty="0">
                        <a:latin typeface="+mn-lt"/>
                      </a:endParaRPr>
                    </a:p>
                  </a:txBody>
                  <a:tcPr>
                    <a:solidFill>
                      <a:schemeClr val="tx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Removed them from the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latin typeface="+mn-lt"/>
                      </a:endParaRPr>
                    </a:p>
                  </a:txBody>
                  <a:tcPr>
                    <a:solidFill>
                      <a:schemeClr val="tx1">
                        <a:lumMod val="75000"/>
                      </a:schemeClr>
                    </a:solidFill>
                  </a:tcPr>
                </a:tc>
                <a:extLst>
                  <a:ext uri="{0D108BD9-81ED-4DB2-BD59-A6C34878D82A}">
                    <a16:rowId xmlns:a16="http://schemas.microsoft.com/office/drawing/2014/main" val="3448688423"/>
                  </a:ext>
                </a:extLst>
              </a:tr>
              <a:tr h="781287">
                <a:tc vMerge="1">
                  <a:txBody>
                    <a:bodyPr/>
                    <a:lstStyle/>
                    <a:p>
                      <a:pPr algn="ct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Original results based on all fields were below average</a:t>
                      </a:r>
                    </a:p>
                  </a:txBody>
                  <a:tcPr>
                    <a:solidFill>
                      <a:schemeClr val="tx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Feature Engineering to try the data model</a:t>
                      </a:r>
                    </a:p>
                  </a:txBody>
                  <a:tcPr>
                    <a:solidFill>
                      <a:schemeClr val="tx1">
                        <a:lumMod val="75000"/>
                      </a:schemeClr>
                    </a:solidFill>
                  </a:tcPr>
                </a:tc>
                <a:extLst>
                  <a:ext uri="{0D108BD9-81ED-4DB2-BD59-A6C34878D82A}">
                    <a16:rowId xmlns:a16="http://schemas.microsoft.com/office/drawing/2014/main" val="1868925785"/>
                  </a:ext>
                </a:extLst>
              </a:tr>
              <a:tr h="781287">
                <a:tc>
                  <a:txBody>
                    <a:bodyPr/>
                    <a:lstStyle/>
                    <a:p>
                      <a:pPr algn="ctr"/>
                      <a:r>
                        <a:rPr lang="en-US" b="1" dirty="0">
                          <a:latin typeface="+mn-lt"/>
                        </a:rPr>
                        <a:t>Data Visualization</a:t>
                      </a:r>
                    </a:p>
                  </a:txBody>
                  <a:tcPr>
                    <a:solidFill>
                      <a:schemeClr val="tx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Söhne"/>
                        </a:rPr>
                        <a:t> </a:t>
                      </a:r>
                      <a:r>
                        <a:rPr lang="en-US" sz="1800" kern="1200" dirty="0">
                          <a:solidFill>
                            <a:schemeClr val="dk1"/>
                          </a:solidFill>
                          <a:latin typeface="+mn-lt"/>
                          <a:ea typeface="+mn-ea"/>
                          <a:cs typeface="+mn-cs"/>
                        </a:rPr>
                        <a:t>Decision Tree diagram to load</a:t>
                      </a:r>
                    </a:p>
                  </a:txBody>
                  <a:tcPr>
                    <a:solidFill>
                      <a:schemeClr val="tx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chemeClr val="dk1"/>
                          </a:solidFill>
                          <a:effectLst/>
                          <a:latin typeface="+mn-lt"/>
                          <a:ea typeface="+mn-ea"/>
                          <a:cs typeface="+mn-cs"/>
                        </a:rPr>
                        <a:t>tree.plot_tree</a:t>
                      </a:r>
                      <a:r>
                        <a:rPr lang="en-US" sz="1800" b="0" i="0" kern="1200" dirty="0">
                          <a:solidFill>
                            <a:schemeClr val="dk1"/>
                          </a:solidFill>
                          <a:effectLst/>
                          <a:latin typeface="+mn-lt"/>
                          <a:ea typeface="+mn-ea"/>
                          <a:cs typeface="+mn-cs"/>
                        </a:rPr>
                        <a:t>()</a:t>
                      </a:r>
                    </a:p>
                  </a:txBody>
                  <a:tcPr>
                    <a:solidFill>
                      <a:schemeClr val="tx1">
                        <a:lumMod val="95000"/>
                      </a:schemeClr>
                    </a:solidFill>
                  </a:tcPr>
                </a:tc>
                <a:extLst>
                  <a:ext uri="{0D108BD9-81ED-4DB2-BD59-A6C34878D82A}">
                    <a16:rowId xmlns:a16="http://schemas.microsoft.com/office/drawing/2014/main" val="719502533"/>
                  </a:ext>
                </a:extLst>
              </a:tr>
              <a:tr h="78128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latin typeface="+mn-lt"/>
                          <a:ea typeface="+mn-ea"/>
                          <a:cs typeface="+mn-cs"/>
                        </a:rPr>
                        <a:t>Impact Analysis</a:t>
                      </a:r>
                    </a:p>
                  </a:txBody>
                  <a:tcPr>
                    <a:solidFill>
                      <a:schemeClr val="tx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Finding the impact of each field on the model</a:t>
                      </a:r>
                    </a:p>
                  </a:txBody>
                  <a:tcPr>
                    <a:solidFill>
                      <a:schemeClr val="tx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importances = </a:t>
                      </a:r>
                      <a:r>
                        <a:rPr lang="en-US" sz="1800" b="0" i="0" u="none" strike="noStrike" kern="1200" dirty="0" err="1">
                          <a:solidFill>
                            <a:schemeClr val="dk1"/>
                          </a:solidFill>
                          <a:effectLst/>
                          <a:latin typeface="+mn-lt"/>
                          <a:ea typeface="+mn-ea"/>
                          <a:cs typeface="+mn-cs"/>
                        </a:rPr>
                        <a:t>model.feature_importances</a:t>
                      </a:r>
                      <a:r>
                        <a:rPr lang="en-US" sz="1800" b="0" i="0" u="none" strike="noStrike" kern="1200" dirty="0">
                          <a:solidFill>
                            <a:schemeClr val="dk1"/>
                          </a:solidFill>
                          <a:effectLst/>
                          <a:latin typeface="+mn-lt"/>
                          <a:ea typeface="+mn-ea"/>
                          <a:cs typeface="+mn-cs"/>
                        </a:rPr>
                        <a:t>_</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sorted(zip(</a:t>
                      </a:r>
                      <a:r>
                        <a:rPr lang="en-US" sz="1800" b="0" i="0" u="none" strike="noStrike" kern="1200" dirty="0" err="1">
                          <a:solidFill>
                            <a:schemeClr val="dk1"/>
                          </a:solidFill>
                          <a:effectLst/>
                          <a:latin typeface="+mn-lt"/>
                          <a:ea typeface="+mn-ea"/>
                          <a:cs typeface="+mn-cs"/>
                        </a:rPr>
                        <a:t>model.feature_importances</a:t>
                      </a:r>
                      <a:r>
                        <a:rPr lang="en-US" sz="1800" b="0" i="0" u="none" strike="noStrike" kern="1200" dirty="0">
                          <a:solidFill>
                            <a:schemeClr val="dk1"/>
                          </a:solidFill>
                          <a:effectLst/>
                          <a:latin typeface="+mn-lt"/>
                          <a:ea typeface="+mn-ea"/>
                          <a:cs typeface="+mn-cs"/>
                        </a:rPr>
                        <a:t>_, </a:t>
                      </a:r>
                      <a:r>
                        <a:rPr lang="en-US" sz="1800" b="0" i="0" u="none" strike="noStrike" kern="1200" dirty="0" err="1">
                          <a:solidFill>
                            <a:schemeClr val="dk1"/>
                          </a:solidFill>
                          <a:effectLst/>
                          <a:latin typeface="+mn-lt"/>
                          <a:ea typeface="+mn-ea"/>
                          <a:cs typeface="+mn-cs"/>
                        </a:rPr>
                        <a:t>X.columns</a:t>
                      </a:r>
                      <a:r>
                        <a:rPr lang="en-US" sz="1800" b="0" i="0" u="none" strike="noStrike" kern="1200" dirty="0">
                          <a:solidFill>
                            <a:schemeClr val="dk1"/>
                          </a:solidFill>
                          <a:effectLst/>
                          <a:latin typeface="+mn-lt"/>
                          <a:ea typeface="+mn-ea"/>
                          <a:cs typeface="+mn-cs"/>
                        </a:rPr>
                        <a:t>), reverse=True)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kern="1200" dirty="0">
                        <a:solidFill>
                          <a:schemeClr val="dk1"/>
                        </a:solidFill>
                        <a:effectLst/>
                        <a:latin typeface="+mn-lt"/>
                        <a:ea typeface="+mn-ea"/>
                        <a:cs typeface="+mn-cs"/>
                      </a:endParaRPr>
                    </a:p>
                  </a:txBody>
                  <a:tcPr>
                    <a:solidFill>
                      <a:schemeClr val="tx1">
                        <a:lumMod val="75000"/>
                      </a:schemeClr>
                    </a:solidFill>
                  </a:tcPr>
                </a:tc>
                <a:extLst>
                  <a:ext uri="{0D108BD9-81ED-4DB2-BD59-A6C34878D82A}">
                    <a16:rowId xmlns:a16="http://schemas.microsoft.com/office/drawing/2014/main" val="1031842047"/>
                  </a:ext>
                </a:extLst>
              </a:tr>
            </a:tbl>
          </a:graphicData>
        </a:graphic>
      </p:graphicFrame>
    </p:spTree>
    <p:extLst>
      <p:ext uri="{BB962C8B-B14F-4D97-AF65-F5344CB8AC3E}">
        <p14:creationId xmlns:p14="http://schemas.microsoft.com/office/powerpoint/2010/main" val="1511041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549471" y="138529"/>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Machine Learning - Regression </a:t>
            </a:r>
          </a:p>
        </p:txBody>
      </p:sp>
      <p:sp>
        <p:nvSpPr>
          <p:cNvPr id="7" name="TextBox 6">
            <a:extLst>
              <a:ext uri="{FF2B5EF4-FFF2-40B4-BE49-F238E27FC236}">
                <a16:creationId xmlns:a16="http://schemas.microsoft.com/office/drawing/2014/main" id="{C0AD196A-28B6-609D-9A16-BCF9C4DFD72C}"/>
              </a:ext>
            </a:extLst>
          </p:cNvPr>
          <p:cNvSpPr txBox="1"/>
          <p:nvPr/>
        </p:nvSpPr>
        <p:spPr>
          <a:xfrm>
            <a:off x="1152144" y="859070"/>
            <a:ext cx="10277856" cy="2862322"/>
          </a:xfrm>
          <a:prstGeom prst="rect">
            <a:avLst/>
          </a:prstGeom>
          <a:noFill/>
        </p:spPr>
        <p:txBody>
          <a:bodyPr wrap="square" rtlCol="0">
            <a:spAutoFit/>
          </a:bodyPr>
          <a:lstStyle>
            <a:defPPr>
              <a:defRPr lang="en-US"/>
            </a:defPPr>
            <a:lvl1pPr>
              <a:defRPr>
                <a:solidFill>
                  <a:srgbClr val="040C28"/>
                </a:solidFill>
                <a:highlight>
                  <a:srgbClr val="D3E3FD"/>
                </a:highlight>
                <a:latin typeface="Google Sans"/>
              </a:defRPr>
            </a:lvl1pPr>
          </a:lstStyle>
          <a:p>
            <a:pPr marL="285750" indent="-285750">
              <a:buFont typeface="Arial" panose="020B0604020202020204" pitchFamily="34" charset="0"/>
              <a:buChar char="•"/>
            </a:pPr>
            <a:r>
              <a:rPr lang="en-US" dirty="0">
                <a:solidFill>
                  <a:schemeClr val="bg1"/>
                </a:solidFill>
                <a:latin typeface="Roboto" panose="02000000000000000000" pitchFamily="2" charset="0"/>
              </a:rPr>
              <a:t>Regression is a technique for investigating the relationship between independent variables or features and a dependent variable or outcome. It is used as a method for predictive modelling in machine learning in which an algorithm is used to predict continuous outcomes. </a:t>
            </a:r>
          </a:p>
          <a:p>
            <a:pPr marL="285750" indent="-285750">
              <a:buFont typeface="Arial" panose="020B0604020202020204" pitchFamily="34" charset="0"/>
              <a:buChar char="•"/>
            </a:pPr>
            <a:endParaRPr lang="en-US" dirty="0">
              <a:solidFill>
                <a:schemeClr val="bg1"/>
              </a:solidFill>
              <a:latin typeface="Roboto" panose="02000000000000000000" pitchFamily="2" charset="0"/>
            </a:endParaRPr>
          </a:p>
          <a:p>
            <a:pPr marL="285750" indent="-285750">
              <a:buFont typeface="Arial" panose="020B0604020202020204" pitchFamily="34" charset="0"/>
              <a:buChar char="•"/>
            </a:pPr>
            <a:r>
              <a:rPr lang="en-US" dirty="0">
                <a:solidFill>
                  <a:schemeClr val="bg1"/>
                </a:solidFill>
                <a:latin typeface="Roboto" panose="02000000000000000000" pitchFamily="2" charset="0"/>
              </a:rPr>
              <a:t>Supervised Machine Learning</a:t>
            </a:r>
          </a:p>
          <a:p>
            <a:pPr marL="285750" indent="-285750">
              <a:buFont typeface="Arial" panose="020B0604020202020204" pitchFamily="34" charset="0"/>
              <a:buChar char="•"/>
            </a:pPr>
            <a:endParaRPr lang="en-US" dirty="0">
              <a:solidFill>
                <a:schemeClr val="bg1"/>
              </a:solidFill>
              <a:latin typeface="Roboto" panose="02000000000000000000" pitchFamily="2" charset="0"/>
            </a:endParaRPr>
          </a:p>
          <a:p>
            <a:pPr marL="285750" indent="-285750">
              <a:buFont typeface="Arial" panose="020B0604020202020204" pitchFamily="34" charset="0"/>
              <a:buChar char="•"/>
            </a:pPr>
            <a:r>
              <a:rPr lang="en-US" dirty="0">
                <a:solidFill>
                  <a:schemeClr val="bg1"/>
                </a:solidFill>
                <a:latin typeface="Roboto" panose="02000000000000000000" pitchFamily="2" charset="0"/>
              </a:rPr>
              <a:t>Housing Data Set was continuous</a:t>
            </a:r>
          </a:p>
          <a:p>
            <a:endParaRPr lang="en-US" dirty="0">
              <a:solidFill>
                <a:schemeClr val="bg1"/>
              </a:solidFill>
              <a:latin typeface="Roboto" panose="02000000000000000000" pitchFamily="2" charset="0"/>
            </a:endParaRPr>
          </a:p>
          <a:p>
            <a:endParaRPr lang="en-US" b="0" i="0" dirty="0">
              <a:solidFill>
                <a:srgbClr val="51565E"/>
              </a:solidFill>
              <a:effectLst/>
              <a:highlight>
                <a:srgbClr val="FFFFFF"/>
              </a:highlight>
              <a:latin typeface="Roboto" panose="02000000000000000000" pitchFamily="2" charset="0"/>
            </a:endParaRPr>
          </a:p>
          <a:p>
            <a:endParaRPr lang="en-US" dirty="0"/>
          </a:p>
        </p:txBody>
      </p:sp>
    </p:spTree>
    <p:extLst>
      <p:ext uri="{BB962C8B-B14F-4D97-AF65-F5344CB8AC3E}">
        <p14:creationId xmlns:p14="http://schemas.microsoft.com/office/powerpoint/2010/main" val="571557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5" y="0"/>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Initial Correlation Heatmap</a:t>
            </a:r>
          </a:p>
        </p:txBody>
      </p:sp>
      <p:pic>
        <p:nvPicPr>
          <p:cNvPr id="4" name="Picture 2">
            <a:extLst>
              <a:ext uri="{FF2B5EF4-FFF2-40B4-BE49-F238E27FC236}">
                <a16:creationId xmlns:a16="http://schemas.microsoft.com/office/drawing/2014/main" id="{27A55976-4EAA-EF88-B624-1C81FEDC60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0432" y="694944"/>
            <a:ext cx="10661904" cy="6044184"/>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1B679BAF-0F52-406B-04E8-B6430EEE6F32}"/>
              </a:ext>
            </a:extLst>
          </p:cNvPr>
          <p:cNvSpPr/>
          <p:nvPr/>
        </p:nvSpPr>
        <p:spPr>
          <a:xfrm>
            <a:off x="3657600" y="1033272"/>
            <a:ext cx="457200" cy="36576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EC2EAD2-CBAC-2D31-B50D-4E7AF979F88B}"/>
              </a:ext>
            </a:extLst>
          </p:cNvPr>
          <p:cNvSpPr/>
          <p:nvPr/>
        </p:nvSpPr>
        <p:spPr>
          <a:xfrm>
            <a:off x="8308848" y="1033272"/>
            <a:ext cx="457200" cy="36576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4915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549471" y="138529"/>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Linear Regression Analysis </a:t>
            </a:r>
          </a:p>
        </p:txBody>
      </p:sp>
      <p:pic>
        <p:nvPicPr>
          <p:cNvPr id="4" name="Picture 3">
            <a:extLst>
              <a:ext uri="{FF2B5EF4-FFF2-40B4-BE49-F238E27FC236}">
                <a16:creationId xmlns:a16="http://schemas.microsoft.com/office/drawing/2014/main" id="{0B9187EE-3F58-97B5-E4ED-7AB6A301C02F}"/>
              </a:ext>
            </a:extLst>
          </p:cNvPr>
          <p:cNvPicPr>
            <a:picLocks noChangeAspect="1"/>
          </p:cNvPicPr>
          <p:nvPr/>
        </p:nvPicPr>
        <p:blipFill>
          <a:blip r:embed="rId2"/>
          <a:stretch>
            <a:fillRect/>
          </a:stretch>
        </p:blipFill>
        <p:spPr>
          <a:xfrm>
            <a:off x="1231444" y="2779889"/>
            <a:ext cx="7440063" cy="3067478"/>
          </a:xfrm>
          <a:prstGeom prst="rect">
            <a:avLst/>
          </a:prstGeom>
        </p:spPr>
      </p:pic>
      <p:sp>
        <p:nvSpPr>
          <p:cNvPr id="8" name="TextBox 7">
            <a:extLst>
              <a:ext uri="{FF2B5EF4-FFF2-40B4-BE49-F238E27FC236}">
                <a16:creationId xmlns:a16="http://schemas.microsoft.com/office/drawing/2014/main" id="{017AF361-24E3-1B9F-6646-3B5C7A918D0B}"/>
              </a:ext>
            </a:extLst>
          </p:cNvPr>
          <p:cNvSpPr txBox="1"/>
          <p:nvPr/>
        </p:nvSpPr>
        <p:spPr>
          <a:xfrm>
            <a:off x="960582" y="845927"/>
            <a:ext cx="10377978" cy="646331"/>
          </a:xfrm>
          <a:prstGeom prst="rect">
            <a:avLst/>
          </a:prstGeom>
          <a:noFill/>
        </p:spPr>
        <p:txBody>
          <a:bodyPr wrap="square">
            <a:spAutoFit/>
          </a:bodyPr>
          <a:lstStyle/>
          <a:p>
            <a:r>
              <a:rPr lang="en-US" b="0" i="0" dirty="0">
                <a:solidFill>
                  <a:schemeClr val="bg1"/>
                </a:solidFill>
                <a:effectLst/>
                <a:latin typeface="Roboto" panose="02000000000000000000" pitchFamily="2" charset="0"/>
              </a:rPr>
              <a:t>Linear Regression: This type is the least complicated form of regression, where the dependent variable is continuous</a:t>
            </a:r>
          </a:p>
        </p:txBody>
      </p:sp>
      <p:sp>
        <p:nvSpPr>
          <p:cNvPr id="10" name="TextBox 9">
            <a:extLst>
              <a:ext uri="{FF2B5EF4-FFF2-40B4-BE49-F238E27FC236}">
                <a16:creationId xmlns:a16="http://schemas.microsoft.com/office/drawing/2014/main" id="{1DB4D8A9-04D9-B0A2-A345-AD36CE96E3BC}"/>
              </a:ext>
            </a:extLst>
          </p:cNvPr>
          <p:cNvSpPr txBox="1"/>
          <p:nvPr/>
        </p:nvSpPr>
        <p:spPr>
          <a:xfrm>
            <a:off x="1060704" y="2013459"/>
            <a:ext cx="7781544" cy="369332"/>
          </a:xfrm>
          <a:prstGeom prst="rect">
            <a:avLst/>
          </a:prstGeom>
          <a:noFill/>
        </p:spPr>
        <p:txBody>
          <a:bodyPr wrap="square">
            <a:spAutoFit/>
          </a:bodyPr>
          <a:lstStyle/>
          <a:p>
            <a:pPr algn="l">
              <a:buFont typeface="Arial" panose="020B0604020202020204" pitchFamily="34" charset="0"/>
              <a:buChar char="•"/>
            </a:pPr>
            <a:r>
              <a:rPr lang="en-US" b="0" i="0" dirty="0">
                <a:solidFill>
                  <a:srgbClr val="1F2328"/>
                </a:solidFill>
                <a:effectLst/>
                <a:highlight>
                  <a:srgbClr val="FFFFFF"/>
                </a:highlight>
                <a:latin typeface="-apple-system"/>
              </a:rPr>
              <a:t>Linear Regression using square feet living space came out to an r2 score of 0.49</a:t>
            </a:r>
          </a:p>
        </p:txBody>
      </p:sp>
    </p:spTree>
    <p:extLst>
      <p:ext uri="{BB962C8B-B14F-4D97-AF65-F5344CB8AC3E}">
        <p14:creationId xmlns:p14="http://schemas.microsoft.com/office/powerpoint/2010/main" val="1719577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30599" y="147673"/>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Decision Tree Analysis</a:t>
            </a:r>
          </a:p>
        </p:txBody>
      </p:sp>
      <p:sp>
        <p:nvSpPr>
          <p:cNvPr id="7" name="TextBox 6">
            <a:extLst>
              <a:ext uri="{FF2B5EF4-FFF2-40B4-BE49-F238E27FC236}">
                <a16:creationId xmlns:a16="http://schemas.microsoft.com/office/drawing/2014/main" id="{C0AD196A-28B6-609D-9A16-BCF9C4DFD72C}"/>
              </a:ext>
            </a:extLst>
          </p:cNvPr>
          <p:cNvSpPr txBox="1"/>
          <p:nvPr/>
        </p:nvSpPr>
        <p:spPr>
          <a:xfrm>
            <a:off x="960582" y="1555712"/>
            <a:ext cx="4407408" cy="646331"/>
          </a:xfrm>
          <a:prstGeom prst="rect">
            <a:avLst/>
          </a:prstGeom>
          <a:noFill/>
        </p:spPr>
        <p:txBody>
          <a:bodyPr wrap="square" rtlCol="0">
            <a:spAutoFit/>
          </a:bodyPr>
          <a:lstStyle>
            <a:defPPr>
              <a:defRPr lang="en-US"/>
            </a:defPPr>
            <a:lvl1pPr>
              <a:defRPr>
                <a:solidFill>
                  <a:srgbClr val="040C28"/>
                </a:solidFill>
                <a:highlight>
                  <a:srgbClr val="D3E3FD"/>
                </a:highlight>
                <a:latin typeface="Google Sans"/>
              </a:defRPr>
            </a:lvl1pPr>
          </a:lstStyle>
          <a:p>
            <a:endParaRPr lang="en-US" dirty="0"/>
          </a:p>
          <a:p>
            <a:r>
              <a:rPr lang="en-US" dirty="0"/>
              <a:t>Decision Tree analysis came out to 0.61</a:t>
            </a:r>
          </a:p>
        </p:txBody>
      </p:sp>
      <p:pic>
        <p:nvPicPr>
          <p:cNvPr id="3074" name="Picture 2">
            <a:extLst>
              <a:ext uri="{FF2B5EF4-FFF2-40B4-BE49-F238E27FC236}">
                <a16:creationId xmlns:a16="http://schemas.microsoft.com/office/drawing/2014/main" id="{01C2DAA2-0912-1B37-D3EF-16B59C907C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3362" y="2284450"/>
            <a:ext cx="8833104" cy="449114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FDCCAD4-D082-9244-2D91-BC683ADCF64E}"/>
              </a:ext>
            </a:extLst>
          </p:cNvPr>
          <p:cNvSpPr txBox="1"/>
          <p:nvPr/>
        </p:nvSpPr>
        <p:spPr>
          <a:xfrm>
            <a:off x="877823" y="767630"/>
            <a:ext cx="10843121" cy="923330"/>
          </a:xfrm>
          <a:prstGeom prst="rect">
            <a:avLst/>
          </a:prstGeom>
          <a:noFill/>
        </p:spPr>
        <p:txBody>
          <a:bodyPr wrap="square">
            <a:spAutoFit/>
          </a:bodyPr>
          <a:lstStyle/>
          <a:p>
            <a:r>
              <a:rPr lang="en-US" dirty="0">
                <a:solidFill>
                  <a:schemeClr val="bg1"/>
                </a:solidFill>
                <a:latin typeface="Roboto" panose="02000000000000000000" pitchFamily="2" charset="0"/>
              </a:rPr>
              <a:t>Decision Tree Regression: The primary purpose of this regression is to divide the dataset into smaller subsets. These subsets are created to plot the value of any data point connecting to the problem statement.</a:t>
            </a:r>
          </a:p>
        </p:txBody>
      </p:sp>
    </p:spTree>
    <p:extLst>
      <p:ext uri="{BB962C8B-B14F-4D97-AF65-F5344CB8AC3E}">
        <p14:creationId xmlns:p14="http://schemas.microsoft.com/office/powerpoint/2010/main" val="802575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30599" y="147673"/>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Decision Tree Model Importance Rankings</a:t>
            </a:r>
          </a:p>
        </p:txBody>
      </p:sp>
      <p:sp>
        <p:nvSpPr>
          <p:cNvPr id="7" name="TextBox 6">
            <a:extLst>
              <a:ext uri="{FF2B5EF4-FFF2-40B4-BE49-F238E27FC236}">
                <a16:creationId xmlns:a16="http://schemas.microsoft.com/office/drawing/2014/main" id="{C0AD196A-28B6-609D-9A16-BCF9C4DFD72C}"/>
              </a:ext>
            </a:extLst>
          </p:cNvPr>
          <p:cNvSpPr txBox="1"/>
          <p:nvPr/>
        </p:nvSpPr>
        <p:spPr>
          <a:xfrm>
            <a:off x="1152144" y="859070"/>
            <a:ext cx="10277856" cy="646331"/>
          </a:xfrm>
          <a:prstGeom prst="rect">
            <a:avLst/>
          </a:prstGeom>
          <a:noFill/>
        </p:spPr>
        <p:txBody>
          <a:bodyPr wrap="square" rtlCol="0">
            <a:spAutoFit/>
          </a:bodyPr>
          <a:lstStyle>
            <a:defPPr>
              <a:defRPr lang="en-US"/>
            </a:defPPr>
            <a:lvl1pPr>
              <a:defRPr>
                <a:solidFill>
                  <a:srgbClr val="040C28"/>
                </a:solidFill>
                <a:highlight>
                  <a:srgbClr val="D3E3FD"/>
                </a:highlight>
                <a:latin typeface="Google Sans"/>
              </a:defRPr>
            </a:lvl1pPr>
          </a:lstStyle>
          <a:p>
            <a:r>
              <a:rPr lang="en-US" dirty="0"/>
              <a:t>importances = </a:t>
            </a:r>
            <a:r>
              <a:rPr lang="en-US" dirty="0" err="1"/>
              <a:t>model.feature_importances</a:t>
            </a:r>
            <a:r>
              <a:rPr lang="en-US" dirty="0"/>
              <a:t>_</a:t>
            </a:r>
          </a:p>
          <a:p>
            <a:r>
              <a:rPr lang="en-US" dirty="0"/>
              <a:t>sorted(zip(</a:t>
            </a:r>
            <a:r>
              <a:rPr lang="en-US" dirty="0" err="1"/>
              <a:t>model.feature_importances</a:t>
            </a:r>
            <a:r>
              <a:rPr lang="en-US" dirty="0"/>
              <a:t>_, </a:t>
            </a:r>
            <a:r>
              <a:rPr lang="en-US" dirty="0" err="1"/>
              <a:t>X.columns</a:t>
            </a:r>
            <a:r>
              <a:rPr lang="en-US" dirty="0"/>
              <a:t>), reverse=True)</a:t>
            </a:r>
          </a:p>
        </p:txBody>
      </p:sp>
      <p:sp>
        <p:nvSpPr>
          <p:cNvPr id="6" name="TextBox 5">
            <a:extLst>
              <a:ext uri="{FF2B5EF4-FFF2-40B4-BE49-F238E27FC236}">
                <a16:creationId xmlns:a16="http://schemas.microsoft.com/office/drawing/2014/main" id="{37A933DC-6250-3DF3-912F-1F30810D2D2A}"/>
              </a:ext>
            </a:extLst>
          </p:cNvPr>
          <p:cNvSpPr txBox="1"/>
          <p:nvPr/>
        </p:nvSpPr>
        <p:spPr>
          <a:xfrm>
            <a:off x="1152144" y="1812280"/>
            <a:ext cx="6103620" cy="3416320"/>
          </a:xfrm>
          <a:prstGeom prst="rect">
            <a:avLst/>
          </a:prstGeom>
          <a:noFill/>
        </p:spPr>
        <p:txBody>
          <a:bodyPr wrap="square">
            <a:spAutoFit/>
          </a:bodyPr>
          <a:lstStyle/>
          <a:p>
            <a:r>
              <a:rPr lang="en-US" dirty="0"/>
              <a:t>[(0.5639706340717785, '</a:t>
            </a:r>
            <a:r>
              <a:rPr lang="en-US" dirty="0" err="1"/>
              <a:t>sqft_living</a:t>
            </a:r>
            <a:r>
              <a:rPr lang="en-US" dirty="0"/>
              <a:t>'),</a:t>
            </a:r>
          </a:p>
          <a:p>
            <a:r>
              <a:rPr lang="en-US" dirty="0"/>
              <a:t> (0.1529469118502252, '</a:t>
            </a:r>
            <a:r>
              <a:rPr lang="en-US" dirty="0" err="1"/>
              <a:t>zipcode</a:t>
            </a:r>
            <a:r>
              <a:rPr lang="en-US" dirty="0"/>
              <a:t>'),</a:t>
            </a:r>
          </a:p>
          <a:p>
            <a:r>
              <a:rPr lang="en-US" dirty="0"/>
              <a:t> (0.06504614620828417, '</a:t>
            </a:r>
            <a:r>
              <a:rPr lang="en-US" dirty="0" err="1"/>
              <a:t>yr_built</a:t>
            </a:r>
            <a:r>
              <a:rPr lang="en-US" dirty="0"/>
              <a:t>'),</a:t>
            </a:r>
          </a:p>
          <a:p>
            <a:r>
              <a:rPr lang="en-US" dirty="0"/>
              <a:t> (0.04698343226276476, '</a:t>
            </a:r>
            <a:r>
              <a:rPr lang="en-US" dirty="0" err="1"/>
              <a:t>sqft_lot</a:t>
            </a:r>
            <a:r>
              <a:rPr lang="en-US" dirty="0"/>
              <a:t>'),</a:t>
            </a:r>
          </a:p>
          <a:p>
            <a:r>
              <a:rPr lang="en-US" dirty="0"/>
              <a:t> (0.034555902226778276, 'view'),</a:t>
            </a:r>
          </a:p>
          <a:p>
            <a:r>
              <a:rPr lang="en-US" dirty="0"/>
              <a:t> (0.03334182596585831, '</a:t>
            </a:r>
            <a:r>
              <a:rPr lang="en-US" dirty="0" err="1"/>
              <a:t>sqft_above</a:t>
            </a:r>
            <a:r>
              <a:rPr lang="en-US" dirty="0"/>
              <a:t>'),</a:t>
            </a:r>
          </a:p>
          <a:p>
            <a:r>
              <a:rPr lang="en-US" dirty="0"/>
              <a:t> (0.032547881613468665, 'waterfront'),</a:t>
            </a:r>
          </a:p>
          <a:p>
            <a:r>
              <a:rPr lang="en-US" dirty="0"/>
              <a:t> (0.0269782914412466, 'bathrooms'),</a:t>
            </a:r>
          </a:p>
          <a:p>
            <a:r>
              <a:rPr lang="en-US" dirty="0"/>
              <a:t> (0.017191438991653825, 'bedrooms'),</a:t>
            </a:r>
          </a:p>
          <a:p>
            <a:r>
              <a:rPr lang="en-US" dirty="0"/>
              <a:t> (0.011515274926571634, '</a:t>
            </a:r>
            <a:r>
              <a:rPr lang="en-US" dirty="0" err="1"/>
              <a:t>sqft_basement</a:t>
            </a:r>
            <a:r>
              <a:rPr lang="en-US" dirty="0"/>
              <a:t>'),</a:t>
            </a:r>
          </a:p>
          <a:p>
            <a:r>
              <a:rPr lang="en-US" dirty="0"/>
              <a:t> (0.008345069422745616, 'floors'),</a:t>
            </a:r>
          </a:p>
          <a:p>
            <a:r>
              <a:rPr lang="en-US" dirty="0"/>
              <a:t> (0.006577191018624381, '</a:t>
            </a:r>
            <a:r>
              <a:rPr lang="en-US" dirty="0" err="1"/>
              <a:t>yr_renovated</a:t>
            </a:r>
            <a:r>
              <a:rPr lang="en-US" dirty="0"/>
              <a:t>')]</a:t>
            </a:r>
          </a:p>
        </p:txBody>
      </p:sp>
    </p:spTree>
    <p:extLst>
      <p:ext uri="{BB962C8B-B14F-4D97-AF65-F5344CB8AC3E}">
        <p14:creationId xmlns:p14="http://schemas.microsoft.com/office/powerpoint/2010/main" val="213936370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14360</TotalTime>
  <Words>1740</Words>
  <Application>Microsoft Office PowerPoint</Application>
  <PresentationFormat>Widescreen</PresentationFormat>
  <Paragraphs>288</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-apple-system</vt:lpstr>
      <vt:lpstr>Arial</vt:lpstr>
      <vt:lpstr>Calibri</vt:lpstr>
      <vt:lpstr>Century Gothic</vt:lpstr>
      <vt:lpstr>Google Sans</vt:lpstr>
      <vt:lpstr>Roboto</vt:lpstr>
      <vt:lpstr>Slack-Lato</vt:lpstr>
      <vt:lpstr>Söhne</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Anupam sasmal</dc:creator>
  <cp:lastModifiedBy>Kevin Downes</cp:lastModifiedBy>
  <cp:revision>85</cp:revision>
  <dcterms:created xsi:type="dcterms:W3CDTF">2024-01-10T00:06:39Z</dcterms:created>
  <dcterms:modified xsi:type="dcterms:W3CDTF">2024-06-26T00:02:53Z</dcterms:modified>
</cp:coreProperties>
</file>