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268" r:id="rId6"/>
    <p:sldId id="286" r:id="rId7"/>
    <p:sldId id="281" r:id="rId8"/>
    <p:sldId id="280" r:id="rId9"/>
    <p:sldId id="278" r:id="rId10"/>
    <p:sldId id="296" r:id="rId11"/>
    <p:sldId id="297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7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8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39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68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99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70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22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6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2419" y="188780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4273" y="1883115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4273" y="3573118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1552418" y="357546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44273" y="5263121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552418" y="5263122"/>
            <a:ext cx="4057961" cy="7757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806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15EEB49-54F4-404C-9B31-AD488BFCB2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2412" y="2219248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6B2DD458-866A-421E-9AD0-B0D9E11957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5572" y="2196083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57A4D097-9603-42DC-888D-8039CE6ADC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7240" y="2019165"/>
            <a:ext cx="3017520" cy="3017520"/>
          </a:xfrm>
          <a:prstGeom prst="ellipse">
            <a:avLst/>
          </a:pr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B9B9E0BA-35AD-4D69-9A03-35F2509C2C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12900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B1CC61B3-695C-423D-8F0B-45674DC932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236700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870F23E-35A1-4942-A685-641AA88306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78762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63B8202-88BB-4ED4-B936-9D9C0B4C8D1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80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649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12/10/2021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1" r:id="rId11"/>
    <p:sldLayoutId id="214748366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 descr="Blue rectangle">
            <a:extLst>
              <a:ext uri="{FF2B5EF4-FFF2-40B4-BE49-F238E27FC236}">
                <a16:creationId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518"/>
            <a:ext cx="9144000" cy="2128049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  <a:t>Wilson Financial</a:t>
            </a:r>
            <a:b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  <a:t>Milestone 4</a:t>
            </a: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3108000" y="3229869"/>
            <a:ext cx="597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Two person handshake">
            <a:extLst>
              <a:ext uri="{FF2B5EF4-FFF2-40B4-BE49-F238E27FC236}">
                <a16:creationId xmlns:a16="http://schemas.microsoft.com/office/drawing/2014/main" id="{D4259A03-EF8A-4CCA-B199-F465AFDB5C5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"/>
            <a:ext cx="12190800" cy="6857325"/>
          </a:xfrm>
        </p:spPr>
      </p:pic>
      <p:sp>
        <p:nvSpPr>
          <p:cNvPr id="35" name="object 3" descr="Blue rectangle">
            <a:extLst>
              <a:ext uri="{FF2B5EF4-FFF2-40B4-BE49-F238E27FC236}">
                <a16:creationId xmlns:a16="http://schemas.microsoft.com/office/drawing/2014/main" id="{9206F938-D64B-410D-BE2D-847D78F81E42}"/>
              </a:ext>
            </a:extLst>
          </p:cNvPr>
          <p:cNvSpPr/>
          <p:nvPr/>
        </p:nvSpPr>
        <p:spPr>
          <a:xfrm>
            <a:off x="1200" y="0"/>
            <a:ext cx="121908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Oval 47" descr="Beige oval">
            <a:extLst>
              <a:ext uri="{FF2B5EF4-FFF2-40B4-BE49-F238E27FC236}">
                <a16:creationId xmlns:a16="http://schemas.microsoft.com/office/drawing/2014/main" id="{7799BEE8-A94D-443E-9846-2D1F32C579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 descr="Blue rectangle">
            <a:extLst>
              <a:ext uri="{FF2B5EF4-FFF2-40B4-BE49-F238E27FC236}">
                <a16:creationId xmlns:a16="http://schemas.microsoft.com/office/drawing/2014/main" id="{B743B096-6BB3-4330-9D5B-22EEBAF87BEE}"/>
              </a:ext>
            </a:extLst>
          </p:cNvPr>
          <p:cNvSpPr/>
          <p:nvPr/>
        </p:nvSpPr>
        <p:spPr>
          <a:xfrm>
            <a:off x="0" y="2770632"/>
            <a:ext cx="12192000" cy="1316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 descr="Blue circle">
            <a:extLst>
              <a:ext uri="{FF2B5EF4-FFF2-40B4-BE49-F238E27FC236}">
                <a16:creationId xmlns:a16="http://schemas.microsoft.com/office/drawing/2014/main" id="{48354ED0-9392-4301-B2D6-A5335876F77D}"/>
              </a:ext>
            </a:extLst>
          </p:cNvPr>
          <p:cNvSpPr/>
          <p:nvPr/>
        </p:nvSpPr>
        <p:spPr>
          <a:xfrm>
            <a:off x="1557528" y="2004364"/>
            <a:ext cx="2843784" cy="284378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 descr="Blue circle">
            <a:extLst>
              <a:ext uri="{FF2B5EF4-FFF2-40B4-BE49-F238E27FC236}">
                <a16:creationId xmlns:a16="http://schemas.microsoft.com/office/drawing/2014/main" id="{0AD89AAC-7A26-4BF6-8BF7-D301C467BE24}"/>
              </a:ext>
            </a:extLst>
          </p:cNvPr>
          <p:cNvSpPr/>
          <p:nvPr/>
        </p:nvSpPr>
        <p:spPr>
          <a:xfrm>
            <a:off x="7790688" y="1981199"/>
            <a:ext cx="2843784" cy="284378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69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58CBCC-46BE-4654-9B01-07B35CF1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92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TEAM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D70BF709-D6E1-4AFF-A538-E9F7D1A452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Jonathan Kobyluck</a:t>
            </a:r>
            <a:endParaRPr lang="en-US" sz="1600" i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C7D8CB18-31C2-421A-B086-BCC239E2F5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Kevin Finnissee</a:t>
            </a:r>
            <a:endParaRPr lang="en-US" sz="1600" i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9" name="object 6" descr="Beige rectangle">
            <a:extLst>
              <a:ext uri="{FF2B5EF4-FFF2-40B4-BE49-F238E27FC236}">
                <a16:creationId xmlns:a16="http://schemas.microsoft.com/office/drawing/2014/main" id="{E67B2D0F-2920-4165-BC82-05237362DABB}"/>
              </a:ext>
            </a:extLst>
          </p:cNvPr>
          <p:cNvSpPr/>
          <p:nvPr/>
        </p:nvSpPr>
        <p:spPr>
          <a:xfrm>
            <a:off x="915047" y="1332834"/>
            <a:ext cx="216000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360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3" name="Picture Placeholder 12" descr="A person taking a selfie&#10;&#10;Description automatically generated">
            <a:extLst>
              <a:ext uri="{FF2B5EF4-FFF2-40B4-BE49-F238E27FC236}">
                <a16:creationId xmlns:a16="http://schemas.microsoft.com/office/drawing/2014/main" id="{4A33F80F-8B43-4570-A468-7E14A7E7D7B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5572" y="2193465"/>
            <a:ext cx="2414016" cy="2414016"/>
          </a:xfrm>
        </p:spPr>
      </p:pic>
      <p:sp>
        <p:nvSpPr>
          <p:cNvPr id="30" name="Oval 29" descr="Blue circle">
            <a:extLst>
              <a:ext uri="{FF2B5EF4-FFF2-40B4-BE49-F238E27FC236}">
                <a16:creationId xmlns:a16="http://schemas.microsoft.com/office/drawing/2014/main" id="{E4C8F573-2A53-4CE5-AB44-756E43DB55D6}"/>
              </a:ext>
            </a:extLst>
          </p:cNvPr>
          <p:cNvSpPr/>
          <p:nvPr/>
        </p:nvSpPr>
        <p:spPr>
          <a:xfrm>
            <a:off x="4674108" y="1981199"/>
            <a:ext cx="2843784" cy="284378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43">
            <a:extLst>
              <a:ext uri="{FF2B5EF4-FFF2-40B4-BE49-F238E27FC236}">
                <a16:creationId xmlns:a16="http://schemas.microsoft.com/office/drawing/2014/main" id="{56379F2D-44C2-4A4C-9730-90AC6BE70182}"/>
              </a:ext>
            </a:extLst>
          </p:cNvPr>
          <p:cNvSpPr txBox="1">
            <a:spLocks/>
          </p:cNvSpPr>
          <p:nvPr/>
        </p:nvSpPr>
        <p:spPr>
          <a:xfrm>
            <a:off x="4762182" y="5033963"/>
            <a:ext cx="2700338" cy="738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John Hadden</a:t>
            </a:r>
            <a:endParaRPr lang="en-US" sz="1600" i="1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6" name="Picture Placeholder 15" descr="A picture containing outdoor, grass, tree, person&#10;&#10;Description automatically generated">
            <a:extLst>
              <a:ext uri="{FF2B5EF4-FFF2-40B4-BE49-F238E27FC236}">
                <a16:creationId xmlns:a16="http://schemas.microsoft.com/office/drawing/2014/main" id="{F45FCDB3-6760-4078-8668-BDDC0F1E30F7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5213" y="2219325"/>
            <a:ext cx="2414587" cy="2414588"/>
          </a:xfrm>
        </p:spPr>
      </p:pic>
      <p:pic>
        <p:nvPicPr>
          <p:cNvPr id="33" name="Picture Placeholder 15">
            <a:extLst>
              <a:ext uri="{FF2B5EF4-FFF2-40B4-BE49-F238E27FC236}">
                <a16:creationId xmlns:a16="http://schemas.microsoft.com/office/drawing/2014/main" id="{166A4474-94F6-482F-9D0E-732F8E14B8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2126" y="2195797"/>
            <a:ext cx="2414587" cy="2414588"/>
          </a:xfrm>
          <a:prstGeom prst="ellipse">
            <a:avLst/>
          </a:prstGeom>
          <a:noFill/>
          <a:ln w="387350">
            <a:noFill/>
          </a:ln>
        </p:spPr>
      </p:pic>
    </p:spTree>
    <p:extLst>
      <p:ext uri="{BB962C8B-B14F-4D97-AF65-F5344CB8AC3E}">
        <p14:creationId xmlns:p14="http://schemas.microsoft.com/office/powerpoint/2010/main" val="106590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Man talks by phone">
            <a:extLst>
              <a:ext uri="{FF2B5EF4-FFF2-40B4-BE49-F238E27FC236}">
                <a16:creationId xmlns:a16="http://schemas.microsoft.com/office/drawing/2014/main" id="{2894B736-0F24-454E-8A9D-717EB786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4665"/>
            <a:ext cx="6991350" cy="6848669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502275" y="1692008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698" y="2331086"/>
            <a:ext cx="5165558" cy="83385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Group Intro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 flipV="1">
            <a:off x="6313932" y="2989835"/>
            <a:ext cx="2220468" cy="45719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6188242" y="3217631"/>
            <a:ext cx="5181600" cy="1603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Our group consists of Kevin Finnissee, John Hadden, and Jonathan Kobyluck. </a:t>
            </a: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Two men look at a plan">
            <a:extLst>
              <a:ext uri="{FF2B5EF4-FFF2-40B4-BE49-F238E27FC236}">
                <a16:creationId xmlns:a16="http://schemas.microsoft.com/office/drawing/2014/main" id="{97D2A81D-F7D1-4144-9EC5-03531DC5260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3" y="1"/>
            <a:ext cx="11277598" cy="6857999"/>
          </a:xfrm>
        </p:spPr>
      </p:pic>
      <p:sp>
        <p:nvSpPr>
          <p:cNvPr id="16" name="object 3" descr="Beige rectangle">
            <a:extLst>
              <a:ext uri="{FF2B5EF4-FFF2-40B4-BE49-F238E27FC236}">
                <a16:creationId xmlns:a16="http://schemas.microsoft.com/office/drawing/2014/main" id="{C6CF32E2-A869-4259-A659-5EEE6BDA3B59}"/>
              </a:ext>
            </a:extLst>
          </p:cNvPr>
          <p:cNvSpPr/>
          <p:nvPr/>
        </p:nvSpPr>
        <p:spPr>
          <a:xfrm>
            <a:off x="579775" y="472492"/>
            <a:ext cx="4051368" cy="5913017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bject 6" descr="Blue rectangle">
            <a:extLst>
              <a:ext uri="{FF2B5EF4-FFF2-40B4-BE49-F238E27FC236}">
                <a16:creationId xmlns:a16="http://schemas.microsoft.com/office/drawing/2014/main" id="{882E2F92-EB16-4B55-B49A-3C6AB7B2BF30}"/>
              </a:ext>
            </a:extLst>
          </p:cNvPr>
          <p:cNvSpPr/>
          <p:nvPr/>
        </p:nvSpPr>
        <p:spPr>
          <a:xfrm>
            <a:off x="911225" y="836613"/>
            <a:ext cx="5184775" cy="5184775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2303BC-9A39-470F-8733-A268BC16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723" y="1900048"/>
            <a:ext cx="4770591" cy="646604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Case Study Description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936ED-4D5A-4897-BFCD-65082B328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3385" y="2713382"/>
            <a:ext cx="4057961" cy="295081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Wilson Financial consists of Jake and Ned Wilson who wanted to start a business in financial management and advising. They got their license and hired some people to help with the business.</a:t>
            </a:r>
          </a:p>
          <a:p>
            <a:r>
              <a:rPr lang="en-US" b="1" dirty="0"/>
              <a:t>Now they need to decide on whether or not to change their billing structure.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sp>
        <p:nvSpPr>
          <p:cNvPr id="15" name="object 27" descr="Beige rectangle">
            <a:extLst>
              <a:ext uri="{FF2B5EF4-FFF2-40B4-BE49-F238E27FC236}">
                <a16:creationId xmlns:a16="http://schemas.microsoft.com/office/drawing/2014/main" id="{C5B67D68-F2A3-48A2-B2A0-C9DF8BA55D80}"/>
              </a:ext>
            </a:extLst>
          </p:cNvPr>
          <p:cNvSpPr/>
          <p:nvPr/>
        </p:nvSpPr>
        <p:spPr>
          <a:xfrm flipV="1">
            <a:off x="1473385" y="2395265"/>
            <a:ext cx="4123082" cy="4571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3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People's hands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" y="0"/>
            <a:ext cx="12189600" cy="685665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Group ORD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>
          <a:xfrm flipV="1">
            <a:off x="915637" y="1219200"/>
            <a:ext cx="2276296" cy="89944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D756BF-5B0D-40A4-B513-ED88331E0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543" y="1829604"/>
            <a:ext cx="6058746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1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4379-12DC-488A-96E2-264D244A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87" y="438224"/>
            <a:ext cx="3932237" cy="1302111"/>
          </a:xfrm>
        </p:spPr>
        <p:txBody>
          <a:bodyPr/>
          <a:lstStyle/>
          <a:p>
            <a:r>
              <a:rPr lang="en-US" dirty="0"/>
              <a:t>Reports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0DBC9-EEFC-416D-BFAD-DB6D1A9E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sp>
        <p:nvSpPr>
          <p:cNvPr id="14" name="object 13" descr="Beige rectangle">
            <a:extLst>
              <a:ext uri="{FF2B5EF4-FFF2-40B4-BE49-F238E27FC236}">
                <a16:creationId xmlns:a16="http://schemas.microsoft.com/office/drawing/2014/main" id="{FEBB8673-0A72-4C5C-8239-7EF600504010}"/>
              </a:ext>
            </a:extLst>
          </p:cNvPr>
          <p:cNvSpPr/>
          <p:nvPr/>
        </p:nvSpPr>
        <p:spPr>
          <a:xfrm>
            <a:off x="915657" y="1732553"/>
            <a:ext cx="3096000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00DEE1D5-2D65-4F82-83CA-4DD913F9FA13}"/>
              </a:ext>
            </a:extLst>
          </p:cNvPr>
          <p:cNvSpPr txBox="1">
            <a:spLocks/>
          </p:cNvSpPr>
          <p:nvPr/>
        </p:nvSpPr>
        <p:spPr>
          <a:xfrm>
            <a:off x="6916923" y="1612181"/>
            <a:ext cx="4770591" cy="6466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</a:rPr>
              <a:t>Assets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8D898374-DB80-4DDC-96C7-DB41D23C4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0585" y="2425516"/>
            <a:ext cx="4057961" cy="1569064"/>
          </a:xfrm>
        </p:spPr>
        <p:txBody>
          <a:bodyPr>
            <a:normAutofit/>
          </a:bodyPr>
          <a:lstStyle/>
          <a:p>
            <a:r>
              <a:rPr lang="en-US" sz="2000" b="1" dirty="0"/>
              <a:t>This report generates the current amount each Wilson Financial client has added up into the total asset amount in total</a:t>
            </a:r>
          </a:p>
        </p:txBody>
      </p:sp>
      <p:sp>
        <p:nvSpPr>
          <p:cNvPr id="26" name="object 27" descr="Beige rectangle">
            <a:extLst>
              <a:ext uri="{FF2B5EF4-FFF2-40B4-BE49-F238E27FC236}">
                <a16:creationId xmlns:a16="http://schemas.microsoft.com/office/drawing/2014/main" id="{95654E8B-DA29-42AD-AF3E-C79145E10892}"/>
              </a:ext>
            </a:extLst>
          </p:cNvPr>
          <p:cNvSpPr/>
          <p:nvPr/>
        </p:nvSpPr>
        <p:spPr>
          <a:xfrm flipV="1">
            <a:off x="7010585" y="2234402"/>
            <a:ext cx="1134348" cy="4571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7E9CC2C-660A-4BA2-8E8A-A5A5304DE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78" y="2159000"/>
            <a:ext cx="5788984" cy="39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56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4379-12DC-488A-96E2-264D244A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87" y="438224"/>
            <a:ext cx="3932237" cy="1302111"/>
          </a:xfrm>
        </p:spPr>
        <p:txBody>
          <a:bodyPr/>
          <a:lstStyle/>
          <a:p>
            <a:r>
              <a:rPr lang="en-US"/>
              <a:t>Reports</a:t>
            </a:r>
            <a:br>
              <a:rPr lang="en-US"/>
            </a:br>
            <a:r>
              <a:rPr lang="en-US"/>
              <a:t>Description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0DBC9-EEFC-416D-BFAD-DB6D1A9E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7</a:t>
            </a:fld>
            <a:endParaRPr lang="en-US" dirty="0"/>
          </a:p>
        </p:txBody>
      </p:sp>
      <p:sp>
        <p:nvSpPr>
          <p:cNvPr id="14" name="object 13" descr="Beige rectangle">
            <a:extLst>
              <a:ext uri="{FF2B5EF4-FFF2-40B4-BE49-F238E27FC236}">
                <a16:creationId xmlns:a16="http://schemas.microsoft.com/office/drawing/2014/main" id="{FEBB8673-0A72-4C5C-8239-7EF600504010}"/>
              </a:ext>
            </a:extLst>
          </p:cNvPr>
          <p:cNvSpPr/>
          <p:nvPr/>
        </p:nvSpPr>
        <p:spPr>
          <a:xfrm>
            <a:off x="915657" y="1732553"/>
            <a:ext cx="3096000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00DEE1D5-2D65-4F82-83CA-4DD913F9FA13}"/>
              </a:ext>
            </a:extLst>
          </p:cNvPr>
          <p:cNvSpPr txBox="1">
            <a:spLocks/>
          </p:cNvSpPr>
          <p:nvPr/>
        </p:nvSpPr>
        <p:spPr>
          <a:xfrm>
            <a:off x="6916923" y="1612181"/>
            <a:ext cx="4770591" cy="6466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</a:rPr>
              <a:t>Clients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8D898374-DB80-4DDC-96C7-DB41D23C4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0585" y="2425516"/>
            <a:ext cx="4057961" cy="1569064"/>
          </a:xfrm>
        </p:spPr>
        <p:txBody>
          <a:bodyPr>
            <a:normAutofit/>
          </a:bodyPr>
          <a:lstStyle/>
          <a:p>
            <a:r>
              <a:rPr lang="en-US" sz="2000" b="1" dirty="0"/>
              <a:t>This report generates the list of all clients that currently use Wilson Financial</a:t>
            </a:r>
          </a:p>
        </p:txBody>
      </p:sp>
      <p:sp>
        <p:nvSpPr>
          <p:cNvPr id="26" name="object 27" descr="Beige rectangle">
            <a:extLst>
              <a:ext uri="{FF2B5EF4-FFF2-40B4-BE49-F238E27FC236}">
                <a16:creationId xmlns:a16="http://schemas.microsoft.com/office/drawing/2014/main" id="{95654E8B-DA29-42AD-AF3E-C79145E10892}"/>
              </a:ext>
            </a:extLst>
          </p:cNvPr>
          <p:cNvSpPr/>
          <p:nvPr/>
        </p:nvSpPr>
        <p:spPr>
          <a:xfrm flipV="1">
            <a:off x="7010585" y="2234402"/>
            <a:ext cx="1134348" cy="4571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8D37594-638E-4274-8512-BCCD20304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910" y="1936492"/>
            <a:ext cx="3952964" cy="443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16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4379-12DC-488A-96E2-264D244A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87" y="438224"/>
            <a:ext cx="3932237" cy="1302111"/>
          </a:xfrm>
        </p:spPr>
        <p:txBody>
          <a:bodyPr/>
          <a:lstStyle/>
          <a:p>
            <a:r>
              <a:rPr lang="en-US" dirty="0"/>
              <a:t>Reports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0DBC9-EEFC-416D-BFAD-DB6D1A9E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8</a:t>
            </a:fld>
            <a:endParaRPr lang="en-US" dirty="0"/>
          </a:p>
        </p:txBody>
      </p:sp>
      <p:sp>
        <p:nvSpPr>
          <p:cNvPr id="14" name="object 13" descr="Beige rectangle">
            <a:extLst>
              <a:ext uri="{FF2B5EF4-FFF2-40B4-BE49-F238E27FC236}">
                <a16:creationId xmlns:a16="http://schemas.microsoft.com/office/drawing/2014/main" id="{FEBB8673-0A72-4C5C-8239-7EF600504010}"/>
              </a:ext>
            </a:extLst>
          </p:cNvPr>
          <p:cNvSpPr/>
          <p:nvPr/>
        </p:nvSpPr>
        <p:spPr>
          <a:xfrm>
            <a:off x="915657" y="1732553"/>
            <a:ext cx="3096000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00DEE1D5-2D65-4F82-83CA-4DD913F9FA13}"/>
              </a:ext>
            </a:extLst>
          </p:cNvPr>
          <p:cNvSpPr txBox="1">
            <a:spLocks/>
          </p:cNvSpPr>
          <p:nvPr/>
        </p:nvSpPr>
        <p:spPr>
          <a:xfrm>
            <a:off x="6916923" y="1612181"/>
            <a:ext cx="4770591" cy="6466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</a:rPr>
              <a:t>Transactions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8D898374-DB80-4DDC-96C7-DB41D23C4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0585" y="2425516"/>
            <a:ext cx="4057961" cy="1569064"/>
          </a:xfrm>
        </p:spPr>
        <p:txBody>
          <a:bodyPr>
            <a:normAutofit/>
          </a:bodyPr>
          <a:lstStyle/>
          <a:p>
            <a:r>
              <a:rPr lang="en-US" sz="2000" b="1" dirty="0"/>
              <a:t>This report generates how many transaction a client made in a month</a:t>
            </a:r>
          </a:p>
        </p:txBody>
      </p:sp>
      <p:sp>
        <p:nvSpPr>
          <p:cNvPr id="26" name="object 27" descr="Beige rectangle">
            <a:extLst>
              <a:ext uri="{FF2B5EF4-FFF2-40B4-BE49-F238E27FC236}">
                <a16:creationId xmlns:a16="http://schemas.microsoft.com/office/drawing/2014/main" id="{95654E8B-DA29-42AD-AF3E-C79145E10892}"/>
              </a:ext>
            </a:extLst>
          </p:cNvPr>
          <p:cNvSpPr/>
          <p:nvPr/>
        </p:nvSpPr>
        <p:spPr>
          <a:xfrm flipV="1">
            <a:off x="7010585" y="2234401"/>
            <a:ext cx="2243482" cy="4571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5E478-39E7-4B6D-AB7E-52DBD1325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074" y="1992439"/>
            <a:ext cx="2801550" cy="462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25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Girl with documents">
            <a:extLst>
              <a:ext uri="{FF2B5EF4-FFF2-40B4-BE49-F238E27FC236}">
                <a16:creationId xmlns:a16="http://schemas.microsoft.com/office/drawing/2014/main" id="{BD5BAEF8-04EE-4148-AB9D-25427A926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" y="675"/>
            <a:ext cx="12189600" cy="68566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100"/>
              </a:spcBef>
              <a:buFont typeface="Arial" panose="020B0604020202020204" pitchFamily="34" charset="0"/>
              <a:buNone/>
            </a:pP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>
          <a:xfrm>
            <a:off x="931203" y="3766969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3627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45022061_Professional services marketing plan_SL_V1" id="{B214D568-CC3C-4109-877A-D7A12976D35F}" vid="{D425069E-A49A-4A86-9A62-1864F0635A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marketing plan</Template>
  <TotalTime>50</TotalTime>
  <Words>159</Words>
  <Application>Microsoft Office PowerPoint</Application>
  <PresentationFormat>Widescreen</PresentationFormat>
  <Paragraphs>37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</vt:lpstr>
      <vt:lpstr>Calibri</vt:lpstr>
      <vt:lpstr>Gill Sans MT</vt:lpstr>
      <vt:lpstr>Office Theme</vt:lpstr>
      <vt:lpstr>Wilson Financial Milestone 4</vt:lpstr>
      <vt:lpstr>THE TEAM</vt:lpstr>
      <vt:lpstr>Group Intro</vt:lpstr>
      <vt:lpstr>Case Study Description</vt:lpstr>
      <vt:lpstr>Group ORD</vt:lpstr>
      <vt:lpstr>Reports Description</vt:lpstr>
      <vt:lpstr>Reports Description</vt:lpstr>
      <vt:lpstr>Reports Description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Wilson Financial Milestone 4</dc:title>
  <dc:creator>Johnny Kobyluck</dc:creator>
  <cp:lastModifiedBy>Johnny Kobyluck</cp:lastModifiedBy>
  <cp:revision>2</cp:revision>
  <dcterms:created xsi:type="dcterms:W3CDTF">2021-12-10T21:55:44Z</dcterms:created>
  <dcterms:modified xsi:type="dcterms:W3CDTF">2021-12-10T22:46:19Z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