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71f2e8a0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71f2e8a0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71f2e8a0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71f2e8a0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71f2e8a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71f2e8a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71f2e8a0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71f2e8a0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71f2e8a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71f2e8a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0"/>
            <a:ext cx="8520600" cy="846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Problem Identification #1</a:t>
            </a:r>
            <a:endParaRPr b="1"/>
          </a:p>
        </p:txBody>
      </p:sp>
      <p:sp>
        <p:nvSpPr>
          <p:cNvPr id="55" name="Google Shape;55;p13"/>
          <p:cNvSpPr txBox="1"/>
          <p:nvPr>
            <p:ph idx="1" type="subTitle"/>
          </p:nvPr>
        </p:nvSpPr>
        <p:spPr>
          <a:xfrm>
            <a:off x="311700" y="1221575"/>
            <a:ext cx="8520600" cy="3536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Big Mountain Resort has installed an additional chair lift to help increase the distribution of visitors across the mountain. The additional chair increases operating costs by more than 1.5 million dollars. The resort has two potential scenarios for reviewing: either the increase of revenue from ticket prices or the cutting of costs. The problem is thus: is there evidence that Big Mountain Resort is undercharging given their facilities and their competitors’ facilities? If it isn't the case that Big Mountain Resort is undercharging, what is a careful and efficient way of reducing operating costs?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0"/>
            <a:ext cx="8520600" cy="101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600"/>
              <a:t>Recommendation </a:t>
            </a:r>
            <a:endParaRPr b="1" sz="4600"/>
          </a:p>
        </p:txBody>
      </p:sp>
      <p:sp>
        <p:nvSpPr>
          <p:cNvPr id="61" name="Google Shape;61;p14"/>
          <p:cNvSpPr txBox="1"/>
          <p:nvPr>
            <p:ph idx="1" type="body"/>
          </p:nvPr>
        </p:nvSpPr>
        <p:spPr>
          <a:xfrm>
            <a:off x="311700" y="1152475"/>
            <a:ext cx="8520600" cy="3905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860"/>
              <a:t>As to the question of whether or not the resort is undercharging relative to its competition, the model suggests that Big Mountain Resort’s adult weekend ticket price of $81 has significant room for increase, as the model’s predicted ticket price is $95.87. As to how much the ticket price ought to be increased is contingent on whether the resort’s facilities will undergo any modifications, as these modifications can or cannot increase the resort’s competitive edge.</a:t>
            </a:r>
            <a:endParaRPr sz="1860"/>
          </a:p>
          <a:p>
            <a:pPr indent="0" lvl="0" marL="0" rtl="0" algn="l">
              <a:lnSpc>
                <a:spcPct val="95000"/>
              </a:lnSpc>
              <a:spcBef>
                <a:spcPts val="1200"/>
              </a:spcBef>
              <a:spcAft>
                <a:spcPts val="1200"/>
              </a:spcAft>
              <a:buSzPts val="1100"/>
              <a:buNone/>
            </a:pPr>
            <a:r>
              <a:rPr lang="en" sz="1860"/>
              <a:t>Another question that remains to be answered is if the cutting of operating costs by the reduction or cutting off of facilities is plausible. The model shows that closing one run makes no difference; however, the closing of two or three runs reduces the support for the ticket price. If the resort closes three runs, they may as well close four or five runs, as there is no further loss in the ticket price. When the closing of six or more runs is done, however, the support largely drops.</a:t>
            </a:r>
            <a:endParaRPr sz="18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600">
                <a:solidFill>
                  <a:srgbClr val="333333"/>
                </a:solidFill>
                <a:highlight>
                  <a:srgbClr val="FFFFFF"/>
                </a:highlight>
                <a:latin typeface="Roboto"/>
                <a:ea typeface="Roboto"/>
                <a:cs typeface="Roboto"/>
                <a:sym typeface="Roboto"/>
              </a:rPr>
              <a:t>Modeling Results and Analysis #1</a:t>
            </a:r>
            <a:endParaRPr b="1" sz="46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Upon exploring the data, it is clear that Big Mountain Resort stands on the right of the distribution to most other resorts in terms of both the amount of desirable, market-valuable facilities available and ticket pricing. Additionally, the resort already charges a considerably higher ticket price than most other resorts, not focusing solely on resorts located in Montana. A good place to start is to see how good the mean is as a predictor. The average price was about $64. This average price will serve as an anchor to compare and contrast our models’ performances. One of the metrics used to assess the performances of the models will be the coefficient of determination.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0"/>
            <a:ext cx="8520600" cy="101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600"/>
              <a:t>#2</a:t>
            </a:r>
            <a:endParaRPr b="1" sz="46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marR="190500" rtl="0" algn="l">
              <a:spcBef>
                <a:spcPts val="0"/>
              </a:spcBef>
              <a:spcAft>
                <a:spcPts val="0"/>
              </a:spcAft>
              <a:buNone/>
            </a:pPr>
            <a:r>
              <a:rPr lang="en" sz="3439">
                <a:solidFill>
                  <a:schemeClr val="dk1"/>
                </a:solidFill>
                <a:highlight>
                  <a:srgbClr val="FFFFFF"/>
                </a:highlight>
              </a:rPr>
              <a:t>The coefficient of determination is a common metric; however, it’s less favorable if one wants an idea of close one’s predictions are to the true values. Certain metrics summarize the difference between predicted and actual values, and these are the mean absolute error and mean squared error. The mean absolute error I got was a bit over $19, meaning the predicted price could be off by around $19 if I guessed the ticket price based on an average of known values. Mean squared error is another common metric, and for this one, I got 581.4 on the test set. To move onward in the modeling, I imputed the missing values using the median first, then the mean, secondly. I scaled the data for both and assessed the performance of the model using our three metrics.  </a:t>
            </a:r>
            <a:endParaRPr sz="3439">
              <a:solidFill>
                <a:schemeClr val="dk1"/>
              </a:solidFill>
              <a:highlight>
                <a:srgbClr val="FFFFFF"/>
              </a:highlight>
            </a:endParaRPr>
          </a:p>
          <a:p>
            <a:pPr indent="0" lvl="0" marL="0" marR="190500" rtl="0" algn="l">
              <a:spcBef>
                <a:spcPts val="500"/>
              </a:spcBef>
              <a:spcAft>
                <a:spcPts val="0"/>
              </a:spcAft>
              <a:buNone/>
            </a:pPr>
            <a:r>
              <a:t/>
            </a:r>
            <a:endParaRPr sz="3439">
              <a:solidFill>
                <a:schemeClr val="dk1"/>
              </a:solidFill>
              <a:highlight>
                <a:srgbClr val="FFFFFF"/>
              </a:highlight>
            </a:endParaRPr>
          </a:p>
          <a:p>
            <a:pPr indent="0" lvl="0" marL="0" marR="190500" rtl="0" algn="l">
              <a:spcBef>
                <a:spcPts val="500"/>
              </a:spcBef>
              <a:spcAft>
                <a:spcPts val="500"/>
              </a:spcAft>
              <a:buClr>
                <a:schemeClr val="dk1"/>
              </a:buClr>
              <a:buSzPct val="31980"/>
              <a:buFont typeface="Arial"/>
              <a:buNone/>
            </a:pPr>
            <a:r>
              <a:t/>
            </a:r>
            <a:endParaRPr sz="3439">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0"/>
            <a:ext cx="8520600" cy="101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600"/>
              <a:t>#3</a:t>
            </a:r>
            <a:endParaRPr b="1" sz="46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marR="190500" rtl="0" algn="l">
              <a:spcBef>
                <a:spcPts val="0"/>
              </a:spcBef>
              <a:spcAft>
                <a:spcPts val="500"/>
              </a:spcAft>
              <a:buClr>
                <a:schemeClr val="dk1"/>
              </a:buClr>
              <a:buSzPct val="29703"/>
              <a:buFont typeface="Arial"/>
              <a:buNone/>
            </a:pPr>
            <a:r>
              <a:rPr lang="en" sz="3703"/>
              <a:t>After refining the pipeline, I identified that the linear model was being tuned for the arbitrary test set. This is problematic given that the model will end up working well on the particular quirks of the test set, but it will fail to generalize to new data. To circumvent this problem, I used the technique called “cross-validation.” With further testing (and further refining), while cross-validating in the process, a different model became apparently more accurate –and therefore more useful– than the linear model: the random forest model seemed to have a lower cross-validation mean absolute error by almost $1. It also showed to have less variability.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0"/>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600"/>
              <a:t>Conclusion</a:t>
            </a:r>
            <a:endParaRPr b="1" sz="46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73">
                <a:solidFill>
                  <a:schemeClr val="dk1"/>
                </a:solidFill>
                <a:highlight>
                  <a:srgbClr val="FFFFFF"/>
                </a:highlight>
              </a:rPr>
              <a:t>The two models’ performances were gauged, and the second model, the random forest regressor, was found to have had a superior performance than the regression model. Taking into account the mean absolute error of just over $10, it is apparent that Big Mountain Resort’s adult weekend ticket price of $81 has significant room for increase given the model’s predicted ticket price of $95.87.</a:t>
            </a:r>
            <a:endParaRPr sz="105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