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1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7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8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kegocheaga@yahoo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FA74B-18EB-6F55-E611-F2D2C4D7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400" dirty="0"/>
              <a:t>Satellite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02741-52EB-C67E-24BB-8537896E6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26338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Kevin Egocheaga</a:t>
            </a:r>
          </a:p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Data Science Career Track Third Capstone Project</a:t>
            </a:r>
          </a:p>
          <a:p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149D1743-9498-BFD9-15CC-4FA54E77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r="38125"/>
          <a:stretch/>
        </p:blipFill>
        <p:spPr>
          <a:xfrm>
            <a:off x="4826524" y="1082"/>
            <a:ext cx="7365477" cy="6781503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pringboard Logo - Software Engineering Daily">
            <a:extLst>
              <a:ext uri="{FF2B5EF4-FFF2-40B4-BE49-F238E27FC236}">
                <a16:creationId xmlns:a16="http://schemas.microsoft.com/office/drawing/2014/main" id="{6154BA0C-9359-DB20-CAE9-5F75F47F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9" y="4878627"/>
            <a:ext cx="1796411" cy="89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3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A49C6-BD60-70BE-49C1-1F9B8468A37C}"/>
              </a:ext>
            </a:extLst>
          </p:cNvPr>
          <p:cNvSpPr txBox="1"/>
          <p:nvPr/>
        </p:nvSpPr>
        <p:spPr>
          <a:xfrm>
            <a:off x="554400" y="628073"/>
            <a:ext cx="7318542" cy="594492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4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			     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3800" dirty="0">
                <a:latin typeface="+mj-lt"/>
                <a:ea typeface="+mj-ea"/>
                <a:cs typeface="+mj-cs"/>
              </a:rPr>
              <a:t>				Thank you!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Kevin Egocheaga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Aspiring Data Scientist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Contact Information: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Email: </a:t>
            </a:r>
            <a:r>
              <a:rPr lang="en-US" sz="4800" dirty="0">
                <a:latin typeface="+mj-lt"/>
                <a:ea typeface="+mj-ea"/>
                <a:cs typeface="+mj-cs"/>
                <a:hlinkClick r:id="rId2"/>
              </a:rPr>
              <a:t>kegocheaga@yahoo.com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LinkedIn: https://www.linkedin.com/in/kevinmegocheaga/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GitHub: https://github.com/kevinegoch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A0D5E-1680-5885-10FD-2A913C3F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138546"/>
            <a:ext cx="3626193" cy="1974172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and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3030E-7202-EB67-9CF3-548FECB6B6B9}"/>
              </a:ext>
            </a:extLst>
          </p:cNvPr>
          <p:cNvSpPr txBox="1"/>
          <p:nvPr/>
        </p:nvSpPr>
        <p:spPr>
          <a:xfrm>
            <a:off x="201615" y="2373745"/>
            <a:ext cx="3705367" cy="411941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solidFill>
                  <a:schemeClr val="tx2"/>
                </a:solidFill>
                <a:latin typeface="Avenir Next LT Pro (Body)"/>
              </a:rPr>
              <a:t>Given the significant progress made in the past several years on remote sensing (RS) image interpretation and its numerous applications, I decided to work with an RS image dataset, utilizing deep learning models –in specific, convolutional neural networks (CNN)– to classify images into their respective classes. </a:t>
            </a:r>
            <a:endParaRPr lang="en-US" sz="1700" dirty="0">
              <a:solidFill>
                <a:schemeClr val="tx2"/>
              </a:solidFill>
              <a:latin typeface="Avenir Next LT Pro (Body)"/>
            </a:endParaRPr>
          </a:p>
          <a:p>
            <a:pPr marL="28575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700" dirty="0">
              <a:solidFill>
                <a:schemeClr val="tx2"/>
              </a:solidFill>
              <a:latin typeface="Avenir Next LT Pro (Body)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solidFill>
                  <a:schemeClr val="tx2"/>
                </a:solidFill>
                <a:latin typeface="Avenir Next LT Pro (Body)"/>
              </a:rPr>
              <a:t>I trained and employed a deep-learning model </a:t>
            </a:r>
            <a:r>
              <a:rPr lang="en-US" sz="1700" dirty="0">
                <a:solidFill>
                  <a:schemeClr val="tx2"/>
                </a:solidFill>
                <a:latin typeface="Avenir Next LT Pro (Body)"/>
              </a:rPr>
              <a:t>to predict image classes.  The task consisted of</a:t>
            </a:r>
            <a:r>
              <a:rPr lang="en-US" sz="1700" i="0" u="none" strike="noStrike" dirty="0">
                <a:solidFill>
                  <a:schemeClr val="tx2"/>
                </a:solidFill>
                <a:latin typeface="Avenir Next LT Pro (Body)"/>
              </a:rPr>
              <a:t> four phases –namely: (1) sourcing and loading, (2) preprocessing, (3) training, and (4) data augmentation and dropout.</a:t>
            </a:r>
            <a:br>
              <a:rPr lang="en-US" sz="1400" b="0" dirty="0">
                <a:effectLst/>
              </a:rPr>
            </a:b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500" b="0" dirty="0"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3E603F7-1789-B688-94D9-FC1B5BD00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0" r="23691" b="1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37" name="Group 3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587F-716D-4F5E-8C4D-60047653C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-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6691F-CFF3-9FCC-EF9E-9F370E05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2545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might be interested?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8F375D-939E-A647-63C5-80E86D9A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38303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F57CF6-44F7-DF29-54D9-E95EFE13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93" y="46520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FDE82D6-8A22-F0DB-AD27-C76CDD07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751" y="3680682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ICE Systems | ContactCenterWorld.com">
            <a:extLst>
              <a:ext uri="{FF2B5EF4-FFF2-40B4-BE49-F238E27FC236}">
                <a16:creationId xmlns:a16="http://schemas.microsoft.com/office/drawing/2014/main" id="{593A4ABF-54DD-597A-6E92-BABC8667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84" y="2514514"/>
            <a:ext cx="2083080" cy="7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blis | Science, Technology and Engineering">
            <a:extLst>
              <a:ext uri="{FF2B5EF4-FFF2-40B4-BE49-F238E27FC236}">
                <a16:creationId xmlns:a16="http://schemas.microsoft.com/office/drawing/2014/main" id="{C639051C-AA29-D747-2845-3BE14DDA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5" y="2263441"/>
            <a:ext cx="2476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C0B87D5-573B-2349-E4E0-92D26FE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82" y="3972086"/>
            <a:ext cx="3131127" cy="8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ooz Allen">
            <a:extLst>
              <a:ext uri="{FF2B5EF4-FFF2-40B4-BE49-F238E27FC236}">
                <a16:creationId xmlns:a16="http://schemas.microsoft.com/office/drawing/2014/main" id="{439EAC5B-FD6F-DF22-035D-0D8C7ABD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51" y="5324676"/>
            <a:ext cx="571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5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25E5-B508-BA1E-FF46-1D409664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3" y="575409"/>
            <a:ext cx="4410402" cy="984885"/>
          </a:xfrm>
        </p:spPr>
        <p:txBody>
          <a:bodyPr>
            <a:noAutofit/>
          </a:bodyPr>
          <a:lstStyle/>
          <a:p>
            <a:r>
              <a:rPr lang="en-US" sz="4400" dirty="0"/>
              <a:t>Data Set and Image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CA125-4922-8635-B074-93D355AF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111603"/>
            <a:ext cx="4500562" cy="41971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The data set consists of 5,554 images and four classes. </a:t>
            </a:r>
            <a:br>
              <a:rPr lang="en-US" dirty="0">
                <a:solidFill>
                  <a:schemeClr val="tx2">
                    <a:alpha val="60000"/>
                  </a:schemeClr>
                </a:solidFill>
              </a:rPr>
            </a:br>
            <a:endParaRPr lang="en-US" dirty="0">
              <a:solidFill>
                <a:schemeClr val="tx2">
                  <a:alpha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All images are of natural phenomena. The four classes are titled: (1) cloudy, (2) water, (3) desert, and (4) green_area.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>
                  <a:alpha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Images were split between training set and validation set, with the validation set accounting for 30% of overall data set.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7D40B0-B402-09DA-5C01-B67C86B8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2" y="5410985"/>
            <a:ext cx="4132672" cy="114594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D591080-13B6-C145-EB89-61FCDC2F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36" y="117874"/>
            <a:ext cx="5283575" cy="51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E949-FF13-C70E-436E-D800793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56" y="313038"/>
            <a:ext cx="3565525" cy="1079157"/>
          </a:xfrm>
        </p:spPr>
        <p:txBody>
          <a:bodyPr>
            <a:noAutofit/>
          </a:bodyPr>
          <a:lstStyle/>
          <a:p>
            <a:r>
              <a:rPr lang="en-US" sz="3000" dirty="0"/>
              <a:t>Preprocessing and Base Model’s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0FC5E-DE92-C848-3290-1E84EAD5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9373"/>
            <a:ext cx="3565525" cy="4341341"/>
          </a:xfrm>
        </p:spPr>
        <p:txBody>
          <a:bodyPr>
            <a:normAutofit fontScale="92500" lnSpcReduction="10000"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Guiding questions: (1) How many convolutional layers do I want? (2) What should be the activation function for each layer? And (3) How many hidden units should each layer have?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Answers: (1) The model’s architecture was to have six hidden layers with three convolutional layers. Each convolutional layer is followed by a maxpooling layer. Also, I added a flatten layer before the output layer. (2) I used the relu activation function for its use-case generality. (3) The number of hidden units doubled with each consecutive convolutional layer.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Diagram, table&#10;&#10;Description automatically generated">
            <a:extLst>
              <a:ext uri="{FF2B5EF4-FFF2-40B4-BE49-F238E27FC236}">
                <a16:creationId xmlns:a16="http://schemas.microsoft.com/office/drawing/2014/main" id="{866C4C0D-36E7-3725-1276-051E173A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78" y="314686"/>
            <a:ext cx="4796786" cy="60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A19C-206F-ADED-4AF1-6E20562A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29136" cy="984885"/>
          </a:xfrm>
        </p:spPr>
        <p:txBody>
          <a:bodyPr>
            <a:normAutofit/>
          </a:bodyPr>
          <a:lstStyle/>
          <a:p>
            <a:r>
              <a:rPr lang="en-US" sz="3000" dirty="0"/>
              <a:t>Training Base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3BE1-70DC-6035-336C-48C282AE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293092"/>
            <a:ext cx="3565525" cy="4799734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Focus: To train base model with both the training and validation set.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Compiled model using adam optimizer, using sparsecategorical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crossentropy as lost function, and getting the accuracy as the metric.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model ran for 50 epochs. Visual plots were created on training loss vs. validation loss and training accuracy vs. validation accuracy.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base CNN model performed very well, with a total accuracy of about 96%.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To prevent overfitting, another CNN model was created.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3074" name="Picture 2" descr="results">
            <a:extLst>
              <a:ext uri="{FF2B5EF4-FFF2-40B4-BE49-F238E27FC236}">
                <a16:creationId xmlns:a16="http://schemas.microsoft.com/office/drawing/2014/main" id="{4DEB9542-B879-4CAE-C1E7-CFA678E0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54" y="549275"/>
            <a:ext cx="7656946" cy="57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uals">
            <a:extLst>
              <a:ext uri="{FF2B5EF4-FFF2-40B4-BE49-F238E27FC236}">
                <a16:creationId xmlns:a16="http://schemas.microsoft.com/office/drawing/2014/main" id="{628DAF2F-2075-A0AF-DB06-404BD812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57" y="1293092"/>
            <a:ext cx="4510656" cy="521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7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698-E2A3-34D6-B6F2-0D15189D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25731" cy="984885"/>
          </a:xfrm>
        </p:spPr>
        <p:txBody>
          <a:bodyPr>
            <a:normAutofit/>
          </a:bodyPr>
          <a:lstStyle/>
          <a:p>
            <a:r>
              <a:rPr lang="en-US" sz="3000" dirty="0"/>
              <a:t>Data Augmentation and Dropout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6E7B-810F-60A8-5F27-75179F49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-apple-system"/>
              </a:rPr>
              <a:t>Objective: To improve upon base CNN model using two methods: (1) Data Augmentation and (2) Dropout.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 used data augmentation to generate additional training data from the existing images by augmenting them using random transformations that yield believable-looking images. By adding additional images to the data set, the model will likely train more efficiently and, in turn, generalize better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 added a dropout layer to enhanced CNN model to prevent overfitting.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098" name="Picture 2" descr="new_CNN">
            <a:extLst>
              <a:ext uri="{FF2B5EF4-FFF2-40B4-BE49-F238E27FC236}">
                <a16:creationId xmlns:a16="http://schemas.microsoft.com/office/drawing/2014/main" id="{C40B492D-40C5-18A7-474B-86577916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57" y="549275"/>
            <a:ext cx="5723513" cy="55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0609-5788-61D7-2811-9FC97109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07256" cy="984885"/>
          </a:xfrm>
        </p:spPr>
        <p:txBody>
          <a:bodyPr>
            <a:normAutofit/>
          </a:bodyPr>
          <a:lstStyle/>
          <a:p>
            <a:r>
              <a:rPr lang="en-US" sz="30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7C43-A824-5986-7258-F005037E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new CNN model was run for 100 epochs.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model’s performance did not improve. In fact, the performance decreased to about 88%.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However, the new model’s performance shows signs of genuine pattern recognition, rather than overfitting.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results">
            <a:extLst>
              <a:ext uri="{FF2B5EF4-FFF2-40B4-BE49-F238E27FC236}">
                <a16:creationId xmlns:a16="http://schemas.microsoft.com/office/drawing/2014/main" id="{7B09A6FA-EB40-451C-13E1-F242239D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33375"/>
            <a:ext cx="9464511" cy="7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suals">
            <a:extLst>
              <a:ext uri="{FF2B5EF4-FFF2-40B4-BE49-F238E27FC236}">
                <a16:creationId xmlns:a16="http://schemas.microsoft.com/office/drawing/2014/main" id="{13857F7C-49B0-C16B-90B0-F1E851F9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82" y="1367472"/>
            <a:ext cx="5239045" cy="51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86C-E574-515F-9728-1166D88E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743" y="452487"/>
            <a:ext cx="4383463" cy="980388"/>
          </a:xfrm>
        </p:spPr>
        <p:txBody>
          <a:bodyPr>
            <a:normAutofit/>
          </a:bodyPr>
          <a:lstStyle/>
          <a:p>
            <a:r>
              <a:rPr lang="en-US" sz="4400" dirty="0"/>
              <a:t>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B8B55-C8EA-49B7-151E-74A4DFFF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204" y="1659118"/>
            <a:ext cx="9473939" cy="443370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CNN models classified the images very well. The performance wasn’t improved on the dropout CNN model, but 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with certain changes, performance on the dropout CNN model is likely to improve beyond that of base model.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As to generalization, the model was not checked on a training dat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a set, as one was not offered from the source of the data. Data was assessed solely on a validation data. However, generalization can be easily accounted for with the introduction of new data.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096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63AD5"/>
      </a:accent1>
      <a:accent2>
        <a:srgbClr val="8428C4"/>
      </a:accent2>
      <a:accent3>
        <a:srgbClr val="553AD6"/>
      </a:accent3>
      <a:accent4>
        <a:srgbClr val="284EC4"/>
      </a:accent4>
      <a:accent5>
        <a:srgbClr val="3AA1D6"/>
      </a:accent5>
      <a:accent6>
        <a:srgbClr val="25B6AA"/>
      </a:accent6>
      <a:hlink>
        <a:srgbClr val="3F7E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Avenir Next LT Pro</vt:lpstr>
      <vt:lpstr>Avenir Next LT Pro (Body)</vt:lpstr>
      <vt:lpstr>Wingdings</vt:lpstr>
      <vt:lpstr>3DFloatVTI</vt:lpstr>
      <vt:lpstr>Satellite Image Classification</vt:lpstr>
      <vt:lpstr>Problem Statement and Task</vt:lpstr>
      <vt:lpstr>Who might be interested?</vt:lpstr>
      <vt:lpstr>Data Set and Image Classes</vt:lpstr>
      <vt:lpstr>Preprocessing and Base Model’s Architecture</vt:lpstr>
      <vt:lpstr>Training Base Model</vt:lpstr>
      <vt:lpstr>Data Augmentation and Dropout</vt:lpstr>
      <vt:lpstr>Results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 Classification</dc:title>
  <dc:creator>Kevin D</dc:creator>
  <cp:lastModifiedBy>Kevin D</cp:lastModifiedBy>
  <cp:revision>7</cp:revision>
  <dcterms:created xsi:type="dcterms:W3CDTF">2023-04-06T18:38:09Z</dcterms:created>
  <dcterms:modified xsi:type="dcterms:W3CDTF">2023-04-06T21:28:11Z</dcterms:modified>
</cp:coreProperties>
</file>