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63" r:id="rId2"/>
    <p:sldId id="256"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D735A-B5D6-4441-97C5-4D4E3E900F24}" v="1" dt="2023-02-10T20:31:35.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p:scale>
          <a:sx n="83" d="100"/>
          <a:sy n="83" d="100"/>
        </p:scale>
        <p:origin x="88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 userId="04cef54816aee0ab" providerId="LiveId" clId="{101D735A-B5D6-4441-97C5-4D4E3E900F24}"/>
    <pc:docChg chg="modSld">
      <pc:chgData name="Kevin D" userId="04cef54816aee0ab" providerId="LiveId" clId="{101D735A-B5D6-4441-97C5-4D4E3E900F24}" dt="2023-02-10T20:32:25.415" v="9" actId="20577"/>
      <pc:docMkLst>
        <pc:docMk/>
      </pc:docMkLst>
      <pc:sldChg chg="modSp">
        <pc:chgData name="Kevin D" userId="04cef54816aee0ab" providerId="LiveId" clId="{101D735A-B5D6-4441-97C5-4D4E3E900F24}" dt="2023-02-10T20:31:35.656" v="0"/>
        <pc:sldMkLst>
          <pc:docMk/>
          <pc:sldMk cId="2159426569" sldId="256"/>
        </pc:sldMkLst>
        <pc:spChg chg="mod">
          <ac:chgData name="Kevin D" userId="04cef54816aee0ab" providerId="LiveId" clId="{101D735A-B5D6-4441-97C5-4D4E3E900F24}" dt="2023-02-10T20:31:35.656" v="0"/>
          <ac:spMkLst>
            <pc:docMk/>
            <pc:sldMk cId="2159426569" sldId="256"/>
            <ac:spMk id="3" creationId="{E712B381-D918-7228-0D3B-B6BD666FE76A}"/>
          </ac:spMkLst>
        </pc:spChg>
      </pc:sldChg>
      <pc:sldChg chg="modSp mod">
        <pc:chgData name="Kevin D" userId="04cef54816aee0ab" providerId="LiveId" clId="{101D735A-B5D6-4441-97C5-4D4E3E900F24}" dt="2023-02-10T20:32:25.415" v="9" actId="20577"/>
        <pc:sldMkLst>
          <pc:docMk/>
          <pc:sldMk cId="347081570" sldId="259"/>
        </pc:sldMkLst>
        <pc:spChg chg="mod">
          <ac:chgData name="Kevin D" userId="04cef54816aee0ab" providerId="LiveId" clId="{101D735A-B5D6-4441-97C5-4D4E3E900F24}" dt="2023-02-10T20:32:25.415" v="9" actId="20577"/>
          <ac:spMkLst>
            <pc:docMk/>
            <pc:sldMk cId="347081570" sldId="259"/>
            <ac:spMk id="3" creationId="{7388205F-FB89-A4E1-170B-69D11703ABE5}"/>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15075B-E6DF-468B-950C-000E30A15B1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40CF11-603C-4967-AD26-33D4AA5CC636}">
      <dgm:prSet/>
      <dgm:spPr/>
      <dgm:t>
        <a:bodyPr/>
        <a:lstStyle/>
        <a:p>
          <a:r>
            <a:rPr lang="en-US" b="0" i="0"/>
            <a:t>The base random forest model performed best in terms of accurately predicting CVD among individuals. The accuracy score of the model ended up being about 72%. The results weren’t awfully surprising given the nature of the problem (as mentioned in the introduction). </a:t>
          </a:r>
          <a:endParaRPr lang="en-US"/>
        </a:p>
      </dgm:t>
    </dgm:pt>
    <dgm:pt modelId="{2F3D24E3-3D59-453E-968E-DF485E44D95B}" type="parTrans" cxnId="{0C298B72-DD89-4CA6-845D-871654C60E39}">
      <dgm:prSet/>
      <dgm:spPr/>
      <dgm:t>
        <a:bodyPr/>
        <a:lstStyle/>
        <a:p>
          <a:endParaRPr lang="en-US"/>
        </a:p>
      </dgm:t>
    </dgm:pt>
    <dgm:pt modelId="{DD82F5B6-6508-4110-9A09-C9083B5FFF94}" type="sibTrans" cxnId="{0C298B72-DD89-4CA6-845D-871654C60E39}">
      <dgm:prSet/>
      <dgm:spPr/>
      <dgm:t>
        <a:bodyPr/>
        <a:lstStyle/>
        <a:p>
          <a:endParaRPr lang="en-US"/>
        </a:p>
      </dgm:t>
    </dgm:pt>
    <dgm:pt modelId="{DF0672BE-8D53-4459-BB00-DBF69A6C59C2}">
      <dgm:prSet/>
      <dgm:spPr/>
      <dgm:t>
        <a:bodyPr/>
        <a:lstStyle/>
        <a:p>
          <a:r>
            <a:rPr lang="en-US" b="0" i="0" dirty="0"/>
            <a:t>Some of the takeaways are that (1) performance could’ve been improved given more feature engineering and data manipulation, (2) predicting CVD is difficult and leaves an air of ambiguity, but (3) efforts like this simple analysis show that achieving moderate predictive power from a model is doable.</a:t>
          </a:r>
          <a:endParaRPr lang="en-US" dirty="0"/>
        </a:p>
      </dgm:t>
    </dgm:pt>
    <dgm:pt modelId="{722157DB-86A9-431C-9562-913F6E5EEF0A}" type="parTrans" cxnId="{954E567D-7FB7-4C1F-BE86-BA7F6DC69962}">
      <dgm:prSet/>
      <dgm:spPr/>
      <dgm:t>
        <a:bodyPr/>
        <a:lstStyle/>
        <a:p>
          <a:endParaRPr lang="en-US"/>
        </a:p>
      </dgm:t>
    </dgm:pt>
    <dgm:pt modelId="{A1CDC1DC-16DA-4E6E-A252-551764D9A076}" type="sibTrans" cxnId="{954E567D-7FB7-4C1F-BE86-BA7F6DC69962}">
      <dgm:prSet/>
      <dgm:spPr/>
      <dgm:t>
        <a:bodyPr/>
        <a:lstStyle/>
        <a:p>
          <a:endParaRPr lang="en-US"/>
        </a:p>
      </dgm:t>
    </dgm:pt>
    <dgm:pt modelId="{C0886A22-9075-45AE-BA6D-FB7352819741}" type="pres">
      <dgm:prSet presAssocID="{D015075B-E6DF-468B-950C-000E30A15B14}" presName="root" presStyleCnt="0">
        <dgm:presLayoutVars>
          <dgm:dir/>
          <dgm:resizeHandles val="exact"/>
        </dgm:presLayoutVars>
      </dgm:prSet>
      <dgm:spPr/>
    </dgm:pt>
    <dgm:pt modelId="{F06D8A9C-CB8B-4AA4-ACEF-E15F4CDCD4F9}" type="pres">
      <dgm:prSet presAssocID="{8340CF11-603C-4967-AD26-33D4AA5CC636}" presName="compNode" presStyleCnt="0"/>
      <dgm:spPr/>
    </dgm:pt>
    <dgm:pt modelId="{EC6E6FFF-B930-4889-BB51-F9D770186FC6}" type="pres">
      <dgm:prSet presAssocID="{8340CF11-603C-4967-AD26-33D4AA5CC6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CEE09BD-B122-4FEC-BAB6-FDEAD2870910}" type="pres">
      <dgm:prSet presAssocID="{8340CF11-603C-4967-AD26-33D4AA5CC636}" presName="spaceRect" presStyleCnt="0"/>
      <dgm:spPr/>
    </dgm:pt>
    <dgm:pt modelId="{A1FECA94-F8B3-4D9B-9B2B-CC6D11F56369}" type="pres">
      <dgm:prSet presAssocID="{8340CF11-603C-4967-AD26-33D4AA5CC636}" presName="textRect" presStyleLbl="revTx" presStyleIdx="0" presStyleCnt="2">
        <dgm:presLayoutVars>
          <dgm:chMax val="1"/>
          <dgm:chPref val="1"/>
        </dgm:presLayoutVars>
      </dgm:prSet>
      <dgm:spPr/>
    </dgm:pt>
    <dgm:pt modelId="{F297DAF3-FC14-4C9D-A890-1430386D832A}" type="pres">
      <dgm:prSet presAssocID="{DD82F5B6-6508-4110-9A09-C9083B5FFF94}" presName="sibTrans" presStyleCnt="0"/>
      <dgm:spPr/>
    </dgm:pt>
    <dgm:pt modelId="{83AF3995-8B4D-4721-9F66-28CEF4423C98}" type="pres">
      <dgm:prSet presAssocID="{DF0672BE-8D53-4459-BB00-DBF69A6C59C2}" presName="compNode" presStyleCnt="0"/>
      <dgm:spPr/>
    </dgm:pt>
    <dgm:pt modelId="{F56F520A-6263-4F10-88AB-5B10EE9D7015}" type="pres">
      <dgm:prSet presAssocID="{DF0672BE-8D53-4459-BB00-DBF69A6C59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5DAACA53-0710-490E-AB21-8E9DB439E563}" type="pres">
      <dgm:prSet presAssocID="{DF0672BE-8D53-4459-BB00-DBF69A6C59C2}" presName="spaceRect" presStyleCnt="0"/>
      <dgm:spPr/>
    </dgm:pt>
    <dgm:pt modelId="{E9641F1D-CE57-4883-ADB0-9C6D8848CF3D}" type="pres">
      <dgm:prSet presAssocID="{DF0672BE-8D53-4459-BB00-DBF69A6C59C2}" presName="textRect" presStyleLbl="revTx" presStyleIdx="1" presStyleCnt="2">
        <dgm:presLayoutVars>
          <dgm:chMax val="1"/>
          <dgm:chPref val="1"/>
        </dgm:presLayoutVars>
      </dgm:prSet>
      <dgm:spPr/>
    </dgm:pt>
  </dgm:ptLst>
  <dgm:cxnLst>
    <dgm:cxn modelId="{1678C115-79B5-4DF7-898F-F391E9A1F418}" type="presOf" srcId="{D015075B-E6DF-468B-950C-000E30A15B14}" destId="{C0886A22-9075-45AE-BA6D-FB7352819741}" srcOrd="0" destOrd="0" presId="urn:microsoft.com/office/officeart/2018/2/layout/IconLabelList"/>
    <dgm:cxn modelId="{3BE4B717-A79B-4ABF-887A-4EC81F69DE84}" type="presOf" srcId="{8340CF11-603C-4967-AD26-33D4AA5CC636}" destId="{A1FECA94-F8B3-4D9B-9B2B-CC6D11F56369}" srcOrd="0" destOrd="0" presId="urn:microsoft.com/office/officeart/2018/2/layout/IconLabelList"/>
    <dgm:cxn modelId="{19315A37-9FEF-40A5-B2DD-4D32FF1E881E}" type="presOf" srcId="{DF0672BE-8D53-4459-BB00-DBF69A6C59C2}" destId="{E9641F1D-CE57-4883-ADB0-9C6D8848CF3D}" srcOrd="0" destOrd="0" presId="urn:microsoft.com/office/officeart/2018/2/layout/IconLabelList"/>
    <dgm:cxn modelId="{0C298B72-DD89-4CA6-845D-871654C60E39}" srcId="{D015075B-E6DF-468B-950C-000E30A15B14}" destId="{8340CF11-603C-4967-AD26-33D4AA5CC636}" srcOrd="0" destOrd="0" parTransId="{2F3D24E3-3D59-453E-968E-DF485E44D95B}" sibTransId="{DD82F5B6-6508-4110-9A09-C9083B5FFF94}"/>
    <dgm:cxn modelId="{954E567D-7FB7-4C1F-BE86-BA7F6DC69962}" srcId="{D015075B-E6DF-468B-950C-000E30A15B14}" destId="{DF0672BE-8D53-4459-BB00-DBF69A6C59C2}" srcOrd="1" destOrd="0" parTransId="{722157DB-86A9-431C-9562-913F6E5EEF0A}" sibTransId="{A1CDC1DC-16DA-4E6E-A252-551764D9A076}"/>
    <dgm:cxn modelId="{425AC00F-D2D1-494A-8004-8760D9EC3631}" type="presParOf" srcId="{C0886A22-9075-45AE-BA6D-FB7352819741}" destId="{F06D8A9C-CB8B-4AA4-ACEF-E15F4CDCD4F9}" srcOrd="0" destOrd="0" presId="urn:microsoft.com/office/officeart/2018/2/layout/IconLabelList"/>
    <dgm:cxn modelId="{08DE596B-E260-4B61-B7DB-BDC9E659CDFF}" type="presParOf" srcId="{F06D8A9C-CB8B-4AA4-ACEF-E15F4CDCD4F9}" destId="{EC6E6FFF-B930-4889-BB51-F9D770186FC6}" srcOrd="0" destOrd="0" presId="urn:microsoft.com/office/officeart/2018/2/layout/IconLabelList"/>
    <dgm:cxn modelId="{E3C5AAFB-C4E7-4188-9EFD-B3E50C413F9D}" type="presParOf" srcId="{F06D8A9C-CB8B-4AA4-ACEF-E15F4CDCD4F9}" destId="{4CEE09BD-B122-4FEC-BAB6-FDEAD2870910}" srcOrd="1" destOrd="0" presId="urn:microsoft.com/office/officeart/2018/2/layout/IconLabelList"/>
    <dgm:cxn modelId="{8EC7CFCE-26B6-4681-B80C-59960770F3F2}" type="presParOf" srcId="{F06D8A9C-CB8B-4AA4-ACEF-E15F4CDCD4F9}" destId="{A1FECA94-F8B3-4D9B-9B2B-CC6D11F56369}" srcOrd="2" destOrd="0" presId="urn:microsoft.com/office/officeart/2018/2/layout/IconLabelList"/>
    <dgm:cxn modelId="{672472F8-3F4F-4E11-9844-06170EAE4DE5}" type="presParOf" srcId="{C0886A22-9075-45AE-BA6D-FB7352819741}" destId="{F297DAF3-FC14-4C9D-A890-1430386D832A}" srcOrd="1" destOrd="0" presId="urn:microsoft.com/office/officeart/2018/2/layout/IconLabelList"/>
    <dgm:cxn modelId="{E6D29D0E-B815-4469-8EEF-81AD8BAFE6BD}" type="presParOf" srcId="{C0886A22-9075-45AE-BA6D-FB7352819741}" destId="{83AF3995-8B4D-4721-9F66-28CEF4423C98}" srcOrd="2" destOrd="0" presId="urn:microsoft.com/office/officeart/2018/2/layout/IconLabelList"/>
    <dgm:cxn modelId="{62CB3D4F-62A8-46BE-81F4-4870A1C4562F}" type="presParOf" srcId="{83AF3995-8B4D-4721-9F66-28CEF4423C98}" destId="{F56F520A-6263-4F10-88AB-5B10EE9D7015}" srcOrd="0" destOrd="0" presId="urn:microsoft.com/office/officeart/2018/2/layout/IconLabelList"/>
    <dgm:cxn modelId="{37B63408-AC4C-43F4-8F74-43979913F072}" type="presParOf" srcId="{83AF3995-8B4D-4721-9F66-28CEF4423C98}" destId="{5DAACA53-0710-490E-AB21-8E9DB439E563}" srcOrd="1" destOrd="0" presId="urn:microsoft.com/office/officeart/2018/2/layout/IconLabelList"/>
    <dgm:cxn modelId="{3DBB5CCD-2ED9-4CD6-87DE-0139CFA5025B}" type="presParOf" srcId="{83AF3995-8B4D-4721-9F66-28CEF4423C98}" destId="{E9641F1D-CE57-4883-ADB0-9C6D8848CF3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E6FFF-B930-4889-BB51-F9D770186FC6}">
      <dsp:nvSpPr>
        <dsp:cNvPr id="0" name=""/>
        <dsp:cNvSpPr/>
      </dsp:nvSpPr>
      <dsp:spPr>
        <a:xfrm>
          <a:off x="1302691" y="1177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FECA94-F8B3-4D9B-9B2B-CC6D11F56369}">
      <dsp:nvSpPr>
        <dsp:cNvPr id="0" name=""/>
        <dsp:cNvSpPr/>
      </dsp:nvSpPr>
      <dsp:spPr>
        <a:xfrm>
          <a:off x="114691" y="2539894"/>
          <a:ext cx="432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The base random forest model performed best in terms of accurately predicting CVD among individuals. The accuracy score of the model ended up being about 72%. The results weren’t awfully surprising given the nature of the problem (as mentioned in the introduction). </a:t>
          </a:r>
          <a:endParaRPr lang="en-US" sz="1100" kern="1200"/>
        </a:p>
      </dsp:txBody>
      <dsp:txXfrm>
        <a:off x="114691" y="2539894"/>
        <a:ext cx="4320000" cy="765000"/>
      </dsp:txXfrm>
    </dsp:sp>
    <dsp:sp modelId="{F56F520A-6263-4F10-88AB-5B10EE9D7015}">
      <dsp:nvSpPr>
        <dsp:cNvPr id="0" name=""/>
        <dsp:cNvSpPr/>
      </dsp:nvSpPr>
      <dsp:spPr>
        <a:xfrm>
          <a:off x="6378691" y="1177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641F1D-CE57-4883-ADB0-9C6D8848CF3D}">
      <dsp:nvSpPr>
        <dsp:cNvPr id="0" name=""/>
        <dsp:cNvSpPr/>
      </dsp:nvSpPr>
      <dsp:spPr>
        <a:xfrm>
          <a:off x="5190691" y="2539894"/>
          <a:ext cx="432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Some of the takeaways are that (1) performance could’ve been improved given more feature engineering and data manipulation, (2) predicting CVD is difficult and leaves an air of ambiguity, but (3) efforts like this simple analysis show that achieving moderate predictive power from a model is doable.</a:t>
          </a:r>
          <a:endParaRPr lang="en-US" sz="1100" kern="1200" dirty="0"/>
        </a:p>
      </dsp:txBody>
      <dsp:txXfrm>
        <a:off x="5190691" y="2539894"/>
        <a:ext cx="4320000" cy="76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345051-2045-45DA-935E-2E3CA1A69ADC}" type="datetimeFigureOut">
              <a:rPr lang="en-US" smtClean="0"/>
              <a:t>2/10/2023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3443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1248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0885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88370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394548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29706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345051-2045-45DA-935E-2E3CA1A69ADC}" type="datetimeFigureOut">
              <a:rPr lang="en-US" smtClean="0"/>
              <a:t>2/10/2023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348205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2345051-2045-45DA-935E-2E3CA1A69AD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21852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345051-2045-45DA-935E-2E3CA1A69AD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9241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3019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2/10/2023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0148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2794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2480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2183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2/10/2023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3043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3706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2/10/2023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9513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345051-2045-45DA-935E-2E3CA1A69ADC}" type="datetimeFigureOut">
              <a:rPr lang="en-US" smtClean="0"/>
              <a:t>2/10/2023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78142108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2ACC-718F-F4B1-64B8-4383C9A5B450}"/>
              </a:ext>
            </a:extLst>
          </p:cNvPr>
          <p:cNvSpPr>
            <a:spLocks noGrp="1"/>
          </p:cNvSpPr>
          <p:nvPr>
            <p:ph type="title"/>
          </p:nvPr>
        </p:nvSpPr>
        <p:spPr>
          <a:xfrm>
            <a:off x="6548583" y="1579417"/>
            <a:ext cx="4994488" cy="2660073"/>
          </a:xfrm>
        </p:spPr>
        <p:txBody>
          <a:bodyPr vert="horz" lIns="91440" tIns="45720" rIns="91440" bIns="45720" rtlCol="0" anchor="b">
            <a:noAutofit/>
          </a:bodyPr>
          <a:lstStyle/>
          <a:p>
            <a:pPr algn="ctr">
              <a:lnSpc>
                <a:spcPct val="90000"/>
              </a:lnSpc>
            </a:pPr>
            <a:r>
              <a:rPr lang="en-US" sz="4000" b="1" i="0" kern="1200" dirty="0">
                <a:solidFill>
                  <a:srgbClr val="EBEBEB"/>
                </a:solidFill>
                <a:latin typeface="+mj-lt"/>
                <a:ea typeface="+mj-ea"/>
                <a:cs typeface="+mj-cs"/>
              </a:rPr>
              <a:t>Cardiovascular Disease Prediction</a:t>
            </a:r>
            <a:br>
              <a:rPr lang="en-US" sz="4000" b="1" i="0" kern="1200" dirty="0">
                <a:solidFill>
                  <a:srgbClr val="EBEBEB"/>
                </a:solidFill>
                <a:latin typeface="+mj-lt"/>
                <a:ea typeface="+mj-ea"/>
                <a:cs typeface="+mj-cs"/>
              </a:rPr>
            </a:br>
            <a:r>
              <a:rPr lang="en-US" sz="2000" b="1" i="0" kern="1200" dirty="0">
                <a:solidFill>
                  <a:srgbClr val="EBEBEB"/>
                </a:solidFill>
                <a:latin typeface="+mj-lt"/>
                <a:ea typeface="+mj-ea"/>
                <a:cs typeface="+mj-cs"/>
              </a:rPr>
              <a:t>Kevin Egocheaga</a:t>
            </a:r>
            <a:br>
              <a:rPr lang="en-US" sz="2000" b="1" i="0" kern="1200" dirty="0">
                <a:solidFill>
                  <a:srgbClr val="EBEBEB"/>
                </a:solidFill>
                <a:latin typeface="+mj-lt"/>
                <a:ea typeface="+mj-ea"/>
                <a:cs typeface="+mj-cs"/>
              </a:rPr>
            </a:br>
            <a:r>
              <a:rPr lang="en-US" sz="2000" b="1" i="0" kern="1200" dirty="0">
                <a:solidFill>
                  <a:srgbClr val="EBEBEB"/>
                </a:solidFill>
                <a:latin typeface="+mj-lt"/>
                <a:ea typeface="+mj-ea"/>
                <a:cs typeface="+mj-cs"/>
              </a:rPr>
              <a:t>Second Capstone Project</a:t>
            </a:r>
            <a:endParaRPr lang="en-US" sz="4000" b="1" i="0" kern="1200" dirty="0">
              <a:solidFill>
                <a:srgbClr val="EBEBEB"/>
              </a:solidFill>
              <a:latin typeface="+mj-lt"/>
              <a:ea typeface="+mj-ea"/>
              <a:cs typeface="+mj-cs"/>
            </a:endParaRPr>
          </a:p>
        </p:txBody>
      </p:sp>
      <p:pic>
        <p:nvPicPr>
          <p:cNvPr id="7" name="Graphic 6" descr="Heartbeat">
            <a:extLst>
              <a:ext uri="{FF2B5EF4-FFF2-40B4-BE49-F238E27FC236}">
                <a16:creationId xmlns:a16="http://schemas.microsoft.com/office/drawing/2014/main" id="{77274265-26D7-2C4A-1BFB-5869BE3710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pic>
        <p:nvPicPr>
          <p:cNvPr id="3074" name="Picture 2" descr="Springboard and National University Launch Five-Course Partnership to Offer  Technical Skills for High-Growth Tech Careers | Business Wire">
            <a:extLst>
              <a:ext uri="{FF2B5EF4-FFF2-40B4-BE49-F238E27FC236}">
                <a16:creationId xmlns:a16="http://schemas.microsoft.com/office/drawing/2014/main" id="{27992DA7-01A4-1E8B-7DF2-861DF0762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478" y="4320980"/>
            <a:ext cx="3075709" cy="76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134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9F634CB-81CD-16BC-BDFD-D8EF76796EAF}"/>
              </a:ext>
            </a:extLst>
          </p:cNvPr>
          <p:cNvSpPr>
            <a:spLocks noGrp="1"/>
          </p:cNvSpPr>
          <p:nvPr>
            <p:ph type="title"/>
          </p:nvPr>
        </p:nvSpPr>
        <p:spPr>
          <a:xfrm>
            <a:off x="1154954" y="973668"/>
            <a:ext cx="8761413" cy="706964"/>
          </a:xfrm>
        </p:spPr>
        <p:txBody>
          <a:bodyPr>
            <a:normAutofit/>
          </a:bodyPr>
          <a:lstStyle/>
          <a:p>
            <a:pPr algn="ctr"/>
            <a:r>
              <a:rPr lang="en-US" dirty="0">
                <a:solidFill>
                  <a:srgbClr val="FFFFFF"/>
                </a:solidFill>
              </a:rPr>
              <a:t>Results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6" name="Content Placeholder 2">
            <a:extLst>
              <a:ext uri="{FF2B5EF4-FFF2-40B4-BE49-F238E27FC236}">
                <a16:creationId xmlns:a16="http://schemas.microsoft.com/office/drawing/2014/main" id="{BC268FC3-94D0-68A3-D9B2-AE876D048505}"/>
              </a:ext>
            </a:extLst>
          </p:cNvPr>
          <p:cNvGraphicFramePr>
            <a:graphicFrameLocks noGrp="1"/>
          </p:cNvGraphicFramePr>
          <p:nvPr>
            <p:ph idx="1"/>
            <p:extLst>
              <p:ext uri="{D42A27DB-BD31-4B8C-83A1-F6EECF244321}">
                <p14:modId xmlns:p14="http://schemas.microsoft.com/office/powerpoint/2010/main" val="241306327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36031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of an electromagnetic radiation">
            <a:extLst>
              <a:ext uri="{FF2B5EF4-FFF2-40B4-BE49-F238E27FC236}">
                <a16:creationId xmlns:a16="http://schemas.microsoft.com/office/drawing/2014/main" id="{529B2B20-5BFB-B6B4-D5DE-754C4CF639E8}"/>
              </a:ext>
            </a:extLst>
          </p:cNvPr>
          <p:cNvPicPr>
            <a:picLocks noChangeAspect="1"/>
          </p:cNvPicPr>
          <p:nvPr/>
        </p:nvPicPr>
        <p:blipFill rotWithShape="1">
          <a:blip r:embed="rId2"/>
          <a:srcRect l="22659" r="22744" b="-1"/>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2" name="Title 1">
            <a:extLst>
              <a:ext uri="{FF2B5EF4-FFF2-40B4-BE49-F238E27FC236}">
                <a16:creationId xmlns:a16="http://schemas.microsoft.com/office/drawing/2014/main" id="{839A2657-C974-57C3-CA29-8DCB8BB64D10}"/>
              </a:ext>
            </a:extLst>
          </p:cNvPr>
          <p:cNvSpPr>
            <a:spLocks noGrp="1"/>
          </p:cNvSpPr>
          <p:nvPr>
            <p:ph type="ctrTitle"/>
          </p:nvPr>
        </p:nvSpPr>
        <p:spPr>
          <a:xfrm>
            <a:off x="5695061" y="1241266"/>
            <a:ext cx="5428551" cy="3153753"/>
          </a:xfrm>
        </p:spPr>
        <p:txBody>
          <a:bodyPr>
            <a:normAutofit/>
          </a:bodyPr>
          <a:lstStyle/>
          <a:p>
            <a:r>
              <a:rPr lang="en-US" b="1" dirty="0"/>
              <a:t>What is Cardiovascular Disease (CVD)?</a:t>
            </a:r>
          </a:p>
        </p:txBody>
      </p:sp>
      <p:sp>
        <p:nvSpPr>
          <p:cNvPr id="3" name="Subtitle 2">
            <a:extLst>
              <a:ext uri="{FF2B5EF4-FFF2-40B4-BE49-F238E27FC236}">
                <a16:creationId xmlns:a16="http://schemas.microsoft.com/office/drawing/2014/main" id="{E712B381-D918-7228-0D3B-B6BD666FE76A}"/>
              </a:ext>
            </a:extLst>
          </p:cNvPr>
          <p:cNvSpPr>
            <a:spLocks noGrp="1"/>
          </p:cNvSpPr>
          <p:nvPr>
            <p:ph type="subTitle" idx="1"/>
          </p:nvPr>
        </p:nvSpPr>
        <p:spPr>
          <a:xfrm>
            <a:off x="5695061" y="4591665"/>
            <a:ext cx="5428551" cy="1622322"/>
          </a:xfrm>
        </p:spPr>
        <p:txBody>
          <a:bodyPr>
            <a:normAutofit/>
          </a:bodyPr>
          <a:lstStyle/>
          <a:p>
            <a:pPr>
              <a:lnSpc>
                <a:spcPct val="90000"/>
              </a:lnSpc>
            </a:pPr>
            <a:r>
              <a:rPr lang="en-US" sz="1300" b="0" i="0" u="none" strike="noStrike" cap="none" dirty="0">
                <a:solidFill>
                  <a:schemeClr val="bg1"/>
                </a:solidFill>
                <a:effectLst/>
                <a:latin typeface="Arial" panose="020B0604020202020204" pitchFamily="34" charset="0"/>
              </a:rPr>
              <a:t>Cardiovascular disease (CVD) is an umbrella term referring to conditions that affect the heart or blood vessels. CVD is the leading cause of death in both men and women and people of most racial (and ethnic) groups in the united states. It is estimated that one person dies every 34 seconds in the united states from CVD. Furthermore, CVD accounts for over a third of all deaths worldwide. </a:t>
            </a:r>
            <a:endParaRPr lang="en-US" sz="1300" cap="none" dirty="0">
              <a:solidFill>
                <a:schemeClr val="bg1"/>
              </a:solidFill>
            </a:endParaRPr>
          </a:p>
        </p:txBody>
      </p:sp>
    </p:spTree>
    <p:extLst>
      <p:ext uri="{BB962C8B-B14F-4D97-AF65-F5344CB8AC3E}">
        <p14:creationId xmlns:p14="http://schemas.microsoft.com/office/powerpoint/2010/main" val="215942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B79F-9F46-071D-07CA-6805416EDCEA}"/>
              </a:ext>
            </a:extLst>
          </p:cNvPr>
          <p:cNvSpPr>
            <a:spLocks noGrp="1"/>
          </p:cNvSpPr>
          <p:nvPr>
            <p:ph type="title"/>
          </p:nvPr>
        </p:nvSpPr>
        <p:spPr>
          <a:xfrm>
            <a:off x="1154954" y="855481"/>
            <a:ext cx="8761413" cy="898674"/>
          </a:xfrm>
        </p:spPr>
        <p:txBody>
          <a:bodyPr anchor="b">
            <a:normAutofit/>
          </a:bodyPr>
          <a:lstStyle/>
          <a:p>
            <a:pPr algn="ctr" rtl="0">
              <a:spcBef>
                <a:spcPts val="0"/>
              </a:spcBef>
              <a:spcAft>
                <a:spcPts val="0"/>
              </a:spcAft>
            </a:pPr>
            <a:r>
              <a:rPr lang="en-US" dirty="0">
                <a:solidFill>
                  <a:schemeClr val="tx1"/>
                </a:solidFill>
              </a:rPr>
              <a:t>Problem statement</a:t>
            </a:r>
          </a:p>
        </p:txBody>
      </p:sp>
      <p:sp>
        <p:nvSpPr>
          <p:cNvPr id="3" name="Content Placeholder 2">
            <a:extLst>
              <a:ext uri="{FF2B5EF4-FFF2-40B4-BE49-F238E27FC236}">
                <a16:creationId xmlns:a16="http://schemas.microsoft.com/office/drawing/2014/main" id="{E792324D-65EA-5C42-8289-35A5BF8478E0}"/>
              </a:ext>
            </a:extLst>
          </p:cNvPr>
          <p:cNvSpPr>
            <a:spLocks noGrp="1"/>
          </p:cNvSpPr>
          <p:nvPr>
            <p:ph idx="1"/>
          </p:nvPr>
        </p:nvSpPr>
        <p:spPr>
          <a:xfrm>
            <a:off x="1154954" y="2079173"/>
            <a:ext cx="8182191" cy="3730689"/>
          </a:xfrm>
        </p:spPr>
        <p:txBody>
          <a:bodyPr anchor="ctr">
            <a:normAutofit/>
          </a:bodyPr>
          <a:lstStyle/>
          <a:p>
            <a:pPr indent="0" rtl="0">
              <a:spcBef>
                <a:spcPts val="0"/>
              </a:spcBef>
              <a:spcAft>
                <a:spcPts val="600"/>
              </a:spcAft>
              <a:buNone/>
            </a:pPr>
            <a:r>
              <a:rPr lang="en-US" b="0" i="0" u="none" strike="noStrike" dirty="0">
                <a:solidFill>
                  <a:schemeClr val="tx1"/>
                </a:solidFill>
                <a:effectLst/>
                <a:latin typeface="Arial" panose="020B0604020202020204" pitchFamily="34" charset="0"/>
              </a:rPr>
              <a:t>The purpose of this project was to create a model that predicts CVD given certain features. The nature of the problem is a difficult one, so the performance(s) of the model were expected to be moderately accurate at best. I kept feature engineering to a minimal. I did not add any additional variables to the analysis. However, I did hyperparameter tuning on all classification models used. </a:t>
            </a:r>
            <a:br>
              <a:rPr lang="en-US" b="0" dirty="0">
                <a:solidFill>
                  <a:schemeClr val="tx1"/>
                </a:solidFill>
                <a:effectLst/>
              </a:rPr>
            </a:br>
            <a:endParaRPr lang="en-US" dirty="0">
              <a:solidFill>
                <a:schemeClr val="tx1"/>
              </a:solidFill>
            </a:endParaRPr>
          </a:p>
        </p:txBody>
      </p:sp>
    </p:spTree>
    <p:extLst>
      <p:ext uri="{BB962C8B-B14F-4D97-AF65-F5344CB8AC3E}">
        <p14:creationId xmlns:p14="http://schemas.microsoft.com/office/powerpoint/2010/main" val="14590217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439E-EDCF-71D7-F911-540E49D052B8}"/>
              </a:ext>
            </a:extLst>
          </p:cNvPr>
          <p:cNvSpPr>
            <a:spLocks noGrp="1"/>
          </p:cNvSpPr>
          <p:nvPr>
            <p:ph type="title"/>
          </p:nvPr>
        </p:nvSpPr>
        <p:spPr>
          <a:xfrm>
            <a:off x="1154954" y="973668"/>
            <a:ext cx="8761413" cy="1133806"/>
          </a:xfrm>
        </p:spPr>
        <p:txBody>
          <a:bodyPr/>
          <a:lstStyle/>
          <a:p>
            <a:pPr algn="ctr"/>
            <a:r>
              <a:rPr lang="en-US" dirty="0"/>
              <a:t>Where and to whom could such CVD prediction models be of use? </a:t>
            </a:r>
          </a:p>
        </p:txBody>
      </p:sp>
      <p:sp>
        <p:nvSpPr>
          <p:cNvPr id="4" name="Content Placeholder 3">
            <a:extLst>
              <a:ext uri="{FF2B5EF4-FFF2-40B4-BE49-F238E27FC236}">
                <a16:creationId xmlns:a16="http://schemas.microsoft.com/office/drawing/2014/main" id="{9684D5A1-5402-F3B8-62DE-F69ABFF9FA72}"/>
              </a:ext>
            </a:extLst>
          </p:cNvPr>
          <p:cNvSpPr>
            <a:spLocks noGrp="1"/>
          </p:cNvSpPr>
          <p:nvPr>
            <p:ph idx="1"/>
          </p:nvPr>
        </p:nvSpPr>
        <p:spPr>
          <a:xfrm>
            <a:off x="4248615" y="2598234"/>
            <a:ext cx="4103648" cy="535259"/>
          </a:xfrm>
        </p:spPr>
        <p:txBody>
          <a:bodyPr>
            <a:normAutofit fontScale="62500" lnSpcReduction="20000"/>
          </a:bodyPr>
          <a:lstStyle/>
          <a:p>
            <a:r>
              <a:rPr lang="en-US" sz="3800" b="1" dirty="0"/>
              <a:t>Healthcare Companies</a:t>
            </a:r>
          </a:p>
          <a:p>
            <a:pPr>
              <a:buFont typeface="Arial" panose="020B0604020202020204" pitchFamily="34" charset="0"/>
              <a:buChar char="•"/>
            </a:pPr>
            <a:endParaRPr lang="en-US" dirty="0"/>
          </a:p>
        </p:txBody>
      </p:sp>
      <p:pic>
        <p:nvPicPr>
          <p:cNvPr id="1028" name="Picture 4" descr="UnitedHealthcare Review - HealthCareInsider.com">
            <a:extLst>
              <a:ext uri="{FF2B5EF4-FFF2-40B4-BE49-F238E27FC236}">
                <a16:creationId xmlns:a16="http://schemas.microsoft.com/office/drawing/2014/main" id="{116CE077-2444-A400-5192-59B7D90B5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68" y="3054835"/>
            <a:ext cx="2323528" cy="14617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VS Health Completes Acquisition of Aetna, Marking Start of Transforming  Consumer Health Experience">
            <a:extLst>
              <a:ext uri="{FF2B5EF4-FFF2-40B4-BE49-F238E27FC236}">
                <a16:creationId xmlns:a16="http://schemas.microsoft.com/office/drawing/2014/main" id="{A311DAA4-2464-3257-C8D0-F4E8F3AB1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559" y="3054835"/>
            <a:ext cx="2966467" cy="16688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levance Health">
            <a:extLst>
              <a:ext uri="{FF2B5EF4-FFF2-40B4-BE49-F238E27FC236}">
                <a16:creationId xmlns:a16="http://schemas.microsoft.com/office/drawing/2014/main" id="{5ABA0183-AF63-D7E6-E145-8A8767C677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1589" y="2887953"/>
            <a:ext cx="3177848" cy="17954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CA Healthcare - Wikipedia">
            <a:extLst>
              <a:ext uri="{FF2B5EF4-FFF2-40B4-BE49-F238E27FC236}">
                <a16:creationId xmlns:a16="http://schemas.microsoft.com/office/drawing/2014/main" id="{35C1F562-B9C0-DC68-1D87-9D8F80A60C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68" y="4920792"/>
            <a:ext cx="2323528" cy="10862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8A9724F-FBEC-33D2-F084-C7B5B0A28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6930" y="5180291"/>
            <a:ext cx="2897459" cy="72436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cKesson">
            <a:extLst>
              <a:ext uri="{FF2B5EF4-FFF2-40B4-BE49-F238E27FC236}">
                <a16:creationId xmlns:a16="http://schemas.microsoft.com/office/drawing/2014/main" id="{CF907C80-C6CA-2ACE-8F66-EF5380E184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2263" y="4811612"/>
            <a:ext cx="2598615" cy="146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75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alysing medical x-ray results">
            <a:extLst>
              <a:ext uri="{FF2B5EF4-FFF2-40B4-BE49-F238E27FC236}">
                <a16:creationId xmlns:a16="http://schemas.microsoft.com/office/drawing/2014/main" id="{F69DC835-CEBB-A16B-7AE5-79BC64DA9229}"/>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D15A1AA-BC0C-8DCD-F1D9-CD3AAF430979}"/>
              </a:ext>
            </a:extLst>
          </p:cNvPr>
          <p:cNvSpPr>
            <a:spLocks noGrp="1"/>
          </p:cNvSpPr>
          <p:nvPr>
            <p:ph type="title"/>
          </p:nvPr>
        </p:nvSpPr>
        <p:spPr/>
        <p:txBody>
          <a:bodyPr>
            <a:normAutofit/>
          </a:bodyPr>
          <a:lstStyle/>
          <a:p>
            <a:pPr algn="ctr"/>
            <a:r>
              <a:rPr lang="en-US" dirty="0">
                <a:solidFill>
                  <a:schemeClr val="tx1"/>
                </a:solidFill>
              </a:rPr>
              <a:t>Cont.</a:t>
            </a:r>
          </a:p>
        </p:txBody>
      </p:sp>
      <p:sp>
        <p:nvSpPr>
          <p:cNvPr id="3" name="Content Placeholder 2">
            <a:extLst>
              <a:ext uri="{FF2B5EF4-FFF2-40B4-BE49-F238E27FC236}">
                <a16:creationId xmlns:a16="http://schemas.microsoft.com/office/drawing/2014/main" id="{7388205F-FB89-A4E1-170B-69D11703ABE5}"/>
              </a:ext>
            </a:extLst>
          </p:cNvPr>
          <p:cNvSpPr>
            <a:spLocks noGrp="1"/>
          </p:cNvSpPr>
          <p:nvPr>
            <p:ph idx="1"/>
          </p:nvPr>
        </p:nvSpPr>
        <p:spPr>
          <a:xfrm>
            <a:off x="1154954" y="2603500"/>
            <a:ext cx="8825659" cy="2732293"/>
          </a:xfrm>
        </p:spPr>
        <p:txBody>
          <a:bodyPr>
            <a:normAutofit/>
          </a:bodyPr>
          <a:lstStyle/>
          <a:p>
            <a:r>
              <a:rPr lang="en-US" sz="2000" dirty="0">
                <a:solidFill>
                  <a:schemeClr val="tx1"/>
                </a:solidFill>
              </a:rPr>
              <a:t>Such CVD prediction models could be implemented in preventive medicine protocols, especially for those at moderate or high risk of developing CVD. </a:t>
            </a:r>
          </a:p>
          <a:p>
            <a:endParaRPr lang="en-US" dirty="0">
              <a:solidFill>
                <a:schemeClr val="tx1"/>
              </a:solidFill>
            </a:endParaRPr>
          </a:p>
          <a:p>
            <a:r>
              <a:rPr lang="en-US" sz="2000" dirty="0">
                <a:solidFill>
                  <a:schemeClr val="tx1"/>
                </a:solidFill>
              </a:rPr>
              <a:t>Also, such models could be used in screening procedures, where primary care units can use them to better admonish patients on several life choices.</a:t>
            </a:r>
          </a:p>
          <a:p>
            <a:pPr marL="0" indent="0">
              <a:buNone/>
            </a:pPr>
            <a:endParaRPr lang="en-US" sz="2000" dirty="0">
              <a:solidFill>
                <a:schemeClr val="tx1"/>
              </a:solidFill>
            </a:endParaRPr>
          </a:p>
        </p:txBody>
      </p:sp>
    </p:spTree>
    <p:extLst>
      <p:ext uri="{BB962C8B-B14F-4D97-AF65-F5344CB8AC3E}">
        <p14:creationId xmlns:p14="http://schemas.microsoft.com/office/powerpoint/2010/main" val="3470815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527070F9-9385-7AF5-4CFC-5572E48AC430}"/>
              </a:ext>
            </a:extLst>
          </p:cNvPr>
          <p:cNvPicPr>
            <a:picLocks noChangeAspect="1"/>
          </p:cNvPicPr>
          <p:nvPr/>
        </p:nvPicPr>
        <p:blipFill rotWithShape="1">
          <a:blip r:embed="rId2">
            <a:alphaModFix amt="40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0B54BE0-3348-BE78-0EEE-4F8E7953B608}"/>
              </a:ext>
            </a:extLst>
          </p:cNvPr>
          <p:cNvSpPr>
            <a:spLocks noGrp="1"/>
          </p:cNvSpPr>
          <p:nvPr>
            <p:ph type="title"/>
          </p:nvPr>
        </p:nvSpPr>
        <p:spPr/>
        <p:txBody>
          <a:bodyPr>
            <a:normAutofit/>
          </a:bodyPr>
          <a:lstStyle/>
          <a:p>
            <a:pPr algn="ctr"/>
            <a:r>
              <a:rPr lang="en-US" dirty="0">
                <a:solidFill>
                  <a:schemeClr val="tx1"/>
                </a:solidFill>
              </a:rPr>
              <a:t>Data </a:t>
            </a:r>
          </a:p>
        </p:txBody>
      </p:sp>
      <p:sp>
        <p:nvSpPr>
          <p:cNvPr id="3" name="Content Placeholder 2">
            <a:extLst>
              <a:ext uri="{FF2B5EF4-FFF2-40B4-BE49-F238E27FC236}">
                <a16:creationId xmlns:a16="http://schemas.microsoft.com/office/drawing/2014/main" id="{114549E3-5D11-D05A-3A24-56384939E7B7}"/>
              </a:ext>
            </a:extLst>
          </p:cNvPr>
          <p:cNvSpPr>
            <a:spLocks noGrp="1"/>
          </p:cNvSpPr>
          <p:nvPr>
            <p:ph idx="1"/>
          </p:nvPr>
        </p:nvSpPr>
        <p:spPr>
          <a:xfrm>
            <a:off x="1154954" y="2603500"/>
            <a:ext cx="8825659" cy="706964"/>
          </a:xfrm>
        </p:spPr>
        <p:txBody>
          <a:bodyPr>
            <a:normAutofit/>
          </a:bodyPr>
          <a:lstStyle/>
          <a:p>
            <a:r>
              <a:rPr lang="en-US" b="0" i="0" dirty="0">
                <a:solidFill>
                  <a:schemeClr val="tx1"/>
                </a:solidFill>
                <a:effectLst/>
                <a:latin typeface="-apple-system"/>
              </a:rPr>
              <a:t>The data was obtained from Kaggle</a:t>
            </a:r>
            <a:r>
              <a:rPr lang="en-US" dirty="0">
                <a:solidFill>
                  <a:schemeClr val="tx1"/>
                </a:solidFill>
                <a:latin typeface="-apple-system"/>
              </a:rPr>
              <a:t>. </a:t>
            </a:r>
            <a:r>
              <a:rPr lang="en-US" b="0" i="0" dirty="0">
                <a:solidFill>
                  <a:schemeClr val="tx1"/>
                </a:solidFill>
                <a:effectLst/>
                <a:latin typeface="-apple-system"/>
              </a:rPr>
              <a:t>The data contains over 48,000 observations and 12 columns. The data was created on 1/20/2019.</a:t>
            </a:r>
          </a:p>
          <a:p>
            <a:endParaRPr lang="en-US" dirty="0">
              <a:solidFill>
                <a:schemeClr val="tx1"/>
              </a:solidFill>
            </a:endParaRPr>
          </a:p>
        </p:txBody>
      </p:sp>
      <p:pic>
        <p:nvPicPr>
          <p:cNvPr id="6" name="Picture 5" descr="Table&#10;&#10;Description automatically generated">
            <a:extLst>
              <a:ext uri="{FF2B5EF4-FFF2-40B4-BE49-F238E27FC236}">
                <a16:creationId xmlns:a16="http://schemas.microsoft.com/office/drawing/2014/main" id="{2120D035-7533-31E2-1CC9-E8BA48EC4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89" y="3547537"/>
            <a:ext cx="8345624" cy="2162514"/>
          </a:xfrm>
          <a:prstGeom prst="rect">
            <a:avLst/>
          </a:prstGeom>
        </p:spPr>
      </p:pic>
    </p:spTree>
    <p:extLst>
      <p:ext uri="{BB962C8B-B14F-4D97-AF65-F5344CB8AC3E}">
        <p14:creationId xmlns:p14="http://schemas.microsoft.com/office/powerpoint/2010/main" val="362747889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A36E8B8-FDD3-3730-E530-DDC1AE4747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4068F8-1FD4-F398-71EA-309268C9CFD9}"/>
              </a:ext>
            </a:extLst>
          </p:cNvPr>
          <p:cNvSpPr>
            <a:spLocks noGrp="1"/>
          </p:cNvSpPr>
          <p:nvPr>
            <p:ph type="title"/>
          </p:nvPr>
        </p:nvSpPr>
        <p:spPr>
          <a:xfrm>
            <a:off x="6374887" y="1641860"/>
            <a:ext cx="4204298" cy="1034728"/>
          </a:xfrm>
        </p:spPr>
        <p:txBody>
          <a:bodyPr>
            <a:normAutofit/>
          </a:bodyPr>
          <a:lstStyle/>
          <a:p>
            <a:pPr>
              <a:lnSpc>
                <a:spcPct val="90000"/>
              </a:lnSpc>
            </a:pPr>
            <a:r>
              <a:rPr lang="en-US" sz="2400" dirty="0">
                <a:solidFill>
                  <a:schemeClr val="tx1"/>
                </a:solidFill>
              </a:rPr>
              <a:t>Which factor(s) is/are most correlated with CVD?</a:t>
            </a:r>
          </a:p>
        </p:txBody>
      </p:sp>
      <p:sp>
        <p:nvSpPr>
          <p:cNvPr id="2054" name="Content Placeholder 2053">
            <a:extLst>
              <a:ext uri="{FF2B5EF4-FFF2-40B4-BE49-F238E27FC236}">
                <a16:creationId xmlns:a16="http://schemas.microsoft.com/office/drawing/2014/main" id="{270BA11C-2871-5DD5-B1E0-E59C41602713}"/>
              </a:ext>
            </a:extLst>
          </p:cNvPr>
          <p:cNvSpPr>
            <a:spLocks noGrp="1"/>
          </p:cNvSpPr>
          <p:nvPr>
            <p:ph idx="1"/>
          </p:nvPr>
        </p:nvSpPr>
        <p:spPr>
          <a:xfrm>
            <a:off x="6374886" y="2809812"/>
            <a:ext cx="4169380" cy="2384064"/>
          </a:xfrm>
        </p:spPr>
        <p:txBody>
          <a:bodyPr>
            <a:noAutofit/>
          </a:bodyPr>
          <a:lstStyle/>
          <a:p>
            <a:pPr rtl="0">
              <a:spcBef>
                <a:spcPts val="0"/>
              </a:spcBef>
              <a:spcAft>
                <a:spcPts val="0"/>
              </a:spcAft>
            </a:pPr>
            <a:r>
              <a:rPr lang="en-US" sz="1600" b="0" i="0" u="none" strike="noStrike" dirty="0">
                <a:solidFill>
                  <a:schemeClr val="tx1"/>
                </a:solidFill>
                <a:effectLst/>
                <a:highlight>
                  <a:srgbClr val="000000"/>
                </a:highlight>
                <a:latin typeface="+mj-lt"/>
              </a:rPr>
              <a:t>I checked to see if any monotonic correlations hold among th</a:t>
            </a:r>
            <a:r>
              <a:rPr lang="en-US" sz="1600" dirty="0">
                <a:solidFill>
                  <a:schemeClr val="tx1"/>
                </a:solidFill>
                <a:highlight>
                  <a:srgbClr val="000000"/>
                </a:highlight>
                <a:latin typeface="+mj-lt"/>
              </a:rPr>
              <a:t>e </a:t>
            </a:r>
            <a:r>
              <a:rPr lang="en-US" sz="1600" b="0" i="0" u="none" strike="noStrike" dirty="0">
                <a:solidFill>
                  <a:schemeClr val="tx1"/>
                </a:solidFill>
                <a:effectLst/>
                <a:highlight>
                  <a:srgbClr val="000000"/>
                </a:highlight>
                <a:latin typeface="+mj-lt"/>
              </a:rPr>
              <a:t>variables. Unsurprisingly, the two blood-pressure variables in the data were positively moderately correlated with CVD, while the age and cholesterol </a:t>
            </a:r>
            <a:r>
              <a:rPr lang="en-US" sz="1600" b="0" i="0" u="none" strike="noStrike" dirty="0">
                <a:solidFill>
                  <a:schemeClr val="tx1"/>
                </a:solidFill>
                <a:effectLst/>
                <a:latin typeface="+mj-lt"/>
              </a:rPr>
              <a:t>variables</a:t>
            </a:r>
            <a:r>
              <a:rPr lang="en-US" sz="1600" b="0" i="0" u="none" strike="noStrike" dirty="0">
                <a:solidFill>
                  <a:schemeClr val="tx1"/>
                </a:solidFill>
                <a:effectLst/>
                <a:highlight>
                  <a:srgbClr val="000000"/>
                </a:highlight>
                <a:latin typeface="+mj-lt"/>
              </a:rPr>
              <a:t> were, too, positively correlated with CVD, but only weakly. </a:t>
            </a:r>
            <a:br>
              <a:rPr lang="en-US" sz="1600" dirty="0">
                <a:highlight>
                  <a:srgbClr val="000000"/>
                </a:highlight>
              </a:rPr>
            </a:br>
            <a:endParaRPr lang="en-US" sz="1600" dirty="0">
              <a:highlight>
                <a:srgbClr val="000000"/>
              </a:highlight>
            </a:endParaRPr>
          </a:p>
        </p:txBody>
      </p:sp>
    </p:spTree>
    <p:extLst>
      <p:ext uri="{BB962C8B-B14F-4D97-AF65-F5344CB8AC3E}">
        <p14:creationId xmlns:p14="http://schemas.microsoft.com/office/powerpoint/2010/main" val="37496553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ackground of node and mesh">
            <a:extLst>
              <a:ext uri="{FF2B5EF4-FFF2-40B4-BE49-F238E27FC236}">
                <a16:creationId xmlns:a16="http://schemas.microsoft.com/office/drawing/2014/main" id="{A80F2174-430F-CF50-9564-1C92040A85F8}"/>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1B3FE45-79C4-0E3A-0CF1-7A6D0BA8254A}"/>
              </a:ext>
            </a:extLst>
          </p:cNvPr>
          <p:cNvSpPr>
            <a:spLocks noGrp="1"/>
          </p:cNvSpPr>
          <p:nvPr>
            <p:ph type="title"/>
          </p:nvPr>
        </p:nvSpPr>
        <p:spPr>
          <a:xfrm>
            <a:off x="1154955" y="193965"/>
            <a:ext cx="8825658" cy="711200"/>
          </a:xfrm>
        </p:spPr>
        <p:txBody>
          <a:bodyPr vert="horz" lIns="91440" tIns="45720" rIns="91440" bIns="45720" rtlCol="0" anchor="b">
            <a:normAutofit fontScale="90000"/>
          </a:bodyPr>
          <a:lstStyle/>
          <a:p>
            <a:pPr algn="ctr"/>
            <a:r>
              <a:rPr lang="en-US" sz="5400" dirty="0">
                <a:solidFill>
                  <a:schemeClr val="tx1"/>
                </a:solidFill>
              </a:rPr>
              <a:t>Modeling</a:t>
            </a:r>
          </a:p>
        </p:txBody>
      </p:sp>
      <p:sp>
        <p:nvSpPr>
          <p:cNvPr id="6" name="TextBox 5">
            <a:extLst>
              <a:ext uri="{FF2B5EF4-FFF2-40B4-BE49-F238E27FC236}">
                <a16:creationId xmlns:a16="http://schemas.microsoft.com/office/drawing/2014/main" id="{67C7859E-5F21-2C01-B7C8-24DEE8732756}"/>
              </a:ext>
            </a:extLst>
          </p:cNvPr>
          <p:cNvSpPr txBox="1"/>
          <p:nvPr/>
        </p:nvSpPr>
        <p:spPr>
          <a:xfrm>
            <a:off x="1921164" y="1995055"/>
            <a:ext cx="7703127" cy="2585323"/>
          </a:xfrm>
          <a:prstGeom prst="rect">
            <a:avLst/>
          </a:prstGeom>
          <a:noFill/>
        </p:spPr>
        <p:txBody>
          <a:bodyPr wrap="square" rtlCol="0">
            <a:spAutoFit/>
          </a:bodyPr>
          <a:lstStyle/>
          <a:p>
            <a:r>
              <a:rPr lang="en-US" dirty="0"/>
              <a:t>I used several classification models –namely: </a:t>
            </a:r>
          </a:p>
          <a:p>
            <a:pPr marL="285750" indent="-285750">
              <a:buFont typeface="Arial" panose="020B0604020202020204" pitchFamily="34" charset="0"/>
              <a:buChar char="•"/>
            </a:pPr>
            <a:r>
              <a:rPr lang="en-US" dirty="0"/>
              <a:t>K-Nearest Neighbors</a:t>
            </a:r>
          </a:p>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r>
              <a:rPr lang="en-US" dirty="0"/>
              <a:t>Decision Tree</a:t>
            </a:r>
          </a:p>
          <a:p>
            <a:pPr marL="285750" indent="-285750">
              <a:buFont typeface="Arial" panose="020B0604020202020204" pitchFamily="34" charset="0"/>
              <a:buChar char="•"/>
            </a:pPr>
            <a:r>
              <a:rPr lang="en-US" dirty="0"/>
              <a:t>Random Forest</a:t>
            </a:r>
          </a:p>
          <a:p>
            <a:endParaRPr lang="en-US" dirty="0"/>
          </a:p>
          <a:p>
            <a:r>
              <a:rPr lang="en-US" dirty="0"/>
              <a:t>Additionally, I did hyperparameter tuning on all of them –in specific, I used </a:t>
            </a:r>
            <a:r>
              <a:rPr lang="en-US" dirty="0" err="1"/>
              <a:t>GridSearchCV</a:t>
            </a:r>
            <a:r>
              <a:rPr lang="en-US" dirty="0"/>
              <a:t> on the first three models listed and </a:t>
            </a:r>
            <a:r>
              <a:rPr lang="en-US" dirty="0" err="1"/>
              <a:t>RandomSearch</a:t>
            </a:r>
            <a:r>
              <a:rPr lang="en-US" dirty="0"/>
              <a:t> on the random forest model.  </a:t>
            </a:r>
          </a:p>
        </p:txBody>
      </p:sp>
    </p:spTree>
    <p:extLst>
      <p:ext uri="{BB962C8B-B14F-4D97-AF65-F5344CB8AC3E}">
        <p14:creationId xmlns:p14="http://schemas.microsoft.com/office/powerpoint/2010/main" val="283572629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4" descr="Green trees in the forest">
            <a:extLst>
              <a:ext uri="{FF2B5EF4-FFF2-40B4-BE49-F238E27FC236}">
                <a16:creationId xmlns:a16="http://schemas.microsoft.com/office/drawing/2014/main" id="{B791462E-6D0A-A91C-8E0E-F4D66761D653}"/>
              </a:ext>
            </a:extLst>
          </p:cNvPr>
          <p:cNvPicPr>
            <a:picLocks noChangeAspect="1"/>
          </p:cNvPicPr>
          <p:nvPr/>
        </p:nvPicPr>
        <p:blipFill rotWithShape="1">
          <a:blip r:embed="rId2">
            <a:alphaModFix amt="4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7AD33055-5F66-C845-CDFD-64BFAC7D128C}"/>
              </a:ext>
            </a:extLst>
          </p:cNvPr>
          <p:cNvSpPr>
            <a:spLocks noGrp="1"/>
          </p:cNvSpPr>
          <p:nvPr>
            <p:ph type="title"/>
          </p:nvPr>
        </p:nvSpPr>
        <p:spPr/>
        <p:txBody>
          <a:bodyPr>
            <a:normAutofit/>
          </a:bodyPr>
          <a:lstStyle/>
          <a:p>
            <a:pPr algn="ctr"/>
            <a:r>
              <a:rPr lang="en-US" dirty="0">
                <a:solidFill>
                  <a:schemeClr val="tx1"/>
                </a:solidFill>
              </a:rPr>
              <a:t>Winning Model: Random Forest</a:t>
            </a:r>
          </a:p>
        </p:txBody>
      </p:sp>
      <p:pic>
        <p:nvPicPr>
          <p:cNvPr id="4098" name="Picture 2" descr="How to use the Random Forest classifier in Machine learning? | Analytics  Steps">
            <a:extLst>
              <a:ext uri="{FF2B5EF4-FFF2-40B4-BE49-F238E27FC236}">
                <a16:creationId xmlns:a16="http://schemas.microsoft.com/office/drawing/2014/main" id="{E2DF6FE1-ADEA-B3B5-FA06-10B82286E3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8820" y="2132446"/>
            <a:ext cx="7117291"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23732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484</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Century Gothic</vt:lpstr>
      <vt:lpstr>Wingdings 3</vt:lpstr>
      <vt:lpstr>Ion Boardroom</vt:lpstr>
      <vt:lpstr>Cardiovascular Disease Prediction Kevin Egocheaga Second Capstone Project</vt:lpstr>
      <vt:lpstr>What is Cardiovascular Disease (CVD)?</vt:lpstr>
      <vt:lpstr>Problem statement</vt:lpstr>
      <vt:lpstr>Where and to whom could such CVD prediction models be of use? </vt:lpstr>
      <vt:lpstr>Cont.</vt:lpstr>
      <vt:lpstr>Data </vt:lpstr>
      <vt:lpstr>Which factor(s) is/are most correlated with CVD?</vt:lpstr>
      <vt:lpstr>Modeling</vt:lpstr>
      <vt:lpstr>Winning Model: Random Forest</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 Prediction Kevin Egocheaga Second Capstone Project</dc:title>
  <dc:creator>Kevin Egocheaga</dc:creator>
  <cp:lastModifiedBy>Kevin D</cp:lastModifiedBy>
  <cp:revision>1</cp:revision>
  <dcterms:created xsi:type="dcterms:W3CDTF">2023-02-09T19:17:55Z</dcterms:created>
  <dcterms:modified xsi:type="dcterms:W3CDTF">2023-02-10T20:32:32Z</dcterms:modified>
</cp:coreProperties>
</file>