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tserrat" charset="1" panose="00000500000000000000"/>
      <p:regular r:id="rId12"/>
    </p:embeddedFont>
    <p:embeddedFont>
      <p:font typeface="Montserrat Ultra-Bold" charset="1" panose="00000900000000000000"/>
      <p:regular r:id="rId13"/>
    </p:embeddedFont>
    <p:embeddedFont>
      <p:font typeface="Montserrat Light" charset="1" panose="00000400000000000000"/>
      <p:regular r:id="rId14"/>
    </p:embeddedFont>
    <p:embeddedFont>
      <p:font typeface="Montserrat Medium" charset="1" panose="00000600000000000000"/>
      <p:regular r:id="rId15"/>
    </p:embeddedFont>
    <p:embeddedFont>
      <p:font typeface="Montserrat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44" r="0" b="-74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64513" y="1595989"/>
            <a:ext cx="12958973" cy="7095023"/>
            <a:chOff x="0" y="0"/>
            <a:chExt cx="3413063" cy="18686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13063" cy="1868648"/>
            </a:xfrm>
            <a:custGeom>
              <a:avLst/>
              <a:gdLst/>
              <a:ahLst/>
              <a:cxnLst/>
              <a:rect r="r" b="b" t="t" l="l"/>
              <a:pathLst>
                <a:path h="1868648" w="3413063">
                  <a:moveTo>
                    <a:pt x="30468" y="0"/>
                  </a:moveTo>
                  <a:lnTo>
                    <a:pt x="3382595" y="0"/>
                  </a:lnTo>
                  <a:cubicBezTo>
                    <a:pt x="3390675" y="0"/>
                    <a:pt x="3398425" y="3210"/>
                    <a:pt x="3404139" y="8924"/>
                  </a:cubicBezTo>
                  <a:cubicBezTo>
                    <a:pt x="3409853" y="14638"/>
                    <a:pt x="3413063" y="22388"/>
                    <a:pt x="3413063" y="30468"/>
                  </a:cubicBezTo>
                  <a:lnTo>
                    <a:pt x="3413063" y="1838180"/>
                  </a:lnTo>
                  <a:cubicBezTo>
                    <a:pt x="3413063" y="1846260"/>
                    <a:pt x="3409853" y="1854010"/>
                    <a:pt x="3404139" y="1859724"/>
                  </a:cubicBezTo>
                  <a:cubicBezTo>
                    <a:pt x="3398425" y="1865438"/>
                    <a:pt x="3390675" y="1868648"/>
                    <a:pt x="3382595" y="1868648"/>
                  </a:cubicBezTo>
                  <a:lnTo>
                    <a:pt x="30468" y="1868648"/>
                  </a:lnTo>
                  <a:cubicBezTo>
                    <a:pt x="13641" y="1868648"/>
                    <a:pt x="0" y="1855007"/>
                    <a:pt x="0" y="1838180"/>
                  </a:cubicBezTo>
                  <a:lnTo>
                    <a:pt x="0" y="30468"/>
                  </a:lnTo>
                  <a:cubicBezTo>
                    <a:pt x="0" y="22388"/>
                    <a:pt x="3210" y="14638"/>
                    <a:pt x="8924" y="8924"/>
                  </a:cubicBezTo>
                  <a:cubicBezTo>
                    <a:pt x="14638" y="3210"/>
                    <a:pt x="22388" y="0"/>
                    <a:pt x="30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F386F">
                    <a:alpha val="82000"/>
                  </a:srgbClr>
                </a:gs>
                <a:gs pos="50000">
                  <a:srgbClr val="021B46">
                    <a:alpha val="82000"/>
                  </a:srgbClr>
                </a:gs>
                <a:gs pos="100000">
                  <a:srgbClr val="021B46">
                    <a:alpha val="82000"/>
                  </a:srgbClr>
                </a:gs>
              </a:gsLst>
              <a:lin ang="5400000"/>
            </a:gradFill>
            <a:ln w="38100" cap="rnd">
              <a:solidFill>
                <a:srgbClr val="FFFFFF">
                  <a:alpha val="81961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3413063" cy="1868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317321" y="4706820"/>
            <a:ext cx="3653359" cy="3653359"/>
          </a:xfrm>
          <a:custGeom>
            <a:avLst/>
            <a:gdLst/>
            <a:ahLst/>
            <a:cxnLst/>
            <a:rect r="r" b="b" t="t" l="l"/>
            <a:pathLst>
              <a:path h="3653359" w="3653359">
                <a:moveTo>
                  <a:pt x="0" y="0"/>
                </a:moveTo>
                <a:lnTo>
                  <a:pt x="3653358" y="0"/>
                </a:lnTo>
                <a:lnTo>
                  <a:pt x="3653358" y="3653359"/>
                </a:lnTo>
                <a:lnTo>
                  <a:pt x="0" y="3653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97045" y="4169689"/>
            <a:ext cx="689391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3F6FA"/>
                </a:solidFill>
                <a:latin typeface="Montserrat"/>
                <a:ea typeface="Montserrat"/>
                <a:cs typeface="Montserrat"/>
                <a:sym typeface="Montserrat"/>
              </a:rPr>
              <a:t>GERENTE / TRABAJADOR / CLIENTE DE TIENDAS EFE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59908" y="2849859"/>
            <a:ext cx="10168184" cy="1357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2"/>
              </a:lnSpc>
            </a:pPr>
            <a:r>
              <a:rPr lang="en-US" b="true" sz="9061" spc="-36">
                <a:solidFill>
                  <a:srgbClr val="F4F8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De cosmovisión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59908" y="1738864"/>
            <a:ext cx="10168184" cy="1233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33"/>
              </a:lnSpc>
            </a:pPr>
            <a:r>
              <a:rPr lang="en-US" sz="9061" spc="-36">
                <a:solidFill>
                  <a:srgbClr val="F4F8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Esquema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44" r="0" b="-74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011819"/>
            <a:ext cx="7762760" cy="102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7200" spc="-72" b="true">
                <a:solidFill>
                  <a:srgbClr val="F4F8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INTEGRANTES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654622"/>
            <a:ext cx="12325027" cy="2585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49" indent="-399424" lvl="1">
              <a:lnSpc>
                <a:spcPts val="4107"/>
              </a:lnSpc>
              <a:buFont typeface="Arial"/>
              <a:buChar char="•"/>
            </a:pPr>
            <a:r>
              <a:rPr lang="en-US" b="true" sz="3700" spc="-37">
                <a:solidFill>
                  <a:srgbClr val="F4F8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Ramos Morales, Juan Angel Fabian</a:t>
            </a:r>
          </a:p>
          <a:p>
            <a:pPr algn="l">
              <a:lnSpc>
                <a:spcPts val="4107"/>
              </a:lnSpc>
            </a:pPr>
          </a:p>
          <a:p>
            <a:pPr algn="l" marL="798849" indent="-399424" lvl="1">
              <a:lnSpc>
                <a:spcPts val="4107"/>
              </a:lnSpc>
              <a:buFont typeface="Arial"/>
              <a:buChar char="•"/>
            </a:pPr>
            <a:r>
              <a:rPr lang="en-US" b="true" sz="3700" spc="-37">
                <a:solidFill>
                  <a:srgbClr val="F4F8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Contreras Coronel, Gianmarco Steve</a:t>
            </a:r>
          </a:p>
          <a:p>
            <a:pPr algn="l">
              <a:lnSpc>
                <a:spcPts val="4107"/>
              </a:lnSpc>
            </a:pPr>
          </a:p>
          <a:p>
            <a:pPr algn="l" marL="798849" indent="-399424" lvl="1">
              <a:lnSpc>
                <a:spcPts val="4107"/>
              </a:lnSpc>
              <a:buFont typeface="Arial"/>
              <a:buChar char="•"/>
            </a:pPr>
            <a:r>
              <a:rPr lang="en-US" b="true" sz="3700" spc="-37">
                <a:solidFill>
                  <a:srgbClr val="F4F8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Escally Zamora, Kevin Robert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44" r="0" b="-74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2861" y="587461"/>
            <a:ext cx="16782278" cy="9188278"/>
            <a:chOff x="0" y="0"/>
            <a:chExt cx="4420024" cy="24199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20024" cy="2419958"/>
            </a:xfrm>
            <a:custGeom>
              <a:avLst/>
              <a:gdLst/>
              <a:ahLst/>
              <a:cxnLst/>
              <a:rect r="r" b="b" t="t" l="l"/>
              <a:pathLst>
                <a:path h="2419958" w="4420024">
                  <a:moveTo>
                    <a:pt x="23527" y="0"/>
                  </a:moveTo>
                  <a:lnTo>
                    <a:pt x="4396496" y="0"/>
                  </a:lnTo>
                  <a:cubicBezTo>
                    <a:pt x="4409490" y="0"/>
                    <a:pt x="4420024" y="10533"/>
                    <a:pt x="4420024" y="23527"/>
                  </a:cubicBezTo>
                  <a:lnTo>
                    <a:pt x="4420024" y="2396431"/>
                  </a:lnTo>
                  <a:cubicBezTo>
                    <a:pt x="4420024" y="2409424"/>
                    <a:pt x="4409490" y="2419958"/>
                    <a:pt x="4396496" y="2419958"/>
                  </a:cubicBezTo>
                  <a:lnTo>
                    <a:pt x="23527" y="2419958"/>
                  </a:lnTo>
                  <a:cubicBezTo>
                    <a:pt x="10533" y="2419958"/>
                    <a:pt x="0" y="2409424"/>
                    <a:pt x="0" y="2396431"/>
                  </a:cubicBezTo>
                  <a:lnTo>
                    <a:pt x="0" y="23527"/>
                  </a:lnTo>
                  <a:cubicBezTo>
                    <a:pt x="0" y="10533"/>
                    <a:pt x="10533" y="0"/>
                    <a:pt x="235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F386F">
                    <a:alpha val="86000"/>
                  </a:srgbClr>
                </a:gs>
                <a:gs pos="100000">
                  <a:srgbClr val="021B46">
                    <a:alpha val="86000"/>
                  </a:srgbClr>
                </a:gs>
              </a:gsLst>
              <a:lin ang="5400000"/>
            </a:gradFill>
            <a:ln w="38100" cap="rnd">
              <a:solidFill>
                <a:srgbClr val="FFFFFF">
                  <a:alpha val="85882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4420024" cy="241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6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965168" y="1003402"/>
            <a:ext cx="10357665" cy="79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2"/>
              </a:lnSpc>
            </a:pPr>
            <a:r>
              <a:rPr lang="en-US" sz="5600" b="true">
                <a:solidFill>
                  <a:srgbClr val="F4F8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GERENTE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958224" y="2108048"/>
            <a:ext cx="6371553" cy="4934920"/>
            <a:chOff x="0" y="0"/>
            <a:chExt cx="1678104" cy="12997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78104" cy="1299732"/>
            </a:xfrm>
            <a:custGeom>
              <a:avLst/>
              <a:gdLst/>
              <a:ahLst/>
              <a:cxnLst/>
              <a:rect r="r" b="b" t="t" l="l"/>
              <a:pathLst>
                <a:path h="1299732" w="1678104">
                  <a:moveTo>
                    <a:pt x="17011" y="0"/>
                  </a:moveTo>
                  <a:lnTo>
                    <a:pt x="1661093" y="0"/>
                  </a:lnTo>
                  <a:cubicBezTo>
                    <a:pt x="1670488" y="0"/>
                    <a:pt x="1678104" y="7616"/>
                    <a:pt x="1678104" y="17011"/>
                  </a:cubicBezTo>
                  <a:lnTo>
                    <a:pt x="1678104" y="1282721"/>
                  </a:lnTo>
                  <a:cubicBezTo>
                    <a:pt x="1678104" y="1292116"/>
                    <a:pt x="1670488" y="1299732"/>
                    <a:pt x="1661093" y="1299732"/>
                  </a:cubicBezTo>
                  <a:lnTo>
                    <a:pt x="17011" y="1299732"/>
                  </a:lnTo>
                  <a:cubicBezTo>
                    <a:pt x="7616" y="1299732"/>
                    <a:pt x="0" y="1292116"/>
                    <a:pt x="0" y="1282721"/>
                  </a:cubicBezTo>
                  <a:lnTo>
                    <a:pt x="0" y="17011"/>
                  </a:lnTo>
                  <a:cubicBezTo>
                    <a:pt x="0" y="7616"/>
                    <a:pt x="7616" y="0"/>
                    <a:pt x="170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F386F">
                    <a:alpha val="75000"/>
                  </a:srgbClr>
                </a:gs>
                <a:gs pos="100000">
                  <a:srgbClr val="021B46">
                    <a:alpha val="75000"/>
                  </a:srgbClr>
                </a:gs>
              </a:gsLst>
              <a:lin ang="5400000"/>
            </a:gradFill>
            <a:ln w="38100" cap="sq">
              <a:solidFill>
                <a:srgbClr val="FFFFFF">
                  <a:alpha val="74902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1678104" cy="1299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6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46842" y="2306569"/>
            <a:ext cx="51943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TRANSFORMACIÓN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46842" y="7231559"/>
            <a:ext cx="51943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FEEDBACK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405084"/>
            <a:ext cx="51943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ENTRADA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65008" y="4537408"/>
            <a:ext cx="51943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SALIDA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1300965" y="2975049"/>
            <a:ext cx="4649786" cy="1905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V="true">
            <a:off x="12329893" y="5154999"/>
            <a:ext cx="4649786" cy="1905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304495" y="3385777"/>
            <a:ext cx="4463229" cy="355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Manejo de habilidades duras.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Dominio de habilidades blandas.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Conocimiento sobre la cantidad de productos entrantes y salientes. 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Alta capacidad para resolver problemas.</a:t>
            </a: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293514" y="3476914"/>
            <a:ext cx="5700972" cy="258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Charlas motivacionales y competencia sana para vendedores  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Incentivar a clientes con promociones  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Conteo y rotación de stock  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Estudio del mercado y adaptación  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Resolución de incidentes</a:t>
            </a: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516451" y="5467350"/>
            <a:ext cx="4463229" cy="322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alcanzan los objetivos propuestos a inicios de mes. 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Disposición adecuada de cada producto en la sucursal según las tendencias de mercado previstas. 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Resolución efectiva de conflictos encontrados. </a:t>
            </a: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958224" y="8008620"/>
            <a:ext cx="6565582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b="true" sz="1799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Toma de decisiones basada en informes de supervisores de las distintas areas. 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b="true" sz="1799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Ajuste de inventario según tendencias de mercado.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b="true" sz="1799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Adaptación de tácticas ante problemas recurrentes.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44" r="0" b="-74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2861" y="587461"/>
            <a:ext cx="16782278" cy="9188278"/>
            <a:chOff x="0" y="0"/>
            <a:chExt cx="4420024" cy="24199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20024" cy="2419958"/>
            </a:xfrm>
            <a:custGeom>
              <a:avLst/>
              <a:gdLst/>
              <a:ahLst/>
              <a:cxnLst/>
              <a:rect r="r" b="b" t="t" l="l"/>
              <a:pathLst>
                <a:path h="2419958" w="4420024">
                  <a:moveTo>
                    <a:pt x="23527" y="0"/>
                  </a:moveTo>
                  <a:lnTo>
                    <a:pt x="4396496" y="0"/>
                  </a:lnTo>
                  <a:cubicBezTo>
                    <a:pt x="4409490" y="0"/>
                    <a:pt x="4420024" y="10533"/>
                    <a:pt x="4420024" y="23527"/>
                  </a:cubicBezTo>
                  <a:lnTo>
                    <a:pt x="4420024" y="2396431"/>
                  </a:lnTo>
                  <a:cubicBezTo>
                    <a:pt x="4420024" y="2409424"/>
                    <a:pt x="4409490" y="2419958"/>
                    <a:pt x="4396496" y="2419958"/>
                  </a:cubicBezTo>
                  <a:lnTo>
                    <a:pt x="23527" y="2419958"/>
                  </a:lnTo>
                  <a:cubicBezTo>
                    <a:pt x="10533" y="2419958"/>
                    <a:pt x="0" y="2409424"/>
                    <a:pt x="0" y="2396431"/>
                  </a:cubicBezTo>
                  <a:lnTo>
                    <a:pt x="0" y="23527"/>
                  </a:lnTo>
                  <a:cubicBezTo>
                    <a:pt x="0" y="10533"/>
                    <a:pt x="10533" y="0"/>
                    <a:pt x="235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F386F">
                    <a:alpha val="86000"/>
                  </a:srgbClr>
                </a:gs>
                <a:gs pos="100000">
                  <a:srgbClr val="021B46">
                    <a:alpha val="86000"/>
                  </a:srgbClr>
                </a:gs>
              </a:gsLst>
              <a:lin ang="5400000"/>
            </a:gradFill>
            <a:ln w="38100" cap="rnd">
              <a:solidFill>
                <a:srgbClr val="FFFFFF">
                  <a:alpha val="85882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4420024" cy="241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6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965168" y="1003402"/>
            <a:ext cx="10357665" cy="79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2"/>
              </a:lnSpc>
            </a:pPr>
            <a:r>
              <a:rPr lang="en-US" sz="5600" b="true">
                <a:solidFill>
                  <a:srgbClr val="F4F8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TRABAJADOR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958224" y="2108048"/>
            <a:ext cx="6371553" cy="4934920"/>
            <a:chOff x="0" y="0"/>
            <a:chExt cx="1678104" cy="12997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78104" cy="1299732"/>
            </a:xfrm>
            <a:custGeom>
              <a:avLst/>
              <a:gdLst/>
              <a:ahLst/>
              <a:cxnLst/>
              <a:rect r="r" b="b" t="t" l="l"/>
              <a:pathLst>
                <a:path h="1299732" w="1678104">
                  <a:moveTo>
                    <a:pt x="17011" y="0"/>
                  </a:moveTo>
                  <a:lnTo>
                    <a:pt x="1661093" y="0"/>
                  </a:lnTo>
                  <a:cubicBezTo>
                    <a:pt x="1670488" y="0"/>
                    <a:pt x="1678104" y="7616"/>
                    <a:pt x="1678104" y="17011"/>
                  </a:cubicBezTo>
                  <a:lnTo>
                    <a:pt x="1678104" y="1282721"/>
                  </a:lnTo>
                  <a:cubicBezTo>
                    <a:pt x="1678104" y="1292116"/>
                    <a:pt x="1670488" y="1299732"/>
                    <a:pt x="1661093" y="1299732"/>
                  </a:cubicBezTo>
                  <a:lnTo>
                    <a:pt x="17011" y="1299732"/>
                  </a:lnTo>
                  <a:cubicBezTo>
                    <a:pt x="7616" y="1299732"/>
                    <a:pt x="0" y="1292116"/>
                    <a:pt x="0" y="1282721"/>
                  </a:cubicBezTo>
                  <a:lnTo>
                    <a:pt x="0" y="17011"/>
                  </a:lnTo>
                  <a:cubicBezTo>
                    <a:pt x="0" y="7616"/>
                    <a:pt x="7616" y="0"/>
                    <a:pt x="170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F386F">
                    <a:alpha val="75000"/>
                  </a:srgbClr>
                </a:gs>
                <a:gs pos="100000">
                  <a:srgbClr val="021B46">
                    <a:alpha val="75000"/>
                  </a:srgbClr>
                </a:gs>
              </a:gsLst>
              <a:lin ang="5400000"/>
            </a:gradFill>
            <a:ln w="38100" cap="sq">
              <a:solidFill>
                <a:srgbClr val="FFFFFF">
                  <a:alpha val="74902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1678104" cy="1299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6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46842" y="2306569"/>
            <a:ext cx="51943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TRANSFORMACIÓN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46842" y="7231559"/>
            <a:ext cx="51943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FEEDBACK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405084"/>
            <a:ext cx="51943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ENTRADA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65008" y="4537408"/>
            <a:ext cx="51943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SALIDA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1300965" y="2975049"/>
            <a:ext cx="4649786" cy="1905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V="true">
            <a:off x="12329893" y="5154999"/>
            <a:ext cx="4649786" cy="1905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300965" y="3265461"/>
            <a:ext cx="4463229" cy="258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Conocimientos de los productos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Objetivos de ventas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Condiciones del entorno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Herramientas de ventas</a:t>
            </a: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364036" y="3681701"/>
            <a:ext cx="5700972" cy="225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Aplicaciones de conocimientos de los productos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Seguimiento de metas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Interacción con los clientes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Gestión de ventas</a:t>
            </a: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516451" y="5598254"/>
            <a:ext cx="4463229" cy="225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Ventas realizadas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Cumplimiento de metas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Satisfacción del cliente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Datos de ventas</a:t>
            </a: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7022055" y="7780199"/>
            <a:ext cx="6371670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b="true" sz="1799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Evaluaciones formales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b="true" sz="1799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Resultados del entorno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b="true" sz="1799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Compensaciones y consecuencias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44" r="0" b="-74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2861" y="587461"/>
            <a:ext cx="16782278" cy="9188278"/>
            <a:chOff x="0" y="0"/>
            <a:chExt cx="4420024" cy="24199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20024" cy="2419958"/>
            </a:xfrm>
            <a:custGeom>
              <a:avLst/>
              <a:gdLst/>
              <a:ahLst/>
              <a:cxnLst/>
              <a:rect r="r" b="b" t="t" l="l"/>
              <a:pathLst>
                <a:path h="2419958" w="4420024">
                  <a:moveTo>
                    <a:pt x="23527" y="0"/>
                  </a:moveTo>
                  <a:lnTo>
                    <a:pt x="4396496" y="0"/>
                  </a:lnTo>
                  <a:cubicBezTo>
                    <a:pt x="4409490" y="0"/>
                    <a:pt x="4420024" y="10533"/>
                    <a:pt x="4420024" y="23527"/>
                  </a:cubicBezTo>
                  <a:lnTo>
                    <a:pt x="4420024" y="2396431"/>
                  </a:lnTo>
                  <a:cubicBezTo>
                    <a:pt x="4420024" y="2409424"/>
                    <a:pt x="4409490" y="2419958"/>
                    <a:pt x="4396496" y="2419958"/>
                  </a:cubicBezTo>
                  <a:lnTo>
                    <a:pt x="23527" y="2419958"/>
                  </a:lnTo>
                  <a:cubicBezTo>
                    <a:pt x="10533" y="2419958"/>
                    <a:pt x="0" y="2409424"/>
                    <a:pt x="0" y="2396431"/>
                  </a:cubicBezTo>
                  <a:lnTo>
                    <a:pt x="0" y="23527"/>
                  </a:lnTo>
                  <a:cubicBezTo>
                    <a:pt x="0" y="10533"/>
                    <a:pt x="10533" y="0"/>
                    <a:pt x="235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F386F">
                    <a:alpha val="86000"/>
                  </a:srgbClr>
                </a:gs>
                <a:gs pos="100000">
                  <a:srgbClr val="021B46">
                    <a:alpha val="86000"/>
                  </a:srgbClr>
                </a:gs>
              </a:gsLst>
              <a:lin ang="5400000"/>
            </a:gradFill>
            <a:ln w="38100" cap="rnd">
              <a:solidFill>
                <a:srgbClr val="FFFFFF">
                  <a:alpha val="85882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4420024" cy="2419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6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965168" y="1003402"/>
            <a:ext cx="10357665" cy="79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2"/>
              </a:lnSpc>
            </a:pPr>
            <a:r>
              <a:rPr lang="en-US" sz="5600" b="true">
                <a:solidFill>
                  <a:srgbClr val="F4F8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CLIENTE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958224" y="2108048"/>
            <a:ext cx="6371553" cy="4934920"/>
            <a:chOff x="0" y="0"/>
            <a:chExt cx="1678104" cy="12997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78104" cy="1299732"/>
            </a:xfrm>
            <a:custGeom>
              <a:avLst/>
              <a:gdLst/>
              <a:ahLst/>
              <a:cxnLst/>
              <a:rect r="r" b="b" t="t" l="l"/>
              <a:pathLst>
                <a:path h="1299732" w="1678104">
                  <a:moveTo>
                    <a:pt x="17011" y="0"/>
                  </a:moveTo>
                  <a:lnTo>
                    <a:pt x="1661093" y="0"/>
                  </a:lnTo>
                  <a:cubicBezTo>
                    <a:pt x="1670488" y="0"/>
                    <a:pt x="1678104" y="7616"/>
                    <a:pt x="1678104" y="17011"/>
                  </a:cubicBezTo>
                  <a:lnTo>
                    <a:pt x="1678104" y="1282721"/>
                  </a:lnTo>
                  <a:cubicBezTo>
                    <a:pt x="1678104" y="1292116"/>
                    <a:pt x="1670488" y="1299732"/>
                    <a:pt x="1661093" y="1299732"/>
                  </a:cubicBezTo>
                  <a:lnTo>
                    <a:pt x="17011" y="1299732"/>
                  </a:lnTo>
                  <a:cubicBezTo>
                    <a:pt x="7616" y="1299732"/>
                    <a:pt x="0" y="1292116"/>
                    <a:pt x="0" y="1282721"/>
                  </a:cubicBezTo>
                  <a:lnTo>
                    <a:pt x="0" y="17011"/>
                  </a:lnTo>
                  <a:cubicBezTo>
                    <a:pt x="0" y="7616"/>
                    <a:pt x="7616" y="0"/>
                    <a:pt x="170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F386F">
                    <a:alpha val="75000"/>
                  </a:srgbClr>
                </a:gs>
                <a:gs pos="100000">
                  <a:srgbClr val="021B46">
                    <a:alpha val="75000"/>
                  </a:srgbClr>
                </a:gs>
              </a:gsLst>
              <a:lin ang="5400000"/>
            </a:gradFill>
            <a:ln w="38100" cap="sq">
              <a:solidFill>
                <a:srgbClr val="FFFFFF">
                  <a:alpha val="74902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1678104" cy="1299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6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46842" y="2306569"/>
            <a:ext cx="51943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TRANSFORMACIÓN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46842" y="7231559"/>
            <a:ext cx="51943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FEEDBACK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405084"/>
            <a:ext cx="51943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ENTRADA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65008" y="4537408"/>
            <a:ext cx="51943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SALIDA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1300965" y="2975049"/>
            <a:ext cx="4649786" cy="1905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V="true">
            <a:off x="12329893" y="5154999"/>
            <a:ext cx="4649786" cy="1905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300965" y="3298899"/>
            <a:ext cx="4463229" cy="1934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Percepción Inicial del Producto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Necesidad o Deseo del Cliente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Expectativa del Cliente</a:t>
            </a: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364036" y="3853776"/>
            <a:ext cx="5700972" cy="161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Investigación y Comparación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Influencia de la Marca y Reputación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Evaluación del Precio y Características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Proceso de Decisión </a:t>
            </a:r>
          </a:p>
          <a:p>
            <a:pPr algn="l">
              <a:lnSpc>
                <a:spcPts val="258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520276" y="5526473"/>
            <a:ext cx="4463229" cy="1934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Adquisición del Producto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Experiencia de Uso</a:t>
            </a:r>
          </a:p>
          <a:p>
            <a:pPr algn="l" marL="398692" indent="-199346" lvl="1">
              <a:lnSpc>
                <a:spcPts val="2585"/>
              </a:lnSpc>
              <a:buFont typeface="Arial"/>
              <a:buChar char="•"/>
            </a:pPr>
            <a:r>
              <a:rPr lang="en-US" b="true" sz="1846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Satisfacción del Cliente </a:t>
            </a: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  <a:p>
            <a:pPr algn="l">
              <a:lnSpc>
                <a:spcPts val="2585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364036" y="7818299"/>
            <a:ext cx="6371670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b="true" sz="1799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Recomendación o Opinión Post-compra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b="true" sz="1799">
                <a:solidFill>
                  <a:srgbClr val="F4F8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Fidelización o Cambio de Preferencias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44" r="0" b="-74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39787" y="4407599"/>
            <a:ext cx="7408426" cy="155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96"/>
              </a:lnSpc>
            </a:pPr>
            <a:r>
              <a:rPr lang="en-US" sz="10800" b="true">
                <a:solidFill>
                  <a:srgbClr val="F4F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DAGUiJUnuVE</dc:identifier>
  <dcterms:modified xsi:type="dcterms:W3CDTF">2011-08-01T06:04:30Z</dcterms:modified>
  <cp:revision>1</cp:revision>
  <dc:title>Presentación de Negocios Propuesta de Marketing Corporativo Profesional Azul</dc:title>
</cp:coreProperties>
</file>