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4" r:id="rId26"/>
    <p:sldId id="285" r:id="rId27"/>
    <p:sldId id="282" r:id="rId28"/>
    <p:sldId id="283" r:id="rId29"/>
    <p:sldId id="287" r:id="rId30"/>
    <p:sldId id="286" r:id="rId31"/>
  </p:sldIdLst>
  <p:sldSz cx="10080625" cy="7559675"/>
  <p:notesSz cx="7772400" cy="100584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Gothic" pitchFamily="49" charset="-128"/>
        <a:cs typeface="Arial" charset="0"/>
      </a:defRPr>
    </a:lvl1pPr>
    <a:lvl2pPr marL="431800" indent="-2159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Gothic" pitchFamily="49" charset="-128"/>
        <a:cs typeface="Arial" charset="0"/>
      </a:defRPr>
    </a:lvl2pPr>
    <a:lvl3pPr marL="647700" indent="-2159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Gothic" pitchFamily="49" charset="-128"/>
        <a:cs typeface="Arial" charset="0"/>
      </a:defRPr>
    </a:lvl3pPr>
    <a:lvl4pPr marL="863600" indent="-2159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Gothic" pitchFamily="49" charset="-128"/>
        <a:cs typeface="Arial" charset="0"/>
      </a:defRPr>
    </a:lvl4pPr>
    <a:lvl5pPr marL="1079500" indent="-2159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Gothic" pitchFamily="49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Gothic" pitchFamily="49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Gothic" pitchFamily="49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Gothic" pitchFamily="49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Gothic" pitchFamily="49" charset="-128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50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S Gothic" charset="-128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S Gothic" charset="-128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S Gothic" charset="-128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S Gothic" charset="-128"/>
                <a:cs typeface="Arial Unicode MS" charset="0"/>
              </a:defRPr>
            </a:lvl1pPr>
          </a:lstStyle>
          <a:p>
            <a:pPr>
              <a:defRPr/>
            </a:pPr>
            <a:fld id="{6A33A0B3-4E38-462C-9394-DE60BE05F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B96FB24F-DA01-4012-93F4-741FE7AF4480}" type="slidenum">
              <a:rPr lang="en-U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1</a:t>
            </a:fld>
            <a:endParaRPr lang="en-US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27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F737852C-1575-4836-B7E6-DFDDF8A25754}" type="slidenum">
              <a:rPr lang="en-U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10</a:t>
            </a:fld>
            <a:endParaRPr lang="en-US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19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9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1F1DEB47-A084-4109-941F-99EA2745DC0A}" type="slidenum">
              <a:rPr lang="en-U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11</a:t>
            </a:fld>
            <a:endParaRPr lang="en-US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30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28F615BE-0F87-42C0-AF6B-375B2EDDA315}" type="slidenum">
              <a:rPr lang="en-U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12</a:t>
            </a:fld>
            <a:endParaRPr lang="en-US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40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40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74B95B64-843A-42B5-AF12-F0173B74467F}" type="slidenum">
              <a:rPr lang="en-U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13</a:t>
            </a:fld>
            <a:endParaRPr lang="en-US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50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5C62745C-1FB5-4979-A9BF-4EC796DE85E5}" type="slidenum">
              <a:rPr lang="en-U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14</a:t>
            </a:fld>
            <a:endParaRPr lang="en-US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60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C3C4F86F-52C7-4C55-8726-9665B4C8C4FD}" type="slidenum">
              <a:rPr lang="en-U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15</a:t>
            </a:fld>
            <a:endParaRPr lang="en-US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71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547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63D43975-8A57-4A0A-B6C8-0715E1249F0E}" type="slidenum">
              <a:rPr lang="en-U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16</a:t>
            </a:fld>
            <a:endParaRPr lang="en-US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81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81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547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30B90772-2B6C-49D9-9FED-5B9412027844}" type="slidenum">
              <a:rPr lang="en-U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17</a:t>
            </a:fld>
            <a:endParaRPr lang="en-US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195D3389-FC0F-419E-91E8-2FD5E76E8C1C}" type="slidenum">
              <a:rPr lang="en-U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18</a:t>
            </a:fld>
            <a:endParaRPr lang="en-US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01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01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547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5CEE7E69-3A57-4EBF-B0E6-DB608CF938A1}" type="slidenum">
              <a:rPr lang="en-U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19</a:t>
            </a:fld>
            <a:endParaRPr lang="en-US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12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590AC2C7-0FBE-4187-B6C6-D462620F397A}" type="slidenum">
              <a:rPr lang="en-U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2</a:t>
            </a:fld>
            <a:endParaRPr lang="en-US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37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37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A0E0E77A-9A5E-4614-ADB3-B491D5F22807}" type="slidenum">
              <a:rPr lang="en-U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20</a:t>
            </a:fld>
            <a:endParaRPr lang="en-US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22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22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155BB6BE-370F-4BAD-AE1A-DC0607D08902}" type="slidenum">
              <a:rPr lang="en-U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21</a:t>
            </a:fld>
            <a:endParaRPr lang="en-US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32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4118B720-AEA4-434D-9E72-2ED67A82F2D3}" type="slidenum">
              <a:rPr lang="en-U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22</a:t>
            </a:fld>
            <a:endParaRPr lang="en-US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42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42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547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C2F0F3D1-0BBC-4A91-9210-59131B9E08C4}" type="slidenum">
              <a:rPr lang="en-U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3</a:t>
            </a:fld>
            <a:endParaRPr lang="en-US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8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9F7663C6-BF3C-4E0B-B9FA-CD2A26267091}" type="slidenum">
              <a:rPr lang="en-U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4</a:t>
            </a:fld>
            <a:endParaRPr lang="en-US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58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AACE3A1E-14D2-486E-A3AA-1F5F8E5EA14C}" type="slidenum">
              <a:rPr lang="en-U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5</a:t>
            </a:fld>
            <a:endParaRPr lang="en-US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68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63468478-4C3F-4E91-8F67-54B226BC6D60}" type="slidenum">
              <a:rPr lang="en-U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6</a:t>
            </a:fld>
            <a:endParaRPr lang="en-US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78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78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91EF99BF-2FE8-42F0-A878-4D28E17B2911}" type="slidenum">
              <a:rPr lang="en-U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7</a:t>
            </a:fld>
            <a:endParaRPr lang="en-US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89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4B685CE8-0187-4CE4-8B66-74A2D6EFB207}" type="slidenum">
              <a:rPr lang="en-U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8</a:t>
            </a:fld>
            <a:endParaRPr lang="en-US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99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99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DA85BE4E-F5FB-421C-BB23-5834F38C1C35}" type="slidenum">
              <a:rPr lang="en-US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9</a:t>
            </a:fld>
            <a:endParaRPr lang="en-US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09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D3FD1-70E8-4075-8E0E-D1D77D984D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BDEF7-A183-40C2-95FE-8A58A0DE3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00E49-6A73-4606-AE8E-E5AC99FD38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EC8D3-A115-4306-9F09-889BAF6C9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6C9DC-367F-4764-B7F7-1CA5D5DD8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37DE0-6CBA-4A9A-997B-ED098B2996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750CD-8FBB-45D7-8A7E-669CC1B017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3EBC4-534A-4590-AD8D-1435CC3F3B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B8B4A-A2D7-4485-B0ED-4780A0DC9A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13749-E320-4DEC-8B6E-C5D8CD0BF8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71890-4A19-4245-A432-D04D52EDB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EBEDD-BC5B-446C-88C7-EFCA58CC00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1FA86-C83E-44A9-AE0E-5AB0B3FC77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S Gothic" charset="-128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S Gothic" charset="-128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5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S Gothic" charset="-128"/>
                <a:cs typeface="Arial Unicode MS" charset="0"/>
              </a:defRPr>
            </a:lvl1pPr>
          </a:lstStyle>
          <a:p>
            <a:pPr>
              <a:defRPr/>
            </a:pPr>
            <a:fld id="{24D54427-3C3E-49D3-AD2A-964EB03D06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Arial" charset="0"/>
          <a:ea typeface="MS Gothic" charset="-128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Arial" charset="0"/>
          <a:ea typeface="MS Gothic" charset="-128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Arial" charset="0"/>
          <a:ea typeface="MS Gothic" charset="-128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Arial" charset="0"/>
          <a:ea typeface="MS Gothic" charset="-128"/>
        </a:defRPr>
      </a:lvl5pPr>
      <a:lvl6pPr marL="15367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MS Gothic" charset="-128"/>
        </a:defRPr>
      </a:lvl6pPr>
      <a:lvl7pPr marL="19939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MS Gothic" charset="-128"/>
        </a:defRPr>
      </a:lvl7pPr>
      <a:lvl8pPr marL="24511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MS Gothic" charset="-128"/>
        </a:defRPr>
      </a:lvl8pPr>
      <a:lvl9pPr marL="2908300" indent="-2159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MS Gothic" charset="-128"/>
        </a:defRPr>
      </a:lvl9pPr>
    </p:titleStyle>
    <p:bodyStyle>
      <a:lvl1pPr marL="431800" indent="-32385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Symbol" pitchFamily="18" charset="2"/>
        <a:buChar char="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338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</a:defRPr>
      </a:lvl2pPr>
      <a:lvl3pPr marL="1295400" indent="-2159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</a:defRPr>
      </a:lvl3pPr>
      <a:lvl4pPr marL="1727200" indent="-2159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</a:defRPr>
      </a:lvl4pPr>
      <a:lvl5pPr marL="2159000" indent="-2159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5pPr>
      <a:lvl6pPr marL="26162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</a:defRPr>
      </a:lvl6pPr>
      <a:lvl7pPr marL="30734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</a:defRPr>
      </a:lvl7pPr>
      <a:lvl8pPr marL="35306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</a:defRPr>
      </a:lvl8pPr>
      <a:lvl9pPr marL="3987800" indent="-2159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7975"/>
            <a:ext cx="9070975" cy="1250950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mtClean="0">
                <a:solidFill>
                  <a:srgbClr val="00B050"/>
                </a:solidFill>
              </a:rPr>
              <a:t>Computing PageRank using MapReduce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68475"/>
            <a:ext cx="9070975" cy="4989513"/>
          </a:xfrm>
        </p:spPr>
        <p:txBody>
          <a:bodyPr anchor="ctr"/>
          <a:lstStyle/>
          <a:p>
            <a:pPr marL="0" indent="0" algn="ctr" eaLnBrk="1">
              <a:spcAft>
                <a:spcPct val="0"/>
              </a:spcAft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Jasper </a:t>
            </a:r>
            <a:r>
              <a:rPr lang="en-US" dirty="0" err="1" smtClean="0"/>
              <a:t>Snoek</a:t>
            </a:r>
            <a:endParaRPr lang="en-US" dirty="0" smtClean="0"/>
          </a:p>
          <a:p>
            <a:pPr marL="0" indent="0" algn="ctr" eaLnBrk="1">
              <a:spcAft>
                <a:spcPct val="0"/>
              </a:spcAft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 smtClean="0"/>
          </a:p>
          <a:p>
            <a:pPr marL="0" indent="0" algn="ctr" eaLnBrk="1">
              <a:spcAft>
                <a:spcPct val="0"/>
              </a:spcAft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CSC2544 Final Project Report</a:t>
            </a:r>
            <a:endParaRPr lang="en-US" dirty="0" smtClean="0"/>
          </a:p>
          <a:p>
            <a:pPr marL="0" indent="0" algn="ctr" eaLnBrk="1">
              <a:spcAft>
                <a:spcPct val="0"/>
              </a:spcAft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Dec. 2008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mtClean="0">
                <a:solidFill>
                  <a:srgbClr val="00AE00"/>
                </a:solidFill>
              </a:rPr>
              <a:t>Step 2: Page Rank Iterations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4425950" cy="4989513"/>
          </a:xfrm>
        </p:spPr>
        <p:txBody>
          <a:bodyPr/>
          <a:lstStyle/>
          <a:p>
            <a:pPr eaLnBrk="1"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b="1" smtClean="0"/>
              <a:t>Map: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Input: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key: index.html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value: &lt;pagerank&gt; 1.html 2.html...</a:t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endParaRPr lang="en-US" sz="1800" smtClean="0"/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Output for each outlink: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key: “1.html”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value: “index.html &lt;pagerank&gt; &lt;number of outlinks&gt;”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5151438" y="1768475"/>
            <a:ext cx="4425950" cy="4989513"/>
          </a:xfrm>
        </p:spPr>
        <p:txBody>
          <a:bodyPr/>
          <a:lstStyle/>
          <a:p>
            <a:pPr eaLnBrk="1"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b="1" smtClean="0"/>
              <a:t>Reduce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Input: 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Key: “1.html”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Value: “index.html 0.5 23”</a:t>
            </a:r>
            <a:br>
              <a:rPr lang="en-US" sz="1800" smtClean="0"/>
            </a:br>
            <a:r>
              <a:rPr lang="en-US" sz="1800" smtClean="0"/>
              <a:t>Value: “2.html 2.4 2”</a:t>
            </a:r>
            <a:br>
              <a:rPr lang="en-US" sz="1800" smtClean="0"/>
            </a:br>
            <a:r>
              <a:rPr lang="en-US" sz="1800" smtClean="0"/>
              <a:t>Value: ...</a:t>
            </a:r>
            <a:br>
              <a:rPr lang="en-US" sz="1800" smtClean="0"/>
            </a:br>
            <a:endParaRPr lang="en-US" sz="1800" smtClean="0"/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Output: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Key: “1.html”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Value: “&lt;new pagerank&gt; 1.html 2.html...”</a:t>
            </a:r>
          </a:p>
        </p:txBody>
      </p:sp>
      <p:sp>
        <p:nvSpPr>
          <p:cNvPr id="11269" name="Line 4"/>
          <p:cNvSpPr>
            <a:spLocks noChangeShapeType="1"/>
          </p:cNvSpPr>
          <p:nvPr/>
        </p:nvSpPr>
        <p:spPr bwMode="auto">
          <a:xfrm flipH="1" flipV="1">
            <a:off x="1827213" y="3427413"/>
            <a:ext cx="688975" cy="2517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1143000" y="5999163"/>
            <a:ext cx="3200400" cy="881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b="1">
                <a:solidFill>
                  <a:srgbClr val="DC2300"/>
                </a:solidFill>
              </a:rPr>
              <a:t>Start with the initial pagerank and outlinks of a document.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mtClean="0">
                <a:solidFill>
                  <a:srgbClr val="00AE00"/>
                </a:solidFill>
              </a:rPr>
              <a:t>Step 2: Page Rank Iterations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4425950" cy="4989513"/>
          </a:xfrm>
        </p:spPr>
        <p:txBody>
          <a:bodyPr/>
          <a:lstStyle/>
          <a:p>
            <a:pPr eaLnBrk="1"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b="1" smtClean="0"/>
              <a:t>Map: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Input: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key: index.html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value: &lt;pagerank&gt; 1.html 2.html...</a:t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endParaRPr lang="en-US" sz="1800" smtClean="0"/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Output for each outlink: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key: “1.html”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value: “index.html &lt;pagerank&gt; &lt;number of outlinks&gt;”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5151438" y="1768475"/>
            <a:ext cx="4425950" cy="4989513"/>
          </a:xfrm>
        </p:spPr>
        <p:txBody>
          <a:bodyPr/>
          <a:lstStyle/>
          <a:p>
            <a:pPr eaLnBrk="1"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b="1" smtClean="0"/>
              <a:t>Reduce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Input: 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Key: “1.html”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Value: “index.html 0.5 23”</a:t>
            </a:r>
            <a:br>
              <a:rPr lang="en-US" sz="1800" smtClean="0"/>
            </a:br>
            <a:r>
              <a:rPr lang="en-US" sz="1800" smtClean="0"/>
              <a:t>Value: “2.html 2.4 2”</a:t>
            </a:r>
            <a:br>
              <a:rPr lang="en-US" sz="1800" smtClean="0"/>
            </a:br>
            <a:r>
              <a:rPr lang="en-US" sz="1800" smtClean="0"/>
              <a:t>Value: ...</a:t>
            </a:r>
            <a:br>
              <a:rPr lang="en-US" sz="1800" smtClean="0"/>
            </a:br>
            <a:endParaRPr lang="en-US" sz="1800" smtClean="0"/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Output: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Key: “1.html”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Value: “&lt;new pagerank&gt; 1.html 2.html...”</a:t>
            </a:r>
          </a:p>
        </p:txBody>
      </p:sp>
      <p:sp>
        <p:nvSpPr>
          <p:cNvPr id="12293" name="Line 4"/>
          <p:cNvSpPr>
            <a:spLocks noChangeShapeType="1"/>
          </p:cNvSpPr>
          <p:nvPr/>
        </p:nvSpPr>
        <p:spPr bwMode="auto">
          <a:xfrm flipH="1" flipV="1">
            <a:off x="2284413" y="5256213"/>
            <a:ext cx="231775" cy="688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1143000" y="5999163"/>
            <a:ext cx="3200400" cy="1144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b="1">
                <a:solidFill>
                  <a:srgbClr val="DC2300"/>
                </a:solidFill>
              </a:rPr>
              <a:t>For each outlink, output the docid of this document, its PageRank, and its total number of outlinks.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mtClean="0">
                <a:solidFill>
                  <a:srgbClr val="00AE00"/>
                </a:solidFill>
              </a:rPr>
              <a:t>Step 2: Page Rank Iterations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4425950" cy="4989513"/>
          </a:xfrm>
        </p:spPr>
        <p:txBody>
          <a:bodyPr/>
          <a:lstStyle/>
          <a:p>
            <a:pPr eaLnBrk="1"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b="1" smtClean="0"/>
              <a:t>Map: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Input: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key: index.html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value: &lt;pagerank&gt; 1.html 2.html...</a:t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endParaRPr lang="en-US" sz="1800" smtClean="0"/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Output for each outlink: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key: “1.html”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value: “index.html &lt;pagerank&gt; &lt;number of outlinks&gt;”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5151438" y="1768475"/>
            <a:ext cx="4425950" cy="4989513"/>
          </a:xfrm>
        </p:spPr>
        <p:txBody>
          <a:bodyPr/>
          <a:lstStyle/>
          <a:p>
            <a:pPr eaLnBrk="1"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b="1" smtClean="0"/>
              <a:t>Reduce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Input: 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Key: “1.html”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Value: “index.html 0.5 23”</a:t>
            </a:r>
            <a:br>
              <a:rPr lang="en-US" sz="1800" smtClean="0"/>
            </a:br>
            <a:r>
              <a:rPr lang="en-US" sz="1800" smtClean="0"/>
              <a:t>Value: “2.html 2.4 2”</a:t>
            </a:r>
            <a:br>
              <a:rPr lang="en-US" sz="1800" smtClean="0"/>
            </a:br>
            <a:r>
              <a:rPr lang="en-US" sz="1800" smtClean="0"/>
              <a:t>Value: ...</a:t>
            </a:r>
            <a:br>
              <a:rPr lang="en-US" sz="1800" smtClean="0"/>
            </a:br>
            <a:endParaRPr lang="en-US" sz="1800" smtClean="0"/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Output: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Key: “1.html”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Value: “&lt;new pagerank&gt; 1.html 2.html...”</a:t>
            </a:r>
          </a:p>
        </p:txBody>
      </p:sp>
      <p:sp>
        <p:nvSpPr>
          <p:cNvPr id="13317" name="Line 4"/>
          <p:cNvSpPr>
            <a:spLocks noChangeShapeType="1"/>
          </p:cNvSpPr>
          <p:nvPr/>
        </p:nvSpPr>
        <p:spPr bwMode="auto">
          <a:xfrm flipV="1">
            <a:off x="3886200" y="3198813"/>
            <a:ext cx="1600200" cy="2746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2057400" y="5943600"/>
            <a:ext cx="3200400" cy="1408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b="1">
                <a:solidFill>
                  <a:srgbClr val="DC2300"/>
                </a:solidFill>
              </a:rPr>
              <a:t>Now the reducer has a document id, all the inlinks to that document and their corresponding PageRanks and number of outlinks.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mtClean="0">
                <a:solidFill>
                  <a:srgbClr val="00AE00"/>
                </a:solidFill>
              </a:rPr>
              <a:t>Step 2: Page Rank Iterations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4425950" cy="4989513"/>
          </a:xfrm>
        </p:spPr>
        <p:txBody>
          <a:bodyPr/>
          <a:lstStyle/>
          <a:p>
            <a:pPr eaLnBrk="1"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b="1" smtClean="0"/>
              <a:t>Map: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Input: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key: index.html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value: &lt;pagerank&gt; 1.html 2.html...</a:t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endParaRPr lang="en-US" sz="1800" smtClean="0"/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Output for each outlink: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key: “1.html”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value: “index.html &lt;pagerank&gt;  &lt;number of outlinks&gt;”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5151438" y="1768475"/>
            <a:ext cx="4425950" cy="4989513"/>
          </a:xfrm>
        </p:spPr>
        <p:txBody>
          <a:bodyPr/>
          <a:lstStyle/>
          <a:p>
            <a:pPr eaLnBrk="1"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b="1" smtClean="0"/>
              <a:t>Reduce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Input: 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Key: “1.html”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Value: “index.html 0.5 23”</a:t>
            </a:r>
            <a:br>
              <a:rPr lang="en-US" sz="1800" smtClean="0"/>
            </a:br>
            <a:r>
              <a:rPr lang="en-US" sz="1800" smtClean="0"/>
              <a:t>Value: “2.html 2.4 2”</a:t>
            </a:r>
            <a:br>
              <a:rPr lang="en-US" sz="1800" smtClean="0"/>
            </a:br>
            <a:r>
              <a:rPr lang="en-US" sz="1800" smtClean="0"/>
              <a:t>Value: ...</a:t>
            </a:r>
            <a:br>
              <a:rPr lang="en-US" sz="1800" smtClean="0"/>
            </a:br>
            <a:endParaRPr lang="en-US" sz="1800" smtClean="0"/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Output: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Key: “1.html”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Value: “&lt;new pagerank&gt; 1.html 2.html...”</a:t>
            </a:r>
          </a:p>
        </p:txBody>
      </p:sp>
      <p:sp>
        <p:nvSpPr>
          <p:cNvPr id="14341" name="Line 4"/>
          <p:cNvSpPr>
            <a:spLocks noChangeShapeType="1"/>
          </p:cNvSpPr>
          <p:nvPr/>
        </p:nvSpPr>
        <p:spPr bwMode="auto">
          <a:xfrm flipV="1">
            <a:off x="3886200" y="5027613"/>
            <a:ext cx="1600200" cy="917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2057400" y="5943600"/>
            <a:ext cx="3200400" cy="1144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b="1">
                <a:solidFill>
                  <a:srgbClr val="DC2300"/>
                </a:solidFill>
              </a:rPr>
              <a:t>Compute the new PageRank and output in the same format as the URL parser.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mtClean="0">
                <a:solidFill>
                  <a:srgbClr val="00AE00"/>
                </a:solidFill>
              </a:rPr>
              <a:t>Step 2: Page Rank Iterations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4425950" cy="4989513"/>
          </a:xfrm>
        </p:spPr>
        <p:txBody>
          <a:bodyPr/>
          <a:lstStyle/>
          <a:p>
            <a:pPr eaLnBrk="1"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b="1" smtClean="0"/>
              <a:t>Map: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Input: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key: index.html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value: &lt;pagerank&gt; 1.html 2.html...</a:t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endParaRPr lang="en-US" sz="1800" smtClean="0"/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Output for each outlink: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key: “1.html”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value: “index.html &lt;pagerank&gt;  &lt;number of outlinks&gt;”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5151438" y="1768475"/>
            <a:ext cx="4425950" cy="4989513"/>
          </a:xfrm>
        </p:spPr>
        <p:txBody>
          <a:bodyPr/>
          <a:lstStyle/>
          <a:p>
            <a:pPr eaLnBrk="1"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b="1" smtClean="0"/>
              <a:t>Reduce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Input: 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Key: “1.html”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Value: “index.html 0.5 23”</a:t>
            </a:r>
            <a:br>
              <a:rPr lang="en-US" sz="1800" smtClean="0"/>
            </a:br>
            <a:r>
              <a:rPr lang="en-US" sz="1800" smtClean="0"/>
              <a:t>Value: “2.html 2.4 2”</a:t>
            </a:r>
            <a:br>
              <a:rPr lang="en-US" sz="1800" smtClean="0"/>
            </a:br>
            <a:r>
              <a:rPr lang="en-US" sz="1800" smtClean="0"/>
              <a:t>Value: ...</a:t>
            </a:r>
            <a:br>
              <a:rPr lang="en-US" sz="1800" smtClean="0"/>
            </a:br>
            <a:endParaRPr lang="en-US" sz="1800" smtClean="0"/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Output: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Key: “1.html”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Value: “&lt;new pagerank&gt; 1.html 2.html...”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2743200" y="5715000"/>
            <a:ext cx="3200400" cy="1671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b="1">
                <a:solidFill>
                  <a:srgbClr val="DC2300"/>
                </a:solidFill>
              </a:rPr>
              <a:t>Now iterate until convergence!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b="1">
                <a:solidFill>
                  <a:srgbClr val="DC2300"/>
                </a:solidFill>
              </a:rPr>
              <a:t>Note: even computing convergence can be tricky when the computation is distributed.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mtClean="0">
                <a:solidFill>
                  <a:srgbClr val="00AE00"/>
                </a:solidFill>
              </a:rPr>
              <a:t>Step 2: Computing PageRank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2514600"/>
            <a:ext cx="4137025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388" name="Line 3"/>
          <p:cNvSpPr>
            <a:spLocks noChangeShapeType="1"/>
          </p:cNvSpPr>
          <p:nvPr/>
        </p:nvSpPr>
        <p:spPr bwMode="auto">
          <a:xfrm>
            <a:off x="2057400" y="2743200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685800" y="2125663"/>
            <a:ext cx="1600200" cy="617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</a:tabLst>
            </a:pPr>
            <a:r>
              <a:rPr lang="en-US" b="1">
                <a:solidFill>
                  <a:srgbClr val="DC2300"/>
                </a:solidFill>
              </a:rPr>
              <a:t>PageRank of document u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4114800" y="3886200"/>
            <a:ext cx="228600" cy="433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/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 flipV="1">
            <a:off x="5029200" y="3427413"/>
            <a:ext cx="1588" cy="460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3886200" y="3954463"/>
            <a:ext cx="2286000" cy="617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US" b="1">
                <a:solidFill>
                  <a:srgbClr val="DC2300"/>
                </a:solidFill>
              </a:rPr>
              <a:t>Number of outlinks from document v</a:t>
            </a:r>
          </a:p>
        </p:txBody>
      </p:sp>
      <p:sp>
        <p:nvSpPr>
          <p:cNvPr id="16393" name="Rectangle 8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814513"/>
            <a:ext cx="9070975" cy="4899025"/>
          </a:xfrm>
        </p:spPr>
        <p:txBody>
          <a:bodyPr anchor="ctr"/>
          <a:lstStyle/>
          <a:p>
            <a:pPr marL="0" indent="0" algn="ctr" eaLnBrk="1">
              <a:spcAft>
                <a:spcPct val="0"/>
              </a:spcAft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16394" name="Line 9"/>
          <p:cNvSpPr>
            <a:spLocks noChangeShapeType="1"/>
          </p:cNvSpPr>
          <p:nvPr/>
        </p:nvSpPr>
        <p:spPr bwMode="auto">
          <a:xfrm>
            <a:off x="4343400" y="2286000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2743200" y="1828800"/>
            <a:ext cx="1828800" cy="881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</a:tabLst>
            </a:pPr>
            <a:r>
              <a:rPr lang="en-US" b="1">
                <a:solidFill>
                  <a:srgbClr val="DC2300"/>
                </a:solidFill>
              </a:rPr>
              <a:t>PageRank of document v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</a:tabLst>
            </a:pPr>
            <a:r>
              <a:rPr lang="en-US" b="1">
                <a:solidFill>
                  <a:srgbClr val="DC2300"/>
                </a:solidFill>
              </a:rPr>
              <a:t>that links to u</a:t>
            </a:r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 flipH="1">
            <a:off x="6399213" y="2286000"/>
            <a:ext cx="917575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7315200" y="1828800"/>
            <a:ext cx="2057400" cy="617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</a:tabLst>
            </a:pPr>
            <a:r>
              <a:rPr lang="en-US" b="1">
                <a:solidFill>
                  <a:srgbClr val="DC2300"/>
                </a:solidFill>
              </a:rPr>
              <a:t>1 – damping factor </a:t>
            </a:r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 flipV="1">
            <a:off x="2514600" y="3427413"/>
            <a:ext cx="1143000" cy="460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1371600" y="3886200"/>
            <a:ext cx="1371600" cy="617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</a:tabLst>
            </a:pPr>
            <a:r>
              <a:rPr lang="en-US" b="1">
                <a:solidFill>
                  <a:srgbClr val="DC2300"/>
                </a:solidFill>
              </a:rPr>
              <a:t>Damping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</a:tabLst>
            </a:pPr>
            <a:r>
              <a:rPr lang="en-US" b="1">
                <a:solidFill>
                  <a:srgbClr val="DC2300"/>
                </a:solidFill>
              </a:rPr>
              <a:t>factor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mtClean="0">
                <a:solidFill>
                  <a:srgbClr val="00AE00"/>
                </a:solidFill>
              </a:rPr>
              <a:t>Step 2: Computing PageRank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2514600"/>
            <a:ext cx="4137025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7412" name="Line 3"/>
          <p:cNvSpPr>
            <a:spLocks noChangeShapeType="1"/>
          </p:cNvSpPr>
          <p:nvPr/>
        </p:nvSpPr>
        <p:spPr bwMode="auto">
          <a:xfrm>
            <a:off x="2057400" y="2743200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685800" y="2125663"/>
            <a:ext cx="1600200" cy="617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</a:tabLst>
            </a:pPr>
            <a:r>
              <a:rPr lang="en-US" b="1">
                <a:solidFill>
                  <a:srgbClr val="DC2300"/>
                </a:solidFill>
              </a:rPr>
              <a:t>PageRank of document u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4114800" y="3886200"/>
            <a:ext cx="228600" cy="433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/>
          </a:p>
        </p:txBody>
      </p:sp>
      <p:sp>
        <p:nvSpPr>
          <p:cNvPr id="17415" name="Line 6"/>
          <p:cNvSpPr>
            <a:spLocks noChangeShapeType="1"/>
          </p:cNvSpPr>
          <p:nvPr/>
        </p:nvSpPr>
        <p:spPr bwMode="auto">
          <a:xfrm flipV="1">
            <a:off x="5029200" y="3427413"/>
            <a:ext cx="1588" cy="460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3886200" y="3954463"/>
            <a:ext cx="2286000" cy="617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US" b="1">
                <a:solidFill>
                  <a:srgbClr val="DC2300"/>
                </a:solidFill>
              </a:rPr>
              <a:t>Number of outlinks from document v</a:t>
            </a:r>
          </a:p>
        </p:txBody>
      </p:sp>
      <p:sp>
        <p:nvSpPr>
          <p:cNvPr id="17417" name="Line 8"/>
          <p:cNvSpPr>
            <a:spLocks noChangeShapeType="1"/>
          </p:cNvSpPr>
          <p:nvPr/>
        </p:nvSpPr>
        <p:spPr bwMode="auto">
          <a:xfrm>
            <a:off x="4343400" y="2286000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2743200" y="1828800"/>
            <a:ext cx="1828800" cy="881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</a:tabLst>
            </a:pPr>
            <a:r>
              <a:rPr lang="en-US" b="1">
                <a:solidFill>
                  <a:srgbClr val="DC2300"/>
                </a:solidFill>
              </a:rPr>
              <a:t>PageRank of document v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</a:tabLst>
            </a:pPr>
            <a:r>
              <a:rPr lang="en-US" b="1">
                <a:solidFill>
                  <a:srgbClr val="DC2300"/>
                </a:solidFill>
              </a:rPr>
              <a:t>that links to u</a:t>
            </a:r>
          </a:p>
        </p:txBody>
      </p:sp>
      <p:sp>
        <p:nvSpPr>
          <p:cNvPr id="17419" name="Line 10"/>
          <p:cNvSpPr>
            <a:spLocks noChangeShapeType="1"/>
          </p:cNvSpPr>
          <p:nvPr/>
        </p:nvSpPr>
        <p:spPr bwMode="auto">
          <a:xfrm flipH="1">
            <a:off x="6399213" y="2286000"/>
            <a:ext cx="917575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7315200" y="1828800"/>
            <a:ext cx="2057400" cy="617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</a:tabLst>
            </a:pPr>
            <a:r>
              <a:rPr lang="en-US" b="1">
                <a:solidFill>
                  <a:srgbClr val="DC2300"/>
                </a:solidFill>
              </a:rPr>
              <a:t>1 – damping factor </a:t>
            </a:r>
          </a:p>
        </p:txBody>
      </p:sp>
      <p:sp>
        <p:nvSpPr>
          <p:cNvPr id="17421" name="Line 12"/>
          <p:cNvSpPr>
            <a:spLocks noChangeShapeType="1"/>
          </p:cNvSpPr>
          <p:nvPr/>
        </p:nvSpPr>
        <p:spPr bwMode="auto">
          <a:xfrm flipV="1">
            <a:off x="2514600" y="3427413"/>
            <a:ext cx="1143000" cy="460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2" name="Text Box 13"/>
          <p:cNvSpPr txBox="1">
            <a:spLocks noChangeArrowheads="1"/>
          </p:cNvSpPr>
          <p:nvPr/>
        </p:nvSpPr>
        <p:spPr bwMode="auto">
          <a:xfrm>
            <a:off x="1371600" y="3886200"/>
            <a:ext cx="1371600" cy="617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</a:tabLst>
            </a:pPr>
            <a:r>
              <a:rPr lang="en-US" b="1">
                <a:solidFill>
                  <a:srgbClr val="DC2300"/>
                </a:solidFill>
              </a:rPr>
              <a:t>Damping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</a:tabLst>
            </a:pPr>
            <a:r>
              <a:rPr lang="en-US" b="1">
                <a:solidFill>
                  <a:srgbClr val="DC2300"/>
                </a:solidFill>
              </a:rPr>
              <a:t>factor</a:t>
            </a:r>
          </a:p>
        </p:txBody>
      </p:sp>
      <p:sp>
        <p:nvSpPr>
          <p:cNvPr id="17423" name="Text Box 14"/>
          <p:cNvSpPr txBox="1">
            <a:spLocks noChangeArrowheads="1"/>
          </p:cNvSpPr>
          <p:nvPr/>
        </p:nvSpPr>
        <p:spPr bwMode="auto">
          <a:xfrm>
            <a:off x="914400" y="4800600"/>
            <a:ext cx="8458200" cy="1935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b="1">
                <a:solidFill>
                  <a:srgbClr val="000000"/>
                </a:solidFill>
              </a:rPr>
              <a:t>Remember the reducer gets for each document </a:t>
            </a:r>
            <a:r>
              <a:rPr lang="en-US" b="1" i="1">
                <a:solidFill>
                  <a:srgbClr val="000000"/>
                </a:solidFill>
              </a:rPr>
              <a:t>v</a:t>
            </a:r>
            <a:r>
              <a:rPr lang="en-US" b="1">
                <a:solidFill>
                  <a:srgbClr val="000000"/>
                </a:solidFill>
              </a:rPr>
              <a:t> linking to </a:t>
            </a:r>
            <a:r>
              <a:rPr lang="en-US" b="1" i="1">
                <a:solidFill>
                  <a:srgbClr val="000000"/>
                </a:solidFill>
              </a:rPr>
              <a:t>u: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b="1">
              <a:solidFill>
                <a:srgbClr val="000000"/>
              </a:solidFill>
            </a:endParaRP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b="1">
                <a:solidFill>
                  <a:srgbClr val="000000"/>
                </a:solidFill>
              </a:rPr>
              <a:t>Key: “</a:t>
            </a:r>
            <a:r>
              <a:rPr lang="en-US" b="1" i="1">
                <a:solidFill>
                  <a:srgbClr val="000000"/>
                </a:solidFill>
              </a:rPr>
              <a:t>u</a:t>
            </a:r>
            <a:r>
              <a:rPr lang="en-US" b="1">
                <a:solidFill>
                  <a:srgbClr val="000000"/>
                </a:solidFill>
              </a:rPr>
              <a:t>”</a:t>
            </a:r>
          </a:p>
          <a:p>
            <a:pPr lvl="4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b="1">
                <a:solidFill>
                  <a:srgbClr val="000000"/>
                </a:solidFill>
              </a:rPr>
              <a:t>Value: “</a:t>
            </a:r>
            <a:r>
              <a:rPr lang="en-US" b="1" i="1">
                <a:solidFill>
                  <a:srgbClr val="000000"/>
                </a:solidFill>
              </a:rPr>
              <a:t>v</a:t>
            </a:r>
            <a:r>
              <a:rPr lang="en-US" b="1">
                <a:solidFill>
                  <a:srgbClr val="000000"/>
                </a:solidFill>
              </a:rPr>
              <a:t> &lt;PageRank of </a:t>
            </a:r>
            <a:r>
              <a:rPr lang="en-US" b="1" i="1">
                <a:solidFill>
                  <a:srgbClr val="000000"/>
                </a:solidFill>
              </a:rPr>
              <a:t>v</a:t>
            </a:r>
            <a:r>
              <a:rPr lang="en-US" b="1">
                <a:solidFill>
                  <a:srgbClr val="000000"/>
                </a:solidFill>
              </a:rPr>
              <a:t>&gt; &lt;number of outlinks from </a:t>
            </a:r>
            <a:r>
              <a:rPr lang="en-US" b="1" i="1">
                <a:solidFill>
                  <a:srgbClr val="000000"/>
                </a:solidFill>
              </a:rPr>
              <a:t>v</a:t>
            </a:r>
            <a:r>
              <a:rPr lang="en-US" b="1">
                <a:solidFill>
                  <a:srgbClr val="000000"/>
                </a:solidFill>
              </a:rPr>
              <a:t>&gt;”</a:t>
            </a:r>
          </a:p>
          <a:p>
            <a:pPr lvl="4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b="1">
              <a:solidFill>
                <a:srgbClr val="000000"/>
              </a:solidFill>
            </a:endParaRPr>
          </a:p>
          <a:p>
            <a:pPr lvl="4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b="1">
                <a:solidFill>
                  <a:srgbClr val="000000"/>
                </a:solidFill>
              </a:rPr>
              <a:t>So we just sum over all the values passed to the reducer to compute the new PageRank!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7975"/>
            <a:ext cx="9070975" cy="1250950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mtClean="0">
                <a:solidFill>
                  <a:srgbClr val="00AE00"/>
                </a:solidFill>
              </a:rPr>
              <a:t>Step 3: Sort Documents by PageRank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4425950" cy="5680075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000" b="1" smtClean="0"/>
              <a:t>Last step: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000" smtClean="0"/>
              <a:t>Sort all the documents by pagerank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000" smtClean="0"/>
              <a:t>Assume many gigabytes of document ids, PageRanks and outlinks.</a:t>
            </a:r>
            <a:br>
              <a:rPr lang="en-US" sz="2000" smtClean="0"/>
            </a:br>
            <a:endParaRPr lang="en-US" sz="2000" smtClean="0"/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000" smtClean="0"/>
              <a:t>MapReduce sorts all outputs by key using a distributed mergesort (very fast and scalable)</a:t>
            </a:r>
            <a:r>
              <a:rPr lang="ar-SA" sz="2000" smtClean="0">
                <a:cs typeface="Arial" charset="0"/>
              </a:rPr>
              <a:t>‏</a:t>
            </a:r>
            <a:endParaRPr lang="en-US" sz="2000" smtClean="0"/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000" smtClean="0"/>
              <a:t>Sort the outputs from each reduce and then merge them to a file.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000" smtClean="0"/>
              <a:t>So output pagerank as key, document id as value and MapReduce takes care of the rest.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5151438" y="1768475"/>
            <a:ext cx="4425950" cy="4989513"/>
          </a:xfrm>
        </p:spPr>
        <p:txBody>
          <a:bodyPr/>
          <a:lstStyle/>
          <a:p>
            <a:pPr eaLnBrk="1"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b="1" smtClean="0"/>
              <a:t>Map: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Input: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Key: “index.html”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Value: “&lt;pagerank&gt; &lt;outlinks&gt;”</a:t>
            </a:r>
            <a:br>
              <a:rPr lang="en-US" sz="1800" smtClean="0"/>
            </a:br>
            <a:endParaRPr lang="en-US" sz="1800" smtClean="0"/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Output: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Key: “&lt;pagerank&gt;”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Value: “index.html”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mtClean="0">
                <a:solidFill>
                  <a:srgbClr val="00AE00"/>
                </a:solidFill>
              </a:rPr>
              <a:t>Implementation Details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4425950" cy="4989513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400" dirty="0" err="1" smtClean="0"/>
              <a:t>Hadoop</a:t>
            </a:r>
            <a:r>
              <a:rPr lang="en-US" sz="2400" dirty="0" smtClean="0"/>
              <a:t> Open-Source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 Framework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400" dirty="0" smtClean="0"/>
              <a:t>Java built on Apache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400" dirty="0" smtClean="0"/>
              <a:t>Used by Yahoo, Amazon</a:t>
            </a:r>
            <a:br>
              <a:rPr lang="en-US" sz="2400" dirty="0" smtClean="0"/>
            </a:br>
            <a:endParaRPr lang="en-US" sz="2400" dirty="0" smtClean="0"/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400" dirty="0" smtClean="0"/>
              <a:t>No cluster – just my (dual-core) laptop :(</a:t>
            </a: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5250" y="2286000"/>
            <a:ext cx="4425950" cy="1046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mtClean="0">
                <a:solidFill>
                  <a:srgbClr val="00AE00"/>
                </a:solidFill>
              </a:rPr>
              <a:t>Testing the Algorithm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4425950" cy="4989513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000" smtClean="0"/>
              <a:t>Create a synthetic web graph</a:t>
            </a:r>
            <a:br>
              <a:rPr lang="en-US" sz="2000" smtClean="0"/>
            </a:br>
            <a:endParaRPr lang="en-US" sz="2000" smtClean="0"/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000" smtClean="0"/>
              <a:t>JUNG (Java Universal Network/Graph) Framework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000" smtClean="0"/>
              <a:t>Open source Java library for modeling and viewing graphs </a:t>
            </a:r>
            <a:br>
              <a:rPr lang="en-US" sz="2000" smtClean="0"/>
            </a:br>
            <a:endParaRPr lang="en-US" sz="2000" smtClean="0"/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000" smtClean="0"/>
              <a:t>Generate random (semi-realistic) graphs and compute PageRank!</a:t>
            </a:r>
          </a:p>
          <a:p>
            <a:pPr lvl="2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000" smtClean="0"/>
              <a:t>Note: I skipped the URL parsing stage here...</a:t>
            </a: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51438" y="2967038"/>
            <a:ext cx="4425950" cy="2593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mtClean="0">
                <a:solidFill>
                  <a:srgbClr val="00B050"/>
                </a:solidFill>
              </a:rPr>
              <a:t>Motivation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</p:spPr>
        <p:txBody>
          <a:bodyPr/>
          <a:lstStyle/>
          <a:p>
            <a:pPr marL="0" indent="0" eaLnBrk="1"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/>
              <a:t> The internet is huge: Google has found over 1 trillion unique </a:t>
            </a:r>
            <a:r>
              <a:rPr lang="en-US" sz="2400" dirty="0" smtClean="0"/>
              <a:t>urls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!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 eaLnBrk="1"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/>
              <a:t>  Assume each </a:t>
            </a:r>
            <a:r>
              <a:rPr lang="en-US" sz="2400" dirty="0" err="1" smtClean="0"/>
              <a:t>url</a:t>
            </a:r>
            <a:r>
              <a:rPr lang="en-US" sz="2400" dirty="0" smtClean="0"/>
              <a:t> takes 0.5K, then we need over 400TB just to store URLs!</a:t>
            </a:r>
            <a:br>
              <a:rPr lang="en-US" sz="2400" dirty="0" smtClean="0"/>
            </a:br>
            <a:endParaRPr lang="en-US" sz="2400" dirty="0" smtClean="0"/>
          </a:p>
          <a:p>
            <a:pPr marL="0" indent="0" eaLnBrk="1"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/>
              <a:t> Need an algorithm to rank </a:t>
            </a:r>
            <a:r>
              <a:rPr lang="en-US" sz="2400" dirty="0" err="1" smtClean="0"/>
              <a:t>webpages</a:t>
            </a:r>
            <a:r>
              <a:rPr lang="en-US" sz="2400" dirty="0" smtClean="0"/>
              <a:t> based on importance efficiently: </a:t>
            </a:r>
            <a:r>
              <a:rPr lang="en-US" sz="2400" b="1" dirty="0" err="1" smtClean="0"/>
              <a:t>PageRank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 smtClean="0"/>
          </a:p>
          <a:p>
            <a:pPr marL="0" indent="0" eaLnBrk="1"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b="1" dirty="0" smtClean="0"/>
              <a:t> </a:t>
            </a:r>
            <a:r>
              <a:rPr lang="en-US" sz="2400" dirty="0" smtClean="0"/>
              <a:t>Need a framework that allows the implementation </a:t>
            </a:r>
            <a:r>
              <a:rPr lang="en-US" sz="2400" dirty="0" err="1" smtClean="0"/>
              <a:t>PageRank</a:t>
            </a:r>
            <a:r>
              <a:rPr lang="en-US" sz="2400" dirty="0" smtClean="0"/>
              <a:t> in a distributed and highly scalable way: </a:t>
            </a:r>
            <a:r>
              <a:rPr lang="en-US" sz="2400" b="1" dirty="0" err="1" smtClean="0"/>
              <a:t>MapReduce</a:t>
            </a:r>
            <a:endParaRPr lang="en-US" sz="24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baseline="30000" dirty="0" smtClean="0"/>
              <a:t>1</a:t>
            </a:r>
            <a:r>
              <a:rPr lang="en-US" dirty="0" smtClean="0"/>
              <a:t>http://googleblog.blogspot.com/2008/07/we-knew-web-was-big.html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6388"/>
            <a:ext cx="9070975" cy="1250950"/>
          </a:xfrm>
        </p:spPr>
        <p:txBody>
          <a:bodyPr/>
          <a:lstStyle/>
          <a:p>
            <a:pPr marL="431800" indent="-32385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mtClean="0">
                <a:solidFill>
                  <a:srgbClr val="00AE00"/>
                </a:solidFill>
              </a:rPr>
              <a:t>Testing the Algorithm: (Preferential Attachments)</a:t>
            </a:r>
            <a:r>
              <a:rPr lang="ar-SA" b="1" smtClean="0">
                <a:solidFill>
                  <a:srgbClr val="00AE00"/>
                </a:solidFill>
                <a:cs typeface="Arial" charset="0"/>
              </a:rPr>
              <a:t>‏</a:t>
            </a:r>
            <a:endParaRPr lang="en-US" b="1" smtClean="0">
              <a:solidFill>
                <a:srgbClr val="00AE00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97962" cy="4899025"/>
          </a:xfrm>
        </p:spPr>
        <p:txBody>
          <a:bodyPr/>
          <a:lstStyle/>
          <a:p>
            <a:pPr eaLnBrk="1"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b="1" dirty="0" smtClean="0"/>
              <a:t>Adding new vertices to the graph: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smtClean="0"/>
              <a:t>A.-L. </a:t>
            </a:r>
            <a:r>
              <a:rPr lang="en-US" sz="2000" dirty="0" err="1" smtClean="0"/>
              <a:t>Barabasi</a:t>
            </a:r>
            <a:r>
              <a:rPr lang="en-US" sz="2000" dirty="0" smtClean="0"/>
              <a:t> and R. Albert, Emergence of scaling in random networks, Science 286, 1999.</a:t>
            </a:r>
            <a:br>
              <a:rPr lang="en-US" sz="2000" dirty="0" smtClean="0"/>
            </a:br>
            <a:endParaRPr lang="en-US" sz="2000" dirty="0" smtClean="0"/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smtClean="0"/>
              <a:t>Create a new vertex and create </a:t>
            </a:r>
            <a:r>
              <a:rPr lang="en-US" sz="2000" i="1" dirty="0" smtClean="0"/>
              <a:t>n</a:t>
            </a:r>
            <a:r>
              <a:rPr lang="en-US" sz="2000" dirty="0" smtClean="0"/>
              <a:t> out-edges.  Choose the targets of the out-edges with probability proportional to the in-degree of the target.</a:t>
            </a:r>
            <a:br>
              <a:rPr lang="en-US" sz="2000" dirty="0" smtClean="0"/>
            </a:br>
            <a:endParaRPr lang="en-US" sz="2000" dirty="0" smtClean="0"/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smtClean="0"/>
              <a:t>Probability of adding an edge from a newly generated vertex to an existing vertex </a:t>
            </a:r>
            <a:r>
              <a:rPr lang="en-US" sz="2000" i="1" dirty="0" smtClean="0"/>
              <a:t>v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p = (in-degree(</a:t>
            </a:r>
            <a:r>
              <a:rPr lang="en-US" sz="2000" i="1" dirty="0" smtClean="0"/>
              <a:t>v</a:t>
            </a:r>
            <a:r>
              <a:rPr lang="en-US" sz="2000" dirty="0" smtClean="0"/>
              <a:t>) + 1) / (|E| + |V|)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where |E| and |V| are the number of edges and vertices respectively.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mtClean="0">
                <a:solidFill>
                  <a:srgbClr val="00B050"/>
                </a:solidFill>
              </a:rPr>
              <a:t>Testing</a:t>
            </a:r>
            <a:r>
              <a:rPr lang="en-US" b="1" smtClean="0">
                <a:solidFill>
                  <a:srgbClr val="00AE00"/>
                </a:solidFill>
              </a:rPr>
              <a:t> t</a:t>
            </a:r>
            <a:r>
              <a:rPr lang="en-US" b="1" smtClean="0">
                <a:solidFill>
                  <a:srgbClr val="00B050"/>
                </a:solidFill>
              </a:rPr>
              <a:t>h</a:t>
            </a:r>
            <a:r>
              <a:rPr lang="en-US" b="1" smtClean="0">
                <a:solidFill>
                  <a:srgbClr val="00AE00"/>
                </a:solidFill>
              </a:rPr>
              <a:t>e Algorithm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6112" y="1417637"/>
            <a:ext cx="6045200" cy="4200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849312" y="6065837"/>
            <a:ext cx="8915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The </a:t>
            </a:r>
            <a:r>
              <a:rPr lang="en-US" dirty="0" err="1" smtClean="0"/>
              <a:t>PageRank</a:t>
            </a:r>
            <a:r>
              <a:rPr lang="en-US" dirty="0" smtClean="0"/>
              <a:t> algorithm converges rapidly for any sized web-graph.  This figure shows the convergence for a graph of 1000 vertices (with an average of two links per vertex).  </a:t>
            </a:r>
            <a:r>
              <a:rPr lang="en-US" dirty="0" err="1" smtClean="0"/>
              <a:t>Brin</a:t>
            </a:r>
            <a:r>
              <a:rPr lang="en-US" dirty="0" smtClean="0"/>
              <a:t> and Page report that </a:t>
            </a:r>
            <a:r>
              <a:rPr lang="en-US" dirty="0" err="1" smtClean="0"/>
              <a:t>PageRank</a:t>
            </a:r>
            <a:r>
              <a:rPr lang="en-US" dirty="0" smtClean="0"/>
              <a:t> computation for a </a:t>
            </a:r>
            <a:r>
              <a:rPr lang="en-US" dirty="0" err="1" smtClean="0"/>
              <a:t>webgraph</a:t>
            </a:r>
            <a:r>
              <a:rPr lang="en-US" dirty="0" smtClean="0"/>
              <a:t> of 322 million links converges in only 52 iterations. </a:t>
            </a:r>
            <a:r>
              <a:rPr lang="en-US" sz="1200" dirty="0" smtClean="0"/>
              <a:t>(</a:t>
            </a:r>
            <a:r>
              <a:rPr lang="en-US" sz="1200" dirty="0" smtClean="0"/>
              <a:t>Page, Lawrence; </a:t>
            </a:r>
            <a:r>
              <a:rPr lang="en-US" sz="1200" dirty="0" err="1" smtClean="0"/>
              <a:t>Brin</a:t>
            </a:r>
            <a:r>
              <a:rPr lang="en-US" sz="1200" dirty="0" smtClean="0"/>
              <a:t>, Sergey; </a:t>
            </a:r>
            <a:r>
              <a:rPr lang="en-US" sz="1200" dirty="0" err="1" smtClean="0"/>
              <a:t>Motwani</a:t>
            </a:r>
            <a:r>
              <a:rPr lang="en-US" sz="1200" dirty="0" smtClean="0"/>
              <a:t>, Rajeev and </a:t>
            </a:r>
            <a:r>
              <a:rPr lang="en-US" sz="1200" dirty="0" err="1" smtClean="0"/>
              <a:t>Winograd</a:t>
            </a:r>
            <a:r>
              <a:rPr lang="en-US" sz="1200" dirty="0" smtClean="0"/>
              <a:t>, Terry (1999). The </a:t>
            </a:r>
            <a:r>
              <a:rPr lang="en-US" sz="1200" dirty="0" err="1" smtClean="0"/>
              <a:t>PageRank</a:t>
            </a:r>
            <a:r>
              <a:rPr lang="en-US" sz="1200" dirty="0" smtClean="0"/>
              <a:t> citation ranking: Bringing order to the Web)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b="1" smtClean="0">
                <a:solidFill>
                  <a:srgbClr val="00B050"/>
                </a:solidFill>
              </a:rPr>
              <a:t>Generating a new graph</a:t>
            </a:r>
          </a:p>
        </p:txBody>
      </p:sp>
      <p:sp>
        <p:nvSpPr>
          <p:cNvPr id="23555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/>
            <a:r>
              <a:rPr lang="en-US" smtClean="0"/>
              <a:t>Start with a set of vertices</a:t>
            </a:r>
          </a:p>
        </p:txBody>
      </p:sp>
      <p:pic>
        <p:nvPicPr>
          <p:cNvPr id="23556" name="Picture Placeholder 9" descr="heatim0.bmp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04825" y="3270250"/>
            <a:ext cx="4452938" cy="2609850"/>
          </a:xfrm>
        </p:spPr>
      </p:pic>
      <p:sp>
        <p:nvSpPr>
          <p:cNvPr id="23557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5121275" y="1265238"/>
            <a:ext cx="4456113" cy="1905000"/>
          </a:xfrm>
        </p:spPr>
        <p:txBody>
          <a:bodyPr/>
          <a:lstStyle/>
          <a:p>
            <a:pPr eaLnBrk="1"/>
            <a:r>
              <a:rPr lang="en-US" smtClean="0"/>
              <a:t>Add a new vertex with 2 links (targets are decided by the preferential attachment model)</a:t>
            </a:r>
          </a:p>
          <a:p>
            <a:pPr eaLnBrk="1"/>
            <a:r>
              <a:rPr lang="en-US" smtClean="0"/>
              <a:t>(Vertices are colored by their relative PageRanks)</a:t>
            </a:r>
          </a:p>
        </p:txBody>
      </p:sp>
      <p:pic>
        <p:nvPicPr>
          <p:cNvPr id="23558" name="Content Placeholder 13" descr="heatim1.bmp"/>
          <p:cNvPicPr>
            <a:picLocks noGrp="1" noChangeAspect="1"/>
          </p:cNvPicPr>
          <p:nvPr>
            <p:ph sz="quarter" idx="4"/>
          </p:nvPr>
        </p:nvPicPr>
        <p:blipFill>
          <a:blip r:embed="rId4"/>
          <a:srcRect/>
          <a:stretch>
            <a:fillRect/>
          </a:stretch>
        </p:blipFill>
        <p:spPr>
          <a:xfrm>
            <a:off x="5121275" y="3270250"/>
            <a:ext cx="4456113" cy="2609850"/>
          </a:xfr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b="1" smtClean="0">
                <a:solidFill>
                  <a:srgbClr val="00B050"/>
                </a:solidFill>
              </a:rPr>
              <a:t>Generating a graph</a:t>
            </a:r>
          </a:p>
        </p:txBody>
      </p:sp>
      <p:sp>
        <p:nvSpPr>
          <p:cNvPr id="2457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/>
            <a:r>
              <a:rPr lang="en-US" smtClean="0"/>
              <a:t>After adding 10 new vertices</a:t>
            </a:r>
          </a:p>
        </p:txBody>
      </p:sp>
      <p:pic>
        <p:nvPicPr>
          <p:cNvPr id="24580" name="Content Placeholder 6" descr="heatim11.bmp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04825" y="3270250"/>
            <a:ext cx="4452938" cy="2609850"/>
          </a:xfrm>
        </p:spPr>
      </p:pic>
      <p:sp>
        <p:nvSpPr>
          <p:cNvPr id="24581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/>
            <a:r>
              <a:rPr lang="en-US" smtClean="0"/>
              <a:t>After adding 35 new vertices</a:t>
            </a:r>
          </a:p>
        </p:txBody>
      </p:sp>
      <p:pic>
        <p:nvPicPr>
          <p:cNvPr id="24582" name="Content Placeholder 7" descr="heatim35.bmp"/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>
          <a:xfrm>
            <a:off x="5121275" y="3270250"/>
            <a:ext cx="4456113" cy="2609850"/>
          </a:xfrm>
        </p:spPr>
      </p:pic>
      <p:cxnSp>
        <p:nvCxnSpPr>
          <p:cNvPr id="8" name="Straight Arrow Connector 7"/>
          <p:cNvCxnSpPr/>
          <p:nvPr/>
        </p:nvCxnSpPr>
        <p:spPr bwMode="auto">
          <a:xfrm rot="10800000" flipV="1">
            <a:off x="7554912" y="3094037"/>
            <a:ext cx="990600" cy="838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8545512" y="2865437"/>
            <a:ext cx="1295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vertex with highest </a:t>
            </a:r>
            <a:r>
              <a:rPr lang="en-US" dirty="0" err="1" smtClean="0"/>
              <a:t>indegree</a:t>
            </a:r>
            <a:r>
              <a:rPr lang="en-US" dirty="0" smtClean="0"/>
              <a:t> gets the highest </a:t>
            </a:r>
            <a:r>
              <a:rPr lang="en-US" dirty="0" err="1" smtClean="0"/>
              <a:t>pagerank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b="1" smtClean="0">
                <a:solidFill>
                  <a:srgbClr val="00B050"/>
                </a:solidFill>
              </a:rPr>
              <a:t>Someone created a densely connected spam network</a:t>
            </a:r>
            <a:br>
              <a:rPr lang="en-US" b="1" smtClean="0">
                <a:solidFill>
                  <a:srgbClr val="00B050"/>
                </a:solidFill>
              </a:rPr>
            </a:br>
            <a:endParaRPr lang="en-US" b="1" smtClean="0">
              <a:solidFill>
                <a:srgbClr val="00B050"/>
              </a:solidFill>
            </a:endParaRPr>
          </a:p>
        </p:txBody>
      </p:sp>
      <p:pic>
        <p:nvPicPr>
          <p:cNvPr id="25603" name="Content Placeholder 6" descr="heatim45.bmp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39713" y="1570038"/>
            <a:ext cx="9493250" cy="5562600"/>
          </a:xfrm>
        </p:spPr>
      </p:pic>
      <p:cxnSp>
        <p:nvCxnSpPr>
          <p:cNvPr id="5" name="Straight Arrow Connector 4"/>
          <p:cNvCxnSpPr/>
          <p:nvPr/>
        </p:nvCxnSpPr>
        <p:spPr bwMode="auto">
          <a:xfrm rot="16200000" flipH="1">
            <a:off x="6640512" y="2332037"/>
            <a:ext cx="609600" cy="457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5400000">
            <a:off x="5383212" y="2293937"/>
            <a:ext cx="838200" cy="762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116512" y="1112837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spam pages manage to obtain substantial </a:t>
            </a:r>
            <a:r>
              <a:rPr lang="en-US" dirty="0" err="1" smtClean="0"/>
              <a:t>PageRank</a:t>
            </a:r>
            <a:r>
              <a:rPr lang="en-US" dirty="0" smtClean="0"/>
              <a:t> but not as much as the legitimate page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504825" y="960438"/>
            <a:ext cx="9072563" cy="601662"/>
          </a:xfrm>
        </p:spPr>
        <p:txBody>
          <a:bodyPr/>
          <a:lstStyle/>
          <a:p>
            <a:pPr eaLnBrk="1"/>
            <a:r>
              <a:rPr lang="en-US" sz="4000" b="1" smtClean="0">
                <a:solidFill>
                  <a:srgbClr val="00B050"/>
                </a:solidFill>
              </a:rPr>
              <a:t>Now they hijacked a couple of web sites and added links to their spam sites!</a:t>
            </a:r>
            <a:br>
              <a:rPr lang="en-US" sz="4000" b="1" smtClean="0">
                <a:solidFill>
                  <a:srgbClr val="00B050"/>
                </a:solidFill>
              </a:rPr>
            </a:br>
            <a:endParaRPr lang="en-US" sz="4000" b="1" smtClean="0">
              <a:solidFill>
                <a:srgbClr val="00B050"/>
              </a:solidFill>
            </a:endParaRPr>
          </a:p>
        </p:txBody>
      </p:sp>
      <p:pic>
        <p:nvPicPr>
          <p:cNvPr id="26627" name="Content Placeholder 7" descr="heatim48.bmp"/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>
          <a:xfrm>
            <a:off x="315913" y="1798638"/>
            <a:ext cx="9372600" cy="5491162"/>
          </a:xfrm>
        </p:spPr>
      </p:pic>
      <p:sp>
        <p:nvSpPr>
          <p:cNvPr id="4" name="TextBox 3"/>
          <p:cNvSpPr txBox="1"/>
          <p:nvPr/>
        </p:nvSpPr>
        <p:spPr>
          <a:xfrm>
            <a:off x="5345112" y="1722437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the additional links from highly ranked sites, the </a:t>
            </a:r>
            <a:r>
              <a:rPr lang="en-US" dirty="0" err="1" smtClean="0"/>
              <a:t>PageRank</a:t>
            </a:r>
            <a:r>
              <a:rPr lang="en-US" dirty="0" smtClean="0"/>
              <a:t> of the spam sites dominates, even though their </a:t>
            </a:r>
            <a:r>
              <a:rPr lang="en-US" dirty="0" err="1" smtClean="0"/>
              <a:t>indegree</a:t>
            </a:r>
            <a:r>
              <a:rPr lang="en-US" dirty="0" smtClean="0"/>
              <a:t> has not changed significantly.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b="1" smtClean="0">
                <a:solidFill>
                  <a:srgbClr val="00B050"/>
                </a:solidFill>
              </a:rPr>
              <a:t>What if there’s no decay term?</a:t>
            </a:r>
          </a:p>
        </p:txBody>
      </p:sp>
      <p:pic>
        <p:nvPicPr>
          <p:cNvPr id="27651" name="Content Placeholder 8" descr="heatim46.bmp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81050" y="1768475"/>
            <a:ext cx="8513763" cy="4987925"/>
          </a:xfrm>
        </p:spPr>
      </p:pic>
      <p:sp>
        <p:nvSpPr>
          <p:cNvPr id="4" name="TextBox 3"/>
          <p:cNvSpPr txBox="1"/>
          <p:nvPr/>
        </p:nvSpPr>
        <p:spPr>
          <a:xfrm>
            <a:off x="5345112" y="1189037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the densely connected sub-graph acts as a rank sink.  The random-surfer model now doesn’t teleport a surfer out of the sub-graph, essentially getting them stuck.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mtClean="0">
                <a:solidFill>
                  <a:srgbClr val="00B050"/>
                </a:solidFill>
              </a:rPr>
              <a:t>Topic-Based PageRank</a:t>
            </a:r>
          </a:p>
        </p:txBody>
      </p:sp>
      <p:pic>
        <p:nvPicPr>
          <p:cNvPr id="28675" name="Content Placeholder 7" descr="heatim0.bmp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96913" y="1646238"/>
            <a:ext cx="8512175" cy="4987925"/>
          </a:xfrm>
        </p:spPr>
      </p:pic>
      <p:sp>
        <p:nvSpPr>
          <p:cNvPr id="28676" name="TextBox 8"/>
          <p:cNvSpPr txBox="1">
            <a:spLocks noChangeArrowheads="1"/>
          </p:cNvSpPr>
          <p:nvPr/>
        </p:nvSpPr>
        <p:spPr bwMode="auto">
          <a:xfrm>
            <a:off x="1916113" y="6694488"/>
            <a:ext cx="64008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/>
              <a:t>T. Haveliwala. Topic-sensitive pagerank: A context-sensitive ranking algorithm for web search. (2003)</a:t>
            </a:r>
            <a:r>
              <a:rPr lang="en-US" i="1"/>
              <a:t> IEEE Transactions on Knowledge and Data Engineering </a:t>
            </a:r>
            <a:endParaRPr lang="en-US"/>
          </a:p>
        </p:txBody>
      </p:sp>
      <p:cxnSp>
        <p:nvCxnSpPr>
          <p:cNvPr id="28677" name="Straight Arrow Connector 10"/>
          <p:cNvCxnSpPr>
            <a:cxnSpLocks noChangeShapeType="1"/>
          </p:cNvCxnSpPr>
          <p:nvPr/>
        </p:nvCxnSpPr>
        <p:spPr bwMode="auto">
          <a:xfrm rot="5400000">
            <a:off x="4164013" y="2217738"/>
            <a:ext cx="990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8678" name="Straight Arrow Connector 14"/>
          <p:cNvCxnSpPr>
            <a:cxnSpLocks noChangeShapeType="1"/>
          </p:cNvCxnSpPr>
          <p:nvPr/>
        </p:nvCxnSpPr>
        <p:spPr bwMode="auto">
          <a:xfrm rot="10800000" flipV="1">
            <a:off x="3973513" y="1874838"/>
            <a:ext cx="8382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8679" name="Straight Arrow Connector 19"/>
          <p:cNvCxnSpPr>
            <a:cxnSpLocks noChangeShapeType="1"/>
          </p:cNvCxnSpPr>
          <p:nvPr/>
        </p:nvCxnSpPr>
        <p:spPr bwMode="auto">
          <a:xfrm rot="16200000" flipH="1">
            <a:off x="1001713" y="2636838"/>
            <a:ext cx="9144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8680" name="Straight Arrow Connector 21"/>
          <p:cNvCxnSpPr>
            <a:cxnSpLocks noChangeShapeType="1"/>
          </p:cNvCxnSpPr>
          <p:nvPr/>
        </p:nvCxnSpPr>
        <p:spPr bwMode="auto">
          <a:xfrm rot="16200000" flipH="1">
            <a:off x="1116013" y="2522538"/>
            <a:ext cx="7620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8681" name="TextBox 22"/>
          <p:cNvSpPr txBox="1">
            <a:spLocks noChangeArrowheads="1"/>
          </p:cNvSpPr>
          <p:nvPr/>
        </p:nvSpPr>
        <p:spPr bwMode="auto">
          <a:xfrm>
            <a:off x="696913" y="1798638"/>
            <a:ext cx="1524000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sz="1600"/>
              <a:t>Topic-Authorities</a:t>
            </a:r>
          </a:p>
        </p:txBody>
      </p:sp>
      <p:sp>
        <p:nvSpPr>
          <p:cNvPr id="28682" name="TextBox 23"/>
          <p:cNvSpPr txBox="1">
            <a:spLocks noChangeArrowheads="1"/>
          </p:cNvSpPr>
          <p:nvPr/>
        </p:nvSpPr>
        <p:spPr bwMode="auto">
          <a:xfrm>
            <a:off x="4506913" y="1341438"/>
            <a:ext cx="1524000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sz="1600"/>
              <a:t>Topic-Authorities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49912" y="1189037"/>
            <a:ext cx="4430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graph simulates two sub-graphs with identical link structure.  However, only one of the </a:t>
            </a:r>
            <a:r>
              <a:rPr lang="en-US" dirty="0" err="1" smtClean="0"/>
              <a:t>subgraphs</a:t>
            </a:r>
            <a:r>
              <a:rPr lang="en-US" dirty="0" smtClean="0"/>
              <a:t> has pages that have been designated  as authority pages.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smtClean="0">
                <a:solidFill>
                  <a:srgbClr val="00B050"/>
                </a:solidFill>
              </a:rPr>
              <a:t>Topic-Based PageRank</a:t>
            </a:r>
          </a:p>
        </p:txBody>
      </p:sp>
      <p:pic>
        <p:nvPicPr>
          <p:cNvPr id="29699" name="Content Placeholder 7" descr="heatim0.bmp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96913" y="1646238"/>
            <a:ext cx="8512175" cy="4987925"/>
          </a:xfrm>
        </p:spPr>
      </p:pic>
      <p:sp>
        <p:nvSpPr>
          <p:cNvPr id="29700" name="TextBox 8"/>
          <p:cNvSpPr txBox="1">
            <a:spLocks noChangeArrowheads="1"/>
          </p:cNvSpPr>
          <p:nvPr/>
        </p:nvSpPr>
        <p:spPr bwMode="auto">
          <a:xfrm>
            <a:off x="1916113" y="6694488"/>
            <a:ext cx="64008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dirty="0"/>
              <a:t>T. </a:t>
            </a:r>
            <a:r>
              <a:rPr lang="en-US" dirty="0" err="1"/>
              <a:t>Haveliwala</a:t>
            </a:r>
            <a:r>
              <a:rPr lang="en-US" dirty="0"/>
              <a:t>. Topic-sensitive </a:t>
            </a:r>
            <a:r>
              <a:rPr lang="en-US" dirty="0" err="1"/>
              <a:t>pagerank</a:t>
            </a:r>
            <a:r>
              <a:rPr lang="en-US" dirty="0"/>
              <a:t>: A context-sensitive ranking algorithm for web search. (2003)</a:t>
            </a:r>
            <a:r>
              <a:rPr lang="en-US" i="1" dirty="0"/>
              <a:t> IEEE Transactions on Knowledge and Data Engineering </a:t>
            </a:r>
            <a:endParaRPr lang="en-US" dirty="0"/>
          </a:p>
        </p:txBody>
      </p:sp>
      <p:cxnSp>
        <p:nvCxnSpPr>
          <p:cNvPr id="29701" name="Straight Arrow Connector 10"/>
          <p:cNvCxnSpPr>
            <a:cxnSpLocks noChangeShapeType="1"/>
          </p:cNvCxnSpPr>
          <p:nvPr/>
        </p:nvCxnSpPr>
        <p:spPr bwMode="auto">
          <a:xfrm rot="5400000">
            <a:off x="4125913" y="2408238"/>
            <a:ext cx="12192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9702" name="TextBox 23"/>
          <p:cNvSpPr txBox="1">
            <a:spLocks noChangeArrowheads="1"/>
          </p:cNvSpPr>
          <p:nvPr/>
        </p:nvSpPr>
        <p:spPr bwMode="auto">
          <a:xfrm>
            <a:off x="4506913" y="1341438"/>
            <a:ext cx="1066800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sz="1600"/>
              <a:t>Topic-Authority</a:t>
            </a:r>
          </a:p>
        </p:txBody>
      </p:sp>
      <p:cxnSp>
        <p:nvCxnSpPr>
          <p:cNvPr id="29703" name="Straight Arrow Connector 12"/>
          <p:cNvCxnSpPr>
            <a:cxnSpLocks noChangeShapeType="1"/>
            <a:stCxn id="29704" idx="3"/>
          </p:cNvCxnSpPr>
          <p:nvPr/>
        </p:nvCxnSpPr>
        <p:spPr bwMode="auto">
          <a:xfrm flipV="1">
            <a:off x="1535113" y="5837238"/>
            <a:ext cx="1066800" cy="4270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9704" name="TextBox 13"/>
          <p:cNvSpPr txBox="1">
            <a:spLocks noChangeArrowheads="1"/>
          </p:cNvSpPr>
          <p:nvPr/>
        </p:nvSpPr>
        <p:spPr bwMode="auto">
          <a:xfrm>
            <a:off x="468313" y="5989638"/>
            <a:ext cx="1066800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sz="1600"/>
              <a:t>Topic-Authority</a:t>
            </a:r>
          </a:p>
        </p:txBody>
      </p:sp>
      <p:cxnSp>
        <p:nvCxnSpPr>
          <p:cNvPr id="29705" name="Straight Arrow Connector 25"/>
          <p:cNvCxnSpPr>
            <a:cxnSpLocks noChangeShapeType="1"/>
          </p:cNvCxnSpPr>
          <p:nvPr/>
        </p:nvCxnSpPr>
        <p:spPr bwMode="auto">
          <a:xfrm rot="5400000">
            <a:off x="8621713" y="2941638"/>
            <a:ext cx="6858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9706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5878513" y="2408238"/>
            <a:ext cx="6858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9707" name="TextBox 28"/>
          <p:cNvSpPr txBox="1">
            <a:spLocks noChangeArrowheads="1"/>
          </p:cNvSpPr>
          <p:nvPr/>
        </p:nvSpPr>
        <p:spPr bwMode="auto">
          <a:xfrm>
            <a:off x="5726113" y="1570038"/>
            <a:ext cx="1066800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sz="1600"/>
              <a:t>Topic-Authority</a:t>
            </a:r>
          </a:p>
        </p:txBody>
      </p:sp>
      <p:sp>
        <p:nvSpPr>
          <p:cNvPr id="29708" name="TextBox 29"/>
          <p:cNvSpPr txBox="1">
            <a:spLocks noChangeArrowheads="1"/>
          </p:cNvSpPr>
          <p:nvPr/>
        </p:nvSpPr>
        <p:spPr bwMode="auto">
          <a:xfrm>
            <a:off x="8469313" y="2103438"/>
            <a:ext cx="1066800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sz="1600"/>
              <a:t>Topic-Authority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64312" y="1189037"/>
            <a:ext cx="3516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both sub-graphs have topic authorities.  Thus they both have sites that have substantial </a:t>
            </a:r>
            <a:r>
              <a:rPr lang="en-US" dirty="0" err="1" smtClean="0"/>
              <a:t>PageRank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 Randomly Connected Graph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" name="Content Placeholder 3" descr="im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569" y="1768475"/>
            <a:ext cx="8512725" cy="4987925"/>
          </a:xfrm>
        </p:spPr>
      </p:pic>
      <p:sp>
        <p:nvSpPr>
          <p:cNvPr id="5" name="TextBox 4"/>
          <p:cNvSpPr txBox="1"/>
          <p:nvPr/>
        </p:nvSpPr>
        <p:spPr>
          <a:xfrm>
            <a:off x="2068512" y="1417637"/>
            <a:ext cx="563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Interestingly, the distribution of </a:t>
            </a:r>
            <a:r>
              <a:rPr lang="en-US" dirty="0" err="1" smtClean="0"/>
              <a:t>PageRanks</a:t>
            </a:r>
            <a:r>
              <a:rPr lang="en-US" dirty="0" smtClean="0"/>
              <a:t> still appears to follow a power law, even when vertices are linked together completely randomly.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mtClean="0">
                <a:solidFill>
                  <a:srgbClr val="00B050"/>
                </a:solidFill>
              </a:rPr>
              <a:t>PageRank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68475"/>
            <a:ext cx="9070975" cy="4989513"/>
          </a:xfrm>
        </p:spPr>
        <p:txBody>
          <a:bodyPr anchor="ctr"/>
          <a:lstStyle/>
          <a:p>
            <a:pPr marL="0" indent="0" algn="ctr" eaLnBrk="1">
              <a:spcAft>
                <a:spcPct val="0"/>
              </a:spcAft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The ranking of a page is determined by its estimated importance (determined by link structure) instead of by its content.</a:t>
            </a:r>
            <a:endParaRPr lang="en-US" sz="2000" dirty="0" smtClean="0"/>
          </a:p>
          <a:p>
            <a:pPr marL="0" indent="0" algn="ctr" eaLnBrk="1">
              <a:spcAft>
                <a:spcPct val="0"/>
              </a:spcAft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 smtClean="0"/>
          </a:p>
          <a:p>
            <a:pPr marL="0" indent="0" algn="ctr" eaLnBrk="1">
              <a:spcAft>
                <a:spcPct val="0"/>
              </a:spcAft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smtClean="0"/>
              <a:t>Sergey </a:t>
            </a:r>
            <a:r>
              <a:rPr lang="en-US" sz="2000" dirty="0" err="1" smtClean="0"/>
              <a:t>Brin</a:t>
            </a:r>
            <a:r>
              <a:rPr lang="en-US" sz="2000" dirty="0" smtClean="0"/>
              <a:t> and Lawrence Page (1998). "The anatomy of a large-scale </a:t>
            </a:r>
            <a:r>
              <a:rPr lang="en-US" sz="2000" dirty="0" err="1" smtClean="0"/>
              <a:t>hypertextual</a:t>
            </a:r>
            <a:r>
              <a:rPr lang="en-US" sz="2000" dirty="0" smtClean="0"/>
              <a:t> Web search engine". Proceedings of the seventh international conference on World Wide Web 7: 107-117</a:t>
            </a:r>
          </a:p>
          <a:p>
            <a:pPr marL="0" indent="0" algn="ctr" eaLnBrk="1">
              <a:spcAft>
                <a:spcPct val="0"/>
              </a:spcAft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000" dirty="0" smtClean="0"/>
          </a:p>
          <a:p>
            <a:pPr marL="0" indent="0" algn="ctr" eaLnBrk="1">
              <a:spcAft>
                <a:spcPct val="0"/>
              </a:spcAft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 smtClean="0"/>
              <a:t>Page, Lawrence; </a:t>
            </a:r>
            <a:r>
              <a:rPr lang="en-US" sz="2000" dirty="0" err="1" smtClean="0"/>
              <a:t>Brin</a:t>
            </a:r>
            <a:r>
              <a:rPr lang="en-US" sz="2000" dirty="0" smtClean="0"/>
              <a:t>, Sergey; </a:t>
            </a:r>
            <a:r>
              <a:rPr lang="en-US" sz="2000" dirty="0" err="1" smtClean="0"/>
              <a:t>Motwani</a:t>
            </a:r>
            <a:r>
              <a:rPr lang="en-US" sz="2000" dirty="0" smtClean="0"/>
              <a:t>, Rajeev and </a:t>
            </a:r>
            <a:r>
              <a:rPr lang="en-US" sz="2000" dirty="0" err="1" smtClean="0"/>
              <a:t>Winograd</a:t>
            </a:r>
            <a:r>
              <a:rPr lang="en-US" sz="2000" dirty="0" smtClean="0"/>
              <a:t>, Terry (1999). The </a:t>
            </a:r>
            <a:r>
              <a:rPr lang="en-US" sz="2000" dirty="0" err="1" smtClean="0"/>
              <a:t>PageRank</a:t>
            </a:r>
            <a:r>
              <a:rPr lang="en-US" sz="2000" dirty="0" smtClean="0"/>
              <a:t> citation ranking: Bringing order to the Web</a:t>
            </a:r>
          </a:p>
          <a:p>
            <a:pPr marL="0" indent="0" algn="ctr" eaLnBrk="1">
              <a:spcAft>
                <a:spcPct val="0"/>
              </a:spcAft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 smtClean="0"/>
          </a:p>
          <a:p>
            <a:pPr marL="0" indent="0" algn="ctr" eaLnBrk="1">
              <a:spcAft>
                <a:spcPct val="0"/>
              </a:spcAft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Distribution of </a:t>
            </a:r>
            <a:r>
              <a:rPr lang="en-US" dirty="0" err="1" smtClean="0">
                <a:solidFill>
                  <a:srgbClr val="00B050"/>
                </a:solidFill>
              </a:rPr>
              <a:t>PageRank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/>
              <a:t>The distribution of </a:t>
            </a:r>
            <a:r>
              <a:rPr lang="en-US" sz="1400" dirty="0" err="1" smtClean="0"/>
              <a:t>PageRank</a:t>
            </a:r>
            <a:r>
              <a:rPr lang="en-US" sz="1400" dirty="0" smtClean="0"/>
              <a:t> for a graph where edges are connected according to the </a:t>
            </a:r>
            <a:r>
              <a:rPr lang="en-US" sz="1400" dirty="0" err="1" smtClean="0"/>
              <a:t>Barabasi</a:t>
            </a:r>
            <a:r>
              <a:rPr lang="en-US" sz="1400" dirty="0" smtClean="0"/>
              <a:t>-Albert model between 1000 vertices. </a:t>
            </a:r>
            <a:endParaRPr lang="en-US" sz="1400" dirty="0"/>
          </a:p>
        </p:txBody>
      </p:sp>
      <p:pic>
        <p:nvPicPr>
          <p:cNvPr id="9" name="Content Placeholder 8" descr="pagerank-distribution-barabasi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4825" y="2905323"/>
            <a:ext cx="4452938" cy="3339704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The distribution of </a:t>
            </a:r>
            <a:r>
              <a:rPr lang="en-US" sz="1400" dirty="0" err="1" smtClean="0"/>
              <a:t>PageRank</a:t>
            </a:r>
            <a:r>
              <a:rPr lang="en-US" sz="1400" dirty="0" smtClean="0"/>
              <a:t> for a graph where edges are connected randomly between 1000 vertices.</a:t>
            </a:r>
            <a:endParaRPr lang="en-US" sz="1400" dirty="0"/>
          </a:p>
        </p:txBody>
      </p:sp>
      <p:pic>
        <p:nvPicPr>
          <p:cNvPr id="10" name="Content Placeholder 9" descr="pagerank-distribution-random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121275" y="2904132"/>
            <a:ext cx="4456113" cy="3342085"/>
          </a:xfrm>
        </p:spPr>
      </p:pic>
      <p:sp>
        <p:nvSpPr>
          <p:cNvPr id="11" name="TextBox 10"/>
          <p:cNvSpPr txBox="1"/>
          <p:nvPr/>
        </p:nvSpPr>
        <p:spPr>
          <a:xfrm>
            <a:off x="773112" y="6218237"/>
            <a:ext cx="8991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distribution of </a:t>
            </a:r>
            <a:r>
              <a:rPr lang="en-US" sz="1400" dirty="0" err="1" smtClean="0"/>
              <a:t>PageRank</a:t>
            </a:r>
            <a:r>
              <a:rPr lang="en-US" sz="1400" dirty="0" smtClean="0"/>
              <a:t> closely resembles a power law with an exponent of approx. -1 as is reported in (</a:t>
            </a:r>
            <a:r>
              <a:rPr lang="en-US" sz="1400" dirty="0"/>
              <a:t>N. </a:t>
            </a:r>
            <a:r>
              <a:rPr lang="en-US" sz="1400" dirty="0" err="1"/>
              <a:t>Litvak</a:t>
            </a:r>
            <a:r>
              <a:rPr lang="en-US" sz="1400" dirty="0"/>
              <a:t>, W. </a:t>
            </a:r>
            <a:r>
              <a:rPr lang="en-US" sz="1400" dirty="0" err="1"/>
              <a:t>Scheinhardt</a:t>
            </a:r>
            <a:r>
              <a:rPr lang="en-US" sz="1400" dirty="0"/>
              <a:t> and Y. </a:t>
            </a:r>
            <a:r>
              <a:rPr lang="en-US" sz="1400" dirty="0" err="1"/>
              <a:t>Volkovich</a:t>
            </a:r>
            <a:r>
              <a:rPr lang="en-US" sz="1400" dirty="0"/>
              <a:t>. Probabilistic Relation between In-Degree and </a:t>
            </a:r>
            <a:r>
              <a:rPr lang="en-US" sz="1400" dirty="0" err="1" smtClean="0"/>
              <a:t>PageRank</a:t>
            </a:r>
            <a:r>
              <a:rPr lang="en-US" sz="1400" dirty="0" smtClean="0"/>
              <a:t>).  It is interesting that the distributions are similar for a randomly connected graph as well as a graph connected according to the </a:t>
            </a:r>
            <a:r>
              <a:rPr lang="en-US" sz="1400" dirty="0" err="1" smtClean="0"/>
              <a:t>Barabasi</a:t>
            </a:r>
            <a:r>
              <a:rPr lang="en-US" sz="1400" dirty="0" smtClean="0"/>
              <a:t>-Albert model.  However, clearly the </a:t>
            </a:r>
            <a:r>
              <a:rPr lang="en-US" sz="1400" dirty="0" err="1" smtClean="0"/>
              <a:t>Barabasi</a:t>
            </a:r>
            <a:r>
              <a:rPr lang="en-US" sz="1400" dirty="0" smtClean="0"/>
              <a:t>-Albert model has a larger (i.e. more negative exponent).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mtClean="0">
                <a:solidFill>
                  <a:srgbClr val="00B050"/>
                </a:solidFill>
              </a:rPr>
              <a:t>MapReduce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97962" cy="4989513"/>
          </a:xfrm>
        </p:spPr>
        <p:txBody>
          <a:bodyPr/>
          <a:lstStyle/>
          <a:p>
            <a:pPr indent="-215900" eaLnBrk="1"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200" smtClean="0"/>
              <a:t> “A programming model and associated implementation for processing and generating large data sets.” -</a:t>
            </a:r>
            <a:r>
              <a:rPr lang="en-US" sz="1800" smtClean="0"/>
              <a:t>J. Dean and S. Ghemawat, MapReduce: Simplified Data Processing on Large Clusters. </a:t>
            </a:r>
            <a:r>
              <a:rPr lang="en-US" sz="1800" i="1" smtClean="0"/>
              <a:t>OSDI, </a:t>
            </a:r>
            <a:r>
              <a:rPr lang="en-US" sz="1800" smtClean="0"/>
              <a:t>2004</a:t>
            </a:r>
            <a:r>
              <a:rPr lang="en-US" sz="2200" smtClean="0"/>
              <a:t/>
            </a:r>
            <a:br>
              <a:rPr lang="en-US" sz="2200" smtClean="0"/>
            </a:br>
            <a:endParaRPr lang="en-US" sz="2200" smtClean="0"/>
          </a:p>
          <a:p>
            <a:pPr indent="-215900" eaLnBrk="1"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200" smtClean="0"/>
              <a:t> Many algorithms can be decomposed into two stages:</a:t>
            </a:r>
            <a:br>
              <a:rPr lang="en-US" sz="2200" smtClean="0"/>
            </a:br>
            <a:r>
              <a:rPr lang="en-US" sz="2200" smtClean="0"/>
              <a:t/>
            </a:r>
            <a:br>
              <a:rPr lang="en-US" sz="2200" smtClean="0"/>
            </a:br>
            <a:r>
              <a:rPr lang="en-US" sz="2000" smtClean="0"/>
              <a:t>1) A map stage that maps a key/value pair into intermediate sets of key/value pairs.</a:t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2) A reduce stage that merges all of the values associated with the same key.</a:t>
            </a:r>
            <a:br>
              <a:rPr lang="en-US" sz="2000" smtClean="0"/>
            </a:br>
            <a:endParaRPr lang="en-US" sz="2000" smtClean="0"/>
          </a:p>
          <a:p>
            <a:pPr indent="-215900" eaLnBrk="1"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smtClean="0"/>
              <a:t>Each stage is implemented as a separate function call for each key (running on a different thread, processor, or computer)</a:t>
            </a:r>
            <a:r>
              <a:rPr lang="ar-SA" sz="2000" smtClean="0">
                <a:cs typeface="Arial" charset="0"/>
              </a:rPr>
              <a:t>‏</a:t>
            </a:r>
            <a:endParaRPr lang="en-US" sz="20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mtClean="0">
                <a:solidFill>
                  <a:srgbClr val="00B050"/>
                </a:solidFill>
              </a:rPr>
              <a:t>Computing PageRank using MapReduce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4425950" cy="4989513"/>
          </a:xfrm>
        </p:spPr>
        <p:txBody>
          <a:bodyPr/>
          <a:lstStyle/>
          <a:p>
            <a:pPr marL="0" indent="0" eaLnBrk="1">
              <a:buSzPct val="100000"/>
              <a:buFont typeface="Symbol" pitchFamily="18" charset="2"/>
              <a:buAutoNum type="arabicParenR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mtClean="0"/>
              <a:t> Parse documents (web pages) for links</a:t>
            </a:r>
            <a:br>
              <a:rPr lang="en-US" smtClean="0"/>
            </a:br>
            <a:endParaRPr lang="en-US" smtClean="0"/>
          </a:p>
          <a:p>
            <a:pPr marL="0" indent="0" eaLnBrk="1">
              <a:buSzPct val="100000"/>
              <a:buFont typeface="Symbol" pitchFamily="18" charset="2"/>
              <a:buAutoNum type="arabicParenR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mtClean="0"/>
              <a:t> Iteratively compute PageRank</a:t>
            </a:r>
            <a:br>
              <a:rPr lang="en-US" smtClean="0"/>
            </a:br>
            <a:endParaRPr lang="en-US" smtClean="0"/>
          </a:p>
          <a:p>
            <a:pPr marL="0" indent="0" eaLnBrk="1">
              <a:buSzPct val="100000"/>
              <a:buFont typeface="Symbol" pitchFamily="18" charset="2"/>
              <a:buAutoNum type="arabicParenR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mtClean="0"/>
              <a:t> Sort the documents by PageRank</a:t>
            </a:r>
          </a:p>
        </p:txBody>
      </p:sp>
      <p:sp>
        <p:nvSpPr>
          <p:cNvPr id="6148" name="AutoShape 3"/>
          <p:cNvSpPr>
            <a:spLocks noChangeArrowheads="1"/>
          </p:cNvSpPr>
          <p:nvPr/>
        </p:nvSpPr>
        <p:spPr bwMode="auto">
          <a:xfrm>
            <a:off x="5486400" y="1828800"/>
            <a:ext cx="1143000" cy="914400"/>
          </a:xfrm>
          <a:prstGeom prst="roundRect">
            <a:avLst>
              <a:gd name="adj" fmla="val 171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 anchorCtr="1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</a:rPr>
              <a:t>Web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</a:rPr>
              <a:t>Pages</a:t>
            </a:r>
          </a:p>
        </p:txBody>
      </p:sp>
      <p:sp>
        <p:nvSpPr>
          <p:cNvPr id="6149" name="AutoShape 4"/>
          <p:cNvSpPr>
            <a:spLocks noChangeArrowheads="1"/>
          </p:cNvSpPr>
          <p:nvPr/>
        </p:nvSpPr>
        <p:spPr bwMode="auto">
          <a:xfrm>
            <a:off x="7315200" y="1828800"/>
            <a:ext cx="1143000" cy="914400"/>
          </a:xfrm>
          <a:prstGeom prst="roundRect">
            <a:avLst>
              <a:gd name="adj" fmla="val 171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 anchorCtr="1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</a:rPr>
              <a:t>Parse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</a:rPr>
              <a:t>Links</a:t>
            </a:r>
          </a:p>
        </p:txBody>
      </p:sp>
      <p:cxnSp>
        <p:nvCxnSpPr>
          <p:cNvPr id="6150" name="AutoShape 5"/>
          <p:cNvCxnSpPr>
            <a:cxnSpLocks noChangeShapeType="1"/>
            <a:stCxn id="6148" idx="3"/>
            <a:endCxn id="6149" idx="1"/>
          </p:cNvCxnSpPr>
          <p:nvPr/>
        </p:nvCxnSpPr>
        <p:spPr bwMode="auto">
          <a:xfrm>
            <a:off x="6629400" y="2286000"/>
            <a:ext cx="6858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6151" name="AutoShape 6"/>
          <p:cNvSpPr>
            <a:spLocks noChangeArrowheads="1"/>
          </p:cNvSpPr>
          <p:nvPr/>
        </p:nvSpPr>
        <p:spPr bwMode="auto">
          <a:xfrm>
            <a:off x="7250113" y="3429000"/>
            <a:ext cx="1295400" cy="914400"/>
          </a:xfrm>
          <a:prstGeom prst="roundRect">
            <a:avLst>
              <a:gd name="adj" fmla="val 171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 anchorCtr="1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</a:rPr>
              <a:t>Compute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</a:rPr>
              <a:t>PageRank</a:t>
            </a:r>
          </a:p>
        </p:txBody>
      </p:sp>
      <p:cxnSp>
        <p:nvCxnSpPr>
          <p:cNvPr id="6152" name="AutoShape 7"/>
          <p:cNvCxnSpPr>
            <a:cxnSpLocks noChangeShapeType="1"/>
            <a:stCxn id="6149" idx="2"/>
            <a:endCxn id="6151" idx="0"/>
          </p:cNvCxnSpPr>
          <p:nvPr/>
        </p:nvCxnSpPr>
        <p:spPr bwMode="auto">
          <a:xfrm rot="16200000" flipH="1">
            <a:off x="7549357" y="3080543"/>
            <a:ext cx="685800" cy="111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6153" name="AutoShape 8"/>
          <p:cNvCxnSpPr>
            <a:cxnSpLocks noChangeShapeType="1"/>
            <a:stCxn id="6151" idx="2"/>
            <a:endCxn id="6155" idx="0"/>
          </p:cNvCxnSpPr>
          <p:nvPr/>
        </p:nvCxnSpPr>
        <p:spPr bwMode="auto">
          <a:xfrm rot="5400000">
            <a:off x="7435057" y="4795043"/>
            <a:ext cx="914400" cy="111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8469313" y="3398838"/>
            <a:ext cx="1349375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</a:tabLst>
            </a:pPr>
            <a:r>
              <a:rPr lang="en-US" sz="1400">
                <a:solidFill>
                  <a:srgbClr val="000000"/>
                </a:solidFill>
              </a:rPr>
              <a:t>Iterate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</a:tabLst>
            </a:pPr>
            <a:r>
              <a:rPr lang="en-US" sz="1400">
                <a:solidFill>
                  <a:srgbClr val="000000"/>
                </a:solidFill>
              </a:rPr>
              <a:t>until </a:t>
            </a:r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</a:tabLst>
            </a:pPr>
            <a:r>
              <a:rPr lang="en-US" sz="1400">
                <a:solidFill>
                  <a:srgbClr val="000000"/>
                </a:solidFill>
              </a:rPr>
              <a:t>convergence</a:t>
            </a:r>
          </a:p>
        </p:txBody>
      </p:sp>
      <p:sp>
        <p:nvSpPr>
          <p:cNvPr id="6155" name="AutoShape 11"/>
          <p:cNvSpPr>
            <a:spLocks noChangeArrowheads="1"/>
          </p:cNvSpPr>
          <p:nvPr/>
        </p:nvSpPr>
        <p:spPr bwMode="auto">
          <a:xfrm>
            <a:off x="7315200" y="5257800"/>
            <a:ext cx="1143000" cy="1143000"/>
          </a:xfrm>
          <a:prstGeom prst="roundRect">
            <a:avLst>
              <a:gd name="adj" fmla="val 139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 anchorCtr="1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</a:rPr>
              <a:t>Sort by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</a:rPr>
              <a:t>PageRank</a:t>
            </a:r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>
            <a:off x="9144000" y="5257800"/>
            <a:ext cx="914400" cy="1143000"/>
          </a:xfrm>
          <a:prstGeom prst="roundRect">
            <a:avLst>
              <a:gd name="adj" fmla="val 171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 anchorCtr="1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</a:rPr>
              <a:t>Create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</a:rPr>
              <a:t>Index</a:t>
            </a:r>
          </a:p>
        </p:txBody>
      </p:sp>
      <p:cxnSp>
        <p:nvCxnSpPr>
          <p:cNvPr id="6157" name="AutoShape 13"/>
          <p:cNvCxnSpPr>
            <a:cxnSpLocks noChangeShapeType="1"/>
            <a:stCxn id="6155" idx="3"/>
            <a:endCxn id="6156" idx="1"/>
          </p:cNvCxnSpPr>
          <p:nvPr/>
        </p:nvCxnSpPr>
        <p:spPr bwMode="auto">
          <a:xfrm>
            <a:off x="8458200" y="5829300"/>
            <a:ext cx="6858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6158" name="AutoShape 14"/>
          <p:cNvCxnSpPr>
            <a:cxnSpLocks noChangeShapeType="1"/>
            <a:endCxn id="6156" idx="0"/>
          </p:cNvCxnSpPr>
          <p:nvPr/>
        </p:nvCxnSpPr>
        <p:spPr bwMode="auto">
          <a:xfrm>
            <a:off x="9583738" y="4733925"/>
            <a:ext cx="17462" cy="5254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9372600" y="4343400"/>
            <a:ext cx="914400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</a:rPr>
              <a:t>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mtClean="0">
                <a:solidFill>
                  <a:srgbClr val="00B050"/>
                </a:solidFill>
              </a:rPr>
              <a:t>Step 1: Parse URLs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4425950" cy="4989513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b="1" smtClean="0"/>
              <a:t>Map: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Input: index.html</a:t>
            </a:r>
          </a:p>
          <a:p>
            <a:pPr lvl="2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200" b="1" smtClean="0"/>
              <a:t>&lt;html&gt;&lt;body&gt;Blah blah blah... &lt;a href=“2.html”&gt;A link&lt;/a&gt;....&lt;/html&gt;</a:t>
            </a:r>
            <a:br>
              <a:rPr lang="en-US" sz="1200" b="1" smtClean="0"/>
            </a:br>
            <a:endParaRPr lang="en-US" sz="1200" b="1" smtClean="0"/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Output for each out link:</a:t>
            </a:r>
          </a:p>
          <a:p>
            <a:pPr lvl="2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key: “index.html”</a:t>
            </a:r>
          </a:p>
          <a:p>
            <a:pPr lvl="2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value: “2.html”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5151438" y="1768475"/>
            <a:ext cx="4425950" cy="4899025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b="1" smtClean="0"/>
              <a:t>Reduce: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Input: </a:t>
            </a:r>
          </a:p>
          <a:p>
            <a:pPr lvl="2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key: “index.html”</a:t>
            </a:r>
          </a:p>
          <a:p>
            <a:pPr lvl="2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values: “2.html”, “3.html”, ...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Output:</a:t>
            </a:r>
          </a:p>
          <a:p>
            <a:pPr lvl="2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key: “index.html”</a:t>
            </a:r>
          </a:p>
          <a:p>
            <a:pPr lvl="2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Value: “1.0 2.html 3.html ...”</a:t>
            </a:r>
          </a:p>
        </p:txBody>
      </p:sp>
      <p:sp>
        <p:nvSpPr>
          <p:cNvPr id="7173" name="Line 4"/>
          <p:cNvSpPr>
            <a:spLocks noChangeShapeType="1"/>
          </p:cNvSpPr>
          <p:nvPr/>
        </p:nvSpPr>
        <p:spPr bwMode="auto">
          <a:xfrm flipH="1" flipV="1">
            <a:off x="3884613" y="2970213"/>
            <a:ext cx="688975" cy="2289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3657600" y="5257800"/>
            <a:ext cx="3657600" cy="1144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b="1">
                <a:solidFill>
                  <a:srgbClr val="DC2300"/>
                </a:solidFill>
              </a:rPr>
              <a:t>Start with a bunch of documents.  Invoke a new Map call for each large chunk of a document.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mtClean="0">
                <a:solidFill>
                  <a:srgbClr val="00B050"/>
                </a:solidFill>
              </a:rPr>
              <a:t>Step 1: Parse URLs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4425950" cy="4989513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b="1" smtClean="0"/>
              <a:t>Map: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Input: index.html</a:t>
            </a:r>
          </a:p>
          <a:p>
            <a:pPr lvl="2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200" b="1" smtClean="0"/>
              <a:t>&lt;html&gt;&lt;body&gt;Blah blah blah... &lt;a href=“2.html”&gt;A link&lt;/a&gt;....&lt;/html&gt;</a:t>
            </a:r>
            <a:br>
              <a:rPr lang="en-US" sz="1200" b="1" smtClean="0"/>
            </a:br>
            <a:endParaRPr lang="en-US" sz="1200" b="1" smtClean="0"/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Output for each out link:</a:t>
            </a:r>
          </a:p>
          <a:p>
            <a:pPr lvl="2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key: “index.html”</a:t>
            </a:r>
          </a:p>
          <a:p>
            <a:pPr lvl="2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value: “2.html”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en-US" sz="180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5151438" y="1768475"/>
            <a:ext cx="4425950" cy="4899025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b="1" smtClean="0"/>
              <a:t>Reduce: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Input: </a:t>
            </a:r>
          </a:p>
          <a:p>
            <a:pPr lvl="2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key: “index.html”</a:t>
            </a:r>
          </a:p>
          <a:p>
            <a:pPr lvl="2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values: “2.html”, “3.html”, ...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Output:</a:t>
            </a:r>
          </a:p>
          <a:p>
            <a:pPr lvl="2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key: “index.html”</a:t>
            </a:r>
          </a:p>
          <a:p>
            <a:pPr lvl="2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Value: “1.0 2.html 3.html ...”</a:t>
            </a:r>
          </a:p>
        </p:txBody>
      </p:sp>
      <p:sp>
        <p:nvSpPr>
          <p:cNvPr id="8197" name="Line 4"/>
          <p:cNvSpPr>
            <a:spLocks noChangeShapeType="1"/>
          </p:cNvSpPr>
          <p:nvPr/>
        </p:nvSpPr>
        <p:spPr bwMode="auto">
          <a:xfrm flipH="1" flipV="1">
            <a:off x="2970213" y="4341813"/>
            <a:ext cx="231775" cy="1146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1828800" y="5486400"/>
            <a:ext cx="3200400" cy="1144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b="1">
                <a:solidFill>
                  <a:srgbClr val="DC2300"/>
                </a:solidFill>
              </a:rPr>
              <a:t>For each link found, output the id (url) of the document as the key and the link as the value.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mtClean="0">
                <a:solidFill>
                  <a:srgbClr val="00B050"/>
                </a:solidFill>
              </a:rPr>
              <a:t>Step 1: Parse URLs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4425950" cy="4989513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b="1" smtClean="0"/>
              <a:t>Map: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Input: index.html</a:t>
            </a:r>
          </a:p>
          <a:p>
            <a:pPr lvl="2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200" b="1" smtClean="0"/>
              <a:t>&lt;html&gt;&lt;body&gt;Blah blah blah... &lt;a href=“2.html”&gt;A link&lt;/a&gt;....&lt;/html&gt;</a:t>
            </a:r>
            <a:br>
              <a:rPr lang="en-US" sz="1200" b="1" smtClean="0"/>
            </a:br>
            <a:endParaRPr lang="en-US" sz="1200" b="1" smtClean="0"/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Output for each out link:</a:t>
            </a:r>
          </a:p>
          <a:p>
            <a:pPr lvl="2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key: “index.html”</a:t>
            </a:r>
          </a:p>
          <a:p>
            <a:pPr lvl="2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value: “2.html”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en-US" sz="180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5151438" y="1768475"/>
            <a:ext cx="4425950" cy="4899025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b="1" smtClean="0"/>
              <a:t>Reduce: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Input: </a:t>
            </a:r>
          </a:p>
          <a:p>
            <a:pPr lvl="2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key: “index.html”</a:t>
            </a:r>
          </a:p>
          <a:p>
            <a:pPr lvl="2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values: “2.html”, “3.html”, ...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Output:</a:t>
            </a:r>
          </a:p>
          <a:p>
            <a:pPr lvl="2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key: “index.html”</a:t>
            </a:r>
          </a:p>
          <a:p>
            <a:pPr lvl="2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Value: “1.0 2.html 3.html ...”</a:t>
            </a:r>
          </a:p>
        </p:txBody>
      </p:sp>
      <p:sp>
        <p:nvSpPr>
          <p:cNvPr id="9221" name="Line 4"/>
          <p:cNvSpPr>
            <a:spLocks noChangeShapeType="1"/>
          </p:cNvSpPr>
          <p:nvPr/>
        </p:nvSpPr>
        <p:spPr bwMode="auto">
          <a:xfrm flipV="1">
            <a:off x="4343400" y="2055813"/>
            <a:ext cx="1371600" cy="3432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2743200" y="5486400"/>
            <a:ext cx="3657600" cy="1144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b="1">
                <a:solidFill>
                  <a:srgbClr val="DC2300"/>
                </a:solidFill>
              </a:rPr>
              <a:t>The reducer simply appends all the outlinks from a single document to a string and outputs &lt;docid&gt; &lt;outlinks&gt;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mtClean="0">
                <a:solidFill>
                  <a:srgbClr val="00AE00"/>
                </a:solidFill>
              </a:rPr>
              <a:t>Step 1: Parse URLs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4425950" cy="4989513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b="1" smtClean="0"/>
              <a:t>Map: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Input: index.html</a:t>
            </a:r>
          </a:p>
          <a:p>
            <a:pPr lvl="2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200" b="1" smtClean="0"/>
              <a:t>&lt;html&gt;&lt;body&gt;Blah blah blah... &lt;a href=“2.html”&gt;A link&lt;/a&gt;....&lt;/html&gt;</a:t>
            </a:r>
            <a:br>
              <a:rPr lang="en-US" sz="1200" b="1" smtClean="0"/>
            </a:br>
            <a:endParaRPr lang="en-US" sz="1200" b="1" smtClean="0"/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Output for each out link:</a:t>
            </a:r>
          </a:p>
          <a:p>
            <a:pPr lvl="2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key: “index.html”</a:t>
            </a:r>
          </a:p>
          <a:p>
            <a:pPr lvl="2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value: “2.html”</a:t>
            </a:r>
          </a:p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en-US" sz="180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5151438" y="1768475"/>
            <a:ext cx="4425950" cy="4899025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b="1" smtClean="0"/>
              <a:t>Reduce: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Input: </a:t>
            </a:r>
          </a:p>
          <a:p>
            <a:pPr lvl="2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key: “index.html”</a:t>
            </a:r>
          </a:p>
          <a:p>
            <a:pPr lvl="2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values: “2.html”, “3.html”, ...</a:t>
            </a:r>
          </a:p>
          <a:p>
            <a:pPr lvl="1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Output:</a:t>
            </a:r>
          </a:p>
          <a:p>
            <a:pPr lvl="2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key: “index.html”</a:t>
            </a:r>
          </a:p>
          <a:p>
            <a:pPr lvl="2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1800" smtClean="0"/>
              <a:t>Value: “1.0 2.html 3.html ...”</a:t>
            </a:r>
          </a:p>
        </p:txBody>
      </p:sp>
      <p:sp>
        <p:nvSpPr>
          <p:cNvPr id="10245" name="Line 4"/>
          <p:cNvSpPr>
            <a:spLocks noChangeShapeType="1"/>
          </p:cNvSpPr>
          <p:nvPr/>
        </p:nvSpPr>
        <p:spPr bwMode="auto">
          <a:xfrm flipV="1">
            <a:off x="5486400" y="4341813"/>
            <a:ext cx="1828800" cy="1146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3200400" y="5486400"/>
            <a:ext cx="3429000" cy="1144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b="1">
                <a:solidFill>
                  <a:srgbClr val="DC2300"/>
                </a:solidFill>
              </a:rPr>
              <a:t>We'll also assign an initial PageRank here. Start with a uniform PageRank for all pages.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S Gothic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3392</TotalTime>
  <Words>1457</Words>
  <PresentationFormat>Custom</PresentationFormat>
  <Paragraphs>288</Paragraphs>
  <Slides>30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MS Gothic</vt:lpstr>
      <vt:lpstr>Wingdings</vt:lpstr>
      <vt:lpstr>Symbol</vt:lpstr>
      <vt:lpstr>Times New Roman</vt:lpstr>
      <vt:lpstr>Arial Unicode MS</vt:lpstr>
      <vt:lpstr>Office Theme</vt:lpstr>
      <vt:lpstr>Computing PageRank using MapReduce</vt:lpstr>
      <vt:lpstr>Motivation</vt:lpstr>
      <vt:lpstr>PageRank</vt:lpstr>
      <vt:lpstr>MapReduce</vt:lpstr>
      <vt:lpstr>Computing PageRank using MapReduce</vt:lpstr>
      <vt:lpstr>Step 1: Parse URLs</vt:lpstr>
      <vt:lpstr>Step 1: Parse URLs</vt:lpstr>
      <vt:lpstr>Step 1: Parse URLs</vt:lpstr>
      <vt:lpstr>Step 1: Parse URLs</vt:lpstr>
      <vt:lpstr>Step 2: Page Rank Iterations</vt:lpstr>
      <vt:lpstr>Step 2: Page Rank Iterations</vt:lpstr>
      <vt:lpstr>Step 2: Page Rank Iterations</vt:lpstr>
      <vt:lpstr>Step 2: Page Rank Iterations</vt:lpstr>
      <vt:lpstr>Step 2: Page Rank Iterations</vt:lpstr>
      <vt:lpstr>Step 2: Computing PageRank</vt:lpstr>
      <vt:lpstr>Step 2: Computing PageRank</vt:lpstr>
      <vt:lpstr>Step 3: Sort Documents by PageRank</vt:lpstr>
      <vt:lpstr>Implementation Details</vt:lpstr>
      <vt:lpstr>Testing the Algorithm</vt:lpstr>
      <vt:lpstr>Testing the Algorithm: (Preferential Attachments)‏</vt:lpstr>
      <vt:lpstr>Testing the Algorithm</vt:lpstr>
      <vt:lpstr>Generating a new graph</vt:lpstr>
      <vt:lpstr>Generating a graph</vt:lpstr>
      <vt:lpstr>Someone created a densely connected spam network </vt:lpstr>
      <vt:lpstr>Now they hijacked a couple of web sites and added links to their spam sites! </vt:lpstr>
      <vt:lpstr>What if there’s no decay term?</vt:lpstr>
      <vt:lpstr>Topic-Based PageRank</vt:lpstr>
      <vt:lpstr>Topic-Based PageRank</vt:lpstr>
      <vt:lpstr>A Randomly Connected Graph</vt:lpstr>
      <vt:lpstr>Distribution of PageRank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PageRank using MapReduce</dc:title>
  <dc:creator>Jasper</dc:creator>
  <cp:lastModifiedBy>Jasper</cp:lastModifiedBy>
  <cp:revision>200</cp:revision>
  <dcterms:modified xsi:type="dcterms:W3CDTF">2008-12-17T22:22:36Z</dcterms:modified>
</cp:coreProperties>
</file>