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72" r:id="rId5"/>
    <p:sldId id="271" r:id="rId6"/>
    <p:sldId id="273" r:id="rId7"/>
    <p:sldId id="274" r:id="rId8"/>
    <p:sldId id="267" r:id="rId9"/>
    <p:sldId id="266" r:id="rId10"/>
    <p:sldId id="269" r:id="rId11"/>
    <p:sldId id="268" r:id="rId12"/>
    <p:sldId id="264" r:id="rId13"/>
    <p:sldId id="275" r:id="rId14"/>
    <p:sldId id="27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4B-6F28-0741-A764-CA220325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B61A-4426-4C47-8BB1-953BF499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FFB1-E9F4-1044-8AD4-E5EB3A9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FA4-B8FE-A340-B3C0-DD2357C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B5C-530E-C648-B14C-9645EB1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689-A7D0-CF4D-992E-8D3FB2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E4CD-E3DA-C64E-8CBD-0C6F62EC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7B8-D7E6-A34D-BECE-7F1E71C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6A9-8DF1-3849-AF86-7BCC69A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C3F-A847-C641-A2F6-CBC7AC0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5AD7-B4EC-9247-BB7E-27EDAF60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2F9E-6E7D-4647-B88E-16B17F6D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8AAE-CF6D-B54A-BE74-55E2D1A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425D-E37D-AE47-A0EF-4E9B748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4550-6740-5440-A81A-211E6C0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E862-6391-B44F-8851-F779F64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3DC-3044-2A43-9EEE-5A5FC64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7134-1D7E-F149-804E-39A653A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C7D6-849C-1741-9609-854DC43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15A6-D194-6340-B8B3-12E5849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405-C560-514B-BE5B-1E8D9CC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153-95A9-8148-8537-603E7DE9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57B-F299-0748-A6B2-3DB145A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15E-441F-7644-9D4B-72AF750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743-9E2E-8C4A-97DC-5F9CF8A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081-4DE6-0A43-85EE-3AD1B8C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DA0D-B340-7648-87CA-F2A1A24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A99-ECE9-0346-AEA7-D0F0A859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B44-5473-3546-94AC-7D1934F3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9C41-9006-1540-9A75-81F7536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82E5-2462-F94C-BA80-22F068B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038-0AE5-814B-A319-449A50A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F49-2119-0647-AF90-56B8751B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16BA-63FB-2C48-9375-8CBB360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F1962-9357-344F-9C55-45217177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6EB4-9686-2C4D-8815-5BF8853E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87E1-84B0-9D46-8C32-33AF501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C8E0-A1B7-4742-A0CF-C602E92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D145-0FBD-7D4A-9E20-F336484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2BF6-BB4F-CE45-8CCC-D322292C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DD03-D338-F14B-8F9A-24F06C05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127E-0672-5B41-8D4D-9FB82E8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7096-09EE-2B40-A5E5-6EBA52C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EC20-FC1F-8E44-95FE-7871755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BC968-F175-ED47-8578-34D1883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95E2-D695-8946-832C-E6C0654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D19-891F-8249-A151-BD57A2D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C2A3-7B58-5840-B407-524EEAE2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5C39-4024-9B41-9B2A-D87EB41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545C-9858-714F-BFDA-6B2B7FB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41FE-8629-204D-8FE8-043B2E1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3E94-4204-984F-BBF2-8F03CB5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A03-2316-F948-A972-8057518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3A77-1D00-814C-A500-B5BAD072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5A15-FF87-F24E-B5E2-24291BB2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7CCA-4DCE-264D-A7A7-C83131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9F14-E2F3-7A45-8AF3-DAF9941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23F-E701-9A4F-8E95-6BDED6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BB5C-D99F-794C-8736-0DE60369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CABA-908F-2F42-B697-93788D63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6631-623C-A249-A0E8-91459E1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3A-6678-6943-BA04-CB3F7619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D3A-A75C-C149-9998-6CB313C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.gov/zika/reporting/index.html" TargetMode="External"/><Relationship Id="rId2" Type="http://schemas.openxmlformats.org/officeDocument/2006/relationships/hyperlink" Target="http://www.geonam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sus.gov/topics/health/birth-defects%20(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C70-4B05-E448-A487-2F224B14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6" y="1600200"/>
            <a:ext cx="9978887" cy="1296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2</a:t>
            </a:r>
            <a:br>
              <a:rPr lang="en-US" b="1" dirty="0"/>
            </a:br>
            <a:r>
              <a:rPr lang="en-US" sz="3600" b="1" dirty="0"/>
              <a:t>Zip Codes, Data Sources and Deadly 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377A-6E50-9944-95D5-B385A6883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Tim Tang</a:t>
            </a:r>
          </a:p>
          <a:p>
            <a:r>
              <a:rPr lang="en-US" dirty="0"/>
              <a:t>Fred </a:t>
            </a:r>
            <a:r>
              <a:rPr lang="en-US" dirty="0" err="1"/>
              <a:t>Tinio</a:t>
            </a:r>
            <a:endParaRPr lang="en-US" dirty="0"/>
          </a:p>
          <a:p>
            <a:r>
              <a:rPr lang="en-US" dirty="0"/>
              <a:t>Kevin Ewing</a:t>
            </a:r>
          </a:p>
          <a:p>
            <a:r>
              <a:rPr lang="en-US" dirty="0"/>
              <a:t>Laura De Morneau</a:t>
            </a:r>
          </a:p>
        </p:txBody>
      </p:sp>
    </p:spTree>
    <p:extLst>
      <p:ext uri="{BB962C8B-B14F-4D97-AF65-F5344CB8AC3E}">
        <p14:creationId xmlns:p14="http://schemas.microsoft.com/office/powerpoint/2010/main" val="7356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  <a:r>
              <a:rPr lang="en-US" sz="1400" dirty="0">
                <a:latin typeface="Helvetica Neue Light"/>
                <a:cs typeface="Helvetica Neue Light"/>
              </a:rPr>
              <a:t>Extract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49" y="876578"/>
            <a:ext cx="1325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</a:p>
          <a:p>
            <a:pPr algn="ctr">
              <a:defRPr/>
            </a:pPr>
            <a:r>
              <a:rPr lang="en-US" sz="1400" dirty="0">
                <a:latin typeface="Helvetica Neue Light"/>
                <a:cs typeface="Helvetica Neue Light"/>
              </a:rPr>
              <a:t>Transformatio</a:t>
            </a:r>
            <a:r>
              <a:rPr lang="en-US" sz="1400" b="0" dirty="0">
                <a:latin typeface="Helvetica Neue Light"/>
                <a:cs typeface="Helvetica Neue Light"/>
              </a:rPr>
              <a:t>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Load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548813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</a:t>
            </a:r>
          </a:p>
          <a:p>
            <a:pPr algn="ctr"/>
            <a:r>
              <a:rPr lang="en-US" sz="1200" b="0" dirty="0">
                <a:latin typeface="Helvetica Neue Light" charset="0"/>
              </a:rPr>
              <a:t>Management Tools</a:t>
            </a:r>
          </a:p>
          <a:p>
            <a:pPr algn="ctr"/>
            <a:endParaRPr lang="en-US" sz="1200" dirty="0">
              <a:latin typeface="Helvetica Neue Light" charset="0"/>
            </a:endParaRPr>
          </a:p>
          <a:p>
            <a:pPr algn="ctr"/>
            <a:r>
              <a:rPr lang="en-US" sz="1200" b="0" dirty="0">
                <a:latin typeface="Helvetica Neue Light" charset="0"/>
              </a:rPr>
              <a:t>SAS</a:t>
            </a:r>
          </a:p>
          <a:p>
            <a:pPr algn="ctr"/>
            <a:r>
              <a:rPr lang="en-US" sz="1200" dirty="0">
                <a:latin typeface="Helvetica Neue Light" charset="0"/>
              </a:rPr>
              <a:t>IBM </a:t>
            </a:r>
            <a:r>
              <a:rPr lang="en-US" sz="1200" dirty="0" err="1">
                <a:latin typeface="Helvetica Neue Light" charset="0"/>
              </a:rPr>
              <a:t>Cognos</a:t>
            </a:r>
            <a:endParaRPr lang="en-US" sz="1200" dirty="0">
              <a:latin typeface="Helvetica Neue Light" charset="0"/>
            </a:endParaRPr>
          </a:p>
          <a:p>
            <a:pPr algn="ctr"/>
            <a:endParaRPr lang="en-US" sz="1200" b="0" dirty="0">
              <a:latin typeface="Helvetica Neue Ligh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b="0" dirty="0">
                <a:latin typeface="Helvetica Neue Light"/>
                <a:cs typeface="Helvetica Neue Light"/>
              </a:rPr>
              <a:t>Pandas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91908" y="2872623"/>
            <a:ext cx="797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Daily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Automated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00" y="2263478"/>
            <a:ext cx="692150" cy="78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Validations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3029113"/>
            <a:ext cx="964958" cy="1850864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3750227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577344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267612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09" y="4608650"/>
            <a:ext cx="1539875" cy="87989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www.census.gov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28" y="3478352"/>
            <a:ext cx="1539875" cy="87133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www.cdc.gov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/zika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33" y="2331225"/>
            <a:ext cx="1539875" cy="895341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www.geonames.org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0EDF77-4642-494B-A93C-ACFD303F43BF}"/>
              </a:ext>
            </a:extLst>
          </p:cNvPr>
          <p:cNvSpPr/>
          <p:nvPr/>
        </p:nvSpPr>
        <p:spPr bwMode="auto">
          <a:xfrm>
            <a:off x="7389031" y="476775"/>
            <a:ext cx="3297231" cy="5574775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Helvetica Neue Light"/>
                <a:ea typeface="MS PGothic" pitchFamily="34" charset="-128"/>
                <a:cs typeface="Helvetica Neue Light"/>
              </a:rPr>
              <a:t>Extra Credit</a:t>
            </a:r>
            <a:endParaRPr lang="en-US" sz="2000" b="0" dirty="0">
              <a:solidFill>
                <a:srgbClr val="C00000"/>
              </a:solidFill>
              <a:latin typeface="Helvetica Neue Light"/>
              <a:ea typeface="MS PGothic" pitchFamily="34" charset="-128"/>
              <a:cs typeface="Helvetica Neue Light"/>
            </a:endParaRPr>
          </a:p>
        </p:txBody>
      </p:sp>
      <p:pic>
        <p:nvPicPr>
          <p:cNvPr id="62" name="Picture 30" descr="Coin CallCenter">
            <a:extLst>
              <a:ext uri="{FF2B5EF4-FFF2-40B4-BE49-F238E27FC236}">
                <a16:creationId xmlns:a16="http://schemas.microsoft.com/office/drawing/2014/main" id="{F44EFD6C-B2D2-AD42-A67E-E462614B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113" y="3732911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35">
            <a:extLst>
              <a:ext uri="{FF2B5EF4-FFF2-40B4-BE49-F238E27FC236}">
                <a16:creationId xmlns:a16="http://schemas.microsoft.com/office/drawing/2014/main" id="{42BD4B64-92CD-8C40-B211-4E4E77EB47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69744" y="4338638"/>
            <a:ext cx="1047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Analysts,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Data Scientists,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40240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entire ETL process was done to simplify day to day activities into one central repository for Data Scientists and Analysts to query data in one central location.</a:t>
            </a:r>
          </a:p>
          <a:p>
            <a:r>
              <a:rPr lang="en-US" dirty="0"/>
              <a:t>Each E-T-L step was tested and validated to ensure data integrity and accuracy.</a:t>
            </a:r>
          </a:p>
          <a:p>
            <a:r>
              <a:rPr lang="en-US" dirty="0"/>
              <a:t>Data extraction and updates is scheduled daily at 11:59pm EST</a:t>
            </a:r>
          </a:p>
          <a:p>
            <a:r>
              <a:rPr lang="en-US" dirty="0"/>
              <a:t>Automated daily dashboard reports generated at 7am EST</a:t>
            </a:r>
          </a:p>
          <a:p>
            <a:r>
              <a:rPr lang="en-US" dirty="0"/>
              <a:t>Data Scientists analysis and queries</a:t>
            </a:r>
          </a:p>
          <a:p>
            <a:r>
              <a:rPr lang="en-US" dirty="0"/>
              <a:t>Automated Dashboard Reporting</a:t>
            </a:r>
          </a:p>
          <a:p>
            <a:r>
              <a:rPr lang="en-US" dirty="0"/>
              <a:t>Other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693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6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76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Reporting Dashboard Snapshot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AFE1A2-DD32-FD41-8FAC-F43BADC24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79797"/>
              </p:ext>
            </p:extLst>
          </p:nvPr>
        </p:nvGraphicFramePr>
        <p:xfrm>
          <a:off x="1104348" y="1690688"/>
          <a:ext cx="3670185" cy="433864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871649">
                  <a:extLst>
                    <a:ext uri="{9D8B030D-6E8A-4147-A177-3AD203B41FA5}">
                      <a16:colId xmlns:a16="http://schemas.microsoft.com/office/drawing/2014/main" val="485775074"/>
                    </a:ext>
                  </a:extLst>
                </a:gridCol>
                <a:gridCol w="1798536">
                  <a:extLst>
                    <a:ext uri="{9D8B030D-6E8A-4147-A177-3AD203B41FA5}">
                      <a16:colId xmlns:a16="http://schemas.microsoft.com/office/drawing/2014/main" val="1247982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STATE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2015 Zika Cases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extLst>
                  <a:ext uri="{0D108BD9-81ED-4DB2-BD59-A6C34878D82A}">
                    <a16:rowId xmlns:a16="http://schemas.microsoft.com/office/drawing/2014/main" val="35391893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1980175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Puerto Rico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398967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837720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38060313"/>
                  </a:ext>
                </a:extLst>
              </a:tr>
              <a:tr h="139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Virginia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92565572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0173170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59610506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Massachusetts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0381014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2939070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041200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0098304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Maryland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2613159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Minnesota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259959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1753420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619503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665508353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1929586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594931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8873888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Rhode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49466252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63997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data</a:t>
            </a:r>
          </a:p>
          <a:p>
            <a:r>
              <a:rPr lang="en-US" sz="2200" dirty="0"/>
              <a:t>We used several data sources to processes to cleanse and prep files in the following formats:</a:t>
            </a:r>
          </a:p>
          <a:p>
            <a:r>
              <a:rPr lang="en-US" sz="2200" dirty="0"/>
              <a:t>CSV files / JSON files / Spreadsheets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Sources </a:t>
            </a:r>
          </a:p>
          <a:p>
            <a:r>
              <a:rPr lang="en-US" sz="2200" dirty="0">
                <a:hlinkClick r:id="rId2"/>
              </a:rPr>
              <a:t>www.geonames.org</a:t>
            </a:r>
            <a:r>
              <a:rPr lang="en-US" sz="2200" dirty="0"/>
              <a:t> (.txt converted to csv) and (JSON to csv)</a:t>
            </a:r>
          </a:p>
          <a:p>
            <a:r>
              <a:rPr lang="en-US" sz="2200" dirty="0">
                <a:hlinkClick r:id="rId3"/>
              </a:rPr>
              <a:t>www.cdc.gov.gov/zika/reporting/index.html</a:t>
            </a:r>
            <a:r>
              <a:rPr lang="en-US" sz="2200" dirty="0"/>
              <a:t> (.</a:t>
            </a:r>
            <a:r>
              <a:rPr lang="en-US" sz="2200" dirty="0" err="1"/>
              <a:t>xls</a:t>
            </a:r>
            <a:r>
              <a:rPr lang="en-US" sz="2200" dirty="0"/>
              <a:t> converted to csv)</a:t>
            </a:r>
          </a:p>
          <a:p>
            <a:r>
              <a:rPr lang="en-US" sz="2200" dirty="0">
                <a:hlinkClick r:id="rId4"/>
              </a:rPr>
              <a:t>www.census.gov/topics/health/birth-defects </a:t>
            </a:r>
            <a:r>
              <a:rPr lang="en-US" sz="2200" dirty="0"/>
              <a:t> (csv file)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Manipulated data and used (states as primary id)</a:t>
            </a:r>
          </a:p>
          <a:p>
            <a:endParaRPr lang="en-US" dirty="0"/>
          </a:p>
          <a:p>
            <a:r>
              <a:rPr lang="en-US" dirty="0"/>
              <a:t>Joining</a:t>
            </a:r>
          </a:p>
          <a:p>
            <a:pPr lvl="1"/>
            <a:r>
              <a:rPr lang="en-US" dirty="0"/>
              <a:t>Joined multiple data sources into one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The filtering process consisted of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Aggregating</a:t>
            </a:r>
          </a:p>
          <a:p>
            <a:pPr lvl="1"/>
            <a:r>
              <a:rPr lang="en-US" dirty="0"/>
              <a:t>The aggregating process consisted 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The selection process consisted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The summarization process consisted 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6D86C-692A-1A4A-A5B6-FEEF529C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9684"/>
            <a:ext cx="10718800" cy="318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FB218-BA18-124E-8871-7BBB70B0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3754967"/>
            <a:ext cx="8102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D26A84-83D0-C249-92EE-9E77CBC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" y="491067"/>
            <a:ext cx="7158567" cy="2571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53632-FF01-1C4B-B3F4-A8F3C629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062777"/>
            <a:ext cx="8944591" cy="34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572C3-16BA-4A49-BF0A-B3FBC9EA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850"/>
            <a:ext cx="39116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920B8-31FF-9144-81EE-92EAD8F6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81350"/>
            <a:ext cx="6883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process</a:t>
            </a:r>
          </a:p>
          <a:p>
            <a:r>
              <a:rPr lang="en-US" dirty="0"/>
              <a:t>The final load process consolidated multiple data sources into one central database</a:t>
            </a:r>
          </a:p>
          <a:p>
            <a:endParaRPr lang="en-US" dirty="0"/>
          </a:p>
          <a:p>
            <a:r>
              <a:rPr lang="en-US" dirty="0"/>
              <a:t>This database will be accessed by power users such as analysts, data scientists and executives to run various reports via multiple data management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407</Words>
  <Application>Microsoft Macintosh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Light</vt:lpstr>
      <vt:lpstr>Wingdings</vt:lpstr>
      <vt:lpstr>Office Theme</vt:lpstr>
      <vt:lpstr>Project 2 Zip Codes, Data Sources and Deadly Viruses</vt:lpstr>
      <vt:lpstr>Extract Process</vt:lpstr>
      <vt:lpstr>Transformation Process</vt:lpstr>
      <vt:lpstr>Transformation Process Continued</vt:lpstr>
      <vt:lpstr>Transformation Process Continued</vt:lpstr>
      <vt:lpstr>PowerPoint Presentation</vt:lpstr>
      <vt:lpstr>PowerPoint Presentation</vt:lpstr>
      <vt:lpstr>PowerPoint Presentation</vt:lpstr>
      <vt:lpstr>Load Process</vt:lpstr>
      <vt:lpstr>Project 2 – ETL Process Flowchart</vt:lpstr>
      <vt:lpstr>Conclusion</vt:lpstr>
      <vt:lpstr>Appendix</vt:lpstr>
      <vt:lpstr>PowerPoint Presentation</vt:lpstr>
      <vt:lpstr>PowerPoint Presentation</vt:lpstr>
      <vt:lpstr>Daily Reporting Dashboard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Frederick Tinio</dc:creator>
  <cp:lastModifiedBy>Frederick Tinio</cp:lastModifiedBy>
  <cp:revision>31</cp:revision>
  <dcterms:created xsi:type="dcterms:W3CDTF">2019-05-10T04:22:21Z</dcterms:created>
  <dcterms:modified xsi:type="dcterms:W3CDTF">2019-05-15T02:55:00Z</dcterms:modified>
</cp:coreProperties>
</file>