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66" r:id="rId5"/>
    <p:sldId id="269" r:id="rId6"/>
    <p:sldId id="258" r:id="rId7"/>
    <p:sldId id="268" r:id="rId8"/>
    <p:sldId id="267" r:id="rId9"/>
    <p:sldId id="264" r:id="rId10"/>
    <p:sldId id="257" r:id="rId11"/>
    <p:sldId id="261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8B4B-6F28-0741-A764-CA220325E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AB61A-4426-4C47-8BB1-953BF499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9FFB1-E9F4-1044-8AD4-E5EB3A92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2FA4-B8FE-A340-B3C0-DD2357C6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5B5C-530E-C648-B14C-9645EB1F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0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C689-A7D0-CF4D-992E-8D3FB22A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9E4CD-E3DA-C64E-8CBD-0C6F62EC6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A7B8-D7E6-A34D-BECE-7F1E71C3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26A9-8DF1-3849-AF86-7BCC69AA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47C3F-A847-C641-A2F6-CBC7AC0B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2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85AD7-B4EC-9247-BB7E-27EDAF603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42F9E-6E7D-4647-B88E-16B17F6D2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D8AAE-CF6D-B54A-BE74-55E2D1A0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7425D-E37D-AE47-A0EF-4E9B7487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44550-6740-5440-A81A-211E6C09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3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E862-6391-B44F-8851-F779F64D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33DC-3044-2A43-9EEE-5A5FC64BC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47134-1D7E-F149-804E-39A653A0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C7D6-849C-1741-9609-854DC4355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15A6-D194-6340-B8B3-12E58497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3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F405-C560-514B-BE5B-1E8D9CCD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1153-95A9-8148-8537-603E7DE94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2757B-F299-0748-A6B2-3DB145A0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A15E-441F-7644-9D4B-72AF7508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7743-9E2E-8C4A-97DC-5F9CF8A0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6081-4DE6-0A43-85EE-3AD1B8C49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DA0D-B340-7648-87CA-F2A1A2499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55A99-ECE9-0346-AEA7-D0F0A859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B2B44-5473-3546-94AC-7D1934F3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B9C41-9006-1540-9A75-81F7536B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282E5-2462-F94C-BA80-22F068BB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1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2038-0AE5-814B-A319-449A50A8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C0F49-2119-0647-AF90-56B8751BE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C16BA-63FB-2C48-9375-8CBB3603F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F1962-9357-344F-9C55-452171773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86EB4-9686-2C4D-8815-5BF8853E0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387E1-84B0-9D46-8C32-33AF5015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3C8E0-A1B7-4742-A0CF-C602E9213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DD145-0FBD-7D4A-9E20-F3364847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4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2BF6-BB4F-CE45-8CCC-D322292C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5DD03-D338-F14B-8F9A-24F06C05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7127E-0672-5B41-8D4D-9FB82E83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C7096-09EE-2B40-A5E5-6EBA52C5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0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CEC20-FC1F-8E44-95FE-78717559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BC968-F175-ED47-8578-34D18833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A95E2-D695-8946-832C-E6C06545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4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1D19-891F-8249-A151-BD57A2DA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C2A3-7B58-5840-B407-524EEAE27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35C39-4024-9B41-9B2A-D87EB4165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D545C-9858-714F-BFDA-6B2B7FBC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B41FE-8629-204D-8FE8-043B2E15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83E94-4204-984F-BBF2-8F03CB5C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2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6A03-2316-F948-A972-8057518A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53A77-1D00-814C-A500-B5BAD072E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75A15-FF87-F24E-B5E2-24291BB2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F7CCA-4DCE-264D-A7A7-C83131FC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F9F14-E2F3-7A45-8AF3-DAF99411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6723F-E701-9A4F-8E95-6BDED630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3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2BB5C-D99F-794C-8736-0DE60369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9CABA-908F-2F42-B697-93788D638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46631-623C-A249-A0E8-91459E15D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C84C-43A4-934B-9CEE-1379D996B5B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AC3A-6678-6943-BA04-CB3F76195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EED3A-A75C-C149-9998-6CB313C0F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C4E3-5250-9747-8795-1E634A516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0C70-4B05-E448-A487-2F224B14F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0992"/>
            <a:ext cx="9144000" cy="1296850"/>
          </a:xfrm>
        </p:spPr>
        <p:txBody>
          <a:bodyPr/>
          <a:lstStyle/>
          <a:p>
            <a:r>
              <a:rPr lang="en-US" b="1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2377A-6E50-9944-95D5-B385A6883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u="sng" dirty="0"/>
              <a:t>Group Members: </a:t>
            </a:r>
          </a:p>
          <a:p>
            <a:r>
              <a:rPr lang="en-US" dirty="0"/>
              <a:t>Tim Tang</a:t>
            </a:r>
          </a:p>
          <a:p>
            <a:r>
              <a:rPr lang="en-US" dirty="0"/>
              <a:t>Fred </a:t>
            </a:r>
            <a:r>
              <a:rPr lang="en-US" dirty="0" err="1"/>
              <a:t>Tinio</a:t>
            </a:r>
            <a:endParaRPr lang="en-US" dirty="0"/>
          </a:p>
          <a:p>
            <a:r>
              <a:rPr lang="en-US" dirty="0"/>
              <a:t>Kevin Ewing</a:t>
            </a:r>
          </a:p>
          <a:p>
            <a:r>
              <a:rPr lang="en-US" dirty="0"/>
              <a:t>Laura De Morneau</a:t>
            </a:r>
          </a:p>
        </p:txBody>
      </p:sp>
    </p:spTree>
    <p:extLst>
      <p:ext uri="{BB962C8B-B14F-4D97-AF65-F5344CB8AC3E}">
        <p14:creationId xmlns:p14="http://schemas.microsoft.com/office/powerpoint/2010/main" val="73569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8C856-CB79-DB49-B7B8-DBA4ADEF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3" y="180059"/>
            <a:ext cx="11926794" cy="649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9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781653-2139-CA49-BDBC-05622706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7" y="169333"/>
            <a:ext cx="11932700" cy="646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1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4D7D83-770C-E144-8780-BE0E26FB3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0" y="290686"/>
            <a:ext cx="11818882" cy="634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7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1985CA-3B2B-154D-997A-E50A591E0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240016"/>
            <a:ext cx="11700933" cy="63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1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data</a:t>
            </a:r>
          </a:p>
          <a:p>
            <a:r>
              <a:rPr lang="en-US" dirty="0"/>
              <a:t>We used several API processes to cleanse and prep files in the following formats:</a:t>
            </a:r>
          </a:p>
          <a:p>
            <a:r>
              <a:rPr lang="en-US" dirty="0"/>
              <a:t>CSV files</a:t>
            </a:r>
          </a:p>
          <a:p>
            <a:r>
              <a:rPr lang="en-US" dirty="0"/>
              <a:t>JSON files</a:t>
            </a:r>
          </a:p>
          <a:p>
            <a:r>
              <a:rPr lang="en-US" dirty="0"/>
              <a:t>Spreadsheets</a:t>
            </a:r>
          </a:p>
          <a:p>
            <a:r>
              <a:rPr lang="en-US" dirty="0"/>
              <a:t>HTML tables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4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  <a:p>
            <a:r>
              <a:rPr lang="en-US" dirty="0"/>
              <a:t>Summarization</a:t>
            </a:r>
          </a:p>
          <a:p>
            <a:r>
              <a:rPr lang="en-US" dirty="0"/>
              <a:t>Selection</a:t>
            </a:r>
          </a:p>
          <a:p>
            <a:r>
              <a:rPr lang="en-US" dirty="0"/>
              <a:t>Joining</a:t>
            </a:r>
          </a:p>
          <a:p>
            <a:r>
              <a:rPr lang="en-US" dirty="0"/>
              <a:t>Filtering</a:t>
            </a:r>
          </a:p>
          <a:p>
            <a:r>
              <a:rPr lang="en-US" dirty="0"/>
              <a:t>Aggregating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8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load process consolidated multiple data sources into one database to be used for:</a:t>
            </a:r>
          </a:p>
          <a:p>
            <a:pPr lvl="1"/>
            <a:r>
              <a:rPr lang="en-US" dirty="0"/>
              <a:t>Data Scientists analysis and queries</a:t>
            </a:r>
          </a:p>
          <a:p>
            <a:pPr lvl="1"/>
            <a:r>
              <a:rPr lang="en-US" dirty="0"/>
              <a:t>Automated Dashboard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7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0DFFCC-7363-174D-A946-2F339CD4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988" y="155575"/>
            <a:ext cx="8883162" cy="609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" charset="0"/>
                <a:ea typeface="ＭＳ Ｐゴシック" charset="0"/>
                <a:cs typeface="ＭＳ Ｐゴシック" charset="0"/>
              </a:rPr>
              <a:t>Project 2 – ETL Process Flowchart</a:t>
            </a:r>
          </a:p>
        </p:txBody>
      </p:sp>
      <p:sp>
        <p:nvSpPr>
          <p:cNvPr id="5" name="Line 90">
            <a:extLst>
              <a:ext uri="{FF2B5EF4-FFF2-40B4-BE49-F238E27FC236}">
                <a16:creationId xmlns:a16="http://schemas.microsoft.com/office/drawing/2014/main" id="{B124EFB6-692B-7C45-8701-B2B498EEF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19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6" name="Line 91">
            <a:extLst>
              <a:ext uri="{FF2B5EF4-FFF2-40B4-BE49-F238E27FC236}">
                <a16:creationId xmlns:a16="http://schemas.microsoft.com/office/drawing/2014/main" id="{F17338A0-5F2B-0543-A10A-406F4D123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35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7" name="Line 92">
            <a:extLst>
              <a:ext uri="{FF2B5EF4-FFF2-40B4-BE49-F238E27FC236}">
                <a16:creationId xmlns:a16="http://schemas.microsoft.com/office/drawing/2014/main" id="{DB4999E9-559B-F84D-8419-F20701A95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1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8" name="Line 93">
            <a:extLst>
              <a:ext uri="{FF2B5EF4-FFF2-40B4-BE49-F238E27FC236}">
                <a16:creationId xmlns:a16="http://schemas.microsoft.com/office/drawing/2014/main" id="{ADCB7CDD-0E51-7F40-850E-81E83F943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41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9" name="Text Box 94">
            <a:extLst>
              <a:ext uri="{FF2B5EF4-FFF2-40B4-BE49-F238E27FC236}">
                <a16:creationId xmlns:a16="http://schemas.microsoft.com/office/drawing/2014/main" id="{55DA2CE7-22CD-AC4F-9F10-92D057017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88" y="1023940"/>
            <a:ext cx="1905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 Acquisition</a:t>
            </a:r>
          </a:p>
        </p:txBody>
      </p:sp>
      <p:sp>
        <p:nvSpPr>
          <p:cNvPr id="10" name="Text Box 95">
            <a:extLst>
              <a:ext uri="{FF2B5EF4-FFF2-40B4-BE49-F238E27FC236}">
                <a16:creationId xmlns:a16="http://schemas.microsoft.com/office/drawing/2014/main" id="{DA7390F6-BF3A-5A44-8862-00EA1D005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407" y="1023940"/>
            <a:ext cx="14117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 Integration</a:t>
            </a:r>
          </a:p>
        </p:txBody>
      </p:sp>
      <p:sp>
        <p:nvSpPr>
          <p:cNvPr id="11" name="Text Box 96">
            <a:extLst>
              <a:ext uri="{FF2B5EF4-FFF2-40B4-BE49-F238E27FC236}">
                <a16:creationId xmlns:a16="http://schemas.microsoft.com/office/drawing/2014/main" id="{518ADCAC-7FA7-0343-83ED-00D6EF782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588" y="1023940"/>
            <a:ext cx="2514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 Repository</a:t>
            </a:r>
          </a:p>
        </p:txBody>
      </p:sp>
      <p:sp>
        <p:nvSpPr>
          <p:cNvPr id="12" name="Text Box 98">
            <a:extLst>
              <a:ext uri="{FF2B5EF4-FFF2-40B4-BE49-F238E27FC236}">
                <a16:creationId xmlns:a16="http://schemas.microsoft.com/office/drawing/2014/main" id="{B14B0B79-4729-0945-95FE-BF2693813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2367" y="1023938"/>
            <a:ext cx="16081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Presentation &amp; </a:t>
            </a:r>
          </a:p>
          <a:p>
            <a:pPr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Visualization Layer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87D1418F-18B5-0948-97BB-383FF4355A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05590" y="6099177"/>
            <a:ext cx="8704263" cy="290513"/>
          </a:xfrm>
          <a:prstGeom prst="rect">
            <a:avLst/>
          </a:prstGeom>
          <a:solidFill>
            <a:srgbClr val="BBCAD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grpSp>
        <p:nvGrpSpPr>
          <p:cNvPr id="14" name="Right Arrow 71">
            <a:extLst>
              <a:ext uri="{FF2B5EF4-FFF2-40B4-BE49-F238E27FC236}">
                <a16:creationId xmlns:a16="http://schemas.microsoft.com/office/drawing/2014/main" id="{B953AD76-81BD-2149-B9C1-9D336C7122F9}"/>
              </a:ext>
            </a:extLst>
          </p:cNvPr>
          <p:cNvGrpSpPr>
            <a:grpSpLocks/>
          </p:cNvGrpSpPr>
          <p:nvPr/>
        </p:nvGrpSpPr>
        <p:grpSpPr bwMode="auto">
          <a:xfrm>
            <a:off x="5879114" y="5715002"/>
            <a:ext cx="515938" cy="354013"/>
            <a:chOff x="3418" y="3241"/>
            <a:chExt cx="410" cy="211"/>
          </a:xfrm>
        </p:grpSpPr>
        <p:pic>
          <p:nvPicPr>
            <p:cNvPr id="15" name="Right Arrow 71">
              <a:extLst>
                <a:ext uri="{FF2B5EF4-FFF2-40B4-BE49-F238E27FC236}">
                  <a16:creationId xmlns:a16="http://schemas.microsoft.com/office/drawing/2014/main" id="{67946FFC-67D8-5B47-89D8-DDF483B7A75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" y="3241"/>
              <a:ext cx="41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192">
              <a:extLst>
                <a:ext uri="{FF2B5EF4-FFF2-40B4-BE49-F238E27FC236}">
                  <a16:creationId xmlns:a16="http://schemas.microsoft.com/office/drawing/2014/main" id="{5EC4DBFA-D7C3-CE42-B501-78C2491FA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555" y="3235"/>
              <a:ext cx="13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grpSp>
        <p:nvGrpSpPr>
          <p:cNvPr id="17" name="Right Arrow 72">
            <a:extLst>
              <a:ext uri="{FF2B5EF4-FFF2-40B4-BE49-F238E27FC236}">
                <a16:creationId xmlns:a16="http://schemas.microsoft.com/office/drawing/2014/main" id="{142FA7DA-08D2-7645-948C-C0D1240579AB}"/>
              </a:ext>
            </a:extLst>
          </p:cNvPr>
          <p:cNvGrpSpPr>
            <a:grpSpLocks/>
          </p:cNvGrpSpPr>
          <p:nvPr/>
        </p:nvGrpSpPr>
        <p:grpSpPr bwMode="auto">
          <a:xfrm>
            <a:off x="4015390" y="5729290"/>
            <a:ext cx="517525" cy="354013"/>
            <a:chOff x="1939" y="3249"/>
            <a:chExt cx="411" cy="211"/>
          </a:xfrm>
        </p:grpSpPr>
        <p:pic>
          <p:nvPicPr>
            <p:cNvPr id="18" name="Right Arrow 72">
              <a:extLst>
                <a:ext uri="{FF2B5EF4-FFF2-40B4-BE49-F238E27FC236}">
                  <a16:creationId xmlns:a16="http://schemas.microsoft.com/office/drawing/2014/main" id="{624503C4-AA2F-E747-B2EB-7529A338923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9" y="3249"/>
              <a:ext cx="4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195">
              <a:extLst>
                <a:ext uri="{FF2B5EF4-FFF2-40B4-BE49-F238E27FC236}">
                  <a16:creationId xmlns:a16="http://schemas.microsoft.com/office/drawing/2014/main" id="{8B66DF8A-3B14-B845-A5F9-8885D1783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079" y="3242"/>
              <a:ext cx="13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grpSp>
        <p:nvGrpSpPr>
          <p:cNvPr id="20" name="Right Arrow 73">
            <a:extLst>
              <a:ext uri="{FF2B5EF4-FFF2-40B4-BE49-F238E27FC236}">
                <a16:creationId xmlns:a16="http://schemas.microsoft.com/office/drawing/2014/main" id="{CE7FE8FE-3F4A-0143-B09D-0945DD192FCD}"/>
              </a:ext>
            </a:extLst>
          </p:cNvPr>
          <p:cNvGrpSpPr>
            <a:grpSpLocks/>
          </p:cNvGrpSpPr>
          <p:nvPr/>
        </p:nvGrpSpPr>
        <p:grpSpPr bwMode="auto">
          <a:xfrm>
            <a:off x="2380264" y="5695950"/>
            <a:ext cx="517525" cy="355600"/>
            <a:chOff x="641" y="3229"/>
            <a:chExt cx="411" cy="212"/>
          </a:xfrm>
        </p:grpSpPr>
        <p:pic>
          <p:nvPicPr>
            <p:cNvPr id="21" name="Right Arrow 73">
              <a:extLst>
                <a:ext uri="{FF2B5EF4-FFF2-40B4-BE49-F238E27FC236}">
                  <a16:creationId xmlns:a16="http://schemas.microsoft.com/office/drawing/2014/main" id="{CA6B64C3-95B3-2D43-9BA3-A93BC530B5E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" y="3229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98">
              <a:extLst>
                <a:ext uri="{FF2B5EF4-FFF2-40B4-BE49-F238E27FC236}">
                  <a16:creationId xmlns:a16="http://schemas.microsoft.com/office/drawing/2014/main" id="{A0457020-6F82-484C-89B8-7E20797A9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780" y="3222"/>
              <a:ext cx="13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grpSp>
        <p:nvGrpSpPr>
          <p:cNvPr id="23" name="Right Arrow 70">
            <a:extLst>
              <a:ext uri="{FF2B5EF4-FFF2-40B4-BE49-F238E27FC236}">
                <a16:creationId xmlns:a16="http://schemas.microsoft.com/office/drawing/2014/main" id="{D8D4CAD0-E612-1C44-88FA-7643E806C08A}"/>
              </a:ext>
            </a:extLst>
          </p:cNvPr>
          <p:cNvGrpSpPr>
            <a:grpSpLocks/>
          </p:cNvGrpSpPr>
          <p:nvPr/>
        </p:nvGrpSpPr>
        <p:grpSpPr bwMode="auto">
          <a:xfrm>
            <a:off x="8258776" y="5762627"/>
            <a:ext cx="517525" cy="354013"/>
            <a:chOff x="5307" y="3237"/>
            <a:chExt cx="411" cy="211"/>
          </a:xfrm>
        </p:grpSpPr>
        <p:pic>
          <p:nvPicPr>
            <p:cNvPr id="24" name="Right Arrow 70">
              <a:extLst>
                <a:ext uri="{FF2B5EF4-FFF2-40B4-BE49-F238E27FC236}">
                  <a16:creationId xmlns:a16="http://schemas.microsoft.com/office/drawing/2014/main" id="{36A72136-BC07-DD4D-8A29-0B8BC669F8A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" y="3237"/>
              <a:ext cx="4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14">
              <a:extLst>
                <a:ext uri="{FF2B5EF4-FFF2-40B4-BE49-F238E27FC236}">
                  <a16:creationId xmlns:a16="http://schemas.microsoft.com/office/drawing/2014/main" id="{D104508F-5CAE-EA4B-BF6E-D6A37DCEC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446" y="3232"/>
              <a:ext cx="13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sp>
        <p:nvSpPr>
          <p:cNvPr id="26" name="Text Box 19">
            <a:extLst>
              <a:ext uri="{FF2B5EF4-FFF2-40B4-BE49-F238E27FC236}">
                <a16:creationId xmlns:a16="http://schemas.microsoft.com/office/drawing/2014/main" id="{09542DA4-97A8-0E42-88E1-85D3E4CD744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764138" y="2437141"/>
            <a:ext cx="7294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b="0" dirty="0">
                <a:latin typeface="Helvetica Neue Light" charset="0"/>
              </a:rPr>
              <a:t>Marketing</a:t>
            </a:r>
          </a:p>
        </p:txBody>
      </p:sp>
      <p:pic>
        <p:nvPicPr>
          <p:cNvPr id="27" name="Picture 30" descr="Coin CallCenter">
            <a:extLst>
              <a:ext uri="{FF2B5EF4-FFF2-40B4-BE49-F238E27FC236}">
                <a16:creationId xmlns:a16="http://schemas.microsoft.com/office/drawing/2014/main" id="{1E166B47-3132-CE49-90BF-1C2C9D22B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727" y="4714375"/>
            <a:ext cx="758825" cy="77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6" descr="User04">
            <a:extLst>
              <a:ext uri="{FF2B5EF4-FFF2-40B4-BE49-F238E27FC236}">
                <a16:creationId xmlns:a16="http://schemas.microsoft.com/office/drawing/2014/main" id="{53E9617B-AA60-A546-972A-6083A5A35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14" y="1754188"/>
            <a:ext cx="628650" cy="67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B8AE953-3488-DF42-AFC4-11E281217609}"/>
              </a:ext>
            </a:extLst>
          </p:cNvPr>
          <p:cNvSpPr/>
          <p:nvPr/>
        </p:nvSpPr>
        <p:spPr bwMode="auto">
          <a:xfrm>
            <a:off x="9767346" y="1124744"/>
            <a:ext cx="846138" cy="428010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1544B1-5AC2-E042-87B8-6C20F54A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02" y="1534913"/>
            <a:ext cx="2130425" cy="4280100"/>
          </a:xfrm>
          <a:prstGeom prst="rect">
            <a:avLst/>
          </a:prstGeom>
          <a:solidFill>
            <a:srgbClr val="D6EDBD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31" name="Rectangle 69">
            <a:extLst>
              <a:ext uri="{FF2B5EF4-FFF2-40B4-BE49-F238E27FC236}">
                <a16:creationId xmlns:a16="http://schemas.microsoft.com/office/drawing/2014/main" id="{FF1570FA-63A3-2541-A4F3-57CFE5A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827" y="1759224"/>
            <a:ext cx="1884363" cy="1796150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200" b="0" dirty="0">
                <a:latin typeface="Helvetica Neue Light" charset="0"/>
              </a:rPr>
              <a:t>Insights and Management Tools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007037-E791-7046-8B1A-0A840C77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326" y="1533526"/>
            <a:ext cx="2382838" cy="4281488"/>
          </a:xfrm>
          <a:prstGeom prst="rect">
            <a:avLst/>
          </a:prstGeom>
          <a:solidFill>
            <a:srgbClr val="D6EDBD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6D2DEA4E-49DF-D847-8D04-84B97B4EFF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06193" y="1600200"/>
            <a:ext cx="2195107" cy="411923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algn="ctr" eaLnBrk="0" hangingPunct="0">
              <a:defRPr/>
            </a:pPr>
            <a:endParaRPr lang="fr-FR" sz="13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1F6268A8-83E9-1A45-A0E6-E2146BC10D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20090" y="2365377"/>
            <a:ext cx="1244600" cy="3459163"/>
          </a:xfrm>
          <a:prstGeom prst="rect">
            <a:avLst/>
          </a:prstGeom>
          <a:solidFill>
            <a:srgbClr val="BBCAD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sp>
        <p:nvSpPr>
          <p:cNvPr id="35" name="Rectangle 69">
            <a:extLst>
              <a:ext uri="{FF2B5EF4-FFF2-40B4-BE49-F238E27FC236}">
                <a16:creationId xmlns:a16="http://schemas.microsoft.com/office/drawing/2014/main" id="{83E81D4B-1D20-D844-AB7F-AC1F1B8C0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2492375"/>
            <a:ext cx="1539875" cy="38258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Brand</a:t>
            </a:r>
          </a:p>
        </p:txBody>
      </p:sp>
      <p:sp>
        <p:nvSpPr>
          <p:cNvPr id="36" name="Rectangle 69">
            <a:extLst>
              <a:ext uri="{FF2B5EF4-FFF2-40B4-BE49-F238E27FC236}">
                <a16:creationId xmlns:a16="http://schemas.microsoft.com/office/drawing/2014/main" id="{E55A02FC-3B02-7440-9AA9-5349C9544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96" y="2940050"/>
            <a:ext cx="1531938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Touch Point</a:t>
            </a:r>
          </a:p>
        </p:txBody>
      </p:sp>
      <p:sp>
        <p:nvSpPr>
          <p:cNvPr id="37" name="Rectangle 69">
            <a:extLst>
              <a:ext uri="{FF2B5EF4-FFF2-40B4-BE49-F238E27FC236}">
                <a16:creationId xmlns:a16="http://schemas.microsoft.com/office/drawing/2014/main" id="{93359C9F-AAAF-3C49-B1E0-38032489D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3416302"/>
            <a:ext cx="1539875" cy="379413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Touch Point Person</a:t>
            </a:r>
          </a:p>
        </p:txBody>
      </p:sp>
      <p:sp>
        <p:nvSpPr>
          <p:cNvPr id="38" name="Rectangle 69">
            <a:extLst>
              <a:ext uri="{FF2B5EF4-FFF2-40B4-BE49-F238E27FC236}">
                <a16:creationId xmlns:a16="http://schemas.microsoft.com/office/drawing/2014/main" id="{23EDD91B-A83E-5441-840A-D4054C54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3876675"/>
            <a:ext cx="1539875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Field Marketer</a:t>
            </a:r>
          </a:p>
        </p:txBody>
      </p:sp>
      <p:sp>
        <p:nvSpPr>
          <p:cNvPr id="39" name="Rectangle 69">
            <a:extLst>
              <a:ext uri="{FF2B5EF4-FFF2-40B4-BE49-F238E27FC236}">
                <a16:creationId xmlns:a16="http://schemas.microsoft.com/office/drawing/2014/main" id="{A188CEA4-7A2B-5C4C-93D8-7ADF7AF44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338638"/>
            <a:ext cx="1539875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Consumer</a:t>
            </a:r>
          </a:p>
        </p:txBody>
      </p:sp>
      <p:sp>
        <p:nvSpPr>
          <p:cNvPr id="40" name="Rectangle 69">
            <a:extLst>
              <a:ext uri="{FF2B5EF4-FFF2-40B4-BE49-F238E27FC236}">
                <a16:creationId xmlns:a16="http://schemas.microsoft.com/office/drawing/2014/main" id="{BAA71BA3-B712-9647-B2D4-A2DB49082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800602"/>
            <a:ext cx="1539875" cy="379413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Response Data</a:t>
            </a:r>
          </a:p>
        </p:txBody>
      </p:sp>
      <p:sp>
        <p:nvSpPr>
          <p:cNvPr id="41" name="Rectangle 69">
            <a:extLst>
              <a:ext uri="{FF2B5EF4-FFF2-40B4-BE49-F238E27FC236}">
                <a16:creationId xmlns:a16="http://schemas.microsoft.com/office/drawing/2014/main" id="{DBF35274-DCBC-BF44-A1D8-5A876A27F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5260975"/>
            <a:ext cx="1539875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Device Data</a:t>
            </a:r>
          </a:p>
        </p:txBody>
      </p:sp>
      <p:sp>
        <p:nvSpPr>
          <p:cNvPr id="42" name="Rectangle 69">
            <a:extLst>
              <a:ext uri="{FF2B5EF4-FFF2-40B4-BE49-F238E27FC236}">
                <a16:creationId xmlns:a16="http://schemas.microsoft.com/office/drawing/2014/main" id="{ADD52EF4-0B3D-3D47-83AD-604657349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165" y="1797051"/>
            <a:ext cx="1524000" cy="511175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AU" sz="1200" b="0">
                <a:solidFill>
                  <a:srgbClr val="000000"/>
                </a:solidFill>
                <a:latin typeface="Helvetica Neue Light" charset="0"/>
              </a:rPr>
              <a:t>External &amp; Legacy Information Sources</a:t>
            </a: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A4EA6248-F202-4B45-A7A8-A773770DD84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96390" y="2441577"/>
            <a:ext cx="288925" cy="3243263"/>
          </a:xfrm>
          <a:prstGeom prst="rect">
            <a:avLst/>
          </a:prstGeom>
          <a:gradFill rotWithShape="0">
            <a:gsLst>
              <a:gs pos="0">
                <a:srgbClr val="3E5C86"/>
              </a:gs>
              <a:gs pos="50000">
                <a:srgbClr val="BBCAD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 anchorCtr="1"/>
          <a:lstStyle/>
          <a:p>
            <a:pPr eaLnBrk="0" hangingPunct="0">
              <a:defRPr/>
            </a:pPr>
            <a:r>
              <a:rPr lang="en-US" sz="1200" dirty="0">
                <a:latin typeface="Helvetica Neue Light"/>
                <a:cs typeface="Helvetica Neue Light"/>
              </a:rPr>
              <a:t>MySQL / Pandas</a:t>
            </a:r>
            <a:endParaRPr lang="en-US" sz="1200" b="0" dirty="0">
              <a:latin typeface="Helvetica Neue Light"/>
              <a:cs typeface="Helvetica Neue Light"/>
            </a:endParaRPr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DCB16A96-9F09-594E-921A-92BF325DBCF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673230" y="5471274"/>
            <a:ext cx="9541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b="0" dirty="0">
                <a:latin typeface="Helvetica Neue Light" charset="0"/>
              </a:rPr>
              <a:t>Leads Agents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A9E4A2CB-A9EE-4A4C-B4D8-8D86E1E4A5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58190" y="2424115"/>
            <a:ext cx="288925" cy="3243263"/>
          </a:xfrm>
          <a:prstGeom prst="rect">
            <a:avLst/>
          </a:prstGeom>
          <a:gradFill rotWithShape="0">
            <a:gsLst>
              <a:gs pos="0">
                <a:srgbClr val="3E5C86"/>
              </a:gs>
              <a:gs pos="50000">
                <a:srgbClr val="BBCAD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 anchorCtr="1"/>
          <a:lstStyle/>
          <a:p>
            <a:pPr eaLnBrk="0" hangingPunct="0">
              <a:defRPr/>
            </a:pPr>
            <a:r>
              <a:rPr lang="en-US" sz="1200" dirty="0">
                <a:latin typeface="Helvetica Neue Light"/>
                <a:cs typeface="Helvetica Neue Light"/>
              </a:rPr>
              <a:t>JSON</a:t>
            </a:r>
            <a:endParaRPr lang="en-US" sz="1200" b="0" dirty="0">
              <a:latin typeface="Helvetica Neue Light"/>
              <a:cs typeface="Helvetica Neue Light"/>
            </a:endParaRP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25A2A163-7FA0-844B-B493-A12E90C8FA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7765" y="2441577"/>
            <a:ext cx="288925" cy="3243263"/>
          </a:xfrm>
          <a:prstGeom prst="rect">
            <a:avLst/>
          </a:prstGeom>
          <a:gradFill rotWithShape="0">
            <a:gsLst>
              <a:gs pos="0">
                <a:srgbClr val="3E5C86"/>
              </a:gs>
              <a:gs pos="50000">
                <a:srgbClr val="BBCAD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 anchorCtr="1"/>
          <a:lstStyle/>
          <a:p>
            <a:pPr eaLnBrk="0" hangingPunct="0">
              <a:defRPr/>
            </a:pPr>
            <a:r>
              <a:rPr lang="en-US" sz="1200" b="0" dirty="0" err="1">
                <a:latin typeface="Helvetica Neue Light"/>
                <a:cs typeface="Helvetica Neue Light"/>
              </a:rPr>
              <a:t>Jupyter</a:t>
            </a:r>
            <a:r>
              <a:rPr lang="en-US" sz="1200" b="0" dirty="0">
                <a:latin typeface="Helvetica Neue Light"/>
                <a:cs typeface="Helvetica Neue Light"/>
              </a:rPr>
              <a:t> Notebook</a:t>
            </a:r>
          </a:p>
        </p:txBody>
      </p:sp>
      <p:sp>
        <p:nvSpPr>
          <p:cNvPr id="47" name="Text Box 35">
            <a:extLst>
              <a:ext uri="{FF2B5EF4-FFF2-40B4-BE49-F238E27FC236}">
                <a16:creationId xmlns:a16="http://schemas.microsoft.com/office/drawing/2014/main" id="{31B7C4D1-BEE3-E241-A44E-9CFBCC9D000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810510" y="3930135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b="0" dirty="0">
                <a:latin typeface="Helvetica Neue Light" charset="0"/>
              </a:rPr>
              <a:t>Reports</a:t>
            </a:r>
          </a:p>
        </p:txBody>
      </p:sp>
      <p:pic>
        <p:nvPicPr>
          <p:cNvPr id="48" name="Picture 1057" descr="ledger coin">
            <a:extLst>
              <a:ext uri="{FF2B5EF4-FFF2-40B4-BE49-F238E27FC236}">
                <a16:creationId xmlns:a16="http://schemas.microsoft.com/office/drawing/2014/main" id="{5B8D9BD0-7C6E-2F4A-94A4-CFEBEF622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826" y="3260210"/>
            <a:ext cx="69215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8">
            <a:extLst>
              <a:ext uri="{FF2B5EF4-FFF2-40B4-BE49-F238E27FC236}">
                <a16:creationId xmlns:a16="http://schemas.microsoft.com/office/drawing/2014/main" id="{23B9692E-F21E-BC46-BA07-C0037DAC7E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89701" y="1533525"/>
            <a:ext cx="1752600" cy="42545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algn="ctr" eaLnBrk="0" hangingPunct="0">
              <a:defRPr/>
            </a:pPr>
            <a:endParaRPr lang="fr-FR" sz="13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BE3CE8B3-FAE0-2547-98E3-EA8262C76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014255"/>
            <a:ext cx="1539875" cy="459219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USPS NCOA</a:t>
            </a:r>
            <a:endParaRPr lang="en-AU" sz="1200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57" name="Rectangle 69">
            <a:extLst>
              <a:ext uri="{FF2B5EF4-FFF2-40B4-BE49-F238E27FC236}">
                <a16:creationId xmlns:a16="http://schemas.microsoft.com/office/drawing/2014/main" id="{97277D3B-AAF1-4844-B379-1685C5ECE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165" y="1653073"/>
            <a:ext cx="1524000" cy="511175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AU" sz="1200" b="0" dirty="0">
                <a:solidFill>
                  <a:srgbClr val="000000"/>
                </a:solidFill>
                <a:latin typeface="Helvetica Neue Light" charset="0"/>
              </a:rPr>
              <a:t>External Sources</a:t>
            </a:r>
          </a:p>
        </p:txBody>
      </p:sp>
      <p:sp>
        <p:nvSpPr>
          <p:cNvPr id="58" name="Rectangle 17">
            <a:extLst>
              <a:ext uri="{FF2B5EF4-FFF2-40B4-BE49-F238E27FC236}">
                <a16:creationId xmlns:a16="http://schemas.microsoft.com/office/drawing/2014/main" id="{A9B420C6-3425-6F46-BB92-981A67B62B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05590" y="6099177"/>
            <a:ext cx="8702675" cy="290513"/>
          </a:xfrm>
          <a:prstGeom prst="rect">
            <a:avLst/>
          </a:prstGeom>
          <a:solidFill>
            <a:srgbClr val="BBCAD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AU" sz="14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Common End to End Audit and Validations</a:t>
            </a:r>
            <a:endParaRPr lang="en-US" sz="1400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59" name="AutoShape 265">
            <a:extLst>
              <a:ext uri="{FF2B5EF4-FFF2-40B4-BE49-F238E27FC236}">
                <a16:creationId xmlns:a16="http://schemas.microsoft.com/office/drawing/2014/main" id="{4627FD2F-2407-CF4E-AE80-81C10C2C9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256" y="2070717"/>
            <a:ext cx="133342" cy="274463"/>
          </a:xfrm>
          <a:prstGeom prst="downArrow">
            <a:avLst>
              <a:gd name="adj1" fmla="val 50000"/>
              <a:gd name="adj2" fmla="val 112500"/>
            </a:avLst>
          </a:prstGeom>
          <a:gradFill rotWithShape="1">
            <a:gsLst>
              <a:gs pos="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61" name="Rectangle 69">
            <a:extLst>
              <a:ext uri="{FF2B5EF4-FFF2-40B4-BE49-F238E27FC236}">
                <a16:creationId xmlns:a16="http://schemas.microsoft.com/office/drawing/2014/main" id="{ECA90F1F-47B6-2849-9153-3E78B590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610601"/>
            <a:ext cx="1539875" cy="45276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Census Data .csv</a:t>
            </a:r>
          </a:p>
        </p:txBody>
      </p:sp>
      <p:sp>
        <p:nvSpPr>
          <p:cNvPr id="64" name="Rectangle 69">
            <a:extLst>
              <a:ext uri="{FF2B5EF4-FFF2-40B4-BE49-F238E27FC236}">
                <a16:creationId xmlns:a16="http://schemas.microsoft.com/office/drawing/2014/main" id="{BA960B03-5953-C542-B666-7FFDEB5A9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827" y="3680514"/>
            <a:ext cx="1884363" cy="1909822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200" dirty="0">
                <a:latin typeface="Helvetica Neue Light" charset="0"/>
              </a:rPr>
              <a:t>Automation / Reporting and Analytical Tools </a:t>
            </a:r>
            <a:endParaRPr lang="en-US" sz="1200" b="0" dirty="0">
              <a:latin typeface="Helvetica Neue Light"/>
              <a:cs typeface="Helvetica Neue Light"/>
            </a:endParaRPr>
          </a:p>
        </p:txBody>
      </p:sp>
      <p:pic>
        <p:nvPicPr>
          <p:cNvPr id="65" name="Picture 64" descr="database-symbol-hi.png">
            <a:extLst>
              <a:ext uri="{FF2B5EF4-FFF2-40B4-BE49-F238E27FC236}">
                <a16:creationId xmlns:a16="http://schemas.microsoft.com/office/drawing/2014/main" id="{97159AA6-72D3-1445-80FA-9D05B35C4B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31" y="3161633"/>
            <a:ext cx="964958" cy="1531557"/>
          </a:xfrm>
          <a:prstGeom prst="rect">
            <a:avLst/>
          </a:prstGeom>
        </p:spPr>
      </p:pic>
      <p:sp>
        <p:nvSpPr>
          <p:cNvPr id="68" name="Text Box 251">
            <a:extLst>
              <a:ext uri="{FF2B5EF4-FFF2-40B4-BE49-F238E27FC236}">
                <a16:creationId xmlns:a16="http://schemas.microsoft.com/office/drawing/2014/main" id="{3E1C14E0-4A5A-2A4A-9B1F-1C1AD4997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89" y="3750227"/>
            <a:ext cx="10711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Database 1</a:t>
            </a:r>
          </a:p>
        </p:txBody>
      </p:sp>
      <p:sp>
        <p:nvSpPr>
          <p:cNvPr id="71" name="Cloud">
            <a:extLst>
              <a:ext uri="{FF2B5EF4-FFF2-40B4-BE49-F238E27FC236}">
                <a16:creationId xmlns:a16="http://schemas.microsoft.com/office/drawing/2014/main" id="{E1A4DBC3-3EF9-2F47-9DB9-24AEA1F063E0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541625" y="1371663"/>
            <a:ext cx="1148448" cy="66992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6DCB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CC40FFA2-CB54-314A-8395-A846120EB636}"/>
              </a:ext>
            </a:extLst>
          </p:cNvPr>
          <p:cNvSpPr/>
          <p:nvPr/>
        </p:nvSpPr>
        <p:spPr bwMode="auto">
          <a:xfrm>
            <a:off x="9444639" y="3327811"/>
            <a:ext cx="290513" cy="5905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4" name="Right Arrow 84">
            <a:extLst>
              <a:ext uri="{FF2B5EF4-FFF2-40B4-BE49-F238E27FC236}">
                <a16:creationId xmlns:a16="http://schemas.microsoft.com/office/drawing/2014/main" id="{56CB0413-44C2-7C45-A351-8468797F4688}"/>
              </a:ext>
            </a:extLst>
          </p:cNvPr>
          <p:cNvSpPr/>
          <p:nvPr/>
        </p:nvSpPr>
        <p:spPr bwMode="auto">
          <a:xfrm>
            <a:off x="7236427" y="2352060"/>
            <a:ext cx="290513" cy="5889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5" name="Right Arrow 84">
            <a:extLst>
              <a:ext uri="{FF2B5EF4-FFF2-40B4-BE49-F238E27FC236}">
                <a16:creationId xmlns:a16="http://schemas.microsoft.com/office/drawing/2014/main" id="{7AE160AC-A0DE-B446-B9EF-C3B203F35402}"/>
              </a:ext>
            </a:extLst>
          </p:cNvPr>
          <p:cNvSpPr/>
          <p:nvPr/>
        </p:nvSpPr>
        <p:spPr bwMode="auto">
          <a:xfrm>
            <a:off x="7249127" y="4386885"/>
            <a:ext cx="290513" cy="5889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CE796B2C-DBA7-434A-8D7F-FE60CE85C511}"/>
              </a:ext>
            </a:extLst>
          </p:cNvPr>
          <p:cNvSpPr/>
          <p:nvPr/>
        </p:nvSpPr>
        <p:spPr bwMode="auto">
          <a:xfrm>
            <a:off x="4740876" y="3697567"/>
            <a:ext cx="290513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BAEDE580-8A43-2B45-A4D2-46E5B2175441}"/>
              </a:ext>
            </a:extLst>
          </p:cNvPr>
          <p:cNvSpPr/>
          <p:nvPr/>
        </p:nvSpPr>
        <p:spPr bwMode="auto">
          <a:xfrm>
            <a:off x="3416902" y="3668924"/>
            <a:ext cx="161925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9" name="Right Arrow 67">
            <a:extLst>
              <a:ext uri="{FF2B5EF4-FFF2-40B4-BE49-F238E27FC236}">
                <a16:creationId xmlns:a16="http://schemas.microsoft.com/office/drawing/2014/main" id="{FAD28081-19A7-0342-A205-034896972B89}"/>
              </a:ext>
            </a:extLst>
          </p:cNvPr>
          <p:cNvSpPr/>
          <p:nvPr/>
        </p:nvSpPr>
        <p:spPr bwMode="auto">
          <a:xfrm>
            <a:off x="3813777" y="3675340"/>
            <a:ext cx="161925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80" name="Right Arrow 67">
            <a:extLst>
              <a:ext uri="{FF2B5EF4-FFF2-40B4-BE49-F238E27FC236}">
                <a16:creationId xmlns:a16="http://schemas.microsoft.com/office/drawing/2014/main" id="{55B29205-53AA-AF45-BFC7-7F167CAB5A1E}"/>
              </a:ext>
            </a:extLst>
          </p:cNvPr>
          <p:cNvSpPr/>
          <p:nvPr/>
        </p:nvSpPr>
        <p:spPr bwMode="auto">
          <a:xfrm>
            <a:off x="4255101" y="3678448"/>
            <a:ext cx="161925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81" name="Rectangle 69">
            <a:extLst>
              <a:ext uri="{FF2B5EF4-FFF2-40B4-BE49-F238E27FC236}">
                <a16:creationId xmlns:a16="http://schemas.microsoft.com/office/drawing/2014/main" id="{B356F539-E38C-5F4F-841C-CE3387FF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109" y="5226826"/>
            <a:ext cx="1539875" cy="45276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endParaRPr lang="en-AU" sz="1200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82" name="Rectangle 69">
            <a:extLst>
              <a:ext uri="{FF2B5EF4-FFF2-40B4-BE49-F238E27FC236}">
                <a16:creationId xmlns:a16="http://schemas.microsoft.com/office/drawing/2014/main" id="{95108DEC-492C-2C4A-9042-7C6D1FF1A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109" y="3424533"/>
            <a:ext cx="1539875" cy="499906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Census Data 2 .csv</a:t>
            </a:r>
          </a:p>
        </p:txBody>
      </p:sp>
      <p:sp>
        <p:nvSpPr>
          <p:cNvPr id="83" name="Rectangle 69">
            <a:extLst>
              <a:ext uri="{FF2B5EF4-FFF2-40B4-BE49-F238E27FC236}">
                <a16:creationId xmlns:a16="http://schemas.microsoft.com/office/drawing/2014/main" id="{69B7297A-FCF1-394A-9A21-8B88075B1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737" y="2834810"/>
            <a:ext cx="1539875" cy="45276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CDC </a:t>
            </a:r>
            <a:r>
              <a:rPr lang="en-AU" sz="120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Zike</a:t>
            </a: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 Data .csv</a:t>
            </a:r>
          </a:p>
        </p:txBody>
      </p:sp>
      <p:sp>
        <p:nvSpPr>
          <p:cNvPr id="84" name="Rectangle 69">
            <a:extLst>
              <a:ext uri="{FF2B5EF4-FFF2-40B4-BE49-F238E27FC236}">
                <a16:creationId xmlns:a16="http://schemas.microsoft.com/office/drawing/2014/main" id="{8913D2A3-8059-F64D-9F00-849F32B9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737" y="2264966"/>
            <a:ext cx="1539875" cy="45276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endParaRPr lang="en-AU" sz="1200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400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0DFFCC-7363-174D-A946-2F339CD4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988" y="155575"/>
            <a:ext cx="8883162" cy="609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Helvetica Neue" charset="0"/>
                <a:ea typeface="ＭＳ Ｐゴシック" charset="0"/>
                <a:cs typeface="ＭＳ Ｐゴシック" charset="0"/>
              </a:rPr>
              <a:t>Project 2 – ETL Process Flowchart</a:t>
            </a:r>
          </a:p>
        </p:txBody>
      </p:sp>
      <p:sp>
        <p:nvSpPr>
          <p:cNvPr id="5" name="Line 90">
            <a:extLst>
              <a:ext uri="{FF2B5EF4-FFF2-40B4-BE49-F238E27FC236}">
                <a16:creationId xmlns:a16="http://schemas.microsoft.com/office/drawing/2014/main" id="{B124EFB6-692B-7C45-8701-B2B498EEF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19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6" name="Line 91">
            <a:extLst>
              <a:ext uri="{FF2B5EF4-FFF2-40B4-BE49-F238E27FC236}">
                <a16:creationId xmlns:a16="http://schemas.microsoft.com/office/drawing/2014/main" id="{F17338A0-5F2B-0543-A10A-406F4D123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35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7" name="Line 92">
            <a:extLst>
              <a:ext uri="{FF2B5EF4-FFF2-40B4-BE49-F238E27FC236}">
                <a16:creationId xmlns:a16="http://schemas.microsoft.com/office/drawing/2014/main" id="{DB4999E9-559B-F84D-8419-F20701A95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1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8" name="Line 93">
            <a:extLst>
              <a:ext uri="{FF2B5EF4-FFF2-40B4-BE49-F238E27FC236}">
                <a16:creationId xmlns:a16="http://schemas.microsoft.com/office/drawing/2014/main" id="{ADCB7CDD-0E51-7F40-850E-81E83F943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4188" y="1069975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9" name="Text Box 94">
            <a:extLst>
              <a:ext uri="{FF2B5EF4-FFF2-40B4-BE49-F238E27FC236}">
                <a16:creationId xmlns:a16="http://schemas.microsoft.com/office/drawing/2014/main" id="{55DA2CE7-22CD-AC4F-9F10-92D057017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88" y="1023940"/>
            <a:ext cx="1905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 Acquisition</a:t>
            </a:r>
          </a:p>
        </p:txBody>
      </p:sp>
      <p:sp>
        <p:nvSpPr>
          <p:cNvPr id="10" name="Text Box 95">
            <a:extLst>
              <a:ext uri="{FF2B5EF4-FFF2-40B4-BE49-F238E27FC236}">
                <a16:creationId xmlns:a16="http://schemas.microsoft.com/office/drawing/2014/main" id="{DA7390F6-BF3A-5A44-8862-00EA1D005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407" y="1023940"/>
            <a:ext cx="14117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 Integration</a:t>
            </a:r>
          </a:p>
        </p:txBody>
      </p:sp>
      <p:sp>
        <p:nvSpPr>
          <p:cNvPr id="11" name="Text Box 96">
            <a:extLst>
              <a:ext uri="{FF2B5EF4-FFF2-40B4-BE49-F238E27FC236}">
                <a16:creationId xmlns:a16="http://schemas.microsoft.com/office/drawing/2014/main" id="{518ADCAC-7FA7-0343-83ED-00D6EF782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588" y="1023940"/>
            <a:ext cx="2514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 Repository</a:t>
            </a:r>
          </a:p>
        </p:txBody>
      </p:sp>
      <p:sp>
        <p:nvSpPr>
          <p:cNvPr id="12" name="Text Box 98">
            <a:extLst>
              <a:ext uri="{FF2B5EF4-FFF2-40B4-BE49-F238E27FC236}">
                <a16:creationId xmlns:a16="http://schemas.microsoft.com/office/drawing/2014/main" id="{B14B0B79-4729-0945-95FE-BF2693813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2367" y="1023938"/>
            <a:ext cx="16081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Presentation &amp; </a:t>
            </a:r>
          </a:p>
          <a:p>
            <a:pPr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Visualization Layer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87D1418F-18B5-0948-97BB-383FF4355A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05590" y="6099177"/>
            <a:ext cx="8704263" cy="290513"/>
          </a:xfrm>
          <a:prstGeom prst="rect">
            <a:avLst/>
          </a:prstGeom>
          <a:solidFill>
            <a:srgbClr val="BBCAD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grpSp>
        <p:nvGrpSpPr>
          <p:cNvPr id="14" name="Right Arrow 71">
            <a:extLst>
              <a:ext uri="{FF2B5EF4-FFF2-40B4-BE49-F238E27FC236}">
                <a16:creationId xmlns:a16="http://schemas.microsoft.com/office/drawing/2014/main" id="{B953AD76-81BD-2149-B9C1-9D336C7122F9}"/>
              </a:ext>
            </a:extLst>
          </p:cNvPr>
          <p:cNvGrpSpPr>
            <a:grpSpLocks/>
          </p:cNvGrpSpPr>
          <p:nvPr/>
        </p:nvGrpSpPr>
        <p:grpSpPr bwMode="auto">
          <a:xfrm>
            <a:off x="5879114" y="5715002"/>
            <a:ext cx="515938" cy="354013"/>
            <a:chOff x="3418" y="3241"/>
            <a:chExt cx="410" cy="211"/>
          </a:xfrm>
        </p:grpSpPr>
        <p:pic>
          <p:nvPicPr>
            <p:cNvPr id="15" name="Right Arrow 71">
              <a:extLst>
                <a:ext uri="{FF2B5EF4-FFF2-40B4-BE49-F238E27FC236}">
                  <a16:creationId xmlns:a16="http://schemas.microsoft.com/office/drawing/2014/main" id="{67946FFC-67D8-5B47-89D8-DDF483B7A75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" y="3241"/>
              <a:ext cx="410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192">
              <a:extLst>
                <a:ext uri="{FF2B5EF4-FFF2-40B4-BE49-F238E27FC236}">
                  <a16:creationId xmlns:a16="http://schemas.microsoft.com/office/drawing/2014/main" id="{5EC4DBFA-D7C3-CE42-B501-78C2491FA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555" y="3235"/>
              <a:ext cx="13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grpSp>
        <p:nvGrpSpPr>
          <p:cNvPr id="17" name="Right Arrow 72">
            <a:extLst>
              <a:ext uri="{FF2B5EF4-FFF2-40B4-BE49-F238E27FC236}">
                <a16:creationId xmlns:a16="http://schemas.microsoft.com/office/drawing/2014/main" id="{142FA7DA-08D2-7645-948C-C0D1240579AB}"/>
              </a:ext>
            </a:extLst>
          </p:cNvPr>
          <p:cNvGrpSpPr>
            <a:grpSpLocks/>
          </p:cNvGrpSpPr>
          <p:nvPr/>
        </p:nvGrpSpPr>
        <p:grpSpPr bwMode="auto">
          <a:xfrm>
            <a:off x="4015390" y="5729290"/>
            <a:ext cx="517525" cy="354013"/>
            <a:chOff x="1939" y="3249"/>
            <a:chExt cx="411" cy="211"/>
          </a:xfrm>
        </p:grpSpPr>
        <p:pic>
          <p:nvPicPr>
            <p:cNvPr id="18" name="Right Arrow 72">
              <a:extLst>
                <a:ext uri="{FF2B5EF4-FFF2-40B4-BE49-F238E27FC236}">
                  <a16:creationId xmlns:a16="http://schemas.microsoft.com/office/drawing/2014/main" id="{624503C4-AA2F-E747-B2EB-7529A338923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9" y="3249"/>
              <a:ext cx="4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195">
              <a:extLst>
                <a:ext uri="{FF2B5EF4-FFF2-40B4-BE49-F238E27FC236}">
                  <a16:creationId xmlns:a16="http://schemas.microsoft.com/office/drawing/2014/main" id="{8B66DF8A-3B14-B845-A5F9-8885D1783D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079" y="3242"/>
              <a:ext cx="13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grpSp>
        <p:nvGrpSpPr>
          <p:cNvPr id="20" name="Right Arrow 73">
            <a:extLst>
              <a:ext uri="{FF2B5EF4-FFF2-40B4-BE49-F238E27FC236}">
                <a16:creationId xmlns:a16="http://schemas.microsoft.com/office/drawing/2014/main" id="{CE7FE8FE-3F4A-0143-B09D-0945DD192FCD}"/>
              </a:ext>
            </a:extLst>
          </p:cNvPr>
          <p:cNvGrpSpPr>
            <a:grpSpLocks/>
          </p:cNvGrpSpPr>
          <p:nvPr/>
        </p:nvGrpSpPr>
        <p:grpSpPr bwMode="auto">
          <a:xfrm>
            <a:off x="2380264" y="5695950"/>
            <a:ext cx="517525" cy="355600"/>
            <a:chOff x="641" y="3229"/>
            <a:chExt cx="411" cy="212"/>
          </a:xfrm>
        </p:grpSpPr>
        <p:pic>
          <p:nvPicPr>
            <p:cNvPr id="21" name="Right Arrow 73">
              <a:extLst>
                <a:ext uri="{FF2B5EF4-FFF2-40B4-BE49-F238E27FC236}">
                  <a16:creationId xmlns:a16="http://schemas.microsoft.com/office/drawing/2014/main" id="{CA6B64C3-95B3-2D43-9BA3-A93BC530B5E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" y="3229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98">
              <a:extLst>
                <a:ext uri="{FF2B5EF4-FFF2-40B4-BE49-F238E27FC236}">
                  <a16:creationId xmlns:a16="http://schemas.microsoft.com/office/drawing/2014/main" id="{A0457020-6F82-484C-89B8-7E20797A9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780" y="3222"/>
              <a:ext cx="13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grpSp>
        <p:nvGrpSpPr>
          <p:cNvPr id="23" name="Right Arrow 70">
            <a:extLst>
              <a:ext uri="{FF2B5EF4-FFF2-40B4-BE49-F238E27FC236}">
                <a16:creationId xmlns:a16="http://schemas.microsoft.com/office/drawing/2014/main" id="{D8D4CAD0-E612-1C44-88FA-7643E806C08A}"/>
              </a:ext>
            </a:extLst>
          </p:cNvPr>
          <p:cNvGrpSpPr>
            <a:grpSpLocks/>
          </p:cNvGrpSpPr>
          <p:nvPr/>
        </p:nvGrpSpPr>
        <p:grpSpPr bwMode="auto">
          <a:xfrm>
            <a:off x="8258776" y="5762627"/>
            <a:ext cx="517525" cy="354013"/>
            <a:chOff x="5307" y="3237"/>
            <a:chExt cx="411" cy="211"/>
          </a:xfrm>
        </p:grpSpPr>
        <p:pic>
          <p:nvPicPr>
            <p:cNvPr id="24" name="Right Arrow 70">
              <a:extLst>
                <a:ext uri="{FF2B5EF4-FFF2-40B4-BE49-F238E27FC236}">
                  <a16:creationId xmlns:a16="http://schemas.microsoft.com/office/drawing/2014/main" id="{36A72136-BC07-DD4D-8A29-0B8BC669F8A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" y="3237"/>
              <a:ext cx="4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14">
              <a:extLst>
                <a:ext uri="{FF2B5EF4-FFF2-40B4-BE49-F238E27FC236}">
                  <a16:creationId xmlns:a16="http://schemas.microsoft.com/office/drawing/2014/main" id="{D104508F-5CAE-EA4B-BF6E-D6A37DCEC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446" y="3232"/>
              <a:ext cx="13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endParaRPr lang="en-US" b="0">
                <a:latin typeface="Helvetica Neue Light" charset="0"/>
              </a:endParaRPr>
            </a:p>
          </p:txBody>
        </p:sp>
      </p:grpSp>
      <p:sp>
        <p:nvSpPr>
          <p:cNvPr id="26" name="Text Box 19">
            <a:extLst>
              <a:ext uri="{FF2B5EF4-FFF2-40B4-BE49-F238E27FC236}">
                <a16:creationId xmlns:a16="http://schemas.microsoft.com/office/drawing/2014/main" id="{09542DA4-97A8-0E42-88E1-85D3E4CD744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764138" y="2437141"/>
            <a:ext cx="7294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b="0" dirty="0">
                <a:latin typeface="Helvetica Neue Light" charset="0"/>
              </a:rPr>
              <a:t>Marketing</a:t>
            </a:r>
          </a:p>
        </p:txBody>
      </p:sp>
      <p:pic>
        <p:nvPicPr>
          <p:cNvPr id="27" name="Picture 30" descr="Coin CallCenter">
            <a:extLst>
              <a:ext uri="{FF2B5EF4-FFF2-40B4-BE49-F238E27FC236}">
                <a16:creationId xmlns:a16="http://schemas.microsoft.com/office/drawing/2014/main" id="{1E166B47-3132-CE49-90BF-1C2C9D22B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727" y="4714375"/>
            <a:ext cx="758825" cy="778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6" descr="User04">
            <a:extLst>
              <a:ext uri="{FF2B5EF4-FFF2-40B4-BE49-F238E27FC236}">
                <a16:creationId xmlns:a16="http://schemas.microsoft.com/office/drawing/2014/main" id="{53E9617B-AA60-A546-972A-6083A5A35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14" y="1754188"/>
            <a:ext cx="628650" cy="67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B8AE953-3488-DF42-AFC4-11E281217609}"/>
              </a:ext>
            </a:extLst>
          </p:cNvPr>
          <p:cNvSpPr/>
          <p:nvPr/>
        </p:nvSpPr>
        <p:spPr bwMode="auto">
          <a:xfrm>
            <a:off x="9767346" y="1124744"/>
            <a:ext cx="846138" cy="428010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1544B1-5AC2-E042-87B8-6C20F54A7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802" y="1534913"/>
            <a:ext cx="2130425" cy="4280100"/>
          </a:xfrm>
          <a:prstGeom prst="rect">
            <a:avLst/>
          </a:prstGeom>
          <a:solidFill>
            <a:srgbClr val="D6EDBD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31" name="Rectangle 69">
            <a:extLst>
              <a:ext uri="{FF2B5EF4-FFF2-40B4-BE49-F238E27FC236}">
                <a16:creationId xmlns:a16="http://schemas.microsoft.com/office/drawing/2014/main" id="{FF1570FA-63A3-2541-A4F3-57CFE5ACC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827" y="1759224"/>
            <a:ext cx="1884363" cy="1796150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200" b="0" dirty="0">
                <a:latin typeface="Helvetica Neue Light" charset="0"/>
              </a:rPr>
              <a:t>Insights and Management Tools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007037-E791-7046-8B1A-0A840C772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326" y="1533526"/>
            <a:ext cx="2382838" cy="4281488"/>
          </a:xfrm>
          <a:prstGeom prst="rect">
            <a:avLst/>
          </a:prstGeom>
          <a:solidFill>
            <a:srgbClr val="D6EDBD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6D2DEA4E-49DF-D847-8D04-84B97B4EFF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06193" y="1600200"/>
            <a:ext cx="2195107" cy="4119233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algn="ctr" eaLnBrk="0" hangingPunct="0">
              <a:defRPr/>
            </a:pPr>
            <a:endParaRPr lang="fr-FR" sz="13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1F6268A8-83E9-1A45-A0E6-E2146BC10DF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20090" y="2365377"/>
            <a:ext cx="1244600" cy="3459163"/>
          </a:xfrm>
          <a:prstGeom prst="rect">
            <a:avLst/>
          </a:prstGeom>
          <a:solidFill>
            <a:srgbClr val="BBCAD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sp>
        <p:nvSpPr>
          <p:cNvPr id="35" name="Rectangle 69">
            <a:extLst>
              <a:ext uri="{FF2B5EF4-FFF2-40B4-BE49-F238E27FC236}">
                <a16:creationId xmlns:a16="http://schemas.microsoft.com/office/drawing/2014/main" id="{83E81D4B-1D20-D844-AB7F-AC1F1B8C0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2492375"/>
            <a:ext cx="1539875" cy="38258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Brand</a:t>
            </a:r>
          </a:p>
        </p:txBody>
      </p:sp>
      <p:sp>
        <p:nvSpPr>
          <p:cNvPr id="36" name="Rectangle 69">
            <a:extLst>
              <a:ext uri="{FF2B5EF4-FFF2-40B4-BE49-F238E27FC236}">
                <a16:creationId xmlns:a16="http://schemas.microsoft.com/office/drawing/2014/main" id="{E55A02FC-3B02-7440-9AA9-5349C9544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96" y="2940050"/>
            <a:ext cx="1531938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Touch Point</a:t>
            </a:r>
          </a:p>
        </p:txBody>
      </p:sp>
      <p:sp>
        <p:nvSpPr>
          <p:cNvPr id="37" name="Rectangle 69">
            <a:extLst>
              <a:ext uri="{FF2B5EF4-FFF2-40B4-BE49-F238E27FC236}">
                <a16:creationId xmlns:a16="http://schemas.microsoft.com/office/drawing/2014/main" id="{93359C9F-AAAF-3C49-B1E0-38032489D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3416302"/>
            <a:ext cx="1539875" cy="379413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Touch Point Person</a:t>
            </a:r>
          </a:p>
        </p:txBody>
      </p:sp>
      <p:sp>
        <p:nvSpPr>
          <p:cNvPr id="38" name="Rectangle 69">
            <a:extLst>
              <a:ext uri="{FF2B5EF4-FFF2-40B4-BE49-F238E27FC236}">
                <a16:creationId xmlns:a16="http://schemas.microsoft.com/office/drawing/2014/main" id="{23EDD91B-A83E-5441-840A-D4054C545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3876675"/>
            <a:ext cx="1539875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Field Marketer</a:t>
            </a:r>
          </a:p>
        </p:txBody>
      </p:sp>
      <p:sp>
        <p:nvSpPr>
          <p:cNvPr id="39" name="Rectangle 69">
            <a:extLst>
              <a:ext uri="{FF2B5EF4-FFF2-40B4-BE49-F238E27FC236}">
                <a16:creationId xmlns:a16="http://schemas.microsoft.com/office/drawing/2014/main" id="{A188CEA4-7A2B-5C4C-93D8-7ADF7AF44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338638"/>
            <a:ext cx="1539875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Consumer</a:t>
            </a:r>
          </a:p>
        </p:txBody>
      </p:sp>
      <p:sp>
        <p:nvSpPr>
          <p:cNvPr id="40" name="Rectangle 69">
            <a:extLst>
              <a:ext uri="{FF2B5EF4-FFF2-40B4-BE49-F238E27FC236}">
                <a16:creationId xmlns:a16="http://schemas.microsoft.com/office/drawing/2014/main" id="{BAA71BA3-B712-9647-B2D4-A2DB49082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800602"/>
            <a:ext cx="1539875" cy="379413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Response Data</a:t>
            </a:r>
          </a:p>
        </p:txBody>
      </p:sp>
      <p:sp>
        <p:nvSpPr>
          <p:cNvPr id="41" name="Rectangle 69">
            <a:extLst>
              <a:ext uri="{FF2B5EF4-FFF2-40B4-BE49-F238E27FC236}">
                <a16:creationId xmlns:a16="http://schemas.microsoft.com/office/drawing/2014/main" id="{DBF35274-DCBC-BF44-A1D8-5A876A27F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5260975"/>
            <a:ext cx="1539875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400" b="0">
                <a:solidFill>
                  <a:srgbClr val="000000"/>
                </a:solidFill>
                <a:latin typeface="Helvetica Neue Light"/>
                <a:cs typeface="Helvetica Neue Light"/>
              </a:rPr>
              <a:t>Device Data</a:t>
            </a:r>
          </a:p>
        </p:txBody>
      </p:sp>
      <p:sp>
        <p:nvSpPr>
          <p:cNvPr id="42" name="Rectangle 69">
            <a:extLst>
              <a:ext uri="{FF2B5EF4-FFF2-40B4-BE49-F238E27FC236}">
                <a16:creationId xmlns:a16="http://schemas.microsoft.com/office/drawing/2014/main" id="{ADD52EF4-0B3D-3D47-83AD-604657349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165" y="1797051"/>
            <a:ext cx="1524000" cy="511175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AU" sz="1200" b="0">
                <a:solidFill>
                  <a:srgbClr val="000000"/>
                </a:solidFill>
                <a:latin typeface="Helvetica Neue Light" charset="0"/>
              </a:rPr>
              <a:t>External &amp; Legacy Information Sources</a:t>
            </a: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A4EA6248-F202-4B45-A7A8-A773770DD84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96390" y="2441577"/>
            <a:ext cx="288925" cy="3243263"/>
          </a:xfrm>
          <a:prstGeom prst="rect">
            <a:avLst/>
          </a:prstGeom>
          <a:gradFill rotWithShape="0">
            <a:gsLst>
              <a:gs pos="0">
                <a:srgbClr val="3E5C86"/>
              </a:gs>
              <a:gs pos="50000">
                <a:srgbClr val="BBCAD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 anchorCtr="1"/>
          <a:lstStyle/>
          <a:p>
            <a:pPr eaLnBrk="0" hangingPunct="0">
              <a:defRPr/>
            </a:pPr>
            <a:r>
              <a:rPr lang="en-US" sz="1200" dirty="0">
                <a:latin typeface="Helvetica Neue Light"/>
                <a:cs typeface="Helvetica Neue Light"/>
              </a:rPr>
              <a:t>MySQL / Pandas</a:t>
            </a:r>
            <a:endParaRPr lang="en-US" sz="1200" b="0" dirty="0">
              <a:latin typeface="Helvetica Neue Light"/>
              <a:cs typeface="Helvetica Neue Light"/>
            </a:endParaRPr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DCB16A96-9F09-594E-921A-92BF325DBCF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673230" y="5471274"/>
            <a:ext cx="9541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b="0" dirty="0">
                <a:latin typeface="Helvetica Neue Light" charset="0"/>
              </a:rPr>
              <a:t>Leads Agents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A9E4A2CB-A9EE-4A4C-B4D8-8D86E1E4A5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58190" y="2424115"/>
            <a:ext cx="288925" cy="3243263"/>
          </a:xfrm>
          <a:prstGeom prst="rect">
            <a:avLst/>
          </a:prstGeom>
          <a:gradFill rotWithShape="0">
            <a:gsLst>
              <a:gs pos="0">
                <a:srgbClr val="3E5C86"/>
              </a:gs>
              <a:gs pos="50000">
                <a:srgbClr val="BBCAD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 anchorCtr="1"/>
          <a:lstStyle/>
          <a:p>
            <a:pPr eaLnBrk="0" hangingPunct="0">
              <a:defRPr/>
            </a:pPr>
            <a:r>
              <a:rPr lang="en-US" sz="1200" dirty="0">
                <a:latin typeface="Helvetica Neue Light"/>
                <a:cs typeface="Helvetica Neue Light"/>
              </a:rPr>
              <a:t>JSON</a:t>
            </a:r>
            <a:endParaRPr lang="en-US" sz="1200" b="0" dirty="0">
              <a:latin typeface="Helvetica Neue Light"/>
              <a:cs typeface="Helvetica Neue Light"/>
            </a:endParaRPr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25A2A163-7FA0-844B-B493-A12E90C8FA1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7765" y="2441577"/>
            <a:ext cx="288925" cy="3243263"/>
          </a:xfrm>
          <a:prstGeom prst="rect">
            <a:avLst/>
          </a:prstGeom>
          <a:gradFill rotWithShape="0">
            <a:gsLst>
              <a:gs pos="0">
                <a:srgbClr val="3E5C86"/>
              </a:gs>
              <a:gs pos="50000">
                <a:srgbClr val="BBCADF"/>
              </a:gs>
              <a:gs pos="100000">
                <a:srgbClr val="FFFFFF"/>
              </a:gs>
            </a:gsLst>
            <a:lin ang="5400000"/>
          </a:gra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 anchorCtr="1"/>
          <a:lstStyle/>
          <a:p>
            <a:pPr eaLnBrk="0" hangingPunct="0">
              <a:defRPr/>
            </a:pPr>
            <a:r>
              <a:rPr lang="en-US" sz="1200" b="0" dirty="0" err="1">
                <a:latin typeface="Helvetica Neue Light"/>
                <a:cs typeface="Helvetica Neue Light"/>
              </a:rPr>
              <a:t>Jupyter</a:t>
            </a:r>
            <a:r>
              <a:rPr lang="en-US" sz="1200" b="0" dirty="0">
                <a:latin typeface="Helvetica Neue Light"/>
                <a:cs typeface="Helvetica Neue Light"/>
              </a:rPr>
              <a:t> Notebook</a:t>
            </a:r>
          </a:p>
        </p:txBody>
      </p:sp>
      <p:sp>
        <p:nvSpPr>
          <p:cNvPr id="47" name="Text Box 35">
            <a:extLst>
              <a:ext uri="{FF2B5EF4-FFF2-40B4-BE49-F238E27FC236}">
                <a16:creationId xmlns:a16="http://schemas.microsoft.com/office/drawing/2014/main" id="{31B7C4D1-BEE3-E241-A44E-9CFBCC9D000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810510" y="3930135"/>
            <a:ext cx="633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000" b="0" dirty="0">
                <a:latin typeface="Helvetica Neue Light" charset="0"/>
              </a:rPr>
              <a:t>Reports</a:t>
            </a:r>
          </a:p>
        </p:txBody>
      </p:sp>
      <p:pic>
        <p:nvPicPr>
          <p:cNvPr id="48" name="Picture 1057" descr="ledger coin">
            <a:extLst>
              <a:ext uri="{FF2B5EF4-FFF2-40B4-BE49-F238E27FC236}">
                <a16:creationId xmlns:a16="http://schemas.microsoft.com/office/drawing/2014/main" id="{5B8D9BD0-7C6E-2F4A-94A4-CFEBEF622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826" y="3260210"/>
            <a:ext cx="69215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8">
            <a:extLst>
              <a:ext uri="{FF2B5EF4-FFF2-40B4-BE49-F238E27FC236}">
                <a16:creationId xmlns:a16="http://schemas.microsoft.com/office/drawing/2014/main" id="{23B9692E-F21E-BC46-BA07-C0037DAC7E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89701" y="1533525"/>
            <a:ext cx="1752600" cy="425450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Ctr="1"/>
          <a:lstStyle/>
          <a:p>
            <a:pPr algn="ctr" eaLnBrk="0" hangingPunct="0">
              <a:defRPr/>
            </a:pPr>
            <a:endParaRPr lang="fr-FR" sz="1300" b="0">
              <a:latin typeface="Helvetica Neue Light"/>
              <a:ea typeface="ＭＳ Ｐゴシック" pitchFamily="34" charset="-128"/>
              <a:cs typeface="Helvetica Neue Light"/>
            </a:endParaRPr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BE3CE8B3-FAE0-2547-98E3-EA8262C76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014255"/>
            <a:ext cx="1539875" cy="459219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USPS NCOA</a:t>
            </a:r>
            <a:endParaRPr lang="en-AU" sz="1200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57" name="Rectangle 69">
            <a:extLst>
              <a:ext uri="{FF2B5EF4-FFF2-40B4-BE49-F238E27FC236}">
                <a16:creationId xmlns:a16="http://schemas.microsoft.com/office/drawing/2014/main" id="{97277D3B-AAF1-4844-B379-1685C5ECE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165" y="1653073"/>
            <a:ext cx="1524000" cy="511175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</a:pPr>
            <a:r>
              <a:rPr lang="en-AU" sz="1200" b="0" dirty="0">
                <a:solidFill>
                  <a:srgbClr val="000000"/>
                </a:solidFill>
                <a:latin typeface="Helvetica Neue Light" charset="0"/>
              </a:rPr>
              <a:t>External Sources</a:t>
            </a:r>
          </a:p>
        </p:txBody>
      </p:sp>
      <p:sp>
        <p:nvSpPr>
          <p:cNvPr id="58" name="Rectangle 17">
            <a:extLst>
              <a:ext uri="{FF2B5EF4-FFF2-40B4-BE49-F238E27FC236}">
                <a16:creationId xmlns:a16="http://schemas.microsoft.com/office/drawing/2014/main" id="{A9B420C6-3425-6F46-BB92-981A67B62B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05590" y="6099177"/>
            <a:ext cx="8702675" cy="290513"/>
          </a:xfrm>
          <a:prstGeom prst="rect">
            <a:avLst/>
          </a:prstGeom>
          <a:solidFill>
            <a:srgbClr val="BBCAD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AU" sz="1400" b="0" dirty="0">
                <a:solidFill>
                  <a:srgbClr val="000000"/>
                </a:solidFill>
                <a:latin typeface="Helvetica Neue Light"/>
                <a:cs typeface="Helvetica Neue Light"/>
              </a:rPr>
              <a:t>Common End to End Audit and Validations</a:t>
            </a:r>
            <a:endParaRPr lang="en-US" sz="1400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59" name="AutoShape 265">
            <a:extLst>
              <a:ext uri="{FF2B5EF4-FFF2-40B4-BE49-F238E27FC236}">
                <a16:creationId xmlns:a16="http://schemas.microsoft.com/office/drawing/2014/main" id="{4627FD2F-2407-CF4E-AE80-81C10C2C9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256" y="2070717"/>
            <a:ext cx="133342" cy="274463"/>
          </a:xfrm>
          <a:prstGeom prst="downArrow">
            <a:avLst>
              <a:gd name="adj1" fmla="val 50000"/>
              <a:gd name="adj2" fmla="val 112500"/>
            </a:avLst>
          </a:prstGeom>
          <a:gradFill rotWithShape="1">
            <a:gsLst>
              <a:gs pos="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61" name="Rectangle 69">
            <a:extLst>
              <a:ext uri="{FF2B5EF4-FFF2-40B4-BE49-F238E27FC236}">
                <a16:creationId xmlns:a16="http://schemas.microsoft.com/office/drawing/2014/main" id="{ECA90F1F-47B6-2849-9153-3E78B590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229" y="4610601"/>
            <a:ext cx="1539875" cy="45276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Census Data .csv</a:t>
            </a:r>
          </a:p>
        </p:txBody>
      </p:sp>
      <p:sp>
        <p:nvSpPr>
          <p:cNvPr id="64" name="Rectangle 69">
            <a:extLst>
              <a:ext uri="{FF2B5EF4-FFF2-40B4-BE49-F238E27FC236}">
                <a16:creationId xmlns:a16="http://schemas.microsoft.com/office/drawing/2014/main" id="{BA960B03-5953-C542-B666-7FFDEB5A9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827" y="3680514"/>
            <a:ext cx="1884363" cy="1909822"/>
          </a:xfrm>
          <a:prstGeom prst="rect">
            <a:avLst/>
          </a:prstGeom>
          <a:solidFill>
            <a:srgbClr val="F2F2F2"/>
          </a:solidFill>
          <a:ln w="9525">
            <a:solidFill>
              <a:srgbClr val="D9D9D9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 sz="1200" dirty="0">
                <a:latin typeface="Helvetica Neue Light" charset="0"/>
              </a:rPr>
              <a:t>Automation / Reporting and Analytical Tools </a:t>
            </a:r>
            <a:endParaRPr lang="en-US" sz="1200" b="0" dirty="0">
              <a:latin typeface="Helvetica Neue Light"/>
              <a:cs typeface="Helvetica Neue Light"/>
            </a:endParaRPr>
          </a:p>
        </p:txBody>
      </p:sp>
      <p:pic>
        <p:nvPicPr>
          <p:cNvPr id="65" name="Picture 64" descr="database-symbol-hi.png">
            <a:extLst>
              <a:ext uri="{FF2B5EF4-FFF2-40B4-BE49-F238E27FC236}">
                <a16:creationId xmlns:a16="http://schemas.microsoft.com/office/drawing/2014/main" id="{97159AA6-72D3-1445-80FA-9D05B35C4B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31" y="2644799"/>
            <a:ext cx="964958" cy="1065028"/>
          </a:xfrm>
          <a:prstGeom prst="rect">
            <a:avLst/>
          </a:prstGeom>
        </p:spPr>
      </p:pic>
      <p:pic>
        <p:nvPicPr>
          <p:cNvPr id="67" name="Picture 66" descr="database-symbol-hi.png">
            <a:extLst>
              <a:ext uri="{FF2B5EF4-FFF2-40B4-BE49-F238E27FC236}">
                <a16:creationId xmlns:a16="http://schemas.microsoft.com/office/drawing/2014/main" id="{D4239B49-7753-6D4A-ABF6-23544E10FC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31" y="4197719"/>
            <a:ext cx="964958" cy="1065028"/>
          </a:xfrm>
          <a:prstGeom prst="rect">
            <a:avLst/>
          </a:prstGeom>
        </p:spPr>
      </p:pic>
      <p:sp>
        <p:nvSpPr>
          <p:cNvPr id="68" name="Text Box 251">
            <a:extLst>
              <a:ext uri="{FF2B5EF4-FFF2-40B4-BE49-F238E27FC236}">
                <a16:creationId xmlns:a16="http://schemas.microsoft.com/office/drawing/2014/main" id="{3E1C14E0-4A5A-2A4A-9B1F-1C1AD4997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689" y="2888836"/>
            <a:ext cx="10711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0" dirty="0">
                <a:latin typeface="Helvetica Neue Light"/>
                <a:cs typeface="Helvetica Neue Light"/>
              </a:rPr>
              <a:t>Database 1</a:t>
            </a:r>
          </a:p>
        </p:txBody>
      </p:sp>
      <p:sp>
        <p:nvSpPr>
          <p:cNvPr id="70" name="Text Box 251">
            <a:extLst>
              <a:ext uri="{FF2B5EF4-FFF2-40B4-BE49-F238E27FC236}">
                <a16:creationId xmlns:a16="http://schemas.microsoft.com/office/drawing/2014/main" id="{907CD67D-E2D2-4D45-9F19-682700BD2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88" y="4461420"/>
            <a:ext cx="10711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latin typeface="Helvetica Neue Light"/>
                <a:cs typeface="Helvetica Neue Light"/>
              </a:rPr>
              <a:t>Database 2</a:t>
            </a:r>
            <a:endParaRPr lang="en-US" sz="1400" b="0" dirty="0">
              <a:latin typeface="Helvetica Neue Light"/>
              <a:cs typeface="Helvetica Neue Light"/>
            </a:endParaRPr>
          </a:p>
        </p:txBody>
      </p:sp>
      <p:sp>
        <p:nvSpPr>
          <p:cNvPr id="71" name="Cloud">
            <a:extLst>
              <a:ext uri="{FF2B5EF4-FFF2-40B4-BE49-F238E27FC236}">
                <a16:creationId xmlns:a16="http://schemas.microsoft.com/office/drawing/2014/main" id="{E1A4DBC3-3EF9-2F47-9DB9-24AEA1F063E0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541625" y="1371663"/>
            <a:ext cx="1148448" cy="66992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6DCB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b="0">
              <a:latin typeface="Helvetica Neue Light"/>
              <a:cs typeface="Helvetica Neue Light"/>
            </a:endParaRP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CC40FFA2-CB54-314A-8395-A846120EB636}"/>
              </a:ext>
            </a:extLst>
          </p:cNvPr>
          <p:cNvSpPr/>
          <p:nvPr/>
        </p:nvSpPr>
        <p:spPr bwMode="auto">
          <a:xfrm>
            <a:off x="9444639" y="3327811"/>
            <a:ext cx="290513" cy="5905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4" name="Right Arrow 84">
            <a:extLst>
              <a:ext uri="{FF2B5EF4-FFF2-40B4-BE49-F238E27FC236}">
                <a16:creationId xmlns:a16="http://schemas.microsoft.com/office/drawing/2014/main" id="{56CB0413-44C2-7C45-A351-8468797F4688}"/>
              </a:ext>
            </a:extLst>
          </p:cNvPr>
          <p:cNvSpPr/>
          <p:nvPr/>
        </p:nvSpPr>
        <p:spPr bwMode="auto">
          <a:xfrm>
            <a:off x="7236427" y="2352060"/>
            <a:ext cx="290513" cy="5889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5" name="Right Arrow 84">
            <a:extLst>
              <a:ext uri="{FF2B5EF4-FFF2-40B4-BE49-F238E27FC236}">
                <a16:creationId xmlns:a16="http://schemas.microsoft.com/office/drawing/2014/main" id="{7AE160AC-A0DE-B446-B9EF-C3B203F35402}"/>
              </a:ext>
            </a:extLst>
          </p:cNvPr>
          <p:cNvSpPr/>
          <p:nvPr/>
        </p:nvSpPr>
        <p:spPr bwMode="auto">
          <a:xfrm>
            <a:off x="7249127" y="4386885"/>
            <a:ext cx="290513" cy="5889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CE796B2C-DBA7-434A-8D7F-FE60CE85C511}"/>
              </a:ext>
            </a:extLst>
          </p:cNvPr>
          <p:cNvSpPr/>
          <p:nvPr/>
        </p:nvSpPr>
        <p:spPr bwMode="auto">
          <a:xfrm>
            <a:off x="4740876" y="3697567"/>
            <a:ext cx="290513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BAEDE580-8A43-2B45-A4D2-46E5B2175441}"/>
              </a:ext>
            </a:extLst>
          </p:cNvPr>
          <p:cNvSpPr/>
          <p:nvPr/>
        </p:nvSpPr>
        <p:spPr bwMode="auto">
          <a:xfrm>
            <a:off x="3416902" y="3668924"/>
            <a:ext cx="161925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79" name="Right Arrow 67">
            <a:extLst>
              <a:ext uri="{FF2B5EF4-FFF2-40B4-BE49-F238E27FC236}">
                <a16:creationId xmlns:a16="http://schemas.microsoft.com/office/drawing/2014/main" id="{FAD28081-19A7-0342-A205-034896972B89}"/>
              </a:ext>
            </a:extLst>
          </p:cNvPr>
          <p:cNvSpPr/>
          <p:nvPr/>
        </p:nvSpPr>
        <p:spPr bwMode="auto">
          <a:xfrm>
            <a:off x="3813777" y="3675340"/>
            <a:ext cx="161925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80" name="Right Arrow 67">
            <a:extLst>
              <a:ext uri="{FF2B5EF4-FFF2-40B4-BE49-F238E27FC236}">
                <a16:creationId xmlns:a16="http://schemas.microsoft.com/office/drawing/2014/main" id="{55B29205-53AA-AF45-BFC7-7F167CAB5A1E}"/>
              </a:ext>
            </a:extLst>
          </p:cNvPr>
          <p:cNvSpPr/>
          <p:nvPr/>
        </p:nvSpPr>
        <p:spPr bwMode="auto">
          <a:xfrm>
            <a:off x="4255101" y="3678448"/>
            <a:ext cx="161925" cy="60166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/>
          <a:lstStyle/>
          <a:p>
            <a:pPr eaLnBrk="0" hangingPunct="0">
              <a:defRPr/>
            </a:pPr>
            <a:endParaRPr lang="en-US" sz="2400" b="0">
              <a:latin typeface="Helvetica Neue Light"/>
              <a:ea typeface="MS PGothic" pitchFamily="34" charset="-128"/>
              <a:cs typeface="Helvetica Neue Light"/>
            </a:endParaRPr>
          </a:p>
        </p:txBody>
      </p:sp>
      <p:sp>
        <p:nvSpPr>
          <p:cNvPr id="81" name="Rectangle 69">
            <a:extLst>
              <a:ext uri="{FF2B5EF4-FFF2-40B4-BE49-F238E27FC236}">
                <a16:creationId xmlns:a16="http://schemas.microsoft.com/office/drawing/2014/main" id="{B356F539-E38C-5F4F-841C-CE3387FF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109" y="5226826"/>
            <a:ext cx="1539875" cy="45276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endParaRPr lang="en-AU" sz="1200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82" name="Rectangle 69">
            <a:extLst>
              <a:ext uri="{FF2B5EF4-FFF2-40B4-BE49-F238E27FC236}">
                <a16:creationId xmlns:a16="http://schemas.microsoft.com/office/drawing/2014/main" id="{95108DEC-492C-2C4A-9042-7C6D1FF1A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109" y="3424533"/>
            <a:ext cx="1539875" cy="499906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Census Data 2 .csv</a:t>
            </a:r>
          </a:p>
        </p:txBody>
      </p:sp>
      <p:sp>
        <p:nvSpPr>
          <p:cNvPr id="83" name="Rectangle 69">
            <a:extLst>
              <a:ext uri="{FF2B5EF4-FFF2-40B4-BE49-F238E27FC236}">
                <a16:creationId xmlns:a16="http://schemas.microsoft.com/office/drawing/2014/main" id="{69B7297A-FCF1-394A-9A21-8B88075B1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737" y="2834810"/>
            <a:ext cx="1539875" cy="45276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defRPr/>
            </a:pP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CDC </a:t>
            </a:r>
            <a:r>
              <a:rPr lang="en-AU" sz="1200" dirty="0" err="1">
                <a:solidFill>
                  <a:srgbClr val="000000"/>
                </a:solidFill>
                <a:latin typeface="Helvetica Neue Light"/>
                <a:cs typeface="Helvetica Neue Light"/>
              </a:rPr>
              <a:t>Zike</a:t>
            </a:r>
            <a:r>
              <a:rPr lang="en-AU" sz="1200" dirty="0">
                <a:solidFill>
                  <a:srgbClr val="000000"/>
                </a:solidFill>
                <a:latin typeface="Helvetica Neue Light"/>
                <a:cs typeface="Helvetica Neue Light"/>
              </a:rPr>
              <a:t> Data .csv</a:t>
            </a:r>
          </a:p>
        </p:txBody>
      </p:sp>
      <p:sp>
        <p:nvSpPr>
          <p:cNvPr id="84" name="Rectangle 69">
            <a:extLst>
              <a:ext uri="{FF2B5EF4-FFF2-40B4-BE49-F238E27FC236}">
                <a16:creationId xmlns:a16="http://schemas.microsoft.com/office/drawing/2014/main" id="{8913D2A3-8059-F64D-9F00-849F32B9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737" y="2264966"/>
            <a:ext cx="1539875" cy="452768"/>
          </a:xfrm>
          <a:prstGeom prst="rect">
            <a:avLst/>
          </a:prstGeom>
          <a:solidFill>
            <a:schemeClr val="bg1"/>
          </a:solidFill>
          <a:ln w="9525">
            <a:solidFill>
              <a:srgbClr val="BFBFBF"/>
            </a:solidFill>
            <a:miter lim="800000"/>
            <a:headEnd/>
            <a:tailEnd/>
          </a:ln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  <a:defRPr/>
            </a:pPr>
            <a:endParaRPr lang="en-AU" sz="1200" b="0" dirty="0">
              <a:solidFill>
                <a:srgbClr val="000000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496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B38E-C3FA-D444-A1AA-A5A3B946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entire ETL process was done to simplify day to day activities into one central repository for Data Scientists and Analysts to query data in one central location.</a:t>
            </a:r>
          </a:p>
          <a:p>
            <a:r>
              <a:rPr lang="en-US" dirty="0"/>
              <a:t>Each E-T-L step was tested and validated to ensure data integrity and accuracy.</a:t>
            </a:r>
          </a:p>
          <a:p>
            <a:r>
              <a:rPr lang="en-US" dirty="0"/>
              <a:t>Data extraction </a:t>
            </a:r>
            <a:r>
              <a:rPr lang="en-US"/>
              <a:t>and updates </a:t>
            </a:r>
            <a:r>
              <a:rPr lang="en-US" dirty="0"/>
              <a:t>is scheduled daily at </a:t>
            </a:r>
            <a:r>
              <a:rPr lang="en-US"/>
              <a:t>11:59pm 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3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27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63C8-E2FF-1C43-B6B6-3D12456E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9693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294</Words>
  <Application>Microsoft Macintosh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Helvetica Neue Light</vt:lpstr>
      <vt:lpstr>Wingdings</vt:lpstr>
      <vt:lpstr>Office Theme</vt:lpstr>
      <vt:lpstr>Project 2</vt:lpstr>
      <vt:lpstr>Extract Process</vt:lpstr>
      <vt:lpstr>Transformation Process</vt:lpstr>
      <vt:lpstr>Load Process</vt:lpstr>
      <vt:lpstr>Project 2 – ETL Process Flowchart</vt:lpstr>
      <vt:lpstr>Project 2 – ETL Process Flowchart</vt:lpstr>
      <vt:lpstr>Conclusion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Frederick Tinio</dc:creator>
  <cp:lastModifiedBy>Frederick Tinio</cp:lastModifiedBy>
  <cp:revision>14</cp:revision>
  <dcterms:created xsi:type="dcterms:W3CDTF">2019-05-10T04:22:21Z</dcterms:created>
  <dcterms:modified xsi:type="dcterms:W3CDTF">2019-05-11T18:30:22Z</dcterms:modified>
</cp:coreProperties>
</file>