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sldIdLst>
    <p:sldId id="256" r:id="rId2"/>
    <p:sldId id="259" r:id="rId3"/>
    <p:sldId id="265" r:id="rId4"/>
    <p:sldId id="286" r:id="rId5"/>
    <p:sldId id="262" r:id="rId6"/>
    <p:sldId id="261" r:id="rId7"/>
    <p:sldId id="294" r:id="rId8"/>
    <p:sldId id="295" r:id="rId9"/>
    <p:sldId id="296" r:id="rId10"/>
    <p:sldId id="264" r:id="rId11"/>
    <p:sldId id="287" r:id="rId12"/>
    <p:sldId id="297" r:id="rId13"/>
    <p:sldId id="271" r:id="rId14"/>
    <p:sldId id="289" r:id="rId15"/>
    <p:sldId id="290" r:id="rId16"/>
    <p:sldId id="291" r:id="rId17"/>
    <p:sldId id="292" r:id="rId18"/>
    <p:sldId id="299" r:id="rId19"/>
    <p:sldId id="300" r:id="rId20"/>
    <p:sldId id="298" r:id="rId21"/>
    <p:sldId id="293" r:id="rId22"/>
    <p:sldId id="303" r:id="rId23"/>
    <p:sldId id="263" r:id="rId24"/>
    <p:sldId id="301" r:id="rId25"/>
    <p:sldId id="302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8" r:id="rId36"/>
    <p:sldId id="313" r:id="rId37"/>
    <p:sldId id="315" r:id="rId38"/>
    <p:sldId id="316" r:id="rId39"/>
    <p:sldId id="317" r:id="rId40"/>
    <p:sldId id="319" r:id="rId41"/>
    <p:sldId id="320" r:id="rId42"/>
    <p:sldId id="321" r:id="rId43"/>
    <p:sldId id="279" r:id="rId44"/>
  </p:sldIdLst>
  <p:sldSz cx="9144000" cy="5143500" type="screen16x9"/>
  <p:notesSz cx="6858000" cy="9144000"/>
  <p:embeddedFontLst>
    <p:embeddedFont>
      <p:font typeface="Dosis" panose="02010703020202060003" pitchFamily="2" charset="0"/>
      <p:regular r:id="rId46"/>
      <p:bold r:id="rId47"/>
    </p:embeddedFont>
    <p:embeddedFont>
      <p:font typeface="Source Sans Pro" panose="020B0604020202020204" charset="0"/>
      <p:regular r:id="rId48"/>
      <p:bold r:id="rId49"/>
      <p:italic r:id="rId50"/>
      <p:boldItalic r:id="rId51"/>
    </p:embeddedFont>
    <p:embeddedFont>
      <p:font typeface="Cambria Math" panose="02040503050406030204" pitchFamily="18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5FD38-BEA1-4A53-9D54-69C46950BD89}">
  <a:tblStyle styleId="{C665FD38-BEA1-4A53-9D54-69C46950B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69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15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591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845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819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8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022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92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642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66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678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49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798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748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596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323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9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114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285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153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539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90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82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4517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9488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054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61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631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121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128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8447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24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1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18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685800" y="1880989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DIAGNOSIS PENYAKIT BERDASARKAN GEJALA MENGGUNAKAN FREQUENT PATTERN TREE GROWTH</a:t>
            </a:r>
            <a:endParaRPr sz="36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hape 72"/>
          <p:cNvSpPr txBox="1">
            <a:spLocks/>
          </p:cNvSpPr>
          <p:nvPr/>
        </p:nvSpPr>
        <p:spPr>
          <a:xfrm>
            <a:off x="685800" y="3040789"/>
            <a:ext cx="5309700" cy="855803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Dosis"/>
              <a:buNone/>
              <a:defRPr sz="6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2000" dirty="0" smtClean="0"/>
              <a:t>KEVIN A FACHREZA</a:t>
            </a:r>
          </a:p>
          <a:p>
            <a:r>
              <a:rPr lang="en-US" sz="2000" dirty="0" smtClean="0"/>
              <a:t>5114100128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MANFAAT APLIKASI</a:t>
            </a: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Masyarakat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Membantu masyarakat memberikan kemungkinan penyakit yang dialami pasien.</a:t>
            </a:r>
            <a:endParaRPr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Dokter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Memperkecil cakupan diagnosis yang diberikan kepada pasien. Dan mempercepat proses anamnesis.</a:t>
            </a:r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74797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Mahasiswa Medis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proses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diagnosis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85" name="Shape 185"/>
          <p:cNvGrpSpPr/>
          <p:nvPr/>
        </p:nvGrpSpPr>
        <p:grpSpPr>
          <a:xfrm>
            <a:off x="6853598" y="570123"/>
            <a:ext cx="1922109" cy="4205381"/>
            <a:chOff x="6310600" y="1679550"/>
            <a:chExt cx="883850" cy="1933775"/>
          </a:xfrm>
        </p:grpSpPr>
        <p:sp>
          <p:nvSpPr>
            <p:cNvPr id="186" name="Shape 18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8341889" y="2276000"/>
            <a:ext cx="433800" cy="433800"/>
            <a:chOff x="5382800" y="412975"/>
            <a:chExt cx="433800" cy="433800"/>
          </a:xfrm>
        </p:grpSpPr>
        <p:sp>
          <p:nvSpPr>
            <p:cNvPr id="189" name="Shape 18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7429251" y="3727838"/>
            <a:ext cx="273901" cy="273901"/>
            <a:chOff x="5382800" y="412975"/>
            <a:chExt cx="433800" cy="433800"/>
          </a:xfrm>
        </p:grpSpPr>
        <p:sp>
          <p:nvSpPr>
            <p:cNvPr id="193" name="Shape 193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7147751" y="1087654"/>
            <a:ext cx="538389" cy="538389"/>
            <a:chOff x="5382800" y="412975"/>
            <a:chExt cx="433800" cy="433800"/>
          </a:xfrm>
        </p:grpSpPr>
        <p:sp>
          <p:nvSpPr>
            <p:cNvPr id="197" name="Shape 19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3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300824" y="571800"/>
            <a:ext cx="24493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DATA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300824" y="3810293"/>
            <a:ext cx="24493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76%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300824" y="4268801"/>
            <a:ext cx="244937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Data Training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300824" y="2546647"/>
            <a:ext cx="4604676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Data Biner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300824" y="3005155"/>
            <a:ext cx="244937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Jenis Data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274"/>
          <p:cNvSpPr txBox="1">
            <a:spLocks/>
          </p:cNvSpPr>
          <p:nvPr/>
        </p:nvSpPr>
        <p:spPr>
          <a:xfrm>
            <a:off x="1300824" y="1393339"/>
            <a:ext cx="460467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5400" dirty="0" err="1" smtClean="0">
                <a:solidFill>
                  <a:srgbClr val="FFFFFF"/>
                </a:solidFill>
              </a:rPr>
              <a:t>Buku</a:t>
            </a:r>
            <a:r>
              <a:rPr lang="en-US" sz="5400" dirty="0" smtClean="0">
                <a:solidFill>
                  <a:srgbClr val="FFFFFF"/>
                </a:solidFill>
              </a:rPr>
              <a:t> &amp; Web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Shape 275"/>
          <p:cNvSpPr txBox="1">
            <a:spLocks/>
          </p:cNvSpPr>
          <p:nvPr/>
        </p:nvSpPr>
        <p:spPr>
          <a:xfrm>
            <a:off x="1300824" y="1851847"/>
            <a:ext cx="244937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dirty="0" err="1" smtClean="0">
                <a:solidFill>
                  <a:srgbClr val="FFFFFF"/>
                </a:solidFill>
              </a:rPr>
              <a:t>Sumber</a:t>
            </a:r>
            <a:r>
              <a:rPr lang="en-US" sz="2400" dirty="0" smtClean="0">
                <a:solidFill>
                  <a:srgbClr val="FFFFFF"/>
                </a:solidFill>
              </a:rPr>
              <a:t> Data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300824" y="571800"/>
            <a:ext cx="24493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858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300824" y="1030308"/>
            <a:ext cx="244937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Data Kasus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300824" y="3810293"/>
            <a:ext cx="24493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375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300824" y="4268801"/>
            <a:ext cx="244937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Gejala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300824" y="2191047"/>
            <a:ext cx="2449375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66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300824" y="2649555"/>
            <a:ext cx="2449375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</a:rPr>
              <a:t>Diagnosis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PERANCANGAN APLIKASI SECARA UMUM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979714" y="2162628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Data Crawling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2162628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Processed Data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37943" y="123371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Model FP Tree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37943" y="309154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Model 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Classifier (NB &amp; SVM)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29" name="Elbow Connector 28"/>
          <p:cNvCxnSpPr>
            <a:stCxn id="25" idx="3"/>
            <a:endCxn id="26" idx="1"/>
          </p:cNvCxnSpPr>
          <p:nvPr/>
        </p:nvCxnSpPr>
        <p:spPr>
          <a:xfrm>
            <a:off x="2866572" y="2627086"/>
            <a:ext cx="3338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3"/>
            <a:endCxn id="27" idx="1"/>
          </p:cNvCxnSpPr>
          <p:nvPr/>
        </p:nvCxnSpPr>
        <p:spPr>
          <a:xfrm flipV="1">
            <a:off x="5087258" y="1698171"/>
            <a:ext cx="950685" cy="928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3"/>
            <a:endCxn id="28" idx="1"/>
          </p:cNvCxnSpPr>
          <p:nvPr/>
        </p:nvCxnSpPr>
        <p:spPr>
          <a:xfrm>
            <a:off x="5087258" y="2627086"/>
            <a:ext cx="950685" cy="928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23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PERANCANGAN APLIKASI SECARA UMUM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6443539" y="123371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API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untuk</a:t>
            </a:r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 Tanya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Jawab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43539" y="309154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API Classifier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3520" y="123371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Model FP Tree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3520" y="309154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ource Sans Pro" panose="020B0604020202020204" charset="0"/>
              </a:rPr>
              <a:t>Model Classifier (NB &amp; SVM)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8529" y="123371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Database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berisi</a:t>
            </a:r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 rules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8529" y="309154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Pencarian</a:t>
            </a:r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 Classifier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Terbaik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6" name="Straight Arrow Connector 5"/>
          <p:cNvCxnSpPr>
            <a:stCxn id="11" idx="3"/>
            <a:endCxn id="14" idx="1"/>
          </p:cNvCxnSpPr>
          <p:nvPr/>
        </p:nvCxnSpPr>
        <p:spPr>
          <a:xfrm>
            <a:off x="2860378" y="1698171"/>
            <a:ext cx="84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95387" y="1698170"/>
            <a:ext cx="84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60378" y="3556001"/>
            <a:ext cx="84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95387" y="3556000"/>
            <a:ext cx="84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529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PERANCANGAN </a:t>
            </a:r>
            <a:r>
              <a:rPr lang="en" dirty="0"/>
              <a:t>APLIKASI SECARA UMUM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232910" y="123371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API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untuk</a:t>
            </a:r>
            <a:r>
              <a:rPr lang="en-US" sz="2000" b="1" dirty="0" smtClean="0">
                <a:solidFill>
                  <a:schemeClr val="tx1"/>
                </a:solidFill>
                <a:latin typeface="Source Sans Pro" panose="020B0604020202020204" charset="0"/>
              </a:rPr>
              <a:t> Tanya </a:t>
            </a:r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Jawab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32910" y="3091543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ource Sans Pro" panose="020B0604020202020204" charset="0"/>
              </a:rPr>
              <a:t>API Classifier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52738" y="2162628"/>
            <a:ext cx="1886858" cy="9289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Aplikasi</a:t>
            </a:r>
            <a:endParaRPr lang="en-US" sz="20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3" name="Elbow Connector 2"/>
          <p:cNvCxnSpPr>
            <a:stCxn id="27" idx="3"/>
            <a:endCxn id="15" idx="0"/>
          </p:cNvCxnSpPr>
          <p:nvPr/>
        </p:nvCxnSpPr>
        <p:spPr>
          <a:xfrm>
            <a:off x="3119768" y="1698171"/>
            <a:ext cx="1676399" cy="464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8" idx="3"/>
            <a:endCxn id="15" idx="2"/>
          </p:cNvCxnSpPr>
          <p:nvPr/>
        </p:nvCxnSpPr>
        <p:spPr>
          <a:xfrm flipV="1">
            <a:off x="3119768" y="3091543"/>
            <a:ext cx="1676399" cy="464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41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2367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PEMBUATAN MODEL FP TREE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1602014" y="1476828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Dataset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3414" y="1476826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Filter Support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29" name="Elbow Connector 28"/>
          <p:cNvCxnSpPr>
            <a:stCxn id="25" idx="3"/>
            <a:endCxn id="26" idx="1"/>
          </p:cNvCxnSpPr>
          <p:nvPr/>
        </p:nvCxnSpPr>
        <p:spPr>
          <a:xfrm flipV="1">
            <a:off x="3488872" y="1941284"/>
            <a:ext cx="42454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4814" y="1476827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Pembuatan</a:t>
            </a:r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 Tree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12" name="Elbow Connector 11"/>
          <p:cNvCxnSpPr>
            <a:stCxn id="26" idx="3"/>
            <a:endCxn id="11" idx="1"/>
          </p:cNvCxnSpPr>
          <p:nvPr/>
        </p:nvCxnSpPr>
        <p:spPr>
          <a:xfrm>
            <a:off x="5800272" y="1941284"/>
            <a:ext cx="42454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02014" y="2736970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ource Sans Pro" panose="020B0604020202020204" charset="0"/>
              </a:rPr>
              <a:t>Rules</a:t>
            </a:r>
            <a:endParaRPr lang="en-US" sz="24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13414" y="2736968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Hasil</a:t>
            </a:r>
            <a:r>
              <a:rPr lang="en-US" sz="1600" b="1" dirty="0" smtClean="0">
                <a:solidFill>
                  <a:schemeClr val="tx1"/>
                </a:solidFill>
                <a:latin typeface="Source Sans Pro" panose="020B0604020202020204" charset="0"/>
              </a:rPr>
              <a:t> Frequent Pattern</a:t>
            </a:r>
            <a:endParaRPr lang="en-US" sz="16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24814" y="2736969"/>
            <a:ext cx="1886858" cy="9289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Pencarian</a:t>
            </a:r>
            <a:r>
              <a:rPr lang="en-US" sz="1600" b="1" dirty="0" smtClean="0">
                <a:solidFill>
                  <a:schemeClr val="tx1"/>
                </a:solidFill>
                <a:latin typeface="Source Sans Pro" panose="020B0604020202020204" charset="0"/>
              </a:rPr>
              <a:t> Conditional Pattern</a:t>
            </a:r>
            <a:endParaRPr lang="en-US" sz="16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13" name="Straight Arrow Connector 12"/>
          <p:cNvCxnSpPr>
            <a:stCxn id="11" idx="2"/>
            <a:endCxn id="24" idx="0"/>
          </p:cNvCxnSpPr>
          <p:nvPr/>
        </p:nvCxnSpPr>
        <p:spPr>
          <a:xfrm>
            <a:off x="7168243" y="2405742"/>
            <a:ext cx="0" cy="33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4" idx="1"/>
            <a:endCxn id="22" idx="3"/>
          </p:cNvCxnSpPr>
          <p:nvPr/>
        </p:nvCxnSpPr>
        <p:spPr>
          <a:xfrm flipH="1" flipV="1">
            <a:off x="5800272" y="3201426"/>
            <a:ext cx="424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2" idx="1"/>
            <a:endCxn id="21" idx="3"/>
          </p:cNvCxnSpPr>
          <p:nvPr/>
        </p:nvCxnSpPr>
        <p:spPr>
          <a:xfrm flipH="1">
            <a:off x="3488872" y="3201426"/>
            <a:ext cx="4245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27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2367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PEMBUATAN </a:t>
            </a:r>
            <a:r>
              <a:rPr lang="en" dirty="0" smtClean="0"/>
              <a:t>MODEL CLASSIFIER NA</a:t>
            </a:r>
            <a:r>
              <a:rPr lang="en-US" dirty="0" smtClean="0"/>
              <a:t>Ï</a:t>
            </a:r>
            <a:r>
              <a:rPr lang="en" dirty="0" smtClean="0"/>
              <a:t>VE BAYES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6" name="Shape 112"/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7804275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/>
              <a:t>Python</a:t>
            </a:r>
          </a:p>
          <a:p>
            <a:r>
              <a:rPr lang="en-US" sz="2000" dirty="0" smtClean="0"/>
              <a:t>Library </a:t>
            </a:r>
            <a:r>
              <a:rPr lang="en-US" sz="2000" dirty="0" err="1" smtClean="0"/>
              <a:t>Scikit</a:t>
            </a:r>
            <a:r>
              <a:rPr lang="en-US" sz="2000" dirty="0" smtClean="0"/>
              <a:t> Learn</a:t>
            </a:r>
          </a:p>
          <a:p>
            <a:r>
              <a:rPr lang="en-US" sz="2000" dirty="0" smtClean="0"/>
              <a:t>Gaussian NB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62963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2367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PEMBUATAN </a:t>
            </a:r>
            <a:r>
              <a:rPr lang="en" dirty="0" smtClean="0"/>
              <a:t>MODEL CLASSIFIER </a:t>
            </a:r>
            <a:r>
              <a:rPr lang="en-US" dirty="0" smtClean="0"/>
              <a:t>SVM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6" name="Shape 112"/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7804275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/>
              <a:t>Python</a:t>
            </a:r>
          </a:p>
          <a:p>
            <a:r>
              <a:rPr lang="en-US" sz="2000" dirty="0" smtClean="0"/>
              <a:t>Library </a:t>
            </a:r>
            <a:r>
              <a:rPr lang="en-US" sz="2000" dirty="0" err="1" smtClean="0"/>
              <a:t>Scikit</a:t>
            </a:r>
            <a:r>
              <a:rPr lang="en-US" sz="2000" dirty="0" smtClean="0"/>
              <a:t> Learn</a:t>
            </a:r>
          </a:p>
          <a:p>
            <a:r>
              <a:rPr lang="en-US" sz="2000" dirty="0" smtClean="0"/>
              <a:t>Kernel Linear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491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4493125" y="888700"/>
            <a:ext cx="4140222" cy="322321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3B3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666372" y="1059859"/>
            <a:ext cx="3793500" cy="242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PERANCANGAN APLIKASI</a:t>
            </a:r>
            <a:endParaRPr dirty="0"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Aplikasi akan di uji coba pada lingkungan berbasis web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623322" y="1538075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“</a:t>
            </a:r>
            <a:r>
              <a:rPr lang="en-US" dirty="0" err="1" smtClean="0"/>
              <a:t>gejala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3694" y="2232454"/>
            <a:ext cx="108227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Ya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9219" y="2232454"/>
            <a:ext cx="108227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APLIKASI</a:t>
            </a: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844425" y="1331356"/>
            <a:ext cx="1886858" cy="928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Input Data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Pasien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78916" y="1331355"/>
            <a:ext cx="1886858" cy="928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Input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Gejala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13407" y="1331355"/>
            <a:ext cx="1886858" cy="928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REST API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78916" y="2642754"/>
            <a:ext cx="1886858" cy="928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Output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Pertanyaan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Selanjutnya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78916" y="3879436"/>
            <a:ext cx="1886858" cy="928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Apakah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belum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20 </a:t>
            </a:r>
            <a:r>
              <a:rPr lang="en-US" b="1" dirty="0" err="1">
                <a:solidFill>
                  <a:schemeClr val="tx1"/>
                </a:solidFill>
                <a:latin typeface="Source Sans Pro" panose="020B0604020202020204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ertanyaan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dan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masih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ada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pertanyaan</a:t>
            </a:r>
            <a:r>
              <a:rPr lang="en-US" b="1" dirty="0" smtClean="0">
                <a:solidFill>
                  <a:schemeClr val="tx1"/>
                </a:solidFill>
                <a:latin typeface="Source Sans Pro" panose="020B0604020202020204" charset="0"/>
              </a:rPr>
              <a:t>?</a:t>
            </a:r>
            <a:endParaRPr lang="en-US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3" name="Elbow Connector 2"/>
          <p:cNvCxnSpPr>
            <a:stCxn id="25" idx="3"/>
            <a:endCxn id="16" idx="1"/>
          </p:cNvCxnSpPr>
          <p:nvPr/>
        </p:nvCxnSpPr>
        <p:spPr>
          <a:xfrm flipV="1">
            <a:off x="2731283" y="1795813"/>
            <a:ext cx="4476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3"/>
            <a:endCxn id="18" idx="1"/>
          </p:cNvCxnSpPr>
          <p:nvPr/>
        </p:nvCxnSpPr>
        <p:spPr>
          <a:xfrm>
            <a:off x="5065774" y="1795813"/>
            <a:ext cx="447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8" idx="2"/>
            <a:endCxn id="19" idx="0"/>
          </p:cNvCxnSpPr>
          <p:nvPr/>
        </p:nvCxnSpPr>
        <p:spPr>
          <a:xfrm rot="5400000">
            <a:off x="5098349" y="1284267"/>
            <a:ext cx="382484" cy="2334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>
            <a:off x="4122345" y="3571669"/>
            <a:ext cx="0" cy="30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0" idx="1"/>
            <a:endCxn id="25" idx="2"/>
          </p:cNvCxnSpPr>
          <p:nvPr/>
        </p:nvCxnSpPr>
        <p:spPr>
          <a:xfrm rot="10800000">
            <a:off x="1787854" y="2260272"/>
            <a:ext cx="1391062" cy="2083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134383" y="4000500"/>
            <a:ext cx="8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Tidak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09203" y="3107212"/>
            <a:ext cx="1886858" cy="17026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Mengirimkan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JSON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ke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Classifier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dan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Menghasilkan</a:t>
            </a:r>
            <a:r>
              <a:rPr lang="en-US" sz="1800" b="1" dirty="0" smtClean="0">
                <a:solidFill>
                  <a:schemeClr val="tx1"/>
                </a:solidFill>
                <a:latin typeface="Source Sans Pro" panose="020B0604020202020204" charset="0"/>
              </a:rPr>
              <a:t> Diagnosis</a:t>
            </a:r>
            <a:endParaRPr lang="en-US" sz="1800" b="1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cxnSp>
        <p:nvCxnSpPr>
          <p:cNvPr id="164" name="Straight Arrow Connector 163"/>
          <p:cNvCxnSpPr>
            <a:stCxn id="20" idx="3"/>
            <a:endCxn id="37" idx="1"/>
          </p:cNvCxnSpPr>
          <p:nvPr/>
        </p:nvCxnSpPr>
        <p:spPr>
          <a:xfrm flipV="1">
            <a:off x="5065774" y="3958525"/>
            <a:ext cx="943429" cy="38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83607" y="4000500"/>
            <a:ext cx="8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24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5048375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TANYA JAWAB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93" y="1295824"/>
            <a:ext cx="5519807" cy="35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5022976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Akurasi</a:t>
            </a:r>
          </a:p>
          <a:p>
            <a:pPr marL="0" indent="0">
              <a:buNone/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diagnosis yang </a:t>
            </a:r>
            <a:r>
              <a:rPr lang="en-US" dirty="0" err="1" smtClean="0"/>
              <a:t>menempati</a:t>
            </a:r>
            <a:r>
              <a:rPr lang="en-US" dirty="0" smtClean="0"/>
              <a:t> </a:t>
            </a:r>
            <a:r>
              <a:rPr lang="en-US" dirty="0" err="1" smtClean="0"/>
              <a:t>peringkat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diagnosis </a:t>
            </a:r>
            <a:r>
              <a:rPr lang="en-US" dirty="0" err="1" smtClean="0"/>
              <a:t>sebenarnya</a:t>
            </a:r>
            <a:r>
              <a:rPr lang="en-US" dirty="0" smtClean="0"/>
              <a:t>.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EVALUASI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037649" y="2131631"/>
                <a:ext cx="2428101" cy="499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𝑨𝒄𝒄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649" y="2131631"/>
                <a:ext cx="2428101" cy="49923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260691" y="2789256"/>
                <a:ext cx="1982016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𝑭𝒂𝒍𝒔𝒆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𝑷𝒐𝒔𝒊𝒕𝒊𝒗𝒆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𝑭𝑵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𝑭𝒂𝒍𝒔𝒆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𝑵𝒆𝒈𝒂𝒕𝒊𝒗𝒆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𝑷𝒐𝒔𝒊𝒕𝒊𝒗𝒆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𝑭𝑵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𝑭𝒂𝒍𝒔𝒆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𝑵𝒆𝒈𝒂𝒕𝒊𝒗𝒆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91" y="2789256"/>
                <a:ext cx="1982016" cy="954107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5022976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Information Retrieval</a:t>
            </a:r>
          </a:p>
          <a:p>
            <a:pPr marL="342900" indent="-342900"/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 smtClean="0"/>
              <a:t> </a:t>
            </a:r>
            <a:r>
              <a:rPr lang="en-US" dirty="0"/>
              <a:t>diagnosis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5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diagnosis</a:t>
            </a:r>
            <a:endParaRPr lang="en-US" b="1" dirty="0"/>
          </a:p>
          <a:p>
            <a:pPr marL="342900" indent="-342900"/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peringkat</a:t>
            </a:r>
            <a:r>
              <a:rPr lang="en-US" dirty="0" smtClean="0"/>
              <a:t> diagnosis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5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diagnosis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EVALUASI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251292" y="4176331"/>
                <a:ext cx="3145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𝑺𝒌𝒐𝒓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𝒑𝒆𝒓𝒊𝒏𝒈𝒌𝒂𝒕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92" y="4176331"/>
                <a:ext cx="3145733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0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7816975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Pengguna</a:t>
            </a:r>
            <a:endParaRPr lang="en" b="1" dirty="0" smtClean="0"/>
          </a:p>
          <a:p>
            <a:pPr marL="342900" indent="-342900"/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Mencoba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sebanyak</a:t>
            </a:r>
            <a:r>
              <a:rPr lang="en-US" dirty="0" smtClean="0">
                <a:sym typeface="Wingdings" panose="05000000000000000000" pitchFamily="2" charset="2"/>
              </a:rPr>
              <a:t> 10 kali </a:t>
            </a:r>
            <a:r>
              <a:rPr lang="en-US" dirty="0" err="1" smtClean="0">
                <a:sym typeface="Wingdings" panose="05000000000000000000" pitchFamily="2" charset="2"/>
              </a:rPr>
              <a:t>percobaan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Tanpa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ditentukan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pasien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juga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gejala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Menghasilkan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dokter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mengenai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kesesuaian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gejala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diagnosis</a:t>
            </a:r>
            <a:endParaRPr lang="en-US" b="1" dirty="0"/>
          </a:p>
          <a:p>
            <a:pPr marL="342900" indent="-342900"/>
            <a:r>
              <a:rPr lang="en-US" dirty="0" err="1" smtClean="0"/>
              <a:t>Awam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Mencoba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sekali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batas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pertanyaan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sebanyak</a:t>
            </a:r>
            <a:r>
              <a:rPr lang="en-US" dirty="0" smtClean="0">
                <a:sym typeface="Wingdings" panose="05000000000000000000" pitchFamily="2" charset="2"/>
              </a:rPr>
              <a:t> 30 </a:t>
            </a:r>
            <a:r>
              <a:rPr lang="en-US" dirty="0" err="1" smtClean="0">
                <a:sym typeface="Wingdings" panose="05000000000000000000" pitchFamily="2" charset="2"/>
              </a:rPr>
              <a:t>pertanyaan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gejala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Penguji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coba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mencoba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hingga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merasa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bosan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dicatat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ketika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pertanyaan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gejala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keberapa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penguji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merasa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bosan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EVALUASI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8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3. </a:t>
            </a:r>
            <a:br>
              <a:rPr lang="en-US" dirty="0" smtClean="0"/>
            </a:br>
            <a:r>
              <a:rPr lang="en-US" dirty="0" smtClean="0"/>
              <a:t>UJI COBA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6559675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Penentuan</a:t>
            </a:r>
            <a:r>
              <a:rPr lang="en-US" dirty="0" smtClean="0"/>
              <a:t> Classifier</a:t>
            </a:r>
          </a:p>
          <a:p>
            <a:pPr marL="800100" lvl="1" indent="-342900"/>
            <a:r>
              <a:rPr lang="en-US" dirty="0" err="1" smtClean="0"/>
              <a:t>Penetuan</a:t>
            </a:r>
            <a:r>
              <a:rPr lang="en-US" dirty="0" smtClean="0"/>
              <a:t> Support </a:t>
            </a:r>
            <a:r>
              <a:rPr lang="en-US" dirty="0" err="1" smtClean="0"/>
              <a:t>Gejala</a:t>
            </a:r>
            <a:endParaRPr lang="en-US" dirty="0" smtClean="0"/>
          </a:p>
          <a:p>
            <a:pPr marL="342900" indent="-342900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 smtClean="0"/>
          </a:p>
          <a:p>
            <a:pPr marL="800100" lvl="1" indent="-342900"/>
            <a:r>
              <a:rPr lang="en-US" dirty="0" err="1" smtClean="0"/>
              <a:t>Kesesuai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Diagnosis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SKENARIO UJICOBA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9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4591176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Classifier</a:t>
            </a:r>
            <a:endParaRPr lang="en-US" dirty="0"/>
          </a:p>
          <a:p>
            <a:pPr marL="342900" indent="-342900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Naïve Bayes &amp; </a:t>
            </a:r>
            <a:r>
              <a:rPr lang="en-US" dirty="0" smtClean="0"/>
              <a:t>SVM</a:t>
            </a:r>
          </a:p>
          <a:p>
            <a:pPr marL="342900" indent="-342900"/>
            <a:r>
              <a:rPr lang="en-US" dirty="0" err="1" smtClean="0"/>
              <a:t>Diujikan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support 3, 5, 8, 10, 12, 15, 18, 20 &amp; 23.</a:t>
            </a:r>
          </a:p>
          <a:p>
            <a:pPr marL="342900" indent="-342900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support </a:t>
            </a:r>
            <a:r>
              <a:rPr lang="en-US" dirty="0" err="1"/>
              <a:t>berbeda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support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UJI COBA SISTEM - AKURASI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966" y="1403350"/>
            <a:ext cx="3344383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4591176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dengan</a:t>
            </a:r>
            <a:r>
              <a:rPr lang="en-US" dirty="0" smtClean="0"/>
              <a:t> support = 5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SVM </a:t>
            </a:r>
            <a:r>
              <a:rPr lang="en-US" dirty="0" err="1" smtClean="0"/>
              <a:t>dengan</a:t>
            </a:r>
            <a:r>
              <a:rPr lang="en-US" dirty="0" smtClean="0"/>
              <a:t> support = 3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 smtClean="0"/>
              <a:t>Pada</a:t>
            </a:r>
            <a:r>
              <a:rPr lang="en-US" dirty="0" smtClean="0"/>
              <a:t> support 3 – 12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SISTEM - AKURASI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966" y="1403350"/>
            <a:ext cx="3344383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PERMASALAHAN</a:t>
            </a:r>
            <a:endParaRPr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1 </a:t>
            </a:r>
            <a:r>
              <a:rPr lang="en-US" dirty="0" err="1" smtClean="0"/>
              <a:t>dari</a:t>
            </a:r>
            <a:r>
              <a:rPr lang="en-US" dirty="0" smtClean="0"/>
              <a:t> 5 orang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diagnosis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i="1" dirty="0" smtClean="0"/>
              <a:t>search engine.</a:t>
            </a:r>
            <a:endParaRPr i="1" dirty="0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44425" y="4679604"/>
            <a:ext cx="3202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ource Sans Pro" panose="020B0604020202020204" charset="0"/>
              </a:rPr>
              <a:t>UK Digital Health Report – telegraph.co.uk – 24 July 2015</a:t>
            </a:r>
            <a:endParaRPr lang="en-US" sz="1000" dirty="0">
              <a:latin typeface="Source Sans Pro" panose="020B0604020202020204" charset="0"/>
            </a:endParaRPr>
          </a:p>
        </p:txBody>
      </p:sp>
      <p:pic>
        <p:nvPicPr>
          <p:cNvPr id="1026" name="Picture 2" descr="Hasil gambar untuk sick man using pho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0" r="45369"/>
          <a:stretch/>
        </p:blipFill>
        <p:spPr bwMode="auto">
          <a:xfrm>
            <a:off x="6110514" y="0"/>
            <a:ext cx="3033486" cy="513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69796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kemunculan</a:t>
            </a:r>
            <a:r>
              <a:rPr lang="en-US" dirty="0" smtClean="0"/>
              <a:t> diagnosis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5 diagnosis </a:t>
            </a:r>
            <a:r>
              <a:rPr lang="en-US" dirty="0" err="1" smtClean="0"/>
              <a:t>prediksi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support 8,10, </a:t>
            </a:r>
            <a:r>
              <a:rPr lang="en-US" dirty="0" err="1" smtClean="0"/>
              <a:t>dan</a:t>
            </a:r>
            <a:r>
              <a:rPr lang="en-US" dirty="0" smtClean="0"/>
              <a:t> 12.</a:t>
            </a:r>
          </a:p>
          <a:p>
            <a:pPr marL="342900" indent="-342900"/>
            <a:r>
              <a:rPr lang="en-US" dirty="0" smtClean="0"/>
              <a:t>SVM </a:t>
            </a:r>
            <a:r>
              <a:rPr lang="en-US" dirty="0" err="1" smtClean="0"/>
              <a:t>memiiki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support 12</a:t>
            </a:r>
          </a:p>
          <a:p>
            <a:pPr marL="342900" indent="-342900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support 3 - 12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SISTEM - </a:t>
            </a:r>
            <a:r>
              <a:rPr lang="en" dirty="0" smtClean="0"/>
              <a:t>RETRIEVAL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394" y="1534257"/>
            <a:ext cx="3161868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69796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/>
              <a:t> </a:t>
            </a:r>
            <a:r>
              <a:rPr lang="en-US" dirty="0" err="1" smtClean="0"/>
              <a:t>peringkat</a:t>
            </a:r>
            <a:r>
              <a:rPr lang="en-US" dirty="0" smtClean="0"/>
              <a:t> diagnosis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5 diagnosis </a:t>
            </a:r>
            <a:r>
              <a:rPr lang="en-US" dirty="0" err="1" smtClean="0"/>
              <a:t>prediksi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support 10</a:t>
            </a:r>
          </a:p>
          <a:p>
            <a:pPr marL="342900" indent="-342900"/>
            <a:r>
              <a:rPr lang="en-US" dirty="0" smtClean="0"/>
              <a:t>SVM </a:t>
            </a:r>
            <a:r>
              <a:rPr lang="en-US" dirty="0" err="1" smtClean="0"/>
              <a:t>memiiki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support 8</a:t>
            </a:r>
          </a:p>
          <a:p>
            <a:pPr marL="342900" indent="-342900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support 3 - 12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SISTEM - </a:t>
            </a:r>
            <a:r>
              <a:rPr lang="en" dirty="0" smtClean="0"/>
              <a:t>PERINGKAT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1775833"/>
            <a:ext cx="3105150" cy="10809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3048"/>
          <a:stretch/>
        </p:blipFill>
        <p:spPr>
          <a:xfrm>
            <a:off x="5734049" y="2784475"/>
            <a:ext cx="3083719" cy="9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434013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Diujikan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10 orang</a:t>
            </a:r>
          </a:p>
          <a:p>
            <a:pPr marL="342900" indent="-342900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20 – 25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Batasan</a:t>
            </a:r>
            <a:r>
              <a:rPr lang="en-US" dirty="0" smtClean="0"/>
              <a:t> 30 </a:t>
            </a:r>
            <a:r>
              <a:rPr lang="en-US" dirty="0" err="1" smtClean="0"/>
              <a:t>pertanyaan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ditanyakan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19.8</a:t>
            </a:r>
          </a:p>
          <a:p>
            <a:pPr marL="342900" indent="-342900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menyelesaikan</a:t>
            </a:r>
            <a:r>
              <a:rPr lang="en-US" dirty="0" smtClean="0"/>
              <a:t> 30 </a:t>
            </a:r>
            <a:r>
              <a:rPr lang="en-US" dirty="0" err="1" smtClean="0"/>
              <a:t>pertanyaan</a:t>
            </a:r>
            <a:endParaRPr lang="en-US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</a:t>
            </a:r>
            <a:r>
              <a:rPr lang="en" dirty="0" smtClean="0"/>
              <a:t>PENGGUNA </a:t>
            </a:r>
            <a:r>
              <a:rPr lang="en" dirty="0"/>
              <a:t>- </a:t>
            </a:r>
            <a:r>
              <a:rPr lang="en" dirty="0" smtClean="0"/>
              <a:t>AWAM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437" y="1140000"/>
            <a:ext cx="3103563" cy="29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334001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Diujikan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10 orang</a:t>
            </a:r>
          </a:p>
          <a:p>
            <a:pPr marL="342900" indent="-342900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20 – 25 </a:t>
            </a:r>
            <a:r>
              <a:rPr lang="en-US" dirty="0" err="1" smtClean="0"/>
              <a:t>tahun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Batasan</a:t>
            </a:r>
            <a:r>
              <a:rPr lang="en-US" dirty="0" smtClean="0"/>
              <a:t> 20 </a:t>
            </a:r>
            <a:r>
              <a:rPr lang="en-US" dirty="0" err="1" smtClean="0"/>
              <a:t>pertanyaan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ditanyakan</a:t>
            </a:r>
            <a:endParaRPr lang="en-US" dirty="0" smtClean="0"/>
          </a:p>
          <a:p>
            <a:pPr marL="342900" indent="-342900"/>
            <a:r>
              <a:rPr lang="en-US" dirty="0" smtClean="0"/>
              <a:t>8 </a:t>
            </a:r>
            <a:r>
              <a:rPr lang="en-US" dirty="0" err="1" smtClean="0"/>
              <a:t>dari</a:t>
            </a:r>
            <a:r>
              <a:rPr lang="en-US" dirty="0" smtClean="0"/>
              <a:t> 10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20 </a:t>
            </a:r>
            <a:r>
              <a:rPr lang="en-US" dirty="0" err="1" smtClean="0"/>
              <a:t>pertanyaan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</a:t>
            </a:r>
            <a:r>
              <a:rPr lang="en" dirty="0" smtClean="0"/>
              <a:t>PENGGUNA </a:t>
            </a:r>
            <a:r>
              <a:rPr lang="en" dirty="0"/>
              <a:t>- </a:t>
            </a:r>
            <a:r>
              <a:rPr lang="en" dirty="0" smtClean="0"/>
              <a:t>AWAM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1039812"/>
            <a:ext cx="2787650" cy="2456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399" y="3413592"/>
            <a:ext cx="2606676" cy="2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4334001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Diuji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err="1" smtClean="0"/>
              <a:t>spesialis</a:t>
            </a:r>
            <a:endParaRPr lang="en-US" dirty="0" smtClean="0"/>
          </a:p>
          <a:p>
            <a:pPr marL="342900" indent="-342900"/>
            <a:r>
              <a:rPr lang="en-US" dirty="0" err="1" smtClean="0"/>
              <a:t>Melakukan</a:t>
            </a:r>
            <a:r>
              <a:rPr lang="en-US" dirty="0" smtClean="0"/>
              <a:t> 10x </a:t>
            </a:r>
            <a:r>
              <a:rPr lang="en-US" dirty="0" err="1" smtClean="0"/>
              <a:t>percobaan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endParaRPr lang="en-US" dirty="0" smtClean="0"/>
          </a:p>
          <a:p>
            <a:pPr marL="342900" indent="-342900"/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20 </a:t>
            </a:r>
            <a:r>
              <a:rPr lang="en-US" dirty="0" err="1" smtClean="0"/>
              <a:t>pertanyaan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UJI COBA </a:t>
            </a:r>
            <a:r>
              <a:rPr lang="en" dirty="0" smtClean="0"/>
              <a:t>PENGGUNA </a:t>
            </a:r>
            <a:r>
              <a:rPr lang="en" dirty="0"/>
              <a:t>- </a:t>
            </a:r>
            <a:r>
              <a:rPr lang="en" dirty="0" smtClean="0"/>
              <a:t>DOKTER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97" y="1140000"/>
            <a:ext cx="3270762" cy="2330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497" y="3577216"/>
            <a:ext cx="18192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4. </a:t>
            </a:r>
            <a:br>
              <a:rPr lang="en-US" dirty="0" smtClean="0"/>
            </a:br>
            <a:r>
              <a:rPr lang="en-US" dirty="0" smtClean="0"/>
              <a:t>HASIL &amp; ANALISIS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SVM</a:t>
            </a:r>
          </a:p>
          <a:p>
            <a:pPr marL="342900" indent="-342900"/>
            <a:r>
              <a:rPr lang="en-US" dirty="0" smtClean="0"/>
              <a:t>Naïve Bayes </a:t>
            </a:r>
            <a:r>
              <a:rPr lang="en-US" dirty="0" err="1" smtClean="0"/>
              <a:t>pada</a:t>
            </a:r>
            <a:r>
              <a:rPr lang="en-US" dirty="0" smtClean="0"/>
              <a:t> support = 5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endParaRPr lang="en-US" dirty="0" smtClean="0"/>
          </a:p>
          <a:p>
            <a:pPr marL="342900" indent="-342900"/>
            <a:r>
              <a:rPr lang="en-US" dirty="0" err="1" smtClean="0"/>
              <a:t>Peningkatan</a:t>
            </a:r>
            <a:r>
              <a:rPr lang="en-US" dirty="0" smtClean="0"/>
              <a:t> support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menurun</a:t>
            </a:r>
            <a:endParaRPr lang="en-US" dirty="0" smtClean="0"/>
          </a:p>
          <a:p>
            <a:pPr marL="342900" indent="-342900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Retrieval </a:t>
            </a:r>
            <a:r>
              <a:rPr lang="en-US" dirty="0" err="1" smtClean="0"/>
              <a:t>ada</a:t>
            </a:r>
            <a:r>
              <a:rPr lang="en-US" dirty="0" smtClean="0"/>
              <a:t> diagnosis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diujikan</a:t>
            </a:r>
            <a:r>
              <a:rPr lang="en-US" dirty="0" smtClean="0"/>
              <a:t>.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, </a:t>
            </a:r>
            <a:r>
              <a:rPr lang="en-US" dirty="0" err="1" smtClean="0"/>
              <a:t>kardio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penceraan</a:t>
            </a:r>
            <a:r>
              <a:rPr lang="en-US" dirty="0" smtClean="0"/>
              <a:t>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ANALISIS – UJI COBA SISTEM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4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jenuh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mengeluhkan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ketidaksesuaian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ANALISIS – UJI COBA </a:t>
            </a:r>
            <a:r>
              <a:rPr lang="en" dirty="0" smtClean="0"/>
              <a:t>AWAM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gejala</a:t>
            </a:r>
            <a:r>
              <a:rPr lang="en-US" sz="1800" dirty="0"/>
              <a:t> yang </a:t>
            </a:r>
            <a:r>
              <a:rPr lang="en-US" sz="1800" dirty="0" err="1"/>
              <a:t>meluas</a:t>
            </a:r>
            <a:r>
              <a:rPr lang="en-US" sz="1800" dirty="0"/>
              <a:t> </a:t>
            </a:r>
            <a:r>
              <a:rPr lang="en-US" sz="1800" dirty="0" err="1" smtClean="0"/>
              <a:t>sebelum</a:t>
            </a:r>
            <a:r>
              <a:rPr lang="en-US" sz="1800" dirty="0" smtClean="0"/>
              <a:t> </a:t>
            </a:r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dirty="0" err="1"/>
              <a:t>gejala</a:t>
            </a:r>
            <a:r>
              <a:rPr lang="en-US" sz="1800" dirty="0"/>
              <a:t> yang </a:t>
            </a:r>
            <a:r>
              <a:rPr lang="en-US" sz="1800" dirty="0" err="1"/>
              <a:t>spesifik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err="1" smtClean="0"/>
              <a:t>Banyak</a:t>
            </a:r>
            <a:r>
              <a:rPr lang="en-US" sz="1800" dirty="0" smtClean="0"/>
              <a:t> </a:t>
            </a:r>
            <a:r>
              <a:rPr lang="en-US" sz="1800" dirty="0"/>
              <a:t>data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data yang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daftar</a:t>
            </a:r>
            <a:r>
              <a:rPr lang="en-US" sz="1800" dirty="0"/>
              <a:t> </a:t>
            </a:r>
            <a:r>
              <a:rPr lang="en-US" sz="1800" dirty="0" err="1"/>
              <a:t>gejala</a:t>
            </a:r>
            <a:r>
              <a:rPr lang="en-US" sz="1800" dirty="0"/>
              <a:t> </a:t>
            </a:r>
            <a:r>
              <a:rPr lang="en-US" sz="1800" dirty="0" err="1"/>
              <a:t>berbeda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yang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dialami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 smtClean="0"/>
              <a:t>.</a:t>
            </a:r>
          </a:p>
          <a:p>
            <a:r>
              <a:rPr lang="sv-SE" sz="1800" dirty="0"/>
              <a:t>Pengguna merasa pertanyaan diulang, karena ada banyak gejala mirip tapi tak sama </a:t>
            </a:r>
          </a:p>
          <a:p>
            <a:endParaRPr lang="en-US" sz="1800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543652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ANALISIS – KETIDAKSESUAIAN PERTANYAAN OLEH AWAM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95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534257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diagnosis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relevansi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. </a:t>
            </a:r>
            <a:r>
              <a:rPr lang="en-US" dirty="0" err="1"/>
              <a:t>Walau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diagnosis yang misdiagnosis, </a:t>
            </a:r>
            <a:r>
              <a:rPr lang="en-US" dirty="0" err="1"/>
              <a:t>umumnya</a:t>
            </a:r>
            <a:r>
              <a:rPr lang="en-US" dirty="0"/>
              <a:t> diagnosis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4 </a:t>
            </a:r>
            <a:r>
              <a:rPr lang="en-US" dirty="0" err="1"/>
              <a:t>dan</a:t>
            </a:r>
            <a:r>
              <a:rPr lang="en-US" dirty="0"/>
              <a:t> 5.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diagnosis</a:t>
            </a:r>
            <a:endParaRPr lang="en-US" sz="1800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543652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ANALISIS – UJI COBA DOKTER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0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PERMASALAHAN</a:t>
            </a:r>
            <a:endParaRPr dirty="0"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Meremehkan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dialami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pengobatan</a:t>
            </a:r>
            <a:r>
              <a:rPr lang="en-US" dirty="0" smtClean="0"/>
              <a:t> </a:t>
            </a:r>
            <a:r>
              <a:rPr lang="en-US" dirty="0" err="1" smtClean="0"/>
              <a:t>seadanya</a:t>
            </a:r>
            <a:r>
              <a:rPr lang="en-US" dirty="0" smtClean="0"/>
              <a:t>.</a:t>
            </a:r>
            <a:endParaRPr i="1" dirty="0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Hasil gambar untuk sick man using pho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0" r="45369"/>
          <a:stretch/>
        </p:blipFill>
        <p:spPr bwMode="auto">
          <a:xfrm>
            <a:off x="6110514" y="0"/>
            <a:ext cx="3033486" cy="513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5. </a:t>
            </a:r>
            <a:br>
              <a:rPr lang="en-US" dirty="0" smtClean="0"/>
            </a:br>
            <a:r>
              <a:rPr lang="en-US" dirty="0" smtClean="0"/>
              <a:t>KESIMPULAN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445766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en-US" dirty="0" smtClean="0"/>
              <a:t>FP </a:t>
            </a:r>
            <a:r>
              <a:rPr lang="en-US" dirty="0"/>
              <a:t>Tree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. 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 smtClean="0"/>
              <a:t>Filter </a:t>
            </a:r>
            <a:r>
              <a:rPr lang="en-US" dirty="0"/>
              <a:t>support </a:t>
            </a:r>
            <a:r>
              <a:rPr lang="en-US" dirty="0" err="1"/>
              <a:t>pada</a:t>
            </a:r>
            <a:r>
              <a:rPr lang="en-US" dirty="0"/>
              <a:t> FP Tree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diagnosis yang </a:t>
            </a:r>
            <a:r>
              <a:rPr lang="en-US" dirty="0" err="1"/>
              <a:t>diberikan</a:t>
            </a:r>
            <a:r>
              <a:rPr lang="en-US" dirty="0"/>
              <a:t>. </a:t>
            </a:r>
            <a:endParaRPr lang="en-US" dirty="0" smtClean="0"/>
          </a:p>
          <a:p>
            <a:pPr marL="558800" indent="-457200">
              <a:buFont typeface="+mj-lt"/>
              <a:buAutoNum type="arabicPeriod"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Naïve Bayes </a:t>
            </a:r>
            <a:r>
              <a:rPr lang="en-US" dirty="0" err="1" smtClean="0"/>
              <a:t>dan</a:t>
            </a:r>
            <a:r>
              <a:rPr lang="en-US" dirty="0" smtClean="0"/>
              <a:t> SVM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Naïve Bayes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SVM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support </a:t>
            </a:r>
            <a:r>
              <a:rPr lang="en-US" dirty="0" err="1" smtClean="0"/>
              <a:t>bernilai</a:t>
            </a:r>
            <a:r>
              <a:rPr lang="en-US" dirty="0" smtClean="0"/>
              <a:t> 5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76,381%, </a:t>
            </a:r>
            <a:r>
              <a:rPr lang="en-US" dirty="0" err="1" smtClean="0"/>
              <a:t>skor</a:t>
            </a:r>
            <a:r>
              <a:rPr lang="en-US" dirty="0" smtClean="0"/>
              <a:t> IR 87,738% </a:t>
            </a:r>
            <a:r>
              <a:rPr lang="en-US" dirty="0" err="1" smtClean="0"/>
              <a:t>dan</a:t>
            </a:r>
            <a:r>
              <a:rPr lang="en-US" dirty="0" smtClean="0"/>
              <a:t> IR Show 189.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membuktikan</a:t>
            </a:r>
            <a:r>
              <a:rPr lang="en-US" dirty="0" smtClean="0"/>
              <a:t> support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classifier. </a:t>
            </a:r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543652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KESIMPULAN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7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44424" y="1445766"/>
            <a:ext cx="7788299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 smtClean="0"/>
              <a:t>Memperbanyak</a:t>
            </a:r>
            <a:r>
              <a:rPr lang="en-US" dirty="0" smtClean="0"/>
              <a:t> </a:t>
            </a:r>
            <a:r>
              <a:rPr lang="en-US" dirty="0" err="1"/>
              <a:t>variasi</a:t>
            </a:r>
            <a:r>
              <a:rPr lang="en-US" dirty="0"/>
              <a:t> data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diagnosis, agar </a:t>
            </a:r>
            <a:r>
              <a:rPr lang="en-US" dirty="0" err="1"/>
              <a:t>gejala</a:t>
            </a:r>
            <a:r>
              <a:rPr lang="en-US" dirty="0"/>
              <a:t> yang </a:t>
            </a:r>
            <a:r>
              <a:rPr lang="en-US" dirty="0" err="1"/>
              <a:t>ditanyakan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bervariatif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diagnosis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. Data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lapangan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di masa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rumah </a:t>
            </a:r>
            <a:r>
              <a:rPr lang="en-US" dirty="0" err="1"/>
              <a:t>sakit</a:t>
            </a:r>
            <a:r>
              <a:rPr lang="en-US" dirty="0"/>
              <a:t>. </a:t>
            </a:r>
          </a:p>
          <a:p>
            <a:r>
              <a:rPr lang="en-US" dirty="0" err="1"/>
              <a:t>Mengubah</a:t>
            </a:r>
            <a:r>
              <a:rPr lang="en-US" dirty="0"/>
              <a:t> classifier </a:t>
            </a:r>
            <a:r>
              <a:rPr lang="en-US" dirty="0" err="1"/>
              <a:t>menjadi</a:t>
            </a:r>
            <a:r>
              <a:rPr lang="en-US" dirty="0"/>
              <a:t> Deep Learning agar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4543652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SARAN</a:t>
            </a:r>
            <a:endParaRPr dirty="0"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5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 dirty="0" err="1" smtClean="0"/>
              <a:t>Pertanyaan</a:t>
            </a:r>
            <a:r>
              <a:rPr lang="en-US" sz="3000" b="1" dirty="0" smtClean="0"/>
              <a:t>?</a:t>
            </a:r>
            <a:endParaRPr sz="1800" dirty="0"/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44425" y="1888150"/>
            <a:ext cx="517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SOLUSI</a:t>
            </a:r>
            <a:endParaRPr sz="72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5" y="3030551"/>
            <a:ext cx="51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 smtClean="0"/>
              <a:t>Aplikasi yang dapat memberikan diagnosis yang tepat kepada pasien berdasarkan gejala yang dialami</a:t>
            </a:r>
            <a:endParaRPr sz="2800" dirty="0"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33" name="Shape 133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Shape 135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-2700000" flipH="1">
            <a:off x="7667081" y="300720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149" name="Shape 1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5780573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PERBEDAAN DENGAN APLIKASI SEJENIS AGAR HASIL DIAGNOSIS LEBIH AKURAT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smtClean="0"/>
              <a:t>Ada </a:t>
            </a:r>
            <a:r>
              <a:rPr lang="en-US" dirty="0" err="1" smtClean="0"/>
              <a:t>tanya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endParaRPr lang="en-US" dirty="0" smtClean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err="1" smtClean="0"/>
              <a:t>Memberikan</a:t>
            </a:r>
            <a:r>
              <a:rPr lang="en-US" dirty="0" smtClean="0"/>
              <a:t> 5 diagnosis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endParaRPr lang="en-US" dirty="0" smtClean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4" name="Shape 114"/>
          <p:cNvGrpSpPr/>
          <p:nvPr/>
        </p:nvGrpSpPr>
        <p:grpSpPr>
          <a:xfrm>
            <a:off x="6624998" y="570123"/>
            <a:ext cx="1922109" cy="4205381"/>
            <a:chOff x="6310600" y="1679550"/>
            <a:chExt cx="883850" cy="1933775"/>
          </a:xfrm>
        </p:grpSpPr>
        <p:sp>
          <p:nvSpPr>
            <p:cNvPr id="115" name="Shape 115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0" t="0" r="0" b="0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18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22" name="Shape 12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5780573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RUMUSAN MASALAH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7804275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data </a:t>
            </a:r>
            <a:r>
              <a:rPr lang="en-US" sz="2000" dirty="0" err="1"/>
              <a:t>gejala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diagnosis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i="1" dirty="0"/>
              <a:t>Frequent Pattern Tree Growth</a:t>
            </a:r>
            <a:r>
              <a:rPr lang="en-US" sz="2000" dirty="0"/>
              <a:t>? </a:t>
            </a:r>
          </a:p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diagnosis yang </a:t>
            </a: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diinput</a:t>
            </a:r>
            <a:r>
              <a:rPr lang="en-US" sz="2000" dirty="0"/>
              <a:t> </a:t>
            </a:r>
            <a:r>
              <a:rPr lang="en-US" sz="2000" dirty="0" err="1"/>
              <a:t>pasien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i="1" dirty="0"/>
              <a:t>Frequent Pattern Tree Growth</a:t>
            </a:r>
            <a:r>
              <a:rPr lang="en-US" sz="2000" dirty="0"/>
              <a:t>? </a:t>
            </a:r>
          </a:p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jawaban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Frequent Pattern Tree Growth</a:t>
            </a:r>
            <a:r>
              <a:rPr lang="en-US" sz="2000" dirty="0"/>
              <a:t>?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7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5780573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BATASAN MASALAH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7804275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 smtClean="0"/>
              <a:t>Jumlah</a:t>
            </a:r>
            <a:r>
              <a:rPr lang="en-US" sz="2000" dirty="0"/>
              <a:t> </a:t>
            </a:r>
            <a:r>
              <a:rPr lang="en-US" sz="2000" dirty="0" smtClean="0"/>
              <a:t>diagnosis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66 diagnosis</a:t>
            </a:r>
            <a:endParaRPr lang="en-US" dirty="0"/>
          </a:p>
          <a:p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smtClean="0"/>
              <a:t>web</a:t>
            </a:r>
          </a:p>
          <a:p>
            <a:r>
              <a:rPr lang="en-US" sz="2000" dirty="0" smtClean="0"/>
              <a:t>Diagnosis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final</a:t>
            </a:r>
            <a:endParaRPr lang="en-US" sz="20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2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8"/>
            <a:ext cx="5780573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TUGAS AKHIR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4" y="1140000"/>
            <a:ext cx="7804275" cy="3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diagnosis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Frequent Pattern Tree Growth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2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1186</Words>
  <Application>Microsoft Office PowerPoint</Application>
  <PresentationFormat>On-screen Show (16:9)</PresentationFormat>
  <Paragraphs>223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Dosis</vt:lpstr>
      <vt:lpstr>Arial</vt:lpstr>
      <vt:lpstr>Source Sans Pro</vt:lpstr>
      <vt:lpstr>Wingdings</vt:lpstr>
      <vt:lpstr>Cambria Math</vt:lpstr>
      <vt:lpstr>Cerimon template</vt:lpstr>
      <vt:lpstr>DIAGNOSIS PENYAKIT BERDASARKAN GEJALA MENGGUNAKAN FREQUENT PATTERN TREE GROWTH</vt:lpstr>
      <vt:lpstr>1. LATAR BELAKANG</vt:lpstr>
      <vt:lpstr>PERMASALAHAN</vt:lpstr>
      <vt:lpstr>PERMASALAHAN</vt:lpstr>
      <vt:lpstr>SOLUSI</vt:lpstr>
      <vt:lpstr>PERBEDAAN DENGAN APLIKASI SEJENIS AGAR HASIL DIAGNOSIS LEBIH AKURAT</vt:lpstr>
      <vt:lpstr>RUMUSAN MASALAH</vt:lpstr>
      <vt:lpstr>BATASAN MASALAH</vt:lpstr>
      <vt:lpstr>TUJUAN TUGAS AKHIR</vt:lpstr>
      <vt:lpstr>MANFAAT APLIKASI</vt:lpstr>
      <vt:lpstr>2. PERANCANGAN</vt:lpstr>
      <vt:lpstr>DATA</vt:lpstr>
      <vt:lpstr>858</vt:lpstr>
      <vt:lpstr>PERANCANGAN APLIKASI SECARA UMUM</vt:lpstr>
      <vt:lpstr>PERANCANGAN APLIKASI SECARA UMUM</vt:lpstr>
      <vt:lpstr>PERANCANGAN APLIKASI SECARA UMUM</vt:lpstr>
      <vt:lpstr>PERANCANGAN PEMBUATAN MODEL FP TREE</vt:lpstr>
      <vt:lpstr>PERANCANGAN PEMBUATAN MODEL CLASSIFIER NAÏVE BAYES</vt:lpstr>
      <vt:lpstr>PERANCANGAN PEMBUATAN MODEL CLASSIFIER SVM</vt:lpstr>
      <vt:lpstr>PERANCANGAN APLIKASI</vt:lpstr>
      <vt:lpstr>PERANCANGAN APLIKASI</vt:lpstr>
      <vt:lpstr>PERANCANGAN TANYA JAWAB</vt:lpstr>
      <vt:lpstr>PERANCANGAN EVALUASI</vt:lpstr>
      <vt:lpstr>PERANCANGAN EVALUASI</vt:lpstr>
      <vt:lpstr>PERANCANGAN EVALUASI</vt:lpstr>
      <vt:lpstr>3.  UJI COBA</vt:lpstr>
      <vt:lpstr>SKENARIO UJICOBA</vt:lpstr>
      <vt:lpstr>UJI COBA SISTEM - AKURASI</vt:lpstr>
      <vt:lpstr>UJI COBA SISTEM - AKURASI</vt:lpstr>
      <vt:lpstr>UJI COBA SISTEM - RETRIEVAL</vt:lpstr>
      <vt:lpstr>UJI COBA SISTEM - PERINGKAT</vt:lpstr>
      <vt:lpstr>UJI COBA PENGGUNA - AWAM</vt:lpstr>
      <vt:lpstr>UJI COBA PENGGUNA - AWAM</vt:lpstr>
      <vt:lpstr>UJI COBA PENGGUNA - DOKTER</vt:lpstr>
      <vt:lpstr>4.  HASIL &amp; ANALISIS</vt:lpstr>
      <vt:lpstr>ANALISIS – UJI COBA SISTEM</vt:lpstr>
      <vt:lpstr>ANALISIS – UJI COBA AWAM</vt:lpstr>
      <vt:lpstr>ANALISIS – KETIDAKSESUAIAN PERTANYAAN OLEH AWAM</vt:lpstr>
      <vt:lpstr>ANALISIS – UJI COBA DOKTER</vt:lpstr>
      <vt:lpstr>5.  KESIMPULAN</vt:lpstr>
      <vt:lpstr>KESIMPULAN</vt:lpstr>
      <vt:lpstr>SARAN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Kevin Fachreza</dc:creator>
  <cp:lastModifiedBy>Kevin Fachreza</cp:lastModifiedBy>
  <cp:revision>44</cp:revision>
  <dcterms:modified xsi:type="dcterms:W3CDTF">2018-06-21T14:55:29Z</dcterms:modified>
</cp:coreProperties>
</file>