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1"/>
  </p:notesMasterIdLst>
  <p:sldIdLst>
    <p:sldId id="364" r:id="rId2"/>
    <p:sldId id="259" r:id="rId3"/>
    <p:sldId id="265" r:id="rId4"/>
    <p:sldId id="286" r:id="rId5"/>
    <p:sldId id="262" r:id="rId6"/>
    <p:sldId id="261" r:id="rId7"/>
    <p:sldId id="296" r:id="rId8"/>
    <p:sldId id="294" r:id="rId9"/>
    <p:sldId id="295" r:id="rId10"/>
    <p:sldId id="264" r:id="rId11"/>
    <p:sldId id="287" r:id="rId12"/>
    <p:sldId id="297" r:id="rId13"/>
    <p:sldId id="271" r:id="rId14"/>
    <p:sldId id="289" r:id="rId15"/>
    <p:sldId id="290" r:id="rId16"/>
    <p:sldId id="291" r:id="rId17"/>
    <p:sldId id="292" r:id="rId18"/>
    <p:sldId id="299" r:id="rId19"/>
    <p:sldId id="300" r:id="rId20"/>
    <p:sldId id="298" r:id="rId21"/>
    <p:sldId id="362" r:id="rId22"/>
    <p:sldId id="293" r:id="rId23"/>
    <p:sldId id="303" r:id="rId24"/>
    <p:sldId id="263" r:id="rId25"/>
    <p:sldId id="301" r:id="rId26"/>
    <p:sldId id="302" r:id="rId27"/>
    <p:sldId id="304" r:id="rId28"/>
    <p:sldId id="305" r:id="rId29"/>
    <p:sldId id="306" r:id="rId30"/>
    <p:sldId id="307" r:id="rId31"/>
    <p:sldId id="308" r:id="rId32"/>
    <p:sldId id="363" r:id="rId33"/>
    <p:sldId id="309" r:id="rId34"/>
    <p:sldId id="310" r:id="rId35"/>
    <p:sldId id="311" r:id="rId36"/>
    <p:sldId id="312" r:id="rId37"/>
    <p:sldId id="318" r:id="rId38"/>
    <p:sldId id="313" r:id="rId39"/>
    <p:sldId id="315" r:id="rId40"/>
    <p:sldId id="316" r:id="rId41"/>
    <p:sldId id="317" r:id="rId42"/>
    <p:sldId id="319" r:id="rId43"/>
    <p:sldId id="320" r:id="rId44"/>
    <p:sldId id="321" r:id="rId45"/>
    <p:sldId id="279" r:id="rId46"/>
    <p:sldId id="322" r:id="rId47"/>
    <p:sldId id="323" r:id="rId48"/>
    <p:sldId id="357" r:id="rId49"/>
    <p:sldId id="358" r:id="rId50"/>
    <p:sldId id="324" r:id="rId51"/>
    <p:sldId id="325" r:id="rId52"/>
    <p:sldId id="326" r:id="rId53"/>
    <p:sldId id="330" r:id="rId54"/>
    <p:sldId id="327" r:id="rId55"/>
    <p:sldId id="328" r:id="rId56"/>
    <p:sldId id="336" r:id="rId57"/>
    <p:sldId id="337" r:id="rId58"/>
    <p:sldId id="338" r:id="rId59"/>
    <p:sldId id="339" r:id="rId60"/>
    <p:sldId id="340" r:id="rId61"/>
    <p:sldId id="331" r:id="rId62"/>
    <p:sldId id="332" r:id="rId63"/>
    <p:sldId id="341" r:id="rId64"/>
    <p:sldId id="342" r:id="rId65"/>
    <p:sldId id="343" r:id="rId66"/>
    <p:sldId id="344" r:id="rId67"/>
    <p:sldId id="346" r:id="rId68"/>
    <p:sldId id="347" r:id="rId69"/>
    <p:sldId id="348" r:id="rId70"/>
    <p:sldId id="349" r:id="rId71"/>
    <p:sldId id="350" r:id="rId72"/>
    <p:sldId id="351" r:id="rId73"/>
    <p:sldId id="354" r:id="rId74"/>
    <p:sldId id="352" r:id="rId75"/>
    <p:sldId id="353" r:id="rId76"/>
    <p:sldId id="355" r:id="rId77"/>
    <p:sldId id="361" r:id="rId78"/>
    <p:sldId id="359" r:id="rId79"/>
    <p:sldId id="360" r:id="rId80"/>
  </p:sldIdLst>
  <p:sldSz cx="9144000" cy="5143500" type="screen16x9"/>
  <p:notesSz cx="6858000" cy="9144000"/>
  <p:embeddedFontLst>
    <p:embeddedFont>
      <p:font typeface="Dosis" panose="02010703020202060003" pitchFamily="2" charset="0"/>
      <p:regular r:id="rId82"/>
      <p:bold r:id="rId83"/>
    </p:embeddedFont>
    <p:embeddedFont>
      <p:font typeface="Cambria Math" panose="02040503050406030204" pitchFamily="18" charset="0"/>
      <p:regular r:id="rId84"/>
    </p:embeddedFont>
    <p:embeddedFont>
      <p:font typeface="Source Sans Pro" panose="020B060402020202020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5FD38-BEA1-4A53-9D54-69C46950BD89}">
  <a:tblStyle styleId="{C665FD38-BEA1-4A53-9D54-69C46950B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18" autoAdjust="0"/>
  </p:normalViewPr>
  <p:slideViewPr>
    <p:cSldViewPr snapToGrid="0">
      <p:cViewPr varScale="1">
        <p:scale>
          <a:sx n="81" d="100"/>
          <a:sy n="81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9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15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59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84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1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22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92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4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52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7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9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798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48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6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323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9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631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114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806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85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153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539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90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82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517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48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5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18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21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28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44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Medical Diagnosis System Using Machine Learning  - </a:t>
            </a:r>
            <a:r>
              <a:rPr lang="en-US" dirty="0" err="1" smtClean="0"/>
              <a:t>Menganjurkan</a:t>
            </a:r>
            <a:r>
              <a:rPr lang="en-US" baseline="0" dirty="0" smtClean="0"/>
              <a:t>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3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Predictive Data Mining for Medical Diagnosis: An Overview of Heart Disease Prediction –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NB yang </a:t>
            </a:r>
            <a:r>
              <a:rPr lang="en-US" dirty="0" err="1" smtClean="0"/>
              <a:t>bagus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77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Comparison between Naïve Bayes, Decision Tree and k-Nearest Neighbor in Searching Alternative Design in an Energy Simulation Tool –</a:t>
            </a:r>
            <a:r>
              <a:rPr lang="en-US" baseline="0" dirty="0" smtClean="0"/>
              <a:t> NB </a:t>
            </a:r>
            <a:r>
              <a:rPr lang="en-US" baseline="0" dirty="0" err="1" smtClean="0"/>
              <a:t>Terbaik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05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Comparison between Naïve Bayes, Decision Tree and k-Nearest Neighbor in Searching Alternative Design in an Energy Simulation Tool –</a:t>
            </a:r>
            <a:r>
              <a:rPr lang="en-US" baseline="0" dirty="0" smtClean="0"/>
              <a:t> NB </a:t>
            </a:r>
            <a:r>
              <a:rPr lang="en-US" baseline="0" dirty="0" err="1" smtClean="0"/>
              <a:t>Terbaik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811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: Mining Frequent Patterns without Candidate Generation - </a:t>
            </a:r>
            <a:r>
              <a:rPr lang="fi-FI" dirty="0" smtClean="0"/>
              <a:t>Jiawei Han, Jian Pei, and Yiwen Yin</a:t>
            </a:r>
          </a:p>
        </p:txBody>
      </p:sp>
    </p:spTree>
    <p:extLst>
      <p:ext uri="{BB962C8B-B14F-4D97-AF65-F5344CB8AC3E}">
        <p14:creationId xmlns:p14="http://schemas.microsoft.com/office/powerpoint/2010/main" val="199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8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4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1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7021286" cy="1045200"/>
          </a:xfrm>
        </p:spPr>
        <p:txBody>
          <a:bodyPr/>
          <a:lstStyle/>
          <a:p>
            <a:r>
              <a:rPr lang="en-US" sz="3600" dirty="0" smtClean="0"/>
              <a:t>DIAGNOSIS PENYAKIT BERDASARKAN GEJALA MENGGUNAKAN </a:t>
            </a:r>
            <a:r>
              <a:rPr lang="en-US" sz="3600" i="1" dirty="0" smtClean="0"/>
              <a:t>FREQUENT PATTERN TREE GROWTH </a:t>
            </a:r>
            <a:endParaRPr lang="en-US" sz="3600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ALIF FACHREZA - 5114100128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8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APLIKASI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Masyarakat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Membantu masyarakat memberikan kemungkinan penyakit yang dialami pasien.</a:t>
            </a: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Dokter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Memperkecil cakupan diagnosis yang diberikan kepada pasien. Dan mempercepat proses anamnesis.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74797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Mahasiswa Medis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diagnosis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3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300824" y="571800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DATA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300824" y="3810293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76%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300824" y="4268801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Data Training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300824" y="2546647"/>
            <a:ext cx="4604676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Data Biner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300824" y="3005155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Jenis Data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274"/>
          <p:cNvSpPr txBox="1">
            <a:spLocks/>
          </p:cNvSpPr>
          <p:nvPr/>
        </p:nvSpPr>
        <p:spPr>
          <a:xfrm>
            <a:off x="1300824" y="1393339"/>
            <a:ext cx="460467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5400" dirty="0" err="1" smtClean="0">
                <a:solidFill>
                  <a:srgbClr val="FFFFFF"/>
                </a:solidFill>
              </a:rPr>
              <a:t>Buku</a:t>
            </a:r>
            <a:r>
              <a:rPr lang="en-US" sz="5400" dirty="0" smtClean="0">
                <a:solidFill>
                  <a:srgbClr val="FFFFFF"/>
                </a:solidFill>
              </a:rPr>
              <a:t> &amp; Web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Shape 275"/>
          <p:cNvSpPr txBox="1">
            <a:spLocks/>
          </p:cNvSpPr>
          <p:nvPr/>
        </p:nvSpPr>
        <p:spPr>
          <a:xfrm>
            <a:off x="1300824" y="1851847"/>
            <a:ext cx="244937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dirty="0" err="1" smtClean="0">
                <a:solidFill>
                  <a:srgbClr val="FFFFFF"/>
                </a:solidFill>
              </a:rPr>
              <a:t>Sumber</a:t>
            </a:r>
            <a:r>
              <a:rPr lang="en-US" sz="2400" dirty="0" smtClean="0">
                <a:solidFill>
                  <a:srgbClr val="FFFFFF"/>
                </a:solidFill>
              </a:rPr>
              <a:t> Data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300824" y="571800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858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300824" y="1030308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Data Kasus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300824" y="3810293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375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300824" y="4268801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Gejala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300824" y="2191047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66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300824" y="2649555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Diagnosis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979714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 Crawling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Processed Data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37943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FP Tree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7943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Classifier (NB &amp; SVM)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29" name="Elbow Connector 28"/>
          <p:cNvCxnSpPr>
            <a:stCxn id="25" idx="3"/>
            <a:endCxn id="26" idx="1"/>
          </p:cNvCxnSpPr>
          <p:nvPr/>
        </p:nvCxnSpPr>
        <p:spPr>
          <a:xfrm>
            <a:off x="2866572" y="2627086"/>
            <a:ext cx="3338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3"/>
            <a:endCxn id="27" idx="1"/>
          </p:cNvCxnSpPr>
          <p:nvPr/>
        </p:nvCxnSpPr>
        <p:spPr>
          <a:xfrm flipV="1">
            <a:off x="5087258" y="1698171"/>
            <a:ext cx="950685" cy="928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  <a:endCxn id="28" idx="1"/>
          </p:cNvCxnSpPr>
          <p:nvPr/>
        </p:nvCxnSpPr>
        <p:spPr>
          <a:xfrm>
            <a:off x="5087258" y="2627086"/>
            <a:ext cx="950685" cy="928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23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6443539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Tanya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Jawab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43539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Classifier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3520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FP Tree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3520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ource Sans Pro" panose="020B0604020202020204" charset="0"/>
              </a:rPr>
              <a:t>Model Classifier (NB &amp; SVM)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8529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Database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berisi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rules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8529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Pencarian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Classifier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Terbaik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6" name="Straight Arrow Connector 5"/>
          <p:cNvCxnSpPr>
            <a:stCxn id="11" idx="3"/>
            <a:endCxn id="14" idx="1"/>
          </p:cNvCxnSpPr>
          <p:nvPr/>
        </p:nvCxnSpPr>
        <p:spPr>
          <a:xfrm>
            <a:off x="2860378" y="1698171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95387" y="1698170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60378" y="3556001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95387" y="3556000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5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PERANCANGAN </a:t>
            </a:r>
            <a:r>
              <a:rPr lang="en" dirty="0"/>
              <a:t>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232910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Tanya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Jawab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32910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ource Sans Pro" panose="020B0604020202020204" charset="0"/>
              </a:rPr>
              <a:t>API Classifier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2738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Aplikasi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3" name="Elbow Connector 2"/>
          <p:cNvCxnSpPr>
            <a:stCxn id="27" idx="3"/>
            <a:endCxn id="15" idx="0"/>
          </p:cNvCxnSpPr>
          <p:nvPr/>
        </p:nvCxnSpPr>
        <p:spPr>
          <a:xfrm>
            <a:off x="3119768" y="1698171"/>
            <a:ext cx="1676399" cy="46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8" idx="3"/>
            <a:endCxn id="15" idx="2"/>
          </p:cNvCxnSpPr>
          <p:nvPr/>
        </p:nvCxnSpPr>
        <p:spPr>
          <a:xfrm flipV="1">
            <a:off x="3119768" y="3091543"/>
            <a:ext cx="1676399" cy="464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41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MODEL FP TREE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1602014" y="1476828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Dataset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3414" y="1476826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Filter min Support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29" name="Elbow Connector 28"/>
          <p:cNvCxnSpPr>
            <a:stCxn id="25" idx="3"/>
            <a:endCxn id="26" idx="1"/>
          </p:cNvCxnSpPr>
          <p:nvPr/>
        </p:nvCxnSpPr>
        <p:spPr>
          <a:xfrm flipV="1">
            <a:off x="3488872" y="1941284"/>
            <a:ext cx="42454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4814" y="1476827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Pembuatan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Tree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2" name="Elbow Connector 11"/>
          <p:cNvCxnSpPr>
            <a:stCxn id="26" idx="3"/>
            <a:endCxn id="11" idx="1"/>
          </p:cNvCxnSpPr>
          <p:nvPr/>
        </p:nvCxnSpPr>
        <p:spPr>
          <a:xfrm>
            <a:off x="5800272" y="1941284"/>
            <a:ext cx="42454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02014" y="2736970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Rules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13414" y="2736968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Hasil</a:t>
            </a:r>
            <a:r>
              <a:rPr lang="en-US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 Frequent Pattern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4814" y="2736969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Pencarian</a:t>
            </a:r>
            <a:r>
              <a:rPr lang="en-US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 Conditional Pattern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3" name="Straight Arrow Connector 12"/>
          <p:cNvCxnSpPr>
            <a:stCxn id="11" idx="2"/>
            <a:endCxn id="24" idx="0"/>
          </p:cNvCxnSpPr>
          <p:nvPr/>
        </p:nvCxnSpPr>
        <p:spPr>
          <a:xfrm>
            <a:off x="7168243" y="2405742"/>
            <a:ext cx="0" cy="33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4" idx="1"/>
            <a:endCxn id="22" idx="3"/>
          </p:cNvCxnSpPr>
          <p:nvPr/>
        </p:nvCxnSpPr>
        <p:spPr>
          <a:xfrm flipH="1" flipV="1">
            <a:off x="5800272" y="3201426"/>
            <a:ext cx="424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2" idx="1"/>
            <a:endCxn id="21" idx="3"/>
          </p:cNvCxnSpPr>
          <p:nvPr/>
        </p:nvCxnSpPr>
        <p:spPr>
          <a:xfrm flipH="1">
            <a:off x="3488872" y="3201426"/>
            <a:ext cx="4245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27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MODEL CLASSIFIER NA</a:t>
            </a:r>
            <a:r>
              <a:rPr lang="en-US" dirty="0" smtClean="0"/>
              <a:t>Ï</a:t>
            </a:r>
            <a:r>
              <a:rPr lang="en" dirty="0" smtClean="0"/>
              <a:t>VE BAYES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Library </a:t>
            </a:r>
            <a:r>
              <a:rPr lang="en-US" sz="2000" dirty="0" err="1" smtClean="0"/>
              <a:t>Scikit</a:t>
            </a:r>
            <a:r>
              <a:rPr lang="en-US" sz="2000" dirty="0" smtClean="0"/>
              <a:t> Learn</a:t>
            </a:r>
          </a:p>
          <a:p>
            <a:r>
              <a:rPr lang="en-US" sz="2000" dirty="0" smtClean="0"/>
              <a:t>Bernoulli NB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296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MODEL CLASSIFIER </a:t>
            </a:r>
            <a:r>
              <a:rPr lang="en-US" dirty="0" smtClean="0"/>
              <a:t>SVM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6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Library </a:t>
            </a:r>
            <a:r>
              <a:rPr lang="en-US" sz="2000" dirty="0" err="1" smtClean="0"/>
              <a:t>Scikit</a:t>
            </a:r>
            <a:r>
              <a:rPr lang="en-US" sz="2000" dirty="0" smtClean="0"/>
              <a:t> Learn</a:t>
            </a:r>
          </a:p>
          <a:p>
            <a:r>
              <a:rPr lang="en-US" sz="2000" dirty="0" smtClean="0"/>
              <a:t>Kernel Linear One vs 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49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</a:t>
            </a:r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Aplikasi akan di uji coba pada lingkungan berbasis web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23322" y="1538075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“</a:t>
            </a:r>
            <a:r>
              <a:rPr lang="en-US" dirty="0" err="1" smtClean="0"/>
              <a:t>gejala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3694" y="2232454"/>
            <a:ext cx="10822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9219" y="2232454"/>
            <a:ext cx="10822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</a:t>
            </a:r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Aplikasi akan di uji coba pada lingkungan berbasis web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23322" y="153807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Anda </a:t>
            </a:r>
            <a:r>
              <a:rPr lang="en-US" dirty="0" err="1" smtClean="0"/>
              <a:t>mengalami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3322" y="2006739"/>
            <a:ext cx="187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Influenza 63%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Rhinitis 22%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HIV/AIDS 2%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Faringitis</a:t>
            </a:r>
            <a:r>
              <a:rPr lang="en-US" dirty="0" smtClean="0"/>
              <a:t> 1%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Laringitis</a:t>
            </a:r>
            <a:r>
              <a:rPr lang="en-US" dirty="0" smtClean="0"/>
              <a:t> 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APLIKASI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844425" y="1331356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Input Data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Pasien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78916" y="1331355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Input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Gejala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13407" y="1331355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REST API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78916" y="2642754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Output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Pertanyaan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Selanjutnya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78916" y="3879436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Apakah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belum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20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ertanyaan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masih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ada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pertanyaan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?</a:t>
            </a:r>
            <a:endParaRPr lang="en-US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3" name="Elbow Connector 2"/>
          <p:cNvCxnSpPr>
            <a:stCxn id="25" idx="3"/>
            <a:endCxn id="16" idx="1"/>
          </p:cNvCxnSpPr>
          <p:nvPr/>
        </p:nvCxnSpPr>
        <p:spPr>
          <a:xfrm flipV="1">
            <a:off x="2731283" y="1795813"/>
            <a:ext cx="4476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3"/>
            <a:endCxn id="18" idx="1"/>
          </p:cNvCxnSpPr>
          <p:nvPr/>
        </p:nvCxnSpPr>
        <p:spPr>
          <a:xfrm>
            <a:off x="5065774" y="1795813"/>
            <a:ext cx="447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8" idx="2"/>
            <a:endCxn id="19" idx="0"/>
          </p:cNvCxnSpPr>
          <p:nvPr/>
        </p:nvCxnSpPr>
        <p:spPr>
          <a:xfrm rot="5400000">
            <a:off x="5098349" y="1284267"/>
            <a:ext cx="382484" cy="2334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>
            <a:off x="4122345" y="3571669"/>
            <a:ext cx="0" cy="30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0" idx="1"/>
            <a:endCxn id="16" idx="1"/>
          </p:cNvCxnSpPr>
          <p:nvPr/>
        </p:nvCxnSpPr>
        <p:spPr>
          <a:xfrm rot="10800000">
            <a:off x="3178916" y="1795814"/>
            <a:ext cx="12700" cy="25480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134383" y="4000500"/>
            <a:ext cx="8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09203" y="3107212"/>
            <a:ext cx="1886858" cy="1702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Mengirimkan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JSON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ke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Classifier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dan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Menghasilkan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Diagnosis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64" name="Straight Arrow Connector 163"/>
          <p:cNvCxnSpPr>
            <a:stCxn id="20" idx="3"/>
            <a:endCxn id="37" idx="1"/>
          </p:cNvCxnSpPr>
          <p:nvPr/>
        </p:nvCxnSpPr>
        <p:spPr>
          <a:xfrm flipV="1">
            <a:off x="5065774" y="3958525"/>
            <a:ext cx="943429" cy="3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83607" y="4000500"/>
            <a:ext cx="8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24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048375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TANYA JAWAB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93" y="1295824"/>
            <a:ext cx="5519807" cy="35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50229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Akurasi</a:t>
            </a:r>
          </a:p>
          <a:p>
            <a:pPr marL="0" indent="0">
              <a:buNone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diagnosis yang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.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37649" y="2131631"/>
                <a:ext cx="2428101" cy="499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𝑨𝒄𝒄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49" y="2131631"/>
                <a:ext cx="2428101" cy="49923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260691" y="2789256"/>
                <a:ext cx="198201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𝑷𝒐𝒔𝒊𝒕𝒊𝒗𝒆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𝑷𝒐𝒔𝒊𝒕𝒊𝒗𝒆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91" y="2789256"/>
                <a:ext cx="1982016" cy="95410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50229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Retrieval</a:t>
            </a:r>
          </a:p>
          <a:p>
            <a:pPr marL="342900" indent="-342900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 smtClean="0"/>
              <a:t> </a:t>
            </a:r>
            <a:r>
              <a:rPr lang="en-US" dirty="0"/>
              <a:t>diagnosis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diagnosis</a:t>
            </a:r>
            <a:endParaRPr lang="en-US" b="1" dirty="0"/>
          </a:p>
          <a:p>
            <a:pPr marL="342900" indent="-342900"/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diagnosis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METODE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51292" y="4176331"/>
                <a:ext cx="3145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𝑺𝒌𝒐𝒓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𝒑𝒆𝒓𝒊𝒏𝒈𝒌𝒂𝒕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92" y="4176331"/>
                <a:ext cx="3145733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0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816975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Pengguna</a:t>
            </a:r>
          </a:p>
          <a:p>
            <a:pPr marL="342900" indent="-342900"/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sebanyak</a:t>
            </a:r>
            <a:r>
              <a:rPr lang="en-US" dirty="0" smtClean="0">
                <a:sym typeface="Wingdings" panose="05000000000000000000" pitchFamily="2" charset="2"/>
              </a:rPr>
              <a:t> 10 kali </a:t>
            </a:r>
            <a:r>
              <a:rPr lang="en-US" dirty="0" err="1" smtClean="0">
                <a:sym typeface="Wingdings" panose="05000000000000000000" pitchFamily="2" charset="2"/>
              </a:rPr>
              <a:t>percobaan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Tanpa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ditentukan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pasien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juga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mengenai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kesesuaian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diagnosis</a:t>
            </a:r>
            <a:endParaRPr lang="en-US" b="1" dirty="0"/>
          </a:p>
          <a:p>
            <a:pPr marL="342900" indent="-342900"/>
            <a:r>
              <a:rPr lang="en-US" dirty="0" err="1" smtClean="0"/>
              <a:t>Awam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sekali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sebanyak</a:t>
            </a:r>
            <a:r>
              <a:rPr lang="en-US" dirty="0" smtClean="0">
                <a:sym typeface="Wingdings" panose="05000000000000000000" pitchFamily="2" charset="2"/>
              </a:rPr>
              <a:t> 30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Penguji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hingga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merasa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bosan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dicatat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keberapa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penguji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merasa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bosan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METODE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8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3. </a:t>
            </a:r>
            <a:br>
              <a:rPr lang="en-US" dirty="0" smtClean="0"/>
            </a:br>
            <a:r>
              <a:rPr lang="en-US" dirty="0" smtClean="0"/>
              <a:t>UJI COBA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6559675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Penentuan</a:t>
            </a:r>
            <a:r>
              <a:rPr lang="en-US" dirty="0" smtClean="0"/>
              <a:t> Classifier</a:t>
            </a:r>
          </a:p>
          <a:p>
            <a:pPr marL="800100" lvl="1" indent="-342900"/>
            <a:r>
              <a:rPr lang="en-US" dirty="0" err="1" smtClean="0"/>
              <a:t>Penetuan</a:t>
            </a:r>
            <a:r>
              <a:rPr lang="en-US" dirty="0" smtClean="0"/>
              <a:t> minimum support </a:t>
            </a:r>
            <a:r>
              <a:rPr lang="en-US" dirty="0" err="1" smtClean="0"/>
              <a:t>Gejala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Kesesuain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Diagnosis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SKENARIO UJICOBA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9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45911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Classifier</a:t>
            </a:r>
            <a:endParaRPr lang="en-US" dirty="0"/>
          </a:p>
          <a:p>
            <a:pPr marL="342900" indent="-342900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Naïve Bayes &amp; </a:t>
            </a:r>
            <a:r>
              <a:rPr lang="en-US" dirty="0" smtClean="0"/>
              <a:t>SVM</a:t>
            </a:r>
          </a:p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minimum support 3, 5, 8, 10, 12, 15, 18, 20 &amp; 23.</a:t>
            </a:r>
          </a:p>
          <a:p>
            <a:pPr marL="342900" indent="-342900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min support </a:t>
            </a:r>
            <a:r>
              <a:rPr lang="en-US" dirty="0" err="1"/>
              <a:t>berbeda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smtClean="0"/>
              <a:t>min support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UJI COBA SISTEM - AKURASI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66" y="1403350"/>
            <a:ext cx="3344383" cy="235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6750" y="1480309"/>
            <a:ext cx="55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 </a:t>
            </a:r>
            <a:r>
              <a:rPr lang="en-US" dirty="0" err="1" smtClean="0"/>
              <a:t>dari</a:t>
            </a:r>
            <a:r>
              <a:rPr lang="en-US" dirty="0" smtClean="0"/>
              <a:t> 5 orang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diagnosis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i="1" dirty="0" smtClean="0"/>
              <a:t>search engine.</a:t>
            </a:r>
            <a:endParaRPr i="1"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44425" y="4679604"/>
            <a:ext cx="320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Sans Pro" panose="020B0604020202020204" charset="0"/>
              </a:rPr>
              <a:t>UK Digital Health Report – telegraph.co.uk – 24 July 2015</a:t>
            </a:r>
            <a:endParaRPr lang="en-US" sz="1000" dirty="0">
              <a:latin typeface="Source Sans Pro" panose="020B0604020202020204" charset="0"/>
            </a:endParaRPr>
          </a:p>
        </p:txBody>
      </p:sp>
      <p:pic>
        <p:nvPicPr>
          <p:cNvPr id="1026" name="Picture 2" descr="Hasil gambar untuk sick man using 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45369"/>
          <a:stretch/>
        </p:blipFill>
        <p:spPr bwMode="auto">
          <a:xfrm>
            <a:off x="6110514" y="0"/>
            <a:ext cx="3033486" cy="51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45911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dengan</a:t>
            </a:r>
            <a:r>
              <a:rPr lang="en-US" dirty="0" smtClean="0"/>
              <a:t> min support = 5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dengan</a:t>
            </a:r>
            <a:r>
              <a:rPr lang="en-US" dirty="0" smtClean="0"/>
              <a:t> min support = 3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Pada</a:t>
            </a:r>
            <a:r>
              <a:rPr lang="en-US" dirty="0" smtClean="0"/>
              <a:t> min support 3 – 12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AKURASI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66" y="1403350"/>
            <a:ext cx="3344383" cy="2355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6750" y="1480309"/>
            <a:ext cx="55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69796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 diagnosis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8,10, </a:t>
            </a:r>
            <a:r>
              <a:rPr lang="en-US" dirty="0" err="1" smtClean="0"/>
              <a:t>dan</a:t>
            </a:r>
            <a:r>
              <a:rPr lang="en-US" dirty="0" smtClean="0"/>
              <a:t> 12.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12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3 - 12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</a:t>
            </a:r>
            <a:r>
              <a:rPr lang="en" dirty="0" smtClean="0"/>
              <a:t>RETRIEVAL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94" y="1534257"/>
            <a:ext cx="3161868" cy="2233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6750" y="1658109"/>
            <a:ext cx="55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00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69796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 diagnosis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8,10, </a:t>
            </a:r>
            <a:r>
              <a:rPr lang="en-US" dirty="0" err="1" smtClean="0"/>
              <a:t>dan</a:t>
            </a:r>
            <a:r>
              <a:rPr lang="en-US" dirty="0" smtClean="0"/>
              <a:t> 12.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12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 support 3 - 12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</a:t>
            </a:r>
            <a:r>
              <a:rPr lang="en" dirty="0" smtClean="0"/>
              <a:t>RETRIEVAL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23389"/>
              </p:ext>
            </p:extLst>
          </p:nvPr>
        </p:nvGraphicFramePr>
        <p:xfrm>
          <a:off x="5888037" y="768923"/>
          <a:ext cx="3048000" cy="376428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011238">
                  <a:extLst>
                    <a:ext uri="{9D8B030D-6E8A-4147-A177-3AD203B41FA5}">
                      <a16:colId xmlns:a16="http://schemas.microsoft.com/office/drawing/2014/main" val="3129279656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284366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492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Minimum support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Naïve Bayes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SVM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3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94,47%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93,96%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4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94,97%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92,46%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6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95,47%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93,46%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69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95,47%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93.96%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9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95,47%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95,47%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4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93,46%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92,96%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92,46%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89,94%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2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90,45%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88,94%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8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88,44%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87,93%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69796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 diagnosis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minimum support 10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minimum support 8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minimum </a:t>
            </a:r>
            <a:r>
              <a:rPr lang="en-US" dirty="0" smtClean="0"/>
              <a:t>support 3 - 12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</a:t>
            </a:r>
            <a:r>
              <a:rPr lang="en" dirty="0" smtClean="0"/>
              <a:t>PERINGKAT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775833"/>
            <a:ext cx="3105150" cy="1080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048"/>
          <a:stretch/>
        </p:blipFill>
        <p:spPr>
          <a:xfrm>
            <a:off x="5734049" y="2784475"/>
            <a:ext cx="3083719" cy="998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9776" y="1848387"/>
            <a:ext cx="695324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</a:t>
            </a:r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434013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10 orang</a:t>
            </a:r>
          </a:p>
          <a:p>
            <a:pPr marL="342900" indent="-342900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20 – 25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Batasan</a:t>
            </a:r>
            <a:r>
              <a:rPr lang="en-US" dirty="0" smtClean="0"/>
              <a:t> 30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ditanyakan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19.8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menyelesaikan</a:t>
            </a:r>
            <a:r>
              <a:rPr lang="en-US" dirty="0" smtClean="0"/>
              <a:t> 30 </a:t>
            </a:r>
            <a:r>
              <a:rPr lang="en-US" dirty="0" err="1" smtClean="0"/>
              <a:t>pertanyaan</a:t>
            </a: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37" y="1140000"/>
            <a:ext cx="3103563" cy="2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334001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10 orang</a:t>
            </a:r>
          </a:p>
          <a:p>
            <a:pPr marL="342900" indent="-342900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20 – 25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Batasan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ditanyakan</a:t>
            </a:r>
            <a:endParaRPr lang="en-US" dirty="0" smtClean="0"/>
          </a:p>
          <a:p>
            <a:pPr marL="342900" indent="-342900"/>
            <a:r>
              <a:rPr lang="en-US" dirty="0" smtClean="0"/>
              <a:t>8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1039812"/>
            <a:ext cx="2787650" cy="2456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399" y="3413592"/>
            <a:ext cx="2606676" cy="2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334001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spesialis</a:t>
            </a:r>
            <a:endParaRPr lang="en-US" dirty="0" smtClean="0"/>
          </a:p>
          <a:p>
            <a:pPr marL="342900" indent="-342900"/>
            <a:r>
              <a:rPr lang="en-US" dirty="0" err="1" smtClean="0"/>
              <a:t>Melakukan</a:t>
            </a:r>
            <a:r>
              <a:rPr lang="en-US" dirty="0" smtClean="0"/>
              <a:t> 10x </a:t>
            </a:r>
            <a:r>
              <a:rPr lang="en-US" dirty="0" err="1" smtClean="0"/>
              <a:t>percobaan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DOKTER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97" y="1140000"/>
            <a:ext cx="3270762" cy="2330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497" y="3577216"/>
            <a:ext cx="1819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4. </a:t>
            </a:r>
            <a:br>
              <a:rPr lang="en-US" dirty="0" smtClean="0"/>
            </a:br>
            <a:r>
              <a:rPr lang="en-US" dirty="0" smtClean="0"/>
              <a:t>HASIL &amp; ANALISIS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SVM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pada</a:t>
            </a:r>
            <a:r>
              <a:rPr lang="en-US" dirty="0" smtClean="0"/>
              <a:t> support = 5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Peningkatan</a:t>
            </a:r>
            <a:r>
              <a:rPr lang="en-US" dirty="0" smtClean="0"/>
              <a:t> support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Retrieval </a:t>
            </a:r>
            <a:r>
              <a:rPr lang="en-US" dirty="0" err="1" smtClean="0"/>
              <a:t>ada</a:t>
            </a:r>
            <a:r>
              <a:rPr lang="en-US" dirty="0" smtClean="0"/>
              <a:t> diagnosis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diujikan</a:t>
            </a:r>
            <a:r>
              <a:rPr lang="en-US" dirty="0" smtClean="0"/>
              <a:t>.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kardio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penceraan</a:t>
            </a:r>
            <a:r>
              <a:rPr lang="en-US" dirty="0" smtClean="0"/>
              <a:t>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UJI COBA SISTEM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jenuh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mengeluhkan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ketidaksesuaian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ANALISIS – UJI COBA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Meremehkan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seadanya</a:t>
            </a:r>
            <a:r>
              <a:rPr lang="en-US" dirty="0" smtClean="0"/>
              <a:t>.</a:t>
            </a:r>
            <a:endParaRPr i="1"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Hasil gambar untuk sick man using 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45369"/>
          <a:stretch/>
        </p:blipFill>
        <p:spPr bwMode="auto">
          <a:xfrm>
            <a:off x="6110514" y="0"/>
            <a:ext cx="3033486" cy="51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yang </a:t>
            </a:r>
            <a:r>
              <a:rPr lang="en-US" sz="1800" dirty="0" err="1"/>
              <a:t>meluas</a:t>
            </a:r>
            <a:r>
              <a:rPr lang="en-US" sz="1800" dirty="0"/>
              <a:t> </a:t>
            </a:r>
            <a:r>
              <a:rPr lang="en-US" sz="1800" dirty="0" err="1" smtClean="0"/>
              <a:t>sebelum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yang </a:t>
            </a:r>
            <a:r>
              <a:rPr lang="en-US" sz="1800" dirty="0" err="1"/>
              <a:t>spesifik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/>
              <a:t>data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data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daftar</a:t>
            </a:r>
            <a:r>
              <a:rPr lang="en-US" sz="1800" dirty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dialami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 smtClean="0"/>
              <a:t>.</a:t>
            </a:r>
          </a:p>
          <a:p>
            <a:r>
              <a:rPr lang="sv-SE" sz="1800" dirty="0"/>
              <a:t>Pengguna merasa pertanyaan diulang, karena ada banyak gejala mirip tapi tak sama </a:t>
            </a:r>
          </a:p>
          <a:p>
            <a:endParaRPr lang="en-US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KETIDAKSESUAIAN PERTANYAAN OLEH 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5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diagnosis yang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/>
              <a:t>umumnya</a:t>
            </a:r>
            <a:r>
              <a:rPr lang="en-US" dirty="0"/>
              <a:t> diagnosis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4 </a:t>
            </a:r>
            <a:r>
              <a:rPr lang="en-US" dirty="0" err="1"/>
              <a:t>dan</a:t>
            </a:r>
            <a:r>
              <a:rPr lang="en-US" dirty="0"/>
              <a:t> 5.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</a:t>
            </a:r>
            <a:endParaRPr lang="en-US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UJI COBA DOKTER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</a:t>
            </a:r>
            <a:br>
              <a:rPr lang="en-US" dirty="0" smtClean="0"/>
            </a:br>
            <a:r>
              <a:rPr lang="en-US" dirty="0" smtClean="0"/>
              <a:t>KESIMPULAN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445766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en-US" dirty="0" smtClean="0"/>
              <a:t>FP </a:t>
            </a:r>
            <a:r>
              <a:rPr lang="en-US" dirty="0"/>
              <a:t>Tree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. 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support </a:t>
            </a:r>
            <a:r>
              <a:rPr lang="en-US" dirty="0" err="1"/>
              <a:t>pada</a:t>
            </a:r>
            <a:r>
              <a:rPr lang="en-US" dirty="0"/>
              <a:t> FP Tree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endParaRPr lang="en-US" dirty="0" smtClean="0"/>
          </a:p>
          <a:p>
            <a:pPr marL="558800" indent="-45720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Naïve Bayes </a:t>
            </a:r>
            <a:r>
              <a:rPr lang="en-US" dirty="0" err="1" smtClean="0"/>
              <a:t>dan</a:t>
            </a:r>
            <a:r>
              <a:rPr lang="en-US" dirty="0" smtClean="0"/>
              <a:t> SVM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Naïve Bayes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SVM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support </a:t>
            </a:r>
            <a:r>
              <a:rPr lang="en-US" dirty="0" err="1" smtClean="0"/>
              <a:t>bernilai</a:t>
            </a:r>
            <a:r>
              <a:rPr lang="en-US" dirty="0" smtClean="0"/>
              <a:t> 5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76,381%, </a:t>
            </a:r>
            <a:r>
              <a:rPr lang="en-US" dirty="0" err="1" smtClean="0"/>
              <a:t>skor</a:t>
            </a:r>
            <a:r>
              <a:rPr lang="en-US" dirty="0" smtClean="0"/>
              <a:t> IR 87,738% </a:t>
            </a:r>
            <a:r>
              <a:rPr lang="en-US" dirty="0" err="1" smtClean="0"/>
              <a:t>dan</a:t>
            </a:r>
            <a:r>
              <a:rPr lang="en-US" dirty="0" smtClean="0"/>
              <a:t> IR Show 189.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support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classifier. 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KESIMPULAN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7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445766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Memperbanyak</a:t>
            </a:r>
            <a:r>
              <a:rPr lang="en-US" dirty="0" smtClean="0"/>
              <a:t> </a:t>
            </a:r>
            <a:r>
              <a:rPr lang="en-US" dirty="0" err="1"/>
              <a:t>variasi</a:t>
            </a:r>
            <a:r>
              <a:rPr lang="en-US" dirty="0"/>
              <a:t> data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diagnosis, agar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ditanyakan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bervariatif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 Data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lapangan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rumah </a:t>
            </a:r>
            <a:r>
              <a:rPr lang="en-US" dirty="0" err="1"/>
              <a:t>sakit</a:t>
            </a:r>
            <a:r>
              <a:rPr lang="en-US" dirty="0"/>
              <a:t>. </a:t>
            </a:r>
          </a:p>
          <a:p>
            <a:r>
              <a:rPr lang="en-US" dirty="0" err="1"/>
              <a:t>Mengubah</a:t>
            </a:r>
            <a:r>
              <a:rPr lang="en-US" dirty="0"/>
              <a:t> classifier </a:t>
            </a:r>
            <a:r>
              <a:rPr lang="en-US" dirty="0" err="1"/>
              <a:t>menjadi</a:t>
            </a:r>
            <a:r>
              <a:rPr lang="en-US" dirty="0"/>
              <a:t> Deep Learning agar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SARAN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5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 err="1" smtClean="0"/>
              <a:t>Pertanyaan</a:t>
            </a:r>
            <a:r>
              <a:rPr lang="en-US" sz="3000" b="1" dirty="0" smtClean="0"/>
              <a:t>?</a:t>
            </a:r>
            <a:endParaRPr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80143" cy="3387900"/>
          </a:xfrm>
        </p:spPr>
        <p:txBody>
          <a:bodyPr/>
          <a:lstStyle/>
          <a:p>
            <a:r>
              <a:rPr lang="en-US" dirty="0" smtClean="0"/>
              <a:t>Bagus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kecil</a:t>
            </a:r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smtClean="0"/>
              <a:t>Kernel RBF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sebaik</a:t>
            </a:r>
            <a:r>
              <a:rPr lang="en-US" smtClean="0"/>
              <a:t> Linear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71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463833" cy="3387900"/>
          </a:xfrm>
        </p:spPr>
        <p:txBody>
          <a:bodyPr/>
          <a:lstStyle/>
          <a:p>
            <a:r>
              <a:rPr lang="en-US" dirty="0" smtClean="0"/>
              <a:t>Bagus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kecil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Bernoulli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 (binary)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di </a:t>
            </a:r>
            <a:r>
              <a:rPr lang="en-US" dirty="0" err="1" smtClean="0"/>
              <a:t>implementasikan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92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10807" cy="3387900"/>
          </a:xfrm>
        </p:spPr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tau attribute mana yang </a:t>
            </a:r>
            <a:r>
              <a:rPr lang="en-US" dirty="0" err="1" smtClean="0"/>
              <a:t>penting</a:t>
            </a:r>
            <a:endParaRPr lang="en-US" dirty="0" smtClean="0"/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68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5841383" cy="1140000"/>
          </a:xfrm>
        </p:spPr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Decision Tree / FP Tree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10807" cy="3387900"/>
          </a:xfrm>
        </p:spPr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top 5 </a:t>
            </a:r>
            <a:r>
              <a:rPr lang="en-US" dirty="0" err="1" smtClean="0"/>
              <a:t>penyakit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1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SOLUSI</a:t>
            </a:r>
            <a:endParaRPr sz="7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Aplikasi yang dapat memberikan diagnosis yang tepat kepada pasien berdasarkan gejala yang dialami</a:t>
            </a:r>
            <a:endParaRPr sz="2800"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292269"/>
            <a:ext cx="7463833" cy="33879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65" y="2902790"/>
            <a:ext cx="5543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(DATA FILTER)</a:t>
            </a:r>
            <a:br>
              <a:rPr lang="en-US" dirty="0" smtClean="0"/>
            </a:br>
            <a:r>
              <a:rPr lang="en-US" dirty="0" smtClean="0"/>
              <a:t>DATA AWAL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pPr lvl="1"/>
            <a:r>
              <a:rPr lang="pt-BR" dirty="0"/>
              <a:t>M,O,N,K,E,Y</a:t>
            </a:r>
          </a:p>
          <a:p>
            <a:pPr lvl="1"/>
            <a:r>
              <a:rPr lang="pt-BR" dirty="0"/>
              <a:t>D,O,N,K,E,Y</a:t>
            </a:r>
          </a:p>
          <a:p>
            <a:pPr lvl="1"/>
            <a:r>
              <a:rPr lang="pt-BR" dirty="0"/>
              <a:t>M,A,K,E</a:t>
            </a:r>
          </a:p>
          <a:p>
            <a:pPr lvl="1"/>
            <a:r>
              <a:rPr lang="pt-BR" dirty="0"/>
              <a:t>M,U,C,K,Y</a:t>
            </a:r>
          </a:p>
          <a:p>
            <a:pPr lvl="1"/>
            <a:r>
              <a:rPr lang="pt-BR" dirty="0" smtClean="0"/>
              <a:t>C,O,O,K,I,E</a:t>
            </a:r>
            <a:endParaRPr lang="pt-BR" dirty="0"/>
          </a:p>
          <a:p>
            <a:r>
              <a:rPr lang="pt-BR" dirty="0" smtClean="0"/>
              <a:t>MIN SUPPORT = 3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02229"/>
              </p:ext>
            </p:extLst>
          </p:nvPr>
        </p:nvGraphicFramePr>
        <p:xfrm>
          <a:off x="5624051" y="323441"/>
          <a:ext cx="1936955" cy="445008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6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0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8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pPr lvl="1"/>
            <a:r>
              <a:rPr lang="pt-BR" dirty="0"/>
              <a:t>M,O,N,K,E,Y</a:t>
            </a:r>
          </a:p>
          <a:p>
            <a:pPr lvl="1"/>
            <a:r>
              <a:rPr lang="pt-BR" dirty="0"/>
              <a:t>D,O,N,K,E,Y</a:t>
            </a:r>
          </a:p>
          <a:p>
            <a:pPr lvl="1"/>
            <a:r>
              <a:rPr lang="pt-BR" dirty="0"/>
              <a:t>M,A,K,E</a:t>
            </a:r>
          </a:p>
          <a:p>
            <a:pPr lvl="1"/>
            <a:r>
              <a:rPr lang="pt-BR" dirty="0"/>
              <a:t>M,U,C,K,Y</a:t>
            </a:r>
          </a:p>
          <a:p>
            <a:pPr lvl="1"/>
            <a:r>
              <a:rPr lang="pt-BR" dirty="0" smtClean="0"/>
              <a:t>C,O,O,K,I,E</a:t>
            </a:r>
            <a:endParaRPr lang="pt-BR" dirty="0"/>
          </a:p>
          <a:p>
            <a:r>
              <a:rPr lang="pt-BR" dirty="0"/>
              <a:t>MIN SUPPORT = 3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82981"/>
              </p:ext>
            </p:extLst>
          </p:nvPr>
        </p:nvGraphicFramePr>
        <p:xfrm>
          <a:off x="5624051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69525" y="0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FP TREE (DATA FILTER)</a:t>
            </a:r>
          </a:p>
          <a:p>
            <a:r>
              <a:rPr lang="en-US" dirty="0" smtClean="0"/>
              <a:t>FILTER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(DATA FILTER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FILTER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82981"/>
              </p:ext>
            </p:extLst>
          </p:nvPr>
        </p:nvGraphicFramePr>
        <p:xfrm>
          <a:off x="5624051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66121"/>
              </p:ext>
            </p:extLst>
          </p:nvPr>
        </p:nvGraphicFramePr>
        <p:xfrm>
          <a:off x="913252" y="1538075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M,O,K,E,Y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O,K,E,Y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M,K,E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M,K,Y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O,O,K,E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(DATA FILTER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ORDER FREQUENT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46582"/>
              </p:ext>
            </p:extLst>
          </p:nvPr>
        </p:nvGraphicFramePr>
        <p:xfrm>
          <a:off x="5639800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64897"/>
              </p:ext>
            </p:extLst>
          </p:nvPr>
        </p:nvGraphicFramePr>
        <p:xfrm>
          <a:off x="913252" y="1538075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M,O,K,E,Y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O,K,E,Y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M,K,E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M,K,Y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O,O,K,E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3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(DATA FILTER)</a:t>
            </a:r>
            <a:br>
              <a:rPr lang="en-US" dirty="0"/>
            </a:br>
            <a:r>
              <a:rPr lang="en-US" dirty="0"/>
              <a:t>ORDER FREQUENT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0257"/>
              </p:ext>
            </p:extLst>
          </p:nvPr>
        </p:nvGraphicFramePr>
        <p:xfrm>
          <a:off x="913252" y="1538075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95218"/>
              </p:ext>
            </p:extLst>
          </p:nvPr>
        </p:nvGraphicFramePr>
        <p:xfrm>
          <a:off x="5639800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(BUILD TREE)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2860"/>
              </p:ext>
            </p:extLst>
          </p:nvPr>
        </p:nvGraphicFramePr>
        <p:xfrm>
          <a:off x="2620725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81244"/>
              </p:ext>
            </p:extLst>
          </p:nvPr>
        </p:nvGraphicFramePr>
        <p:xfrm>
          <a:off x="913252" y="1538075"/>
          <a:ext cx="1466154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466154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7216878" y="1474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root</a:t>
            </a:r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6327058" y="898979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K:1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6327058" y="1731280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</a:t>
            </a:r>
            <a:r>
              <a:rPr lang="en-US" sz="1100" dirty="0" smtClean="0"/>
              <a:t>:1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327058" y="2563581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O:1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6327058" y="3395882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331973" y="42241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  <a:endCxn id="7" idx="0"/>
          </p:cNvCxnSpPr>
          <p:nvPr/>
        </p:nvCxnSpPr>
        <p:spPr>
          <a:xfrm flipH="1">
            <a:off x="6607277" y="625849"/>
            <a:ext cx="691675" cy="2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6607277" y="1459417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2025" y="2291718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2025" y="312041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7444" y="395232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00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(BUILD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2860"/>
              </p:ext>
            </p:extLst>
          </p:nvPr>
        </p:nvGraphicFramePr>
        <p:xfrm>
          <a:off x="2620725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59209"/>
              </p:ext>
            </p:extLst>
          </p:nvPr>
        </p:nvGraphicFramePr>
        <p:xfrm>
          <a:off x="913252" y="1538075"/>
          <a:ext cx="1466154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466154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7216878" y="1474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root</a:t>
            </a:r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6327058" y="898979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K:2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6327058" y="1731280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E:2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327058" y="2563581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O:2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6327058" y="3395882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331973" y="42241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  <a:endCxn id="7" idx="0"/>
          </p:cNvCxnSpPr>
          <p:nvPr/>
        </p:nvCxnSpPr>
        <p:spPr>
          <a:xfrm flipH="1">
            <a:off x="6607277" y="625849"/>
            <a:ext cx="691675" cy="2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6607277" y="1459417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2025" y="2291718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2025" y="312041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7444" y="395232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82463" y="3391884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0" idx="6"/>
            <a:endCxn id="20" idx="0"/>
          </p:cNvCxnSpPr>
          <p:nvPr/>
        </p:nvCxnSpPr>
        <p:spPr>
          <a:xfrm>
            <a:off x="6887496" y="2843800"/>
            <a:ext cx="575186" cy="54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(BUILD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2860"/>
              </p:ext>
            </p:extLst>
          </p:nvPr>
        </p:nvGraphicFramePr>
        <p:xfrm>
          <a:off x="2620725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47512"/>
              </p:ext>
            </p:extLst>
          </p:nvPr>
        </p:nvGraphicFramePr>
        <p:xfrm>
          <a:off x="913252" y="1538075"/>
          <a:ext cx="1466154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466154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7216878" y="1474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root</a:t>
            </a:r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6327058" y="898979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K:3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6327058" y="1731280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E:3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327058" y="2563581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O:2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6327058" y="3395882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331973" y="42241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  <a:endCxn id="7" idx="0"/>
          </p:cNvCxnSpPr>
          <p:nvPr/>
        </p:nvCxnSpPr>
        <p:spPr>
          <a:xfrm flipH="1">
            <a:off x="6607277" y="625849"/>
            <a:ext cx="691675" cy="2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6607277" y="1459417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2025" y="2291718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2025" y="312041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7444" y="395232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82463" y="3391884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0" idx="4"/>
            <a:endCxn id="20" idx="0"/>
          </p:cNvCxnSpPr>
          <p:nvPr/>
        </p:nvCxnSpPr>
        <p:spPr>
          <a:xfrm>
            <a:off x="6607277" y="3124019"/>
            <a:ext cx="855405" cy="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6878" y="2559974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07277" y="2287720"/>
            <a:ext cx="855405" cy="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(BUILD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2860"/>
              </p:ext>
            </p:extLst>
          </p:nvPr>
        </p:nvGraphicFramePr>
        <p:xfrm>
          <a:off x="2620725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30357"/>
              </p:ext>
            </p:extLst>
          </p:nvPr>
        </p:nvGraphicFramePr>
        <p:xfrm>
          <a:off x="913252" y="1538075"/>
          <a:ext cx="1466154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466154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7216878" y="1474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root</a:t>
            </a:r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6327058" y="898979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K:4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6327058" y="1731280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E:3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327058" y="2563581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O:2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6327058" y="3395882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331973" y="42241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  <a:endCxn id="7" idx="0"/>
          </p:cNvCxnSpPr>
          <p:nvPr/>
        </p:nvCxnSpPr>
        <p:spPr>
          <a:xfrm flipH="1">
            <a:off x="6607277" y="625849"/>
            <a:ext cx="691675" cy="2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6607277" y="1459417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2025" y="2291718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2025" y="312041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7444" y="3952322"/>
            <a:ext cx="0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82463" y="3391884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0" idx="4"/>
            <a:endCxn id="20" idx="0"/>
          </p:cNvCxnSpPr>
          <p:nvPr/>
        </p:nvCxnSpPr>
        <p:spPr>
          <a:xfrm>
            <a:off x="6607277" y="3124019"/>
            <a:ext cx="855405" cy="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6878" y="2559974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07277" y="2287720"/>
            <a:ext cx="855405" cy="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57534" y="1731280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M:1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8057534" y="2555585"/>
            <a:ext cx="560438" cy="5604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Y:1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7" idx="4"/>
            <a:endCxn id="24" idx="0"/>
          </p:cNvCxnSpPr>
          <p:nvPr/>
        </p:nvCxnSpPr>
        <p:spPr>
          <a:xfrm>
            <a:off x="6607277" y="1459417"/>
            <a:ext cx="1730476" cy="2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4"/>
            <a:endCxn id="25" idx="0"/>
          </p:cNvCxnSpPr>
          <p:nvPr/>
        </p:nvCxnSpPr>
        <p:spPr>
          <a:xfrm>
            <a:off x="8337753" y="2291718"/>
            <a:ext cx="0" cy="2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PERBEDAAN DENGAN APLIKASI SEJENIS AGAR HASIL DIAGNOSIS LEBIH AKURAT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Ada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Memberikan</a:t>
            </a:r>
            <a:r>
              <a:rPr lang="en-US" dirty="0" smtClean="0"/>
              <a:t> 5 diagnosis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endParaRPr lang="en-US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(BUILD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2860"/>
              </p:ext>
            </p:extLst>
          </p:nvPr>
        </p:nvGraphicFramePr>
        <p:xfrm>
          <a:off x="2620725" y="1538075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92978"/>
              </p:ext>
            </p:extLst>
          </p:nvPr>
        </p:nvGraphicFramePr>
        <p:xfrm>
          <a:off x="913252" y="1538075"/>
          <a:ext cx="1466154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466154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7058" y="147485"/>
            <a:ext cx="2290914" cy="4637138"/>
            <a:chOff x="6327058" y="147485"/>
            <a:chExt cx="2290914" cy="4637138"/>
          </a:xfrm>
        </p:grpSpPr>
        <p:sp>
          <p:nvSpPr>
            <p:cNvPr id="3" name="Oval 2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331973" y="42241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3" idx="3"/>
              <a:endCxn id="7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9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97444" y="395232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82463" y="3391884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1" name="Straight Arrow Connector 20"/>
            <p:cNvCxnSpPr>
              <a:stCxn id="10" idx="4"/>
              <a:endCxn id="20" idx="0"/>
            </p:cNvCxnSpPr>
            <p:nvPr/>
          </p:nvCxnSpPr>
          <p:spPr>
            <a:xfrm>
              <a:off x="6607277" y="3124019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057534" y="25555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6" name="Straight Arrow Connector 25"/>
            <p:cNvCxnSpPr>
              <a:stCxn id="7" idx="4"/>
              <a:endCxn id="24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4"/>
              <a:endCxn id="25" idx="0"/>
            </p:cNvCxnSpPr>
            <p:nvPr/>
          </p:nvCxnSpPr>
          <p:spPr>
            <a:xfrm>
              <a:off x="8337753" y="2291718"/>
              <a:ext cx="0" cy="26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7453"/>
              </p:ext>
            </p:extLst>
          </p:nvPr>
        </p:nvGraphicFramePr>
        <p:xfrm>
          <a:off x="913252" y="2059858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2290914" cy="4637138"/>
            <a:chOff x="6327058" y="147485"/>
            <a:chExt cx="2290914" cy="4637138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331973" y="42241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97444" y="395232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82463" y="339188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>
              <a:stCxn id="15" idx="4"/>
              <a:endCxn id="23" idx="0"/>
            </p:cNvCxnSpPr>
            <p:nvPr/>
          </p:nvCxnSpPr>
          <p:spPr>
            <a:xfrm>
              <a:off x="6607277" y="3124019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057534" y="25555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9" name="Straight Arrow Connector 28"/>
            <p:cNvCxnSpPr>
              <a:stCxn id="13" idx="4"/>
              <a:endCxn id="27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8337753" y="2291718"/>
              <a:ext cx="0" cy="26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(CONDITIONAL PATTERN)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54943"/>
              </p:ext>
            </p:extLst>
          </p:nvPr>
        </p:nvGraphicFramePr>
        <p:xfrm>
          <a:off x="913252" y="2059858"/>
          <a:ext cx="1220348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6812"/>
              </p:ext>
            </p:extLst>
          </p:nvPr>
        </p:nvGraphicFramePr>
        <p:xfrm>
          <a:off x="2277167" y="2059858"/>
          <a:ext cx="1936955" cy="22250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02426" y="4322598"/>
            <a:ext cx="2011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minSupport</a:t>
            </a:r>
            <a:r>
              <a:rPr lang="en-US" dirty="0" smtClean="0"/>
              <a:t> = 3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327058" y="147485"/>
            <a:ext cx="2290914" cy="4637138"/>
            <a:chOff x="6327058" y="147485"/>
            <a:chExt cx="2290914" cy="4637138"/>
          </a:xfrm>
        </p:grpSpPr>
        <p:sp>
          <p:nvSpPr>
            <p:cNvPr id="10" name="Oval 9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31973" y="42241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16" name="Straight Arrow Connector 15"/>
            <p:cNvCxnSpPr>
              <a:stCxn id="10" idx="3"/>
              <a:endCxn id="11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12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97444" y="395232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82463" y="339188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2" name="Straight Arrow Connector 21"/>
            <p:cNvCxnSpPr>
              <a:stCxn id="13" idx="4"/>
              <a:endCxn id="21" idx="0"/>
            </p:cNvCxnSpPr>
            <p:nvPr/>
          </p:nvCxnSpPr>
          <p:spPr>
            <a:xfrm>
              <a:off x="6607277" y="3124019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057534" y="25555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7" name="Straight Arrow Connector 26"/>
            <p:cNvCxnSpPr>
              <a:stCxn id="11" idx="4"/>
              <a:endCxn id="25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8337753" y="2291718"/>
              <a:ext cx="0" cy="26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3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TREE (CONDITIONAL PATTERN)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54943"/>
              </p:ext>
            </p:extLst>
          </p:nvPr>
        </p:nvGraphicFramePr>
        <p:xfrm>
          <a:off x="913252" y="2059858"/>
          <a:ext cx="1220348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K,E,O,M,Y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54783"/>
              </p:ext>
            </p:extLst>
          </p:nvPr>
        </p:nvGraphicFramePr>
        <p:xfrm>
          <a:off x="2277167" y="2059858"/>
          <a:ext cx="1936955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251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27058" y="147485"/>
            <a:ext cx="2290914" cy="4637138"/>
            <a:chOff x="6327058" y="147485"/>
            <a:chExt cx="2290914" cy="4637138"/>
          </a:xfrm>
        </p:grpSpPr>
        <p:sp>
          <p:nvSpPr>
            <p:cNvPr id="10" name="Oval 9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31973" y="42241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16" name="Straight Arrow Connector 15"/>
            <p:cNvCxnSpPr>
              <a:stCxn id="10" idx="3"/>
              <a:endCxn id="11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12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97444" y="395232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182463" y="339188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2" name="Straight Arrow Connector 21"/>
            <p:cNvCxnSpPr>
              <a:stCxn id="13" idx="4"/>
              <a:endCxn id="21" idx="0"/>
            </p:cNvCxnSpPr>
            <p:nvPr/>
          </p:nvCxnSpPr>
          <p:spPr>
            <a:xfrm>
              <a:off x="6607277" y="3124019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057534" y="2555585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Y:1</a:t>
              </a:r>
              <a:endParaRPr lang="en-US" sz="1100" dirty="0"/>
            </a:p>
          </p:txBody>
        </p:sp>
        <p:cxnSp>
          <p:nvCxnSpPr>
            <p:cNvPr id="27" name="Straight Arrow Connector 26"/>
            <p:cNvCxnSpPr>
              <a:stCxn id="11" idx="4"/>
              <a:endCxn id="25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8337753" y="2291718"/>
              <a:ext cx="0" cy="26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13252" y="3539613"/>
            <a:ext cx="363908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Item Set</a:t>
            </a:r>
          </a:p>
          <a:p>
            <a:r>
              <a:rPr lang="en-US" dirty="0" smtClean="0"/>
              <a:t>Y &gt;&gt; 3</a:t>
            </a:r>
          </a:p>
          <a:p>
            <a:r>
              <a:rPr lang="en-US" dirty="0" smtClean="0"/>
              <a:t>Y, K &gt;&gt;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4149"/>
              </p:ext>
            </p:extLst>
          </p:nvPr>
        </p:nvGraphicFramePr>
        <p:xfrm>
          <a:off x="913252" y="2059858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</a:t>
            </a:r>
            <a:r>
              <a:rPr lang="en-US" dirty="0"/>
              <a:t>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2290914" cy="3808835"/>
            <a:chOff x="6327058" y="147485"/>
            <a:chExt cx="2290914" cy="3808835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13" idx="4"/>
              <a:endCxn id="27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5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</a:t>
            </a:r>
            <a:r>
              <a:rPr lang="en-US" dirty="0"/>
              <a:t>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2290914" cy="3808835"/>
            <a:chOff x="6327058" y="147485"/>
            <a:chExt cx="2290914" cy="3808835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13" idx="4"/>
              <a:endCxn id="27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34033"/>
              </p:ext>
            </p:extLst>
          </p:nvPr>
        </p:nvGraphicFramePr>
        <p:xfrm>
          <a:off x="913252" y="2059858"/>
          <a:ext cx="1220348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32037"/>
              </p:ext>
            </p:extLst>
          </p:nvPr>
        </p:nvGraphicFramePr>
        <p:xfrm>
          <a:off x="2277167" y="2059858"/>
          <a:ext cx="1936955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202426" y="4322598"/>
            <a:ext cx="2011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minSupport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</a:t>
            </a:r>
            <a:r>
              <a:rPr lang="en-US" dirty="0"/>
              <a:t>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2290914" cy="3808835"/>
            <a:chOff x="6327058" y="147485"/>
            <a:chExt cx="2290914" cy="3808835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27058" y="3395882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22025" y="3120412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216878" y="2559974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607277" y="2287720"/>
              <a:ext cx="855405" cy="26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57534" y="1731280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M:1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13" idx="4"/>
              <a:endCxn id="27" idx="0"/>
            </p:cNvCxnSpPr>
            <p:nvPr/>
          </p:nvCxnSpPr>
          <p:spPr>
            <a:xfrm>
              <a:off x="6607277" y="1459417"/>
              <a:ext cx="1730476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34033"/>
              </p:ext>
            </p:extLst>
          </p:nvPr>
        </p:nvGraphicFramePr>
        <p:xfrm>
          <a:off x="913252" y="2059858"/>
          <a:ext cx="1220348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17550"/>
              </p:ext>
            </p:extLst>
          </p:nvPr>
        </p:nvGraphicFramePr>
        <p:xfrm>
          <a:off x="2277167" y="2059858"/>
          <a:ext cx="1936955" cy="111252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1348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202426" y="4322598"/>
            <a:ext cx="2011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minSupport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3252" y="3539613"/>
            <a:ext cx="363908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Item Set</a:t>
            </a:r>
          </a:p>
          <a:p>
            <a:r>
              <a:rPr lang="en-US" dirty="0"/>
              <a:t>M</a:t>
            </a:r>
            <a:r>
              <a:rPr lang="en-US" dirty="0" smtClean="0"/>
              <a:t> &gt;&gt; 3</a:t>
            </a:r>
          </a:p>
          <a:p>
            <a:r>
              <a:rPr lang="en-US" dirty="0" smtClean="0"/>
              <a:t>M,K &gt;&gt;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14472"/>
              </p:ext>
            </p:extLst>
          </p:nvPr>
        </p:nvGraphicFramePr>
        <p:xfrm>
          <a:off x="913252" y="2059858"/>
          <a:ext cx="2705020" cy="185420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2705020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1450258" cy="2976534"/>
            <a:chOff x="6327058" y="147485"/>
            <a:chExt cx="1450258" cy="2976534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6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1450258" cy="2976534"/>
            <a:chOff x="6327058" y="147485"/>
            <a:chExt cx="1450258" cy="2976534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55312"/>
              </p:ext>
            </p:extLst>
          </p:nvPr>
        </p:nvGraphicFramePr>
        <p:xfrm>
          <a:off x="913252" y="2059858"/>
          <a:ext cx="1220348" cy="148336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K,E,O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24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6562"/>
              </p:ext>
            </p:extLst>
          </p:nvPr>
        </p:nvGraphicFramePr>
        <p:xfrm>
          <a:off x="2277167" y="2059858"/>
          <a:ext cx="1936955" cy="148336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(CONDITIONAL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Item = 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27058" y="147485"/>
            <a:ext cx="1450258" cy="2976534"/>
            <a:chOff x="6327058" y="147485"/>
            <a:chExt cx="1450258" cy="2976534"/>
          </a:xfrm>
        </p:grpSpPr>
        <p:sp>
          <p:nvSpPr>
            <p:cNvPr id="12" name="Oval 11"/>
            <p:cNvSpPr/>
            <p:nvPr/>
          </p:nvSpPr>
          <p:spPr>
            <a:xfrm>
              <a:off x="7216878" y="147485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root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327058" y="898979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K:5</a:t>
              </a:r>
              <a:endParaRPr lang="en-US" sz="11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7058" y="1731280"/>
              <a:ext cx="560438" cy="5604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E:4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327058" y="2563581"/>
              <a:ext cx="560438" cy="560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O:4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12" idx="3"/>
              <a:endCxn id="13" idx="0"/>
            </p:cNvCxnSpPr>
            <p:nvPr/>
          </p:nvCxnSpPr>
          <p:spPr>
            <a:xfrm flipH="1">
              <a:off x="6607277" y="625849"/>
              <a:ext cx="691675" cy="2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  <a:endCxn id="14" idx="0"/>
            </p:cNvCxnSpPr>
            <p:nvPr/>
          </p:nvCxnSpPr>
          <p:spPr>
            <a:xfrm>
              <a:off x="6607277" y="1459417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622025" y="2291718"/>
              <a:ext cx="0" cy="27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55312"/>
              </p:ext>
            </p:extLst>
          </p:nvPr>
        </p:nvGraphicFramePr>
        <p:xfrm>
          <a:off x="913252" y="2059858"/>
          <a:ext cx="1220348" cy="148336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20348">
                  <a:extLst>
                    <a:ext uri="{9D8B030D-6E8A-4147-A177-3AD203B41FA5}">
                      <a16:colId xmlns:a16="http://schemas.microsoft.com/office/drawing/2014/main" val="407878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K,E,O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K,E,O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24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6562"/>
              </p:ext>
            </p:extLst>
          </p:nvPr>
        </p:nvGraphicFramePr>
        <p:xfrm>
          <a:off x="2277167" y="2059858"/>
          <a:ext cx="1936955" cy="148336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523188807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2114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5148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13252" y="3728580"/>
            <a:ext cx="36390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Item Set</a:t>
            </a:r>
          </a:p>
          <a:p>
            <a:r>
              <a:rPr lang="en-US" dirty="0" smtClean="0"/>
              <a:t>O &gt;&gt; 4</a:t>
            </a:r>
          </a:p>
          <a:p>
            <a:r>
              <a:rPr lang="en-US" dirty="0" smtClean="0"/>
              <a:t>O,E &gt;&gt; 4</a:t>
            </a:r>
          </a:p>
          <a:p>
            <a:r>
              <a:rPr lang="en-US" dirty="0" smtClean="0"/>
              <a:t>O,K &gt;&gt; 4</a:t>
            </a:r>
          </a:p>
          <a:p>
            <a:r>
              <a:rPr lang="en-US" dirty="0" smtClean="0"/>
              <a:t>O,E,K &gt;&gt;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TUGAS AKHIR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diagnosis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/>
              <a:t>Frequent Pattern Tree Growth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75243"/>
              </p:ext>
            </p:extLst>
          </p:nvPr>
        </p:nvGraphicFramePr>
        <p:xfrm>
          <a:off x="844425" y="1307689"/>
          <a:ext cx="4572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02799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82348"/>
              </p:ext>
            </p:extLst>
          </p:nvPr>
        </p:nvGraphicFramePr>
        <p:xfrm>
          <a:off x="844425" y="1307689"/>
          <a:ext cx="4572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02799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0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O,E,K &gt;&gt; 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9367" y="1337188"/>
            <a:ext cx="3552600" cy="251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O &gt;&gt; E,K</a:t>
            </a:r>
          </a:p>
          <a:p>
            <a:r>
              <a:rPr lang="en-US" dirty="0" smtClean="0"/>
              <a:t>E &gt;&gt; O,K</a:t>
            </a:r>
          </a:p>
          <a:p>
            <a:r>
              <a:rPr lang="en-US" dirty="0" smtClean="0"/>
              <a:t>K &gt;&gt; O,E</a:t>
            </a:r>
          </a:p>
          <a:p>
            <a:r>
              <a:rPr lang="en-US" dirty="0" smtClean="0"/>
              <a:t>O,E &gt;&gt; K</a:t>
            </a:r>
          </a:p>
          <a:p>
            <a:r>
              <a:rPr lang="en-US" dirty="0" smtClean="0"/>
              <a:t>O,K &gt;&gt; E</a:t>
            </a:r>
          </a:p>
          <a:p>
            <a:r>
              <a:rPr lang="en-US" dirty="0" smtClean="0"/>
              <a:t>E,K &gt;&gt; 0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55698"/>
              </p:ext>
            </p:extLst>
          </p:nvPr>
        </p:nvGraphicFramePr>
        <p:xfrm>
          <a:off x="5540906" y="1307689"/>
          <a:ext cx="3048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525" y="2153265"/>
            <a:ext cx="94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A,B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89703" y="1868269"/>
            <a:ext cx="0" cy="28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7974" y="4045836"/>
            <a:ext cx="94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60497" y="3716594"/>
            <a:ext cx="0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(A</a:t>
            </a:r>
            <a:r>
              <a:rPr lang="en-US" dirty="0" smtClean="0">
                <a:sym typeface="Wingdings" panose="05000000000000000000" pitchFamily="2" charset="2"/>
              </a:rPr>
              <a:t>B)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09718"/>
              </p:ext>
            </p:extLst>
          </p:nvPr>
        </p:nvGraphicFramePr>
        <p:xfrm>
          <a:off x="5540906" y="1307689"/>
          <a:ext cx="3048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2217174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Support(A,B)/Support(A)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O &gt;&gt; E,K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80389"/>
              </p:ext>
            </p:extLst>
          </p:nvPr>
        </p:nvGraphicFramePr>
        <p:xfrm>
          <a:off x="5540906" y="1307689"/>
          <a:ext cx="3048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2217174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4/4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K&gt;&gt;O,E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75743"/>
              </p:ext>
            </p:extLst>
          </p:nvPr>
        </p:nvGraphicFramePr>
        <p:xfrm>
          <a:off x="5540906" y="1307689"/>
          <a:ext cx="3048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2217174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4/5 = 0,8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TREE (FREQUENT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4425" y="1337187"/>
            <a:ext cx="35526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Hasil</a:t>
            </a:r>
            <a:r>
              <a:rPr lang="en-US" dirty="0" smtClean="0"/>
              <a:t> Rules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75743"/>
              </p:ext>
            </p:extLst>
          </p:nvPr>
        </p:nvGraphicFramePr>
        <p:xfrm>
          <a:off x="5540906" y="1307689"/>
          <a:ext cx="3048000" cy="346434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1187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0937820"/>
                    </a:ext>
                  </a:extLst>
                </a:gridCol>
              </a:tblGrid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868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Y,K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89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5763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M,K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5471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8942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0035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807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O,E,K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99304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50346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E,K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59512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3793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44425" y="1883016"/>
            <a:ext cx="2006930" cy="2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Y </a:t>
            </a:r>
            <a:r>
              <a:rPr lang="en-US" dirty="0" smtClean="0">
                <a:sym typeface="Wingdings" panose="05000000000000000000" pitchFamily="2" charset="2"/>
              </a:rPr>
              <a:t> 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KY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M 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  M = 0.6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0  E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  0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  K = 1</a:t>
            </a:r>
          </a:p>
          <a:p>
            <a:r>
              <a:rPr lang="en-US" dirty="0">
                <a:sym typeface="Wingdings" panose="05000000000000000000" pitchFamily="2" charset="2"/>
              </a:rPr>
              <a:t>K  0 = 0.8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23947" y="1883015"/>
            <a:ext cx="2021679" cy="2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O  EK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  OK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  OE = 0.8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OE  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OK  E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EK  O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  K =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  E = 1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54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0389"/>
              </p:ext>
            </p:extLst>
          </p:nvPr>
        </p:nvGraphicFramePr>
        <p:xfrm>
          <a:off x="1524000" y="1632280"/>
          <a:ext cx="6096000" cy="1630680"/>
        </p:xfrm>
        <a:graphic>
          <a:graphicData uri="http://schemas.openxmlformats.org/drawingml/2006/table">
            <a:tbl>
              <a:tblPr firstRow="1" bandRow="1">
                <a:tableStyleId>{C665FD38-BEA1-4A53-9D54-69C46950BD89}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095223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3764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276128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2568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56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Jumlah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Pertanyaan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Akurasi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44,72%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49,75%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53,27%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55,28%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33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Retrieval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79,90%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82,41%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84,42%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84,42%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0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72,36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72,66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1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765185" cy="3387900"/>
          </a:xfrm>
        </p:spPr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ditanyakan</a:t>
            </a:r>
            <a:endParaRPr lang="en-US" dirty="0" smtClean="0"/>
          </a:p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menyebar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7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data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diagnosis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diagnosis yang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diinput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493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/>
              <a:t>Jumlah</a:t>
            </a:r>
            <a:r>
              <a:rPr lang="en-US" sz="2000" dirty="0"/>
              <a:t> </a:t>
            </a:r>
            <a:r>
              <a:rPr lang="en-US" sz="2000" dirty="0" smtClean="0"/>
              <a:t>diagnosis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66 diagnosis</a:t>
            </a:r>
            <a:endParaRPr lang="en-US" dirty="0"/>
          </a:p>
          <a:p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smtClean="0"/>
              <a:t>web</a:t>
            </a:r>
          </a:p>
          <a:p>
            <a:r>
              <a:rPr lang="en-US" sz="2000" dirty="0" smtClean="0"/>
              <a:t>Diagnosis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final</a:t>
            </a:r>
            <a:endParaRPr lang="en-US" sz="20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2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2530</Words>
  <Application>Microsoft Office PowerPoint</Application>
  <PresentationFormat>On-screen Show (16:9)</PresentationFormat>
  <Paragraphs>986</Paragraphs>
  <Slides>79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Dosis</vt:lpstr>
      <vt:lpstr>Arial</vt:lpstr>
      <vt:lpstr>Cambria Math</vt:lpstr>
      <vt:lpstr>Wingdings</vt:lpstr>
      <vt:lpstr>Times New Roman</vt:lpstr>
      <vt:lpstr>Source Sans Pro</vt:lpstr>
      <vt:lpstr>Cerimon template</vt:lpstr>
      <vt:lpstr>DIAGNOSIS PENYAKIT BERDASARKAN GEJALA MENGGUNAKAN FREQUENT PATTERN TREE GROWTH </vt:lpstr>
      <vt:lpstr>1. LATAR BELAKANG</vt:lpstr>
      <vt:lpstr>PERMASALAHAN</vt:lpstr>
      <vt:lpstr>PERMASALAHAN</vt:lpstr>
      <vt:lpstr>SOLUSI</vt:lpstr>
      <vt:lpstr>PERBEDAAN DENGAN APLIKASI SEJENIS AGAR HASIL DIAGNOSIS LEBIH AKURAT</vt:lpstr>
      <vt:lpstr>TUJUAN TUGAS AKHIR</vt:lpstr>
      <vt:lpstr>RUMUSAN MASALAH</vt:lpstr>
      <vt:lpstr>BATASAN MASALAH</vt:lpstr>
      <vt:lpstr>MANFAAT APLIKASI</vt:lpstr>
      <vt:lpstr>2. PERANCANGAN</vt:lpstr>
      <vt:lpstr>DATA</vt:lpstr>
      <vt:lpstr>858</vt:lpstr>
      <vt:lpstr>PERANCANGAN APLIKASI SECARA UMUM</vt:lpstr>
      <vt:lpstr>PERANCANGAN APLIKASI SECARA UMUM</vt:lpstr>
      <vt:lpstr>PERANCANGAN APLIKASI SECARA UMUM</vt:lpstr>
      <vt:lpstr>PERANCANGAN PEMBUATAN MODEL FP TREE</vt:lpstr>
      <vt:lpstr>PERANCANGAN PEMBUATAN MODEL CLASSIFIER NAÏVE BAYES</vt:lpstr>
      <vt:lpstr>PERANCANGAN PEMBUATAN MODEL CLASSIFIER SVM</vt:lpstr>
      <vt:lpstr>PERANCANGAN APLIKASI</vt:lpstr>
      <vt:lpstr>PERANCANGAN APLIKASI</vt:lpstr>
      <vt:lpstr>PERANCANGAN APLIKASI</vt:lpstr>
      <vt:lpstr>PERANCANGAN TANYA JAWAB</vt:lpstr>
      <vt:lpstr>METODE EVALUASI</vt:lpstr>
      <vt:lpstr>METODE EVALUASI</vt:lpstr>
      <vt:lpstr>METODE EVALUASI</vt:lpstr>
      <vt:lpstr>3.  UJI COBA</vt:lpstr>
      <vt:lpstr>SKENARIO UJICOBA</vt:lpstr>
      <vt:lpstr>UJI COBA SISTEM - AKURASI</vt:lpstr>
      <vt:lpstr>UJI COBA SISTEM - AKURASI</vt:lpstr>
      <vt:lpstr>UJI COBA SISTEM - RETRIEVAL</vt:lpstr>
      <vt:lpstr>UJI COBA SISTEM - RETRIEVAL</vt:lpstr>
      <vt:lpstr>UJI COBA SISTEM - PERINGKAT</vt:lpstr>
      <vt:lpstr>UJI COBA PENGGUNA - AWAM</vt:lpstr>
      <vt:lpstr>UJI COBA PENGGUNA - AWAM</vt:lpstr>
      <vt:lpstr>UJI COBA PENGGUNA - DOKTER</vt:lpstr>
      <vt:lpstr>4.  HASIL &amp; ANALISIS</vt:lpstr>
      <vt:lpstr>ANALISIS – UJI COBA SISTEM</vt:lpstr>
      <vt:lpstr>ANALISIS – UJI COBA AWAM</vt:lpstr>
      <vt:lpstr>ANALISIS – KETIDAKSESUAIAN PERTANYAAN OLEH AWAM</vt:lpstr>
      <vt:lpstr>ANALISIS – UJI COBA DOKTER</vt:lpstr>
      <vt:lpstr>5.  KESIMPULAN</vt:lpstr>
      <vt:lpstr>KESIMPULAN</vt:lpstr>
      <vt:lpstr>SARAN</vt:lpstr>
      <vt:lpstr>THANKS!</vt:lpstr>
      <vt:lpstr>SVM</vt:lpstr>
      <vt:lpstr>NB</vt:lpstr>
      <vt:lpstr>Kenapa Tidak KNN</vt:lpstr>
      <vt:lpstr>Kenapa Tidak Decision Tree / FP Tree </vt:lpstr>
      <vt:lpstr>FP Tree</vt:lpstr>
      <vt:lpstr>FP TREE (DATA FILTER) DATA AWAL</vt:lpstr>
      <vt:lpstr>PowerPoint Presentation</vt:lpstr>
      <vt:lpstr>FP TREE (DATA FILTER) FILTER SUPPORT</vt:lpstr>
      <vt:lpstr>FP TREE (DATA FILTER) ORDER FREQUENT ITEM</vt:lpstr>
      <vt:lpstr>FP TREE (DATA FILTER) ORDER FREQUENT ITEM</vt:lpstr>
      <vt:lpstr>FP TREE (BUILD TREE)</vt:lpstr>
      <vt:lpstr>FP TREE (BUILD TREE)</vt:lpstr>
      <vt:lpstr>FP TREE (BUILD TREE)</vt:lpstr>
      <vt:lpstr>FP TREE (BUILD TREE)</vt:lpstr>
      <vt:lpstr>FP TREE (BUILD TREE)</vt:lpstr>
      <vt:lpstr>FP TREE (CONDITIONAL PATTERN)</vt:lpstr>
      <vt:lpstr>FP TREE (CONDITIONAL PATTERN)</vt:lpstr>
      <vt:lpstr>FP TREE (CONDITIONAL PATTERN)</vt:lpstr>
      <vt:lpstr>FP TREE (CONDITIONAL PATTERN)</vt:lpstr>
      <vt:lpstr>FP TREE (CONDITIONAL PATTERN)</vt:lpstr>
      <vt:lpstr>FP TREE (CONDITIONAL PATTERN)</vt:lpstr>
      <vt:lpstr>FP TREE (CONDITIONAL PATTERN)</vt:lpstr>
      <vt:lpstr>FP TREE (CONDITIONAL PATTERN)</vt:lpstr>
      <vt:lpstr>FP TREE (CONDITIONAL PATTERN)</vt:lpstr>
      <vt:lpstr>FP TREE (FREQUENT PATTERN)</vt:lpstr>
      <vt:lpstr>FP TREE (FREQUENT PATTERN)</vt:lpstr>
      <vt:lpstr>FP TREE (FREQUENT PATTERN)</vt:lpstr>
      <vt:lpstr>FP TREE (FREQUENT PATTERN)</vt:lpstr>
      <vt:lpstr>FP TREE (FREQUENT PATTERN)</vt:lpstr>
      <vt:lpstr>FP TREE (FREQUENT PATTERN)</vt:lpstr>
      <vt:lpstr>FP TREE (FREQUENT PATTERN)</vt:lpstr>
      <vt:lpstr>PowerPoint Presentation</vt:lpstr>
      <vt:lpstr>Testing - App</vt:lpstr>
      <vt:lpstr>Testing -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Kevin Fachreza</dc:creator>
  <cp:lastModifiedBy>Kevin Fachreza</cp:lastModifiedBy>
  <cp:revision>96</cp:revision>
  <dcterms:modified xsi:type="dcterms:W3CDTF">2018-06-24T14:18:01Z</dcterms:modified>
</cp:coreProperties>
</file>