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46"/>
    <a:srgbClr val="FF8225"/>
    <a:srgbClr val="FF2549"/>
    <a:srgbClr val="5DD5FF"/>
    <a:srgbClr val="FF0D97"/>
    <a:srgbClr val="0000CC"/>
    <a:srgbClr val="003635"/>
    <a:srgbClr val="9EFF29"/>
    <a:srgbClr val="C80064"/>
    <a:srgbClr val="C33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2286001"/>
            <a:ext cx="7573295" cy="1836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F46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60" y="4114800"/>
            <a:ext cx="7588043" cy="648929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2" y="349699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F4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4"/>
            <a:ext cx="8246070" cy="345112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89" y="413911"/>
            <a:ext cx="685704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F4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187244"/>
            <a:ext cx="6880123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90" y="330638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F4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127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8366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127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8366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23" y="2746888"/>
            <a:ext cx="8104239" cy="1659188"/>
          </a:xfrm>
        </p:spPr>
        <p:txBody>
          <a:bodyPr>
            <a:normAutofit/>
          </a:bodyPr>
          <a:lstStyle/>
          <a:p>
            <a:r>
              <a:rPr lang="id-ID" sz="4800" dirty="0" smtClean="0"/>
              <a:t>BABAK PENYISIHAN 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399" y="3974685"/>
            <a:ext cx="8118986" cy="730043"/>
          </a:xfrm>
        </p:spPr>
        <p:txBody>
          <a:bodyPr>
            <a:normAutofit/>
          </a:bodyPr>
          <a:lstStyle/>
          <a:p>
            <a:r>
              <a:rPr lang="id-ID" sz="2000" dirty="0" smtClean="0"/>
              <a:t>DOKCIL FK UHT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948" y="1187244"/>
            <a:ext cx="6880123" cy="2108406"/>
          </a:xfrm>
        </p:spPr>
        <p:txBody>
          <a:bodyPr/>
          <a:lstStyle/>
          <a:p>
            <a:r>
              <a:rPr lang="id-ID" sz="4000" dirty="0" smtClean="0"/>
              <a:t>INDIVIDU </a:t>
            </a:r>
            <a:r>
              <a:rPr lang="id-ID" sz="4000" dirty="0" smtClean="0">
                <a:sym typeface="Wingdings" panose="05000000000000000000" pitchFamily="2" charset="2"/>
              </a:rPr>
              <a:t> PILIHAN GANDA</a:t>
            </a:r>
          </a:p>
          <a:p>
            <a:r>
              <a:rPr lang="id-ID" sz="4000" dirty="0" smtClean="0"/>
              <a:t>KELOMPOK </a:t>
            </a:r>
            <a:r>
              <a:rPr lang="id-ID" sz="4000" dirty="0" smtClean="0">
                <a:sym typeface="Wingdings" panose="05000000000000000000" pitchFamily="2" charset="2"/>
              </a:rPr>
              <a:t> ESSAY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INDIVIDU</a:t>
            </a:r>
            <a:r>
              <a:rPr lang="id-ID" dirty="0" smtClean="0">
                <a:sym typeface="Wingdings" panose="05000000000000000000" pitchFamily="2" charset="2"/>
              </a:rPr>
              <a:t>  PILIHAN GANDA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Masing-masing kelompok akan mendapat soal type A dan type B yang masing-masing terdiri dari </a:t>
            </a:r>
            <a:r>
              <a:rPr lang="en-US" dirty="0" smtClean="0"/>
              <a:t>30</a:t>
            </a:r>
            <a:r>
              <a:rPr lang="id-ID" dirty="0" smtClean="0"/>
              <a:t> nomor.</a:t>
            </a:r>
          </a:p>
          <a:p>
            <a:r>
              <a:rPr lang="id-ID" dirty="0" smtClean="0"/>
              <a:t>Di dalam soal telah terdapat lembar jawaban (pastikan kode LJK dengan type soal sama)</a:t>
            </a:r>
          </a:p>
          <a:p>
            <a:r>
              <a:rPr lang="id-ID" dirty="0" smtClean="0"/>
              <a:t>Pastikan jumlah soal yang diberikan telah sesuai.</a:t>
            </a:r>
          </a:p>
          <a:p>
            <a:r>
              <a:rPr lang="id-ID" dirty="0" smtClean="0"/>
              <a:t>Kerjakan sendiri tidak boleh mencontek atau menggunakan bantuan dalam bentuk apapun.</a:t>
            </a:r>
          </a:p>
          <a:p>
            <a:r>
              <a:rPr lang="id-ID" dirty="0" smtClean="0"/>
              <a:t>Jika ditemukan adanya kecurangan maka nilai peserta akan dikurangi.</a:t>
            </a:r>
          </a:p>
          <a:p>
            <a:r>
              <a:rPr lang="id-ID" dirty="0" smtClean="0"/>
              <a:t>Waktu pengerjaan 30 menit.</a:t>
            </a:r>
          </a:p>
          <a:p>
            <a:r>
              <a:rPr lang="id-ID" dirty="0" smtClean="0"/>
              <a:t>NILAI BENAR : +2, SALAH : 0, KOSONG : 0</a:t>
            </a:r>
          </a:p>
          <a:p>
            <a:r>
              <a:rPr lang="id-ID" dirty="0" smtClean="0"/>
              <a:t>Saat waktu sudah selesai, masukkan kembali lembar jawaban ke dalam soal agar bisa diambil oleh Instruktur</a:t>
            </a:r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</a:t>
            </a:r>
            <a:r>
              <a:rPr lang="id-ID" dirty="0" smtClean="0">
                <a:sym typeface="Wingdings" panose="05000000000000000000" pitchFamily="2" charset="2"/>
              </a:rPr>
              <a:t> ESSAY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z="2400" dirty="0" smtClean="0"/>
              <a:t>Masing-masing kelompok akan mendapat lembar soal dan lembar jawaban, dan soal dikerjakan secara berkelompok, memakai bulpoin/pensil.</a:t>
            </a:r>
          </a:p>
          <a:p>
            <a:r>
              <a:rPr lang="id-ID" sz="2400" dirty="0" smtClean="0"/>
              <a:t>Soal berjumlah </a:t>
            </a:r>
            <a:r>
              <a:rPr lang="en-US" sz="2400" dirty="0" smtClean="0"/>
              <a:t>3</a:t>
            </a:r>
            <a:r>
              <a:rPr lang="id-ID" sz="2400" dirty="0" smtClean="0"/>
              <a:t> nomor dengan nomor 1 terdapat 2 poin.</a:t>
            </a:r>
          </a:p>
          <a:p>
            <a:r>
              <a:rPr lang="id-ID" sz="2400" dirty="0" smtClean="0"/>
              <a:t>Bobot soal :</a:t>
            </a:r>
          </a:p>
          <a:p>
            <a:pPr lvl="1"/>
            <a:r>
              <a:rPr lang="id-ID" sz="2000" dirty="0" smtClean="0"/>
              <a:t>1 a  : 5</a:t>
            </a:r>
          </a:p>
          <a:p>
            <a:pPr lvl="1"/>
            <a:r>
              <a:rPr lang="id-ID" sz="2000" dirty="0" smtClean="0"/>
              <a:t>1 b  : 5</a:t>
            </a:r>
          </a:p>
          <a:p>
            <a:pPr lvl="1"/>
            <a:r>
              <a:rPr lang="id-ID" sz="2000" dirty="0" smtClean="0"/>
              <a:t>2 	   : 10</a:t>
            </a:r>
            <a:endParaRPr lang="en-US" sz="2000" dirty="0" smtClean="0"/>
          </a:p>
          <a:p>
            <a:pPr lvl="1"/>
            <a:r>
              <a:rPr lang="en-US" sz="2000" smtClean="0"/>
              <a:t>3	   : 10</a:t>
            </a:r>
            <a:endParaRPr lang="id-ID" sz="2000" dirty="0" smtClean="0"/>
          </a:p>
          <a:p>
            <a:r>
              <a:rPr lang="id-ID" sz="2400" dirty="0" smtClean="0"/>
              <a:t>Jika lembar jawaban tidak cukup/ kurang maka silahkan angkat tangan untuk meminta lembar jawaban tambahan. Dilarang mencontek atau menggunakan bantuan dalam bentuk apapun! Jika ditemukan adanya kecurangan maka nilai peserta akan dikurangi.</a:t>
            </a:r>
          </a:p>
          <a:p>
            <a:r>
              <a:rPr lang="id-ID" sz="2400" dirty="0" smtClean="0"/>
              <a:t>Waktu pengerjaan : 30 menit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BABAK PENYISIHAN I</vt:lpstr>
      <vt:lpstr>PowerPoint Presentation</vt:lpstr>
      <vt:lpstr>INDIVIDU  PILIHAN GANDA</vt:lpstr>
      <vt:lpstr>KELOMPOK  ESSAY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2019-10-19T04:20:27Z</dcterms:modified>
</cp:coreProperties>
</file>