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0"/>
  </p:notesMasterIdLst>
  <p:sldIdLst>
    <p:sldId id="256" r:id="rId3"/>
    <p:sldId id="257" r:id="rId4"/>
    <p:sldId id="259" r:id="rId5"/>
    <p:sldId id="260" r:id="rId6"/>
    <p:sldId id="261" r:id="rId7"/>
    <p:sldId id="415" r:id="rId8"/>
    <p:sldId id="346" r:id="rId9"/>
    <p:sldId id="347" r:id="rId10"/>
    <p:sldId id="348" r:id="rId11"/>
    <p:sldId id="350" r:id="rId12"/>
    <p:sldId id="351" r:id="rId13"/>
    <p:sldId id="352" r:id="rId14"/>
    <p:sldId id="353" r:id="rId15"/>
    <p:sldId id="355" r:id="rId16"/>
    <p:sldId id="356" r:id="rId17"/>
    <p:sldId id="357" r:id="rId18"/>
    <p:sldId id="358" r:id="rId19"/>
    <p:sldId id="360" r:id="rId20"/>
    <p:sldId id="361" r:id="rId21"/>
    <p:sldId id="363" r:id="rId22"/>
    <p:sldId id="364" r:id="rId23"/>
    <p:sldId id="366" r:id="rId24"/>
    <p:sldId id="367" r:id="rId25"/>
    <p:sldId id="369" r:id="rId26"/>
    <p:sldId id="370" r:id="rId27"/>
    <p:sldId id="371" r:id="rId28"/>
    <p:sldId id="373" r:id="rId29"/>
    <p:sldId id="375" r:id="rId30"/>
    <p:sldId id="377" r:id="rId31"/>
    <p:sldId id="378" r:id="rId32"/>
    <p:sldId id="380" r:id="rId33"/>
    <p:sldId id="382" r:id="rId34"/>
    <p:sldId id="383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5" r:id="rId44"/>
    <p:sldId id="396" r:id="rId45"/>
    <p:sldId id="397" r:id="rId46"/>
    <p:sldId id="398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11" r:id="rId56"/>
    <p:sldId id="413" r:id="rId57"/>
    <p:sldId id="414" r:id="rId58"/>
    <p:sldId id="416" r:id="rId5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A6728-FDC1-BD40-872D-F49675FDAD65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DF585-025E-D84F-A0AC-18C55B3A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DF585-025E-D84F-A0AC-18C55B3A77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507F6-1E48-4DCE-BA36-EE7A31DC0E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dirty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A12ABB-11AA-4877-A68B-DA530C19F85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07C57E2-4FDC-4D8C-9A02-29564DFA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A12ABB-11AA-4877-A68B-DA530C19F85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07C57E2-4FDC-4D8C-9A02-29564DFA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laceholder Konten 2"/>
          <p:cNvSpPr>
            <a:spLocks noGrp="1"/>
          </p:cNvSpPr>
          <p:nvPr>
            <p:ph sz="half" idx="1"/>
          </p:nvPr>
        </p:nvSpPr>
        <p:spPr>
          <a:xfrm>
            <a:off x="1656160" y="1200150"/>
            <a:ext cx="3429000" cy="308610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dirty="0"/>
          </a:p>
        </p:txBody>
      </p:sp>
      <p:sp>
        <p:nvSpPr>
          <p:cNvPr id="4" name="Placeholder Konten 3"/>
          <p:cNvSpPr>
            <a:spLocks noGrp="1"/>
          </p:cNvSpPr>
          <p:nvPr>
            <p:ph sz="half" idx="2"/>
          </p:nvPr>
        </p:nvSpPr>
        <p:spPr>
          <a:xfrm>
            <a:off x="5256610" y="1200150"/>
            <a:ext cx="3429000" cy="308610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dirty="0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A12ABB-11AA-4877-A68B-DA530C19F85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07C57E2-4FDC-4D8C-9A02-29564DFA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0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Kosong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A12ABB-11AA-4877-A68B-DA530C19F854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Placeholder Foo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07C57E2-4FDC-4D8C-9A02-29564DFA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60032" y="1923678"/>
            <a:ext cx="41044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SISTEM GERAK PADA MANUSIA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Jenis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sifat</a:t>
            </a:r>
            <a:endParaRPr lang="en-US" dirty="0">
              <a:solidFill>
                <a:schemeClr val="tx1"/>
              </a:solidFill>
              <a:latin typeface="Cambria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2232248"/>
          </a:xfrm>
        </p:spPr>
        <p:txBody>
          <a:bodyPr>
            <a:norm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Rawan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Kartilago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)</a:t>
            </a:r>
          </a:p>
          <a:p>
            <a:pPr marL="34290" indent="0">
              <a:buNone/>
            </a:pPr>
            <a:r>
              <a:rPr lang="en-US" sz="1600" dirty="0">
                <a:solidFill>
                  <a:schemeClr val="tx1"/>
                </a:solidFill>
                <a:latin typeface="Cambria (Body)"/>
              </a:rPr>
              <a:t>Banyak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mengandung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zat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perekat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dan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sedikit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zat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kapur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bersifat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lentur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</a:t>
            </a:r>
          </a:p>
          <a:p>
            <a:pPr marL="3429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Seringkali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berfungsi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membentuk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persendian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Keras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(Osteon)</a:t>
            </a:r>
          </a:p>
          <a:p>
            <a:pPr marL="34290" indent="0">
              <a:buNone/>
            </a:pPr>
            <a:r>
              <a:rPr lang="en-US" sz="1600" dirty="0">
                <a:solidFill>
                  <a:schemeClr val="tx1"/>
                </a:solidFill>
                <a:latin typeface="Cambria (Body)"/>
              </a:rPr>
              <a:t>Banyak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mengandung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zat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kapur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sedikit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zat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perekat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bersifat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keras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77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Jenis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bentuk</a:t>
            </a:r>
            <a:endParaRPr lang="en-US" dirty="0">
              <a:solidFill>
                <a:schemeClr val="tx1"/>
              </a:solidFill>
              <a:latin typeface="Cambria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987574"/>
            <a:ext cx="7200800" cy="3888432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pipa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panjang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)</a:t>
            </a:r>
          </a:p>
          <a:p>
            <a:pPr marL="3429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Memiliki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ukuran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panjang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besar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daripada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ukuran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lebar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Kedua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ujungnya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marL="3429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melebar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Bagian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tengahnya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berongga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dan pada orang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dewasa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terisi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oleh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sumsum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kuning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pPr marL="3429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lengan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jari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tangan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pPr algn="just"/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pipih</a:t>
            </a:r>
            <a:endParaRPr lang="en-US" sz="1600" b="1" dirty="0">
              <a:solidFill>
                <a:schemeClr val="tx1"/>
              </a:solidFill>
              <a:latin typeface="Cambria (Body)"/>
            </a:endParaRPr>
          </a:p>
          <a:p>
            <a:pPr marL="3429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Bentuknya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pipih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(tipis) dan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memiliki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permukaan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luas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melekatnya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marL="3429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otot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Bagian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tengahnya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berongga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dan pada orang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dewasa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terisi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oleh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sumsum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marL="3429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kuning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Sebagian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besar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berfungsi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perlindungan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organ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</a:t>
            </a:r>
          </a:p>
          <a:p>
            <a:pPr marL="3429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rusuk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tengkorak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2963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63C1-A3EF-446A-B919-26E856EB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ambria (Body)"/>
              </a:rPr>
              <a:t>Jenis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berdasarkan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bentuk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5D30-A8B6-4A15-AE58-F485A724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672408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pendek</a:t>
            </a:r>
            <a:endParaRPr lang="en-US" sz="1800" b="1" dirty="0">
              <a:solidFill>
                <a:schemeClr val="tx1"/>
              </a:solidFill>
              <a:latin typeface="Cambria (Body)"/>
            </a:endParaRPr>
          </a:p>
          <a:p>
            <a:pPr marL="3429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Bentuknya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kubus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memiliki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ukuran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panjang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lebar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hampir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marL="3429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sama</a:t>
            </a:r>
            <a:endParaRPr lang="en-US" sz="1800" dirty="0">
              <a:solidFill>
                <a:schemeClr val="tx1"/>
              </a:solidFill>
              <a:latin typeface="Cambria (Body)"/>
            </a:endParaRPr>
          </a:p>
          <a:p>
            <a:pPr marL="3429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pergelangan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tangan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dan kaki</a:t>
            </a:r>
          </a:p>
          <a:p>
            <a:pPr algn="just"/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tak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beraturan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marL="3429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Bentuknya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tidak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teratur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rumit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.</a:t>
            </a:r>
          </a:p>
          <a:p>
            <a:pPr marL="3429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ruas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belakang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panggul</a:t>
            </a:r>
            <a:endParaRPr lang="en-US" sz="1800" dirty="0">
              <a:solidFill>
                <a:schemeClr val="tx1"/>
              </a:solidFill>
              <a:latin typeface="Cambria (Body)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74258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Skeletal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D14B-4DD3-4CEF-8719-0C5DEED0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987574"/>
            <a:ext cx="7524328" cy="3960440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Penopang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id-ID" sz="1800" b="1" dirty="0">
                <a:solidFill>
                  <a:schemeClr val="tx1"/>
                </a:solidFill>
                <a:latin typeface="Cambria (Body)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Sebagai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kerangka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struktural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tubuh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memberi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bentuk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tubuh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),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tempat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perlekatan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otot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jaringan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lain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Proteksi</a:t>
            </a:r>
            <a:r>
              <a:rPr lang="id-ID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Melindungi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organ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penting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dari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cedera</a:t>
            </a:r>
            <a:endParaRPr lang="en-US" sz="1800" dirty="0">
              <a:solidFill>
                <a:schemeClr val="tx1"/>
              </a:solidFill>
              <a:latin typeface="Cambria (Body)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Membantu</a:t>
            </a:r>
            <a:r>
              <a:rPr lang="en-US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pergerakan</a:t>
            </a:r>
            <a:r>
              <a:rPr lang="en-US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id-ID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Ketika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otot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berkontraksi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otot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akan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menarik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menghasilkan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gerakan</a:t>
            </a:r>
            <a:endParaRPr lang="en-US" sz="1800" dirty="0">
              <a:solidFill>
                <a:schemeClr val="tx1"/>
              </a:solidFill>
              <a:latin typeface="Cambria (Body)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Keseimbangan</a:t>
            </a:r>
            <a:r>
              <a:rPr lang="en-US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mineral </a:t>
            </a:r>
            <a:r>
              <a:rPr lang="id-ID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menjadi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tempat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menyimpanan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kalsium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fosfor</a:t>
            </a:r>
            <a:endParaRPr lang="en-US" sz="1800" dirty="0">
              <a:solidFill>
                <a:schemeClr val="tx1"/>
              </a:solidFill>
              <a:latin typeface="Cambria (Body)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Produksi</a:t>
            </a:r>
            <a:r>
              <a:rPr lang="en-US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sel</a:t>
            </a:r>
            <a:r>
              <a:rPr lang="en-US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darah</a:t>
            </a:r>
            <a:r>
              <a:rPr lang="en-US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id-ID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Terdapat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sumsum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merah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menghasilkan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sel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darah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merah</a:t>
            </a:r>
            <a:endParaRPr lang="en-US" sz="1800" dirty="0">
              <a:solidFill>
                <a:schemeClr val="tx1"/>
              </a:solidFill>
              <a:latin typeface="Cambria (Body)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Penyimpanan</a:t>
            </a:r>
            <a:r>
              <a:rPr lang="en-US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lemak </a:t>
            </a:r>
            <a:r>
              <a:rPr lang="id-ID" sz="1800" b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Terdapat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sumsum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kuning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menyimpan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trigliserida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endParaRPr lang="en-US" sz="1800" dirty="0">
              <a:solidFill>
                <a:schemeClr val="tx1"/>
              </a:solidFill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2228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Artikulasi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600400"/>
          </a:xfrm>
        </p:spPr>
        <p:txBody>
          <a:bodyPr>
            <a:normAutofit/>
          </a:bodyPr>
          <a:lstStyle/>
          <a:p>
            <a:pPr marL="3429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Merupakan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titik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kontak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menghubungkan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antara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dua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pPr marL="34290" indent="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Berdasarkan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sifat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geraknya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ada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3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jenis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mati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sinartrosis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gerakkan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pPr marL="3429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ambria (Body)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Persendian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Cambria (Body)"/>
              </a:rPr>
              <a:t>cranium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Cambria (Body)"/>
              </a:rPr>
              <a:t>coxae</a:t>
            </a:r>
            <a:endParaRPr lang="en-US" sz="1600" i="1" dirty="0">
              <a:solidFill>
                <a:schemeClr val="tx1"/>
              </a:solidFill>
              <a:latin typeface="Cambria (Body)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kaku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amfiartrosis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memungkinkan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terjadinya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sedikit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gerakan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pPr marL="3429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ambria (Body)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Persendian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antara</a:t>
            </a:r>
            <a:r>
              <a:rPr lang="en-US" sz="1600" i="1" dirty="0">
                <a:solidFill>
                  <a:schemeClr val="tx1"/>
                </a:solidFill>
                <a:latin typeface="Cambria (Body)"/>
              </a:rPr>
              <a:t> costae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Cambria (Body)"/>
              </a:rPr>
              <a:t>sternum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diartrosis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memungkinkan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terjadinya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gerakan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bebas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 </a:t>
            </a:r>
          </a:p>
          <a:p>
            <a:pPr marL="3429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ambria (Body)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Persendian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lutut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siku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6641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95486"/>
            <a:ext cx="7811919" cy="8844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Jenis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penyusunnya</a:t>
            </a:r>
            <a:endParaRPr lang="en-US" dirty="0">
              <a:solidFill>
                <a:schemeClr val="tx1"/>
              </a:solidFill>
              <a:latin typeface="Cambria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381642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400" b="1" dirty="0">
                <a:solidFill>
                  <a:schemeClr val="tx1"/>
                </a:solidFill>
                <a:latin typeface="Cambria (Body)"/>
              </a:rPr>
              <a:t> Fibrosa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 </a:t>
            </a:r>
          </a:p>
          <a:p>
            <a:pPr marL="34290" indent="0" algn="just">
              <a:buNone/>
            </a:pP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Tersusun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jaringan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ikat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fibrosa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digerakkan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.</a:t>
            </a:r>
          </a:p>
          <a:p>
            <a:pPr marL="34290" indent="0" algn="just">
              <a:buNone/>
            </a:pP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tengkorak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4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ambria (Body)"/>
              </a:rPr>
              <a:t>Kartilaginosa</a:t>
            </a:r>
            <a:r>
              <a:rPr lang="en-US" sz="1400" b="1" dirty="0">
                <a:solidFill>
                  <a:schemeClr val="tx1"/>
                </a:solidFill>
                <a:latin typeface="Cambria (Body)"/>
              </a:rPr>
              <a:t> </a:t>
            </a:r>
          </a:p>
          <a:p>
            <a:pPr marL="34290" indent="0" algn="just">
              <a:buNone/>
            </a:pP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Tersusun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rawan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hialin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elastis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Gerakannya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kurang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terbatas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. </a:t>
            </a:r>
          </a:p>
          <a:p>
            <a:pPr marL="34290" indent="0" algn="just">
              <a:buNone/>
            </a:pP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antar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ruas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belakang</a:t>
            </a:r>
            <a:endParaRPr lang="en-US" sz="1400" dirty="0">
              <a:solidFill>
                <a:schemeClr val="tx1"/>
              </a:solidFill>
              <a:latin typeface="Cambria (Body)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4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ambria (Body)"/>
              </a:rPr>
              <a:t>Sinovial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 </a:t>
            </a:r>
          </a:p>
          <a:p>
            <a:pPr marL="34290" indent="0" algn="just">
              <a:buNone/>
            </a:pP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Tersusun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lapisan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rawan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hialin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kapsul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synovial.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Arah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gerakannya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leluasa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bebas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. </a:t>
            </a:r>
          </a:p>
          <a:p>
            <a:pPr marL="34290" indent="0" algn="just">
              <a:buNone/>
            </a:pP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siku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mbria (Body)"/>
              </a:rPr>
              <a:t>lutut</a:t>
            </a:r>
            <a:endParaRPr lang="en-US" sz="1400" dirty="0">
              <a:solidFill>
                <a:schemeClr val="tx1"/>
              </a:solidFill>
              <a:latin typeface="Cambria (Body)"/>
            </a:endParaRPr>
          </a:p>
          <a:p>
            <a:pPr algn="just"/>
            <a:endParaRPr lang="en-US" sz="1400" dirty="0">
              <a:solidFill>
                <a:schemeClr val="tx1"/>
              </a:solidFill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0988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Jenis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arah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78EA6-5735-E945-8451-9F9FBDC4BDA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059583"/>
            <a:ext cx="6912768" cy="3600400"/>
          </a:xfrm>
        </p:spPr>
        <p:txBody>
          <a:bodyPr/>
          <a:lstStyle/>
          <a:p>
            <a:pPr marL="32004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Pelana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Artikulasi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Sellaris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)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pPr marL="34290"/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Memungkinan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terjadinya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gerakan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Cambria (Body)"/>
              </a:rPr>
              <a:t>dua</a:t>
            </a:r>
            <a:r>
              <a:rPr lang="en-US" sz="1600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Cambria (Body)"/>
              </a:rPr>
              <a:t>arah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  </a:t>
            </a:r>
          </a:p>
          <a:p>
            <a:pPr marL="34290"/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menghubungkan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carpal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metacarpal</a:t>
            </a:r>
          </a:p>
          <a:p>
            <a:pPr marL="32004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Engsel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Ginglymus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)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pPr marL="34290"/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Memungkinkan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terjadinya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gerakan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Cambria (Body)"/>
              </a:rPr>
              <a:t>satu</a:t>
            </a:r>
            <a:r>
              <a:rPr lang="en-US" sz="1600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Cambria (Body)"/>
              </a:rPr>
              <a:t>arah</a:t>
            </a:r>
            <a:r>
              <a:rPr lang="en-US" sz="1600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saja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  </a:t>
            </a:r>
          </a:p>
          <a:p>
            <a:pPr marL="34290"/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siku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lutut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pPr marL="32004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Peluru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Artikulasi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Spheroideae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)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pPr marL="34290"/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Memungkinan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terjadinya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gerakan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Cambria (Body)"/>
              </a:rPr>
              <a:t>segala</a:t>
            </a:r>
            <a:r>
              <a:rPr lang="en-US" sz="1600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Cambria (Body)"/>
              </a:rPr>
              <a:t>arah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. </a:t>
            </a:r>
          </a:p>
          <a:p>
            <a:pPr marL="34290"/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bahu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672" y="2427734"/>
            <a:ext cx="70294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b="1" dirty="0">
              <a:solidFill>
                <a:schemeClr val="tx2"/>
              </a:solidFill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4441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E90A-1B2C-45A6-97A0-17FBD372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Jenis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arah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9432B-E6CA-8648-AA84-250C130BBB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915566"/>
            <a:ext cx="6912768" cy="3775516"/>
          </a:xfrm>
        </p:spPr>
        <p:txBody>
          <a:bodyPr/>
          <a:lstStyle/>
          <a:p>
            <a:pPr marL="32004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Putar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Artikulasi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Trochoid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)</a:t>
            </a:r>
            <a:endParaRPr lang="en-US" dirty="0">
              <a:solidFill>
                <a:schemeClr val="tx1"/>
              </a:solidFill>
              <a:latin typeface="Cambria (Body)"/>
            </a:endParaRPr>
          </a:p>
          <a:p>
            <a:pPr marL="34290"/>
            <a:r>
              <a:rPr lang="en-US" dirty="0" err="1">
                <a:solidFill>
                  <a:schemeClr val="tx1"/>
                </a:solidFill>
                <a:latin typeface="Cambria (Body)"/>
              </a:rPr>
              <a:t>Memugkinkan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terjadinya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gerakan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salah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satu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berputar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pada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lainnya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.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marL="34290"/>
            <a:r>
              <a:rPr lang="en-US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leher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tengkorak</a:t>
            </a:r>
            <a:endParaRPr lang="en-US" dirty="0">
              <a:solidFill>
                <a:schemeClr val="tx1"/>
              </a:solidFill>
              <a:latin typeface="Cambria (Body)"/>
            </a:endParaRPr>
          </a:p>
          <a:p>
            <a:pPr marL="32004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Geser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Artikulasi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Arthrodial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)</a:t>
            </a:r>
          </a:p>
          <a:p>
            <a:pPr marL="34290"/>
            <a:r>
              <a:rPr lang="en-US" dirty="0" err="1">
                <a:solidFill>
                  <a:schemeClr val="tx1"/>
                </a:solidFill>
                <a:latin typeface="Cambria (Body)"/>
              </a:rPr>
              <a:t>Memungkinkan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terjadinya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gerakan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salah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satu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menggeser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pada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marL="34290"/>
            <a:r>
              <a:rPr lang="en-US" b="1" i="1" dirty="0" err="1">
                <a:solidFill>
                  <a:schemeClr val="tx1"/>
                </a:solidFill>
                <a:latin typeface="Cambria (Body)"/>
              </a:rPr>
              <a:t>lainnya</a:t>
            </a:r>
            <a:endParaRPr lang="en-US" b="1" i="1" dirty="0">
              <a:solidFill>
                <a:schemeClr val="tx1"/>
              </a:solidFill>
              <a:latin typeface="Cambria (Body)"/>
            </a:endParaRPr>
          </a:p>
          <a:p>
            <a:pPr marL="34290"/>
            <a:r>
              <a:rPr lang="en-US" dirty="0" err="1">
                <a:solidFill>
                  <a:schemeClr val="tx1"/>
                </a:solidFill>
                <a:latin typeface="Cambria (Body)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antar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ossa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carpalia</a:t>
            </a:r>
          </a:p>
          <a:p>
            <a:pPr marL="32004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 (Body)"/>
              </a:rPr>
              <a:t>Condyloid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/ellipsoid</a:t>
            </a:r>
          </a:p>
          <a:p>
            <a:pPr marL="34290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5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843558"/>
            <a:ext cx="7524328" cy="259228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BAB II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ANATOMI SISTEM GERAK MANUSIA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 err="1">
                <a:solidFill>
                  <a:schemeClr val="tx1"/>
                </a:solidFill>
              </a:rPr>
              <a:t>Tulang</a:t>
            </a:r>
            <a:r>
              <a:rPr lang="en-US" sz="3200" dirty="0">
                <a:solidFill>
                  <a:schemeClr val="tx1"/>
                </a:solidFill>
              </a:rPr>
              <a:t> dan </a:t>
            </a:r>
            <a:r>
              <a:rPr lang="en-US" sz="3200" dirty="0" err="1">
                <a:solidFill>
                  <a:schemeClr val="tx1"/>
                </a:solidFill>
              </a:rPr>
              <a:t>Sendi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50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Kerangka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(Skeleton)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03AA4-4F8E-7041-82A0-7DBEB3025B9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771551"/>
            <a:ext cx="7046440" cy="3888432"/>
          </a:xfrm>
        </p:spPr>
        <p:txBody>
          <a:bodyPr/>
          <a:lstStyle/>
          <a:p>
            <a:pPr marL="34290" algn="just"/>
            <a:r>
              <a:rPr lang="en-US" dirty="0" err="1">
                <a:solidFill>
                  <a:schemeClr val="tx1"/>
                </a:solidFill>
                <a:latin typeface="Cambria (Body)"/>
              </a:rPr>
              <a:t>Dibagi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kelompok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besar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axial</a:t>
            </a:r>
          </a:p>
          <a:p>
            <a:pPr marL="34290" algn="just"/>
            <a:r>
              <a:rPr lang="en-US" dirty="0" err="1">
                <a:solidFill>
                  <a:schemeClr val="tx1"/>
                </a:solidFill>
                <a:latin typeface="Cambria (Body)"/>
              </a:rPr>
              <a:t>Pada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orang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dewasa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dari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80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termasuk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tengkorak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(cranium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wajah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),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belakang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vertebrae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), </a:t>
            </a:r>
          </a:p>
          <a:p>
            <a:pPr marL="34290" algn="just"/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rusuk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costae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),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dada </a:t>
            </a:r>
          </a:p>
          <a:p>
            <a:pPr marL="34290" algn="just"/>
            <a:r>
              <a:rPr lang="en-US" i="1" dirty="0">
                <a:solidFill>
                  <a:schemeClr val="tx1"/>
                </a:solidFill>
                <a:latin typeface="Cambria (Body)"/>
              </a:rPr>
              <a:t>(sternum) 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appendicular</a:t>
            </a:r>
          </a:p>
          <a:p>
            <a:pPr marL="34290" algn="just"/>
            <a:r>
              <a:rPr lang="en-US" dirty="0" err="1">
                <a:solidFill>
                  <a:schemeClr val="tx1"/>
                </a:solidFill>
                <a:latin typeface="Cambria (Body)"/>
              </a:rPr>
              <a:t>Pada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orang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dewasa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dari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206 </a:t>
            </a:r>
          </a:p>
          <a:p>
            <a:pPr marL="34290" algn="just"/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termasuk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anggota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marL="34290" algn="just"/>
            <a:r>
              <a:rPr lang="en-US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bawah</a:t>
            </a:r>
            <a:endParaRPr lang="en-US" dirty="0">
              <a:solidFill>
                <a:schemeClr val="tx1"/>
              </a:solidFill>
              <a:latin typeface="Cambria (Body)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90" y="1656016"/>
            <a:ext cx="3429238" cy="24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KOMPETENSI DASAR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2715766"/>
            <a:ext cx="8496944" cy="460648"/>
          </a:xfrm>
        </p:spPr>
        <p:txBody>
          <a:bodyPr/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ID" altLang="ko-KR" sz="1800" dirty="0" err="1">
                <a:solidFill>
                  <a:schemeClr val="tx1"/>
                </a:solidFill>
              </a:rPr>
              <a:t>Peserta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paham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mengenai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definisi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gerak</a:t>
            </a:r>
            <a:r>
              <a:rPr lang="en-ID" altLang="ko-KR" sz="1800" dirty="0">
                <a:solidFill>
                  <a:schemeClr val="tx1"/>
                </a:solidFill>
              </a:rPr>
              <a:t> dan </a:t>
            </a:r>
            <a:r>
              <a:rPr lang="en-ID" altLang="ko-KR" sz="1800" dirty="0" err="1">
                <a:solidFill>
                  <a:schemeClr val="tx1"/>
                </a:solidFill>
              </a:rPr>
              <a:t>sistem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gerak</a:t>
            </a:r>
            <a:r>
              <a:rPr lang="en-ID" altLang="ko-KR" sz="1800" dirty="0">
                <a:solidFill>
                  <a:schemeClr val="tx1"/>
                </a:solidFill>
              </a:rPr>
              <a:t> pada </a:t>
            </a:r>
            <a:r>
              <a:rPr lang="en-ID" altLang="ko-KR" sz="1800" dirty="0" err="1">
                <a:solidFill>
                  <a:schemeClr val="tx1"/>
                </a:solidFill>
              </a:rPr>
              <a:t>manusia</a:t>
            </a:r>
            <a:endParaRPr lang="en-ID" altLang="ko-KR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ID" altLang="ko-KR" sz="1800" dirty="0" err="1">
                <a:solidFill>
                  <a:schemeClr val="tx1"/>
                </a:solidFill>
              </a:rPr>
              <a:t>Peserta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mengetahui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berbagai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macam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tipe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tulang</a:t>
            </a:r>
            <a:r>
              <a:rPr lang="en-ID" altLang="ko-KR" sz="1800" dirty="0">
                <a:solidFill>
                  <a:schemeClr val="tx1"/>
                </a:solidFill>
              </a:rPr>
              <a:t> dan </a:t>
            </a:r>
            <a:r>
              <a:rPr lang="en-ID" altLang="ko-KR" sz="1800" dirty="0" err="1">
                <a:solidFill>
                  <a:schemeClr val="tx1"/>
                </a:solidFill>
              </a:rPr>
              <a:t>sendi</a:t>
            </a:r>
            <a:endParaRPr lang="en-ID" altLang="ko-KR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ID" altLang="ko-KR" sz="1800" dirty="0" err="1">
                <a:solidFill>
                  <a:schemeClr val="tx1"/>
                </a:solidFill>
              </a:rPr>
              <a:t>Peserta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paham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mengenai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anatomi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sistem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gerak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khususnya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tulang</a:t>
            </a:r>
            <a:r>
              <a:rPr lang="en-ID" altLang="ko-KR" sz="1800" dirty="0">
                <a:solidFill>
                  <a:schemeClr val="tx1"/>
                </a:solidFill>
              </a:rPr>
              <a:t> dan </a:t>
            </a:r>
            <a:r>
              <a:rPr lang="en-ID" altLang="ko-KR" sz="1800" dirty="0" err="1">
                <a:solidFill>
                  <a:schemeClr val="tx1"/>
                </a:solidFill>
              </a:rPr>
              <a:t>sendi</a:t>
            </a:r>
            <a:r>
              <a:rPr lang="en-ID" altLang="ko-KR" sz="1800" dirty="0">
                <a:solidFill>
                  <a:schemeClr val="tx1"/>
                </a:solidFill>
              </a:rPr>
              <a:t> pada </a:t>
            </a:r>
            <a:r>
              <a:rPr lang="en-ID" altLang="ko-KR" sz="1800" dirty="0" err="1">
                <a:solidFill>
                  <a:schemeClr val="tx1"/>
                </a:solidFill>
              </a:rPr>
              <a:t>manusia</a:t>
            </a:r>
            <a:endParaRPr lang="en-ID" altLang="ko-KR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ID" altLang="ko-KR" sz="1800" dirty="0" err="1">
                <a:solidFill>
                  <a:schemeClr val="tx1"/>
                </a:solidFill>
              </a:rPr>
              <a:t>Peserta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paham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mengenai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fungsi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tulang</a:t>
            </a:r>
            <a:r>
              <a:rPr lang="en-ID" altLang="ko-KR" sz="1800" dirty="0">
                <a:solidFill>
                  <a:schemeClr val="tx1"/>
                </a:solidFill>
              </a:rPr>
              <a:t> dan </a:t>
            </a:r>
            <a:r>
              <a:rPr lang="en-ID" altLang="ko-KR" sz="1800" dirty="0" err="1">
                <a:solidFill>
                  <a:schemeClr val="tx1"/>
                </a:solidFill>
              </a:rPr>
              <a:t>sendi</a:t>
            </a:r>
            <a:r>
              <a:rPr lang="en-ID" altLang="ko-KR" sz="1800" dirty="0">
                <a:solidFill>
                  <a:schemeClr val="tx1"/>
                </a:solidFill>
              </a:rPr>
              <a:t> pada </a:t>
            </a:r>
            <a:r>
              <a:rPr lang="en-ID" altLang="ko-KR" sz="1800" dirty="0" err="1">
                <a:solidFill>
                  <a:schemeClr val="tx1"/>
                </a:solidFill>
              </a:rPr>
              <a:t>manusia</a:t>
            </a:r>
            <a:endParaRPr lang="en-ID" altLang="ko-KR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ID" altLang="ko-KR" sz="1800" dirty="0" err="1">
                <a:solidFill>
                  <a:schemeClr val="tx1"/>
                </a:solidFill>
              </a:rPr>
              <a:t>Peserta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paham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mengenai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fungsi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anggota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gerak</a:t>
            </a:r>
            <a:r>
              <a:rPr lang="en-ID" altLang="ko-KR" sz="1800" dirty="0">
                <a:solidFill>
                  <a:schemeClr val="tx1"/>
                </a:solidFill>
              </a:rPr>
              <a:t> pada </a:t>
            </a:r>
            <a:r>
              <a:rPr lang="en-ID" altLang="ko-KR" sz="1800" dirty="0" err="1">
                <a:solidFill>
                  <a:schemeClr val="tx1"/>
                </a:solidFill>
              </a:rPr>
              <a:t>manusia</a:t>
            </a:r>
            <a:endParaRPr lang="en-ID" altLang="ko-KR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ID" altLang="ko-KR" sz="1800" dirty="0" err="1">
                <a:solidFill>
                  <a:schemeClr val="tx1"/>
                </a:solidFill>
              </a:rPr>
              <a:t>Peserta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dapat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menjelaskan</a:t>
            </a:r>
            <a:r>
              <a:rPr lang="en-ID" altLang="ko-KR" sz="1800" dirty="0">
                <a:solidFill>
                  <a:schemeClr val="tx1"/>
                </a:solidFill>
              </a:rPr>
              <a:t> proses </a:t>
            </a:r>
            <a:r>
              <a:rPr lang="en-ID" altLang="ko-KR" sz="1800" dirty="0" err="1">
                <a:solidFill>
                  <a:schemeClr val="tx1"/>
                </a:solidFill>
              </a:rPr>
              <a:t>bergerak</a:t>
            </a:r>
            <a:r>
              <a:rPr lang="en-ID" altLang="ko-KR" sz="1800" dirty="0">
                <a:solidFill>
                  <a:schemeClr val="tx1"/>
                </a:solidFill>
              </a:rPr>
              <a:t> pada pada </a:t>
            </a:r>
            <a:r>
              <a:rPr lang="en-ID" altLang="ko-KR" sz="1800" dirty="0" err="1">
                <a:solidFill>
                  <a:schemeClr val="tx1"/>
                </a:solidFill>
              </a:rPr>
              <a:t>manusia</a:t>
            </a:r>
            <a:endParaRPr lang="en-ID" altLang="ko-KR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ID" altLang="ko-KR" sz="1800" dirty="0" err="1">
                <a:solidFill>
                  <a:schemeClr val="tx1"/>
                </a:solidFill>
              </a:rPr>
              <a:t>Peserta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paham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mengenai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patah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tulang</a:t>
            </a:r>
            <a:r>
              <a:rPr lang="en-ID" altLang="ko-KR" sz="1800" dirty="0">
                <a:solidFill>
                  <a:schemeClr val="tx1"/>
                </a:solidFill>
              </a:rPr>
              <a:t> dan </a:t>
            </a:r>
            <a:r>
              <a:rPr lang="en-ID" altLang="ko-KR" sz="1800" dirty="0" err="1">
                <a:solidFill>
                  <a:schemeClr val="tx1"/>
                </a:solidFill>
              </a:rPr>
              <a:t>penangannya</a:t>
            </a:r>
            <a:endParaRPr lang="en-ID" altLang="ko-KR" sz="18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ID" altLang="ko-KR" sz="1800" dirty="0" err="1">
                <a:solidFill>
                  <a:schemeClr val="tx1"/>
                </a:solidFill>
              </a:rPr>
              <a:t>Peserta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paham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mengenai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macam</a:t>
            </a:r>
            <a:r>
              <a:rPr lang="en-ID" altLang="ko-KR" sz="1800" dirty="0">
                <a:solidFill>
                  <a:schemeClr val="tx1"/>
                </a:solidFill>
              </a:rPr>
              <a:t>, </a:t>
            </a:r>
            <a:r>
              <a:rPr lang="en-ID" altLang="ko-KR" sz="1800" dirty="0" err="1">
                <a:solidFill>
                  <a:schemeClr val="tx1"/>
                </a:solidFill>
              </a:rPr>
              <a:t>pencegahan</a:t>
            </a:r>
            <a:r>
              <a:rPr lang="en-ID" altLang="ko-KR" sz="1800" dirty="0">
                <a:solidFill>
                  <a:schemeClr val="tx1"/>
                </a:solidFill>
              </a:rPr>
              <a:t>, dan </a:t>
            </a:r>
            <a:r>
              <a:rPr lang="en-ID" altLang="ko-KR" sz="1800" dirty="0" err="1">
                <a:solidFill>
                  <a:schemeClr val="tx1"/>
                </a:solidFill>
              </a:rPr>
              <a:t>penanganan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penyakit</a:t>
            </a:r>
            <a:r>
              <a:rPr lang="en-ID" altLang="ko-KR" sz="1800" dirty="0">
                <a:solidFill>
                  <a:schemeClr val="tx1"/>
                </a:solidFill>
              </a:rPr>
              <a:t>- </a:t>
            </a:r>
            <a:r>
              <a:rPr lang="en-ID" altLang="ko-KR" sz="1800" dirty="0" err="1">
                <a:solidFill>
                  <a:schemeClr val="tx1"/>
                </a:solidFill>
              </a:rPr>
              <a:t>penyakit</a:t>
            </a:r>
            <a:r>
              <a:rPr lang="en-ID" altLang="ko-KR" sz="1800" dirty="0">
                <a:solidFill>
                  <a:schemeClr val="tx1"/>
                </a:solidFill>
              </a:rPr>
              <a:t> yang </a:t>
            </a:r>
            <a:r>
              <a:rPr lang="en-ID" altLang="ko-KR" sz="1800" dirty="0" err="1">
                <a:solidFill>
                  <a:schemeClr val="tx1"/>
                </a:solidFill>
              </a:rPr>
              <a:t>dapat</a:t>
            </a:r>
            <a:r>
              <a:rPr lang="en-ID" altLang="ko-KR" sz="1800" dirty="0">
                <a:solidFill>
                  <a:schemeClr val="tx1"/>
                </a:solidFill>
              </a:rPr>
              <a:t> </a:t>
            </a:r>
            <a:r>
              <a:rPr lang="en-ID" altLang="ko-KR" sz="1800" dirty="0" err="1">
                <a:solidFill>
                  <a:schemeClr val="tx1"/>
                </a:solidFill>
              </a:rPr>
              <a:t>terjadi</a:t>
            </a:r>
            <a:r>
              <a:rPr lang="en-ID" altLang="ko-KR" sz="1800" dirty="0">
                <a:solidFill>
                  <a:schemeClr val="tx1"/>
                </a:solidFill>
              </a:rPr>
              <a:t> pada </a:t>
            </a:r>
            <a:r>
              <a:rPr lang="en-ID" altLang="ko-KR" sz="1800" dirty="0" err="1">
                <a:solidFill>
                  <a:schemeClr val="tx1"/>
                </a:solidFill>
              </a:rPr>
              <a:t>tulang</a:t>
            </a:r>
            <a:r>
              <a:rPr lang="en-ID" altLang="ko-KR" sz="1800" dirty="0">
                <a:solidFill>
                  <a:schemeClr val="tx1"/>
                </a:solidFill>
              </a:rPr>
              <a:t> dan </a:t>
            </a:r>
            <a:r>
              <a:rPr lang="en-ID" altLang="ko-KR" sz="1800" dirty="0" err="1">
                <a:solidFill>
                  <a:schemeClr val="tx1"/>
                </a:solidFill>
              </a:rPr>
              <a:t>sendi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 (Body)"/>
              </a:rPr>
              <a:t>SKELETON AXIAL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AF047C-7329-1747-839E-AE185230E3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771551"/>
            <a:ext cx="6912768" cy="3888432"/>
          </a:xfrm>
        </p:spPr>
        <p:txBody>
          <a:bodyPr/>
          <a:lstStyle/>
          <a:p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Tengkorak</a:t>
            </a:r>
            <a:endParaRPr lang="en-US" sz="1600" b="1" dirty="0">
              <a:solidFill>
                <a:schemeClr val="tx1"/>
              </a:solidFill>
              <a:latin typeface="Cambria (Body)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tengkorak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bagian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Cranium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terdiri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</a:t>
            </a:r>
            <a:endParaRPr lang="id-ID" sz="1600" dirty="0">
              <a:solidFill>
                <a:schemeClr val="tx1"/>
              </a:solidFill>
              <a:latin typeface="Cambria (Body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 err="1">
                <a:latin typeface="Cambria (Body)"/>
              </a:rPr>
              <a:t>tulang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kepala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belakang</a:t>
            </a:r>
            <a:r>
              <a:rPr lang="en-US" sz="1600" dirty="0">
                <a:latin typeface="Cambria (Body)"/>
              </a:rPr>
              <a:t> (1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 err="1">
                <a:latin typeface="Cambria (Body)"/>
              </a:rPr>
              <a:t>tulang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ubun-ubun</a:t>
            </a:r>
            <a:r>
              <a:rPr lang="en-US" sz="1600" dirty="0">
                <a:latin typeface="Cambria (Body)"/>
              </a:rPr>
              <a:t> (2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 err="1">
                <a:latin typeface="Cambria (Body)"/>
              </a:rPr>
              <a:t>tulang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dahi</a:t>
            </a:r>
            <a:r>
              <a:rPr lang="en-US" sz="1600" dirty="0">
                <a:latin typeface="Cambria (Body)"/>
              </a:rPr>
              <a:t> (1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 err="1">
                <a:latin typeface="Cambria (Body)"/>
              </a:rPr>
              <a:t>tulang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baji</a:t>
            </a:r>
            <a:r>
              <a:rPr lang="en-US" sz="1600" dirty="0">
                <a:latin typeface="Cambria (Body)"/>
              </a:rPr>
              <a:t> (1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 err="1">
                <a:latin typeface="Cambria (Body)"/>
              </a:rPr>
              <a:t>tulang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pelipis</a:t>
            </a:r>
            <a:r>
              <a:rPr lang="en-US" sz="1600" dirty="0">
                <a:latin typeface="Cambria (Body)"/>
              </a:rPr>
              <a:t> (2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 err="1">
                <a:latin typeface="Cambria (Body)"/>
              </a:rPr>
              <a:t>tulang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tapis</a:t>
            </a:r>
            <a:r>
              <a:rPr lang="en-US" sz="1600" dirty="0">
                <a:latin typeface="Cambria (Body)"/>
              </a:rPr>
              <a:t> (1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40" y="1656017"/>
            <a:ext cx="3474182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9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9F8DD54-40AD-E04F-B9BB-5E191FA5D3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95487"/>
            <a:ext cx="6912768" cy="4464496"/>
          </a:xfrm>
        </p:spPr>
        <p:txBody>
          <a:bodyPr/>
          <a:lstStyle/>
          <a:p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tengkorak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bagian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wajah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terdiri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: </a:t>
            </a:r>
            <a:endParaRPr lang="id-ID" sz="1600" dirty="0">
              <a:solidFill>
                <a:schemeClr val="tx1"/>
              </a:solidFill>
              <a:latin typeface="Cambria (Body)"/>
            </a:endParaRPr>
          </a:p>
          <a:p>
            <a:pPr lvl="1"/>
            <a:r>
              <a:rPr lang="id-ID" sz="1600" dirty="0">
                <a:latin typeface="Cambria (Body)"/>
              </a:rPr>
              <a:t>T</a:t>
            </a:r>
            <a:r>
              <a:rPr lang="en-US" sz="1600" dirty="0" err="1">
                <a:latin typeface="Cambria (Body)"/>
              </a:rPr>
              <a:t>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rahang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atas</a:t>
            </a:r>
            <a:r>
              <a:rPr lang="en-US" sz="1600" dirty="0">
                <a:latin typeface="Cambria (Body)"/>
              </a:rPr>
              <a:t> (1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lvl="1"/>
            <a:r>
              <a:rPr lang="id-ID" sz="1600" dirty="0">
                <a:latin typeface="Cambria (Body)"/>
              </a:rPr>
              <a:t>T</a:t>
            </a:r>
            <a:r>
              <a:rPr lang="en-US" sz="1600" dirty="0" err="1">
                <a:latin typeface="Cambria (Body)"/>
              </a:rPr>
              <a:t>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rahang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bawah</a:t>
            </a:r>
            <a:r>
              <a:rPr lang="en-US" sz="1600" dirty="0">
                <a:latin typeface="Cambria (Body)"/>
              </a:rPr>
              <a:t> (2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lvl="1"/>
            <a:r>
              <a:rPr lang="id-ID" sz="1600" dirty="0">
                <a:latin typeface="Cambria (Body)"/>
              </a:rPr>
              <a:t>T</a:t>
            </a:r>
            <a:r>
              <a:rPr lang="en-US" sz="1600" dirty="0" err="1">
                <a:latin typeface="Cambria (Body)"/>
              </a:rPr>
              <a:t>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langit-langit</a:t>
            </a:r>
            <a:r>
              <a:rPr lang="en-US" sz="1600" dirty="0">
                <a:latin typeface="Cambria (Body)"/>
              </a:rPr>
              <a:t> (2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lvl="1"/>
            <a:r>
              <a:rPr lang="id-ID" sz="1600" dirty="0">
                <a:latin typeface="Cambria (Body)"/>
              </a:rPr>
              <a:t>T</a:t>
            </a:r>
            <a:r>
              <a:rPr lang="en-US" sz="1600" dirty="0" err="1">
                <a:latin typeface="Cambria (Body)"/>
              </a:rPr>
              <a:t>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hidung</a:t>
            </a:r>
            <a:r>
              <a:rPr lang="en-US" sz="1600" dirty="0">
                <a:latin typeface="Cambria (Body)"/>
              </a:rPr>
              <a:t> (2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lvl="1"/>
            <a:r>
              <a:rPr lang="id-ID" sz="1600" dirty="0">
                <a:latin typeface="Cambria (Body)"/>
              </a:rPr>
              <a:t>T</a:t>
            </a:r>
            <a:r>
              <a:rPr lang="en-US" sz="1600" dirty="0" err="1">
                <a:latin typeface="Cambria (Body)"/>
              </a:rPr>
              <a:t>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pipi</a:t>
            </a:r>
            <a:r>
              <a:rPr lang="en-US" sz="1600" dirty="0">
                <a:latin typeface="Cambria (Body)"/>
              </a:rPr>
              <a:t> (2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lvl="1"/>
            <a:r>
              <a:rPr lang="id-ID" sz="1600" dirty="0">
                <a:latin typeface="Cambria (Body)"/>
              </a:rPr>
              <a:t>T</a:t>
            </a:r>
            <a:r>
              <a:rPr lang="en-US" sz="1600" dirty="0" err="1">
                <a:latin typeface="Cambria (Body)"/>
              </a:rPr>
              <a:t>ulang</a:t>
            </a:r>
            <a:r>
              <a:rPr lang="en-US" sz="1600" dirty="0">
                <a:latin typeface="Cambria (Body)"/>
              </a:rPr>
              <a:t> air </a:t>
            </a:r>
            <a:r>
              <a:rPr lang="en-US" sz="1600" dirty="0" err="1">
                <a:latin typeface="Cambria (Body)"/>
              </a:rPr>
              <a:t>mata</a:t>
            </a:r>
            <a:r>
              <a:rPr lang="en-US" sz="1600" dirty="0">
                <a:latin typeface="Cambria (Body)"/>
              </a:rPr>
              <a:t> (2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lvl="1"/>
            <a:r>
              <a:rPr lang="id-ID" sz="1600" dirty="0">
                <a:latin typeface="Cambria (Body)"/>
              </a:rPr>
              <a:t>T</a:t>
            </a:r>
            <a:r>
              <a:rPr lang="en-US" sz="1600" dirty="0" err="1">
                <a:latin typeface="Cambria (Body)"/>
              </a:rPr>
              <a:t>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lidah</a:t>
            </a:r>
            <a:r>
              <a:rPr lang="en-US" sz="1600" dirty="0">
                <a:latin typeface="Cambria (Body)"/>
              </a:rPr>
              <a:t> (1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  <a:endParaRPr lang="id-ID" sz="1600" dirty="0">
              <a:latin typeface="Cambria (Body)"/>
            </a:endParaRPr>
          </a:p>
          <a:p>
            <a:pPr lvl="1"/>
            <a:r>
              <a:rPr lang="en-US" sz="1600" dirty="0" err="1">
                <a:latin typeface="Cambria (Body)"/>
              </a:rPr>
              <a:t>Tulang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konka</a:t>
            </a:r>
            <a:r>
              <a:rPr lang="en-US" sz="1600" dirty="0">
                <a:latin typeface="Cambria (Body)"/>
              </a:rPr>
              <a:t> </a:t>
            </a:r>
            <a:r>
              <a:rPr lang="en-US" sz="1600" dirty="0" err="1">
                <a:latin typeface="Cambria (Body)"/>
              </a:rPr>
              <a:t>hidung</a:t>
            </a:r>
            <a:r>
              <a:rPr lang="en-US" sz="1600" dirty="0">
                <a:latin typeface="Cambria (Body)"/>
              </a:rPr>
              <a:t> (2 </a:t>
            </a:r>
            <a:r>
              <a:rPr lang="en-US" sz="1600" dirty="0" err="1">
                <a:latin typeface="Cambria (Body)"/>
              </a:rPr>
              <a:t>buah</a:t>
            </a:r>
            <a:r>
              <a:rPr lang="en-US" sz="1600" dirty="0">
                <a:latin typeface="Cambria (Body)"/>
              </a:rPr>
              <a:t>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D7FB6-F61B-4570-9BBA-9482D5B8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08" y="627534"/>
            <a:ext cx="31786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9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7668344" cy="8844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Ruas-Ruas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Belakang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(Vertebra)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444132-97F9-490F-AC1A-A809BD944B7E}"/>
              </a:ext>
            </a:extLst>
          </p:cNvPr>
          <p:cNvGrpSpPr/>
          <p:nvPr/>
        </p:nvGrpSpPr>
        <p:grpSpPr>
          <a:xfrm>
            <a:off x="1656160" y="1200150"/>
            <a:ext cx="6342434" cy="3174532"/>
            <a:chOff x="1245734" y="1869620"/>
            <a:chExt cx="7913008" cy="386523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734" y="1869620"/>
              <a:ext cx="4110038" cy="3865239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5018314" y="2296886"/>
              <a:ext cx="158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007427" y="3298371"/>
              <a:ext cx="158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018314" y="4147457"/>
              <a:ext cx="158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007426" y="4920344"/>
              <a:ext cx="158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007428" y="5399315"/>
              <a:ext cx="1582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00599" y="2112220"/>
              <a:ext cx="2558143" cy="36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>
                  <a:latin typeface="Cambria (Body)"/>
                </a:rPr>
                <a:t>Vertebra </a:t>
              </a:r>
              <a:r>
                <a:rPr lang="en-US" sz="1350" i="1" dirty="0" err="1">
                  <a:latin typeface="Cambria (Body)"/>
                </a:rPr>
                <a:t>Cervicalis</a:t>
              </a:r>
              <a:endParaRPr lang="en-US" sz="1350" i="1" dirty="0">
                <a:latin typeface="Cambria (Body)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0599" y="3113705"/>
              <a:ext cx="2558143" cy="36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>
                  <a:latin typeface="Cambria (Body)"/>
                </a:rPr>
                <a:t>Vertebra </a:t>
              </a:r>
              <a:r>
                <a:rPr lang="en-US" sz="1350" i="1" dirty="0" err="1">
                  <a:latin typeface="Cambria (Body)"/>
                </a:rPr>
                <a:t>Thoracalis</a:t>
              </a:r>
              <a:endParaRPr lang="en-US" sz="1350" i="1" dirty="0">
                <a:latin typeface="Cambria (Body)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00599" y="3930523"/>
              <a:ext cx="2558143" cy="36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>
                  <a:latin typeface="Cambria (Body)"/>
                </a:rPr>
                <a:t>Vertebra </a:t>
              </a:r>
              <a:r>
                <a:rPr lang="en-US" sz="1350" i="1" dirty="0" err="1">
                  <a:latin typeface="Cambria (Body)"/>
                </a:rPr>
                <a:t>Lumbaris</a:t>
              </a:r>
              <a:endParaRPr lang="en-US" sz="1350" i="1" dirty="0">
                <a:latin typeface="Cambria (Body)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00599" y="4735678"/>
              <a:ext cx="2558143" cy="36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>
                  <a:latin typeface="Cambria (Body)"/>
                </a:rPr>
                <a:t>Sacrum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0599" y="5225929"/>
              <a:ext cx="1306286" cy="36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>
                  <a:latin typeface="Cambria (Body)"/>
                </a:rPr>
                <a:t>Coccyx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58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988" y="321266"/>
            <a:ext cx="7524328" cy="8844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Rusuk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(Costae) </a:t>
            </a:r>
            <a:r>
              <a:rPr lang="id-ID" dirty="0">
                <a:solidFill>
                  <a:schemeClr val="tx1"/>
                </a:solidFill>
                <a:latin typeface="Cambria (Body)"/>
              </a:rPr>
              <a:t>&amp;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Dada</a:t>
            </a:r>
            <a:r>
              <a:rPr lang="id-ID" dirty="0">
                <a:solidFill>
                  <a:schemeClr val="tx1"/>
                </a:solidFill>
                <a:latin typeface="Cambria (Body)"/>
              </a:rPr>
              <a:t> </a:t>
            </a:r>
            <a:br>
              <a:rPr lang="id-ID" dirty="0">
                <a:solidFill>
                  <a:schemeClr val="tx1"/>
                </a:solidFill>
                <a:latin typeface="Cambria (Body)"/>
              </a:rPr>
            </a:br>
            <a:r>
              <a:rPr lang="en-US" i="1" dirty="0">
                <a:solidFill>
                  <a:schemeClr val="tx1"/>
                </a:solidFill>
                <a:latin typeface="Cambria (Body)"/>
              </a:rPr>
              <a:t>(Sternum)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27F4C1-9D65-41FD-B3F9-2CCAE68D4D08}"/>
              </a:ext>
            </a:extLst>
          </p:cNvPr>
          <p:cNvGrpSpPr/>
          <p:nvPr/>
        </p:nvGrpSpPr>
        <p:grpSpPr>
          <a:xfrm>
            <a:off x="1907704" y="1439376"/>
            <a:ext cx="7331275" cy="2734909"/>
            <a:chOff x="2003310" y="1848558"/>
            <a:chExt cx="9775033" cy="3646545"/>
          </a:xfrm>
        </p:grpSpPr>
        <p:sp>
          <p:nvSpPr>
            <p:cNvPr id="4" name="TextBox 3"/>
            <p:cNvSpPr txBox="1"/>
            <p:nvPr/>
          </p:nvSpPr>
          <p:spPr>
            <a:xfrm>
              <a:off x="7630886" y="2806729"/>
              <a:ext cx="870857" cy="400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>
                <a:latin typeface="Cambria (Body)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947" y="1848558"/>
              <a:ext cx="4862060" cy="36465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782052" y="3899472"/>
              <a:ext cx="1050471" cy="400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>
                <a:latin typeface="Cambria (Body)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53600" y="2022567"/>
              <a:ext cx="141514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350" dirty="0">
                <a:latin typeface="Cambria (Body)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11987" y="2806729"/>
              <a:ext cx="870857" cy="400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>
                <a:latin typeface="Cambria (Body)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48700" y="2660603"/>
              <a:ext cx="11974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latin typeface="Cambria (Body)"/>
                </a:rPr>
                <a:t>Tulang</a:t>
              </a:r>
              <a:r>
                <a:rPr lang="en-US" sz="900" dirty="0">
                  <a:latin typeface="Cambria (Body)"/>
                </a:rPr>
                <a:t> dada </a:t>
              </a:r>
              <a:r>
                <a:rPr lang="en-US" sz="900" dirty="0" err="1">
                  <a:latin typeface="Cambria (Body)"/>
                </a:rPr>
                <a:t>hulu</a:t>
              </a:r>
              <a:endParaRPr lang="en-US" sz="900" dirty="0">
                <a:latin typeface="Cambria (Body)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83324" y="3334765"/>
              <a:ext cx="870857" cy="400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>
                <a:latin typeface="Cambria (Body)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48700" y="3265826"/>
              <a:ext cx="11974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latin typeface="Cambria (Body)"/>
                </a:rPr>
                <a:t>Tulang</a:t>
              </a:r>
              <a:r>
                <a:rPr lang="en-US" sz="900" dirty="0">
                  <a:latin typeface="Cambria (Body)"/>
                </a:rPr>
                <a:t> dada </a:t>
              </a:r>
              <a:r>
                <a:rPr lang="en-US" sz="900" dirty="0" err="1">
                  <a:latin typeface="Cambria (Body)"/>
                </a:rPr>
                <a:t>badan</a:t>
              </a:r>
              <a:endParaRPr lang="en-US" sz="900" dirty="0">
                <a:latin typeface="Cambria (Body)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32372" y="3773036"/>
              <a:ext cx="11974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latin typeface="Cambria (Body)"/>
                </a:rPr>
                <a:t>Tulang</a:t>
              </a:r>
              <a:r>
                <a:rPr lang="en-US" sz="900" dirty="0">
                  <a:latin typeface="Cambria (Body)"/>
                </a:rPr>
                <a:t> </a:t>
              </a:r>
              <a:r>
                <a:rPr lang="en-US" sz="900" dirty="0" err="1">
                  <a:latin typeface="Cambria (Body)"/>
                </a:rPr>
                <a:t>taju</a:t>
              </a:r>
              <a:r>
                <a:rPr lang="en-US" sz="900" dirty="0">
                  <a:latin typeface="Cambria (Body)"/>
                </a:rPr>
                <a:t> </a:t>
              </a:r>
              <a:r>
                <a:rPr lang="en-US" sz="900" dirty="0" err="1">
                  <a:latin typeface="Cambria (Body)"/>
                </a:rPr>
                <a:t>pedang</a:t>
              </a:r>
              <a:endParaRPr lang="en-US" sz="900" dirty="0">
                <a:latin typeface="Cambria (Body)"/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0080172" y="2833432"/>
              <a:ext cx="315686" cy="125070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mbria (Body)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61172" y="3247417"/>
              <a:ext cx="131717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>
                  <a:latin typeface="Cambria (Body)"/>
                </a:rPr>
                <a:t>Sternum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79609" y="3124187"/>
              <a:ext cx="136040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>
                  <a:latin typeface="Cambria (Body)"/>
                </a:rPr>
                <a:t>Costae Vera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79609" y="4506574"/>
              <a:ext cx="149935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Cambria (Body)"/>
                </a:rPr>
                <a:t>Costae </a:t>
              </a:r>
              <a:r>
                <a:rPr lang="en-US" sz="1050" i="1" dirty="0" err="1">
                  <a:latin typeface="Cambria (Body)"/>
                </a:rPr>
                <a:t>arcuaria</a:t>
              </a:r>
              <a:endParaRPr lang="en-US" sz="1050" i="1" dirty="0">
                <a:latin typeface="Cambria (Body)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520570" y="3334765"/>
              <a:ext cx="502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617470" y="4671015"/>
              <a:ext cx="502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617470" y="5305818"/>
              <a:ext cx="502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39533" y="5112895"/>
              <a:ext cx="183953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Cambria (Body)"/>
                </a:rPr>
                <a:t>Costae </a:t>
              </a:r>
              <a:r>
                <a:rPr lang="en-US" sz="1050" i="1" dirty="0" err="1">
                  <a:latin typeface="Cambria (Body)"/>
                </a:rPr>
                <a:t>fluctuantes</a:t>
              </a:r>
              <a:endParaRPr lang="en-US" sz="1050" i="1" dirty="0">
                <a:latin typeface="Cambria (Body)"/>
              </a:endParaRPr>
            </a:p>
          </p:txBody>
        </p:sp>
        <p:sp>
          <p:nvSpPr>
            <p:cNvPr id="27" name="Right Brace 26"/>
            <p:cNvSpPr/>
            <p:nvPr/>
          </p:nvSpPr>
          <p:spPr>
            <a:xfrm rot="10800000">
              <a:off x="2857368" y="4623472"/>
              <a:ext cx="241640" cy="68234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Cambria (Body)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3310" y="4623472"/>
              <a:ext cx="106728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>
                  <a:latin typeface="Cambria (Body)"/>
                </a:rPr>
                <a:t>Costae </a:t>
              </a:r>
            </a:p>
            <a:p>
              <a:r>
                <a:rPr lang="en-US" sz="1350" i="1" dirty="0">
                  <a:latin typeface="Cambria (Body)"/>
                </a:rPr>
                <a:t>spuria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68778" y="1439376"/>
            <a:ext cx="2628200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ambria (Body)"/>
              </a:rPr>
              <a:t>Costae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ada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dibagi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menjadi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2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jenis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i="1" dirty="0">
                <a:solidFill>
                  <a:schemeClr val="tx1"/>
                </a:solidFill>
                <a:latin typeface="Cambria (Body)"/>
              </a:rPr>
              <a:t>Costae </a:t>
            </a:r>
            <a:r>
              <a:rPr lang="en-US" sz="1200" i="1" dirty="0" err="1">
                <a:solidFill>
                  <a:schemeClr val="tx1"/>
                </a:solidFill>
                <a:latin typeface="Cambria (Body)"/>
              </a:rPr>
              <a:t>vera</a:t>
            </a:r>
            <a:endParaRPr lang="en-US" sz="1200" i="1" dirty="0">
              <a:solidFill>
                <a:schemeClr val="tx1"/>
              </a:solidFill>
              <a:latin typeface="Cambria (Body)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sz="1200" i="1" dirty="0">
                <a:solidFill>
                  <a:schemeClr val="tx1"/>
                </a:solidFill>
                <a:latin typeface="Cambria (Body)"/>
              </a:rPr>
              <a:t>Costae </a:t>
            </a:r>
            <a:r>
              <a:rPr lang="en-US" sz="1200" i="1" dirty="0" err="1">
                <a:solidFill>
                  <a:schemeClr val="tx1"/>
                </a:solidFill>
                <a:latin typeface="Cambria (Body)"/>
              </a:rPr>
              <a:t>spuria</a:t>
            </a:r>
            <a:endParaRPr lang="en-US" sz="1200" i="1" dirty="0">
              <a:solidFill>
                <a:schemeClr val="tx1"/>
              </a:solidFill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2134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Cambria (Body)"/>
              </a:rPr>
              <a:t>SKELETON APPENDICULAR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135BE-19B2-A94C-856F-93D14A458E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987574"/>
            <a:ext cx="6912768" cy="3211761"/>
          </a:xfrm>
        </p:spPr>
        <p:txBody>
          <a:bodyPr/>
          <a:lstStyle/>
          <a:p>
            <a:r>
              <a:rPr lang="en-US" sz="1800" b="1" u="sng" dirty="0">
                <a:solidFill>
                  <a:schemeClr val="tx1"/>
                </a:solidFill>
                <a:latin typeface="Cambria (Body)"/>
              </a:rPr>
              <a:t>ANGGOTA GERAK PADA MANUSIA</a:t>
            </a:r>
          </a:p>
          <a:p>
            <a:endParaRPr lang="en-US" sz="1800" b="1" dirty="0">
              <a:solidFill>
                <a:schemeClr val="tx1"/>
              </a:solidFill>
              <a:latin typeface="Cambria (Body)"/>
            </a:endParaRPr>
          </a:p>
          <a:p>
            <a:pPr marL="257175" indent="-257175"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Anggota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(Superior)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mbria (Body)"/>
              </a:rPr>
              <a:t>Gelang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bahu</a:t>
            </a:r>
            <a:r>
              <a:rPr lang="en-US" sz="1800" dirty="0">
                <a:latin typeface="Cambria (Body)"/>
              </a:rPr>
              <a:t> (pectoral girdle)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mbria (Body)"/>
              </a:rPr>
              <a:t>Anggota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gerak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bebas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atas</a:t>
            </a:r>
            <a:r>
              <a:rPr lang="en-US" sz="1800" dirty="0">
                <a:latin typeface="Cambria (Body)"/>
              </a:rPr>
              <a:t> (</a:t>
            </a:r>
            <a:r>
              <a:rPr lang="en-US" sz="1800" dirty="0" err="1">
                <a:latin typeface="Cambria (Body)"/>
              </a:rPr>
              <a:t>ektremitas</a:t>
            </a:r>
            <a:r>
              <a:rPr lang="en-US" sz="1800" dirty="0">
                <a:latin typeface="Cambria (Body)"/>
              </a:rPr>
              <a:t> superior)</a:t>
            </a:r>
          </a:p>
          <a:p>
            <a:endParaRPr lang="en-US" sz="1800" dirty="0">
              <a:solidFill>
                <a:schemeClr val="tx1"/>
              </a:solidFill>
              <a:latin typeface="Cambria (Body)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.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Anggota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bawah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(Inferior)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mbria (Body)"/>
              </a:rPr>
              <a:t>Gelang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pinggul</a:t>
            </a:r>
            <a:r>
              <a:rPr lang="en-US" sz="1800" dirty="0">
                <a:latin typeface="Cambria (Body)"/>
              </a:rPr>
              <a:t> (pelvic girdle)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mbria (Body)"/>
              </a:rPr>
              <a:t>Anggota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gerak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bebas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bawah</a:t>
            </a:r>
            <a:r>
              <a:rPr lang="en-US" sz="1800" dirty="0">
                <a:latin typeface="Cambria (Body)"/>
              </a:rPr>
              <a:t> (</a:t>
            </a:r>
            <a:r>
              <a:rPr lang="en-US" sz="1800" dirty="0" err="1">
                <a:latin typeface="Cambria (Body)"/>
              </a:rPr>
              <a:t>ekstremitas</a:t>
            </a:r>
            <a:r>
              <a:rPr lang="en-US" sz="1800" dirty="0">
                <a:latin typeface="Cambria (Body)"/>
              </a:rPr>
              <a:t> inferior)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1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Gelang</a:t>
            </a:r>
            <a:r>
              <a:rPr lang="en-US" dirty="0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Bahu</a:t>
            </a:r>
            <a:r>
              <a:rPr lang="en-US" dirty="0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 (Pectoral Girdle)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60C008-AE3B-CB45-809A-8EBEAF7000B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1073881"/>
            <a:ext cx="6912768" cy="2995737"/>
          </a:xfrm>
        </p:spPr>
        <p:txBody>
          <a:bodyPr/>
          <a:lstStyle/>
          <a:p>
            <a:r>
              <a:rPr lang="en-US" sz="1600" dirty="0" err="1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Terdiri</a:t>
            </a:r>
            <a:r>
              <a:rPr lang="en-US" sz="1600" dirty="0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atas</a:t>
            </a:r>
            <a:r>
              <a:rPr lang="en-US" sz="1600" dirty="0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 :</a:t>
            </a:r>
          </a:p>
          <a:p>
            <a:pPr marL="454343" lvl="1" indent="-214313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mbria (Body)"/>
                <a:cs typeface="Times New Roman" panose="02020603050405020304" pitchFamily="18" charset="0"/>
              </a:rPr>
              <a:t>Tulang</a:t>
            </a:r>
            <a:r>
              <a:rPr lang="en-US" sz="1600" dirty="0">
                <a:latin typeface="Cambria (Body)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mbria (Body)"/>
                <a:cs typeface="Times New Roman" panose="02020603050405020304" pitchFamily="18" charset="0"/>
              </a:rPr>
              <a:t>belikat</a:t>
            </a:r>
            <a:r>
              <a:rPr lang="en-US" sz="1600" dirty="0">
                <a:latin typeface="Cambria (Body)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ambria (Body)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latin typeface="Cambria (Body)"/>
                <a:cs typeface="Times New Roman" panose="02020603050405020304" pitchFamily="18" charset="0"/>
              </a:rPr>
              <a:t>Os</a:t>
            </a:r>
            <a:r>
              <a:rPr lang="en-US" sz="1600" i="1" dirty="0">
                <a:latin typeface="Cambria (Body)"/>
                <a:cs typeface="Times New Roman" panose="02020603050405020304" pitchFamily="18" charset="0"/>
              </a:rPr>
              <a:t> Scapula)</a:t>
            </a:r>
          </a:p>
          <a:p>
            <a:pPr marL="454343" lvl="1" indent="-214313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mbria (Body)"/>
                <a:cs typeface="Times New Roman" panose="02020603050405020304" pitchFamily="18" charset="0"/>
              </a:rPr>
              <a:t>Tulang</a:t>
            </a:r>
            <a:r>
              <a:rPr lang="en-US" sz="1600" dirty="0">
                <a:latin typeface="Cambria (Body)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mbria (Body)"/>
                <a:cs typeface="Times New Roman" panose="02020603050405020304" pitchFamily="18" charset="0"/>
              </a:rPr>
              <a:t>selangka</a:t>
            </a:r>
            <a:r>
              <a:rPr lang="en-US" sz="1600" dirty="0">
                <a:latin typeface="Cambria (Body)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Cambria (Body)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latin typeface="Cambria (Body)"/>
                <a:cs typeface="Times New Roman" panose="02020603050405020304" pitchFamily="18" charset="0"/>
              </a:rPr>
              <a:t>Os</a:t>
            </a:r>
            <a:r>
              <a:rPr lang="en-US" sz="1600" i="1" dirty="0">
                <a:latin typeface="Cambria (Body)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Cambria (Body)"/>
                <a:cs typeface="Times New Roman" panose="02020603050405020304" pitchFamily="18" charset="0"/>
              </a:rPr>
              <a:t>Clavicula</a:t>
            </a:r>
            <a:r>
              <a:rPr lang="en-US" sz="1600" i="1" dirty="0">
                <a:latin typeface="Cambria (Body)"/>
                <a:cs typeface="Times New Roman" panose="02020603050405020304" pitchFamily="18" charset="0"/>
              </a:rPr>
              <a:t>)</a:t>
            </a:r>
          </a:p>
          <a:p>
            <a:pPr marL="454343" lvl="1" indent="-214313">
              <a:buFont typeface="Arial" panose="020B0604020202020204" pitchFamily="34" charset="0"/>
              <a:buChar char="•"/>
            </a:pPr>
            <a:endParaRPr lang="en-US" sz="800" dirty="0">
              <a:latin typeface="Cambria (Body)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Fungsi</a:t>
            </a:r>
            <a:r>
              <a:rPr lang="en-US" sz="1600" dirty="0">
                <a:solidFill>
                  <a:schemeClr val="tx1"/>
                </a:solidFill>
                <a:latin typeface="Cambria (Body)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sz="1600" dirty="0" err="1">
                <a:latin typeface="Cambria (Body)"/>
                <a:cs typeface="Times New Roman" panose="02020603050405020304" pitchFamily="18" charset="0"/>
              </a:rPr>
              <a:t>Menghubungkan</a:t>
            </a:r>
            <a:r>
              <a:rPr lang="en-US" sz="1600" dirty="0">
                <a:latin typeface="Cambria (Body)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mbria (Body)"/>
                <a:cs typeface="Times New Roman" panose="02020603050405020304" pitchFamily="18" charset="0"/>
              </a:rPr>
              <a:t>ektremitas</a:t>
            </a:r>
            <a:r>
              <a:rPr lang="en-US" sz="1600" dirty="0">
                <a:latin typeface="Cambria (Body)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1600" dirty="0">
                <a:latin typeface="Cambria (Body)"/>
                <a:cs typeface="Times New Roman" panose="02020603050405020304" pitchFamily="18" charset="0"/>
              </a:rPr>
              <a:t>superior </a:t>
            </a:r>
            <a:r>
              <a:rPr lang="en-US" sz="1600" dirty="0" err="1">
                <a:latin typeface="Cambria (Body)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Cambria (Body)"/>
                <a:cs typeface="Times New Roman" panose="02020603050405020304" pitchFamily="18" charset="0"/>
              </a:rPr>
              <a:t> skeleton axial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17" y="1375740"/>
            <a:ext cx="3043928" cy="23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7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Ekstremitas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Superior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8619DB-33D0-C14E-B193-D9796A76023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771551"/>
            <a:ext cx="6912768" cy="3888432"/>
          </a:xfrm>
        </p:spPr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Cambria (Body)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Cambria (Body)"/>
              </a:rPr>
              <a:t>Terdiri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marL="214313" indent="-214313" algn="just"/>
            <a:r>
              <a:rPr lang="en-US" i="1" dirty="0" err="1">
                <a:solidFill>
                  <a:schemeClr val="tx1"/>
                </a:solidFill>
                <a:latin typeface="Cambria (Body)"/>
              </a:rPr>
              <a:t>Regio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 Brachium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lengan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(</a:t>
            </a:r>
            <a:r>
              <a:rPr lang="en-US" i="1" dirty="0" err="1">
                <a:solidFill>
                  <a:schemeClr val="tx1"/>
                </a:solidFill>
                <a:latin typeface="Cambria (Body)"/>
              </a:rPr>
              <a:t>Os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mbria (Body)"/>
              </a:rPr>
              <a:t>Humerus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)</a:t>
            </a:r>
          </a:p>
          <a:p>
            <a:pPr marL="214313" indent="-214313" algn="just"/>
            <a:r>
              <a:rPr lang="en-US" i="1" dirty="0" err="1">
                <a:solidFill>
                  <a:schemeClr val="tx1"/>
                </a:solidFill>
                <a:latin typeface="Cambria (Body)"/>
              </a:rPr>
              <a:t>Regio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mbria (Body)"/>
              </a:rPr>
              <a:t>Antebrachium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	: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hasta 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(</a:t>
            </a:r>
            <a:r>
              <a:rPr lang="en-US" i="1" dirty="0" err="1">
                <a:solidFill>
                  <a:schemeClr val="tx1"/>
                </a:solidFill>
                <a:latin typeface="Cambria (Body)"/>
              </a:rPr>
              <a:t>Os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 Ulna)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pengumpil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(</a:t>
            </a:r>
            <a:r>
              <a:rPr lang="en-US" i="1" dirty="0" err="1">
                <a:solidFill>
                  <a:schemeClr val="tx1"/>
                </a:solidFill>
                <a:latin typeface="Cambria (Body)"/>
              </a:rPr>
              <a:t>Os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 Radius)</a:t>
            </a:r>
          </a:p>
          <a:p>
            <a:pPr marL="214313" indent="-214313" algn="just"/>
            <a:r>
              <a:rPr lang="en-US" i="1" dirty="0" err="1">
                <a:solidFill>
                  <a:schemeClr val="tx1"/>
                </a:solidFill>
                <a:latin typeface="Cambria (Body)"/>
              </a:rPr>
              <a:t>Regio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 Manus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	: 8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pergelanan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tangan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(Ossa Carpalia), 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5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telapak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tangan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(Ossa </a:t>
            </a:r>
            <a:r>
              <a:rPr lang="en-US" i="1" dirty="0" err="1">
                <a:solidFill>
                  <a:schemeClr val="tx1"/>
                </a:solidFill>
                <a:latin typeface="Cambria (Body)"/>
              </a:rPr>
              <a:t>Metacarpalia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),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5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jari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mbria (Body)"/>
              </a:rPr>
              <a:t>(Ossa Phalanges)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806C27-D39D-42E2-883C-FAF064FD7D36}"/>
              </a:ext>
            </a:extLst>
          </p:cNvPr>
          <p:cNvGrpSpPr/>
          <p:nvPr/>
        </p:nvGrpSpPr>
        <p:grpSpPr>
          <a:xfrm>
            <a:off x="2162776" y="2427734"/>
            <a:ext cx="6657696" cy="2342411"/>
            <a:chOff x="3192919" y="3326402"/>
            <a:chExt cx="7818999" cy="31826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40" b="14619"/>
            <a:stretch/>
          </p:blipFill>
          <p:spPr>
            <a:xfrm>
              <a:off x="3192919" y="3326402"/>
              <a:ext cx="5694588" cy="318264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038728" y="4223657"/>
              <a:ext cx="1001485" cy="3483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892450" y="4953001"/>
              <a:ext cx="746351" cy="2041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93119" y="5168028"/>
              <a:ext cx="746351" cy="2041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541725" y="5486400"/>
              <a:ext cx="1447799" cy="8383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59486" y="4572000"/>
              <a:ext cx="468085" cy="4830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8327571" y="4813535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281769" y="4631554"/>
              <a:ext cx="1730149" cy="502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rgbClr val="FF0000"/>
                  </a:solidFill>
                </a:rPr>
                <a:t>Sendi</a:t>
              </a:r>
              <a:r>
                <a:rPr lang="en-US" sz="1050" dirty="0">
                  <a:solidFill>
                    <a:srgbClr val="FF0000"/>
                  </a:solidFill>
                </a:rPr>
                <a:t> </a:t>
              </a:r>
              <a:r>
                <a:rPr lang="en-US" sz="1050" dirty="0" err="1">
                  <a:solidFill>
                    <a:srgbClr val="FF0000"/>
                  </a:solidFill>
                </a:rPr>
                <a:t>Siku</a:t>
              </a:r>
              <a:r>
                <a:rPr lang="en-US" sz="1050" dirty="0">
                  <a:solidFill>
                    <a:srgbClr val="FF0000"/>
                  </a:solidFill>
                </a:rPr>
                <a:t> </a:t>
              </a:r>
              <a:r>
                <a:rPr lang="en-US" sz="1050" i="1" dirty="0">
                  <a:solidFill>
                    <a:srgbClr val="FF0000"/>
                  </a:solidFill>
                </a:rPr>
                <a:t>(</a:t>
              </a:r>
              <a:r>
                <a:rPr lang="en-US" sz="1050" i="1" dirty="0" err="1">
                  <a:solidFill>
                    <a:srgbClr val="FF0000"/>
                  </a:solidFill>
                </a:rPr>
                <a:t>Artikulasi</a:t>
              </a:r>
              <a:r>
                <a:rPr lang="en-US" sz="1050" i="1" dirty="0">
                  <a:solidFill>
                    <a:srgbClr val="FF0000"/>
                  </a:solidFill>
                </a:rPr>
                <a:t> </a:t>
              </a:r>
              <a:r>
                <a:rPr lang="en-US" sz="1050" i="1" dirty="0" err="1">
                  <a:solidFill>
                    <a:srgbClr val="FF0000"/>
                  </a:solidFill>
                </a:rPr>
                <a:t>Cubiti</a:t>
              </a:r>
              <a:r>
                <a:rPr lang="en-US" sz="1050" i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51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ambria (Body)"/>
              </a:rPr>
              <a:t>Persendian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pada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anggota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gerak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atas</a:t>
            </a:r>
            <a:endParaRPr lang="en-US" dirty="0">
              <a:latin typeface="Cambria (Body)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2DDD2B-58DB-41D1-BE56-620A8DFF3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06164"/>
              </p:ext>
            </p:extLst>
          </p:nvPr>
        </p:nvGraphicFramePr>
        <p:xfrm>
          <a:off x="1691682" y="987425"/>
          <a:ext cx="7200347" cy="380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2">
                  <a:extLst>
                    <a:ext uri="{9D8B030D-6E8A-4147-A177-3AD203B41FA5}">
                      <a16:colId xmlns:a16="http://schemas.microsoft.com/office/drawing/2014/main" val="633619297"/>
                    </a:ext>
                  </a:extLst>
                </a:gridCol>
                <a:gridCol w="2400806">
                  <a:extLst>
                    <a:ext uri="{9D8B030D-6E8A-4147-A177-3AD203B41FA5}">
                      <a16:colId xmlns:a16="http://schemas.microsoft.com/office/drawing/2014/main" val="1267164884"/>
                    </a:ext>
                  </a:extLst>
                </a:gridCol>
                <a:gridCol w="2423391">
                  <a:extLst>
                    <a:ext uri="{9D8B030D-6E8A-4147-A177-3AD203B41FA5}">
                      <a16:colId xmlns:a16="http://schemas.microsoft.com/office/drawing/2014/main" val="3174197144"/>
                    </a:ext>
                  </a:extLst>
                </a:gridCol>
                <a:gridCol w="1800088">
                  <a:extLst>
                    <a:ext uri="{9D8B030D-6E8A-4147-A177-3AD203B41FA5}">
                      <a16:colId xmlns:a16="http://schemas.microsoft.com/office/drawing/2014/main" val="2548296957"/>
                    </a:ext>
                  </a:extLst>
                </a:gridCol>
              </a:tblGrid>
              <a:tr h="601579"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chemeClr val="tx2"/>
                          </a:solidFill>
                          <a:latin typeface="Cambria (Body)"/>
                        </a:rPr>
                        <a:t>NO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</a:rPr>
                        <a:t>Menghubungkan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</a:rPr>
                        <a:t>Nama</a:t>
                      </a: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</a:rPr>
                        <a:t>Jenis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extLst>
                  <a:ext uri="{0D108BD9-81ED-4DB2-BD59-A6C34878D82A}">
                    <a16:rowId xmlns:a16="http://schemas.microsoft.com/office/drawing/2014/main" val="1212786787"/>
                  </a:ext>
                </a:extLst>
              </a:tr>
              <a:tr h="601579"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chemeClr val="tx2"/>
                          </a:solidFill>
                          <a:latin typeface="Cambria (Body)"/>
                        </a:rPr>
                        <a:t>1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i="1" dirty="0" err="1">
                          <a:solidFill>
                            <a:schemeClr val="tx2"/>
                          </a:solidFill>
                          <a:latin typeface="Cambria (Body)"/>
                        </a:rPr>
                        <a:t>Os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Cambria (Body)"/>
                        </a:rPr>
                        <a:t> Scapula – </a:t>
                      </a:r>
                      <a:r>
                        <a:rPr lang="en-US" sz="1600" i="1" dirty="0" err="1">
                          <a:solidFill>
                            <a:schemeClr val="tx2"/>
                          </a:solidFill>
                          <a:latin typeface="Cambria (Body)"/>
                        </a:rPr>
                        <a:t>Os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Cambria (Body)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chemeClr val="tx2"/>
                          </a:solidFill>
                          <a:latin typeface="Cambria (Body)"/>
                        </a:rPr>
                        <a:t>Humerus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Cambria (Body)"/>
                        </a:rPr>
                        <a:t> 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bahu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peluru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extLst>
                  <a:ext uri="{0D108BD9-81ED-4DB2-BD59-A6C34878D82A}">
                    <a16:rowId xmlns:a16="http://schemas.microsoft.com/office/drawing/2014/main" val="4284387757"/>
                  </a:ext>
                </a:extLst>
              </a:tr>
              <a:tr h="868947"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chemeClr val="tx2"/>
                          </a:solidFill>
                          <a:latin typeface="Cambria (Body)"/>
                        </a:rPr>
                        <a:t>2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i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Humerus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en-US" sz="1600" i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Radius &amp; Ulna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siku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sz="1600" b="1" i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artikulasi</a:t>
                      </a:r>
                      <a:r>
                        <a:rPr lang="en-US" sz="1600" b="1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="1" i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cubiti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) 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engsel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extLst>
                  <a:ext uri="{0D108BD9-81ED-4DB2-BD59-A6C34878D82A}">
                    <a16:rowId xmlns:a16="http://schemas.microsoft.com/office/drawing/2014/main" val="3585116710"/>
                  </a:ext>
                </a:extLst>
              </a:tr>
              <a:tr h="868947"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chemeClr val="tx2"/>
                          </a:solidFill>
                          <a:latin typeface="Cambria (Body)"/>
                        </a:rPr>
                        <a:t>3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i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Radius &amp; Ulna – Ossa Carpalia 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pergelangan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tangan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condyloid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extLst>
                  <a:ext uri="{0D108BD9-81ED-4DB2-BD59-A6C34878D82A}">
                    <a16:rowId xmlns:a16="http://schemas.microsoft.com/office/drawing/2014/main" val="911044122"/>
                  </a:ext>
                </a:extLst>
              </a:tr>
              <a:tr h="868947"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chemeClr val="tx2"/>
                          </a:solidFill>
                          <a:latin typeface="Cambria (Body)"/>
                        </a:rPr>
                        <a:t>4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Antar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Ossa phalanges 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antar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ruas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jari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tangan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engsel</a:t>
                      </a:r>
                      <a:endParaRPr lang="en-US" sz="16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104955" marR="104955" marT="34290" marB="34290"/>
                </a:tc>
                <a:extLst>
                  <a:ext uri="{0D108BD9-81ED-4DB2-BD59-A6C34878D82A}">
                    <a16:rowId xmlns:a16="http://schemas.microsoft.com/office/drawing/2014/main" val="421355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34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 (Body)"/>
              </a:rPr>
              <a:t>5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Jari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Tangan</a:t>
            </a:r>
            <a:endParaRPr lang="en-US" dirty="0">
              <a:solidFill>
                <a:schemeClr val="tx1"/>
              </a:solidFill>
              <a:latin typeface="Cambria (Body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C2BC4F-D7CA-41AA-BFDB-AB7410DB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87573"/>
            <a:ext cx="6912768" cy="3528393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(Body)"/>
              </a:rPr>
              <a:t>1 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Jempol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Tangan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(Pollex)</a:t>
            </a:r>
          </a:p>
          <a:p>
            <a:pPr marL="3429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2 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Telunjuk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Tangan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(Index)</a:t>
            </a:r>
          </a:p>
          <a:p>
            <a:pPr marL="3429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3 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Jari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Tengah 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Digitus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Medius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)</a:t>
            </a:r>
          </a:p>
          <a:p>
            <a:pPr marL="3429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4 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Jari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Manis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(</a:t>
            </a:r>
            <a:r>
              <a:rPr lang="en-US" sz="1800" i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Digitus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Annularis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)</a:t>
            </a:r>
          </a:p>
          <a:p>
            <a:pPr marL="34290" indent="0">
              <a:buNone/>
            </a:pP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5 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Jari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Kelingking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(</a:t>
            </a:r>
            <a:r>
              <a:rPr lang="en-US" sz="1800" i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Digitus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Minimus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)</a:t>
            </a:r>
            <a:endParaRPr lang="en-US" sz="1800" dirty="0">
              <a:solidFill>
                <a:schemeClr val="tx1"/>
              </a:solidFill>
              <a:latin typeface="Cambria (Body)"/>
            </a:endParaRPr>
          </a:p>
          <a:p>
            <a:pPr marL="3429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138222-D541-4DA5-A737-BD2C7479CE2C}"/>
              </a:ext>
            </a:extLst>
          </p:cNvPr>
          <p:cNvGrpSpPr/>
          <p:nvPr/>
        </p:nvGrpSpPr>
        <p:grpSpPr>
          <a:xfrm>
            <a:off x="3076576" y="1578863"/>
            <a:ext cx="5500007" cy="2775422"/>
            <a:chOff x="3690257" y="2010167"/>
            <a:chExt cx="7097486" cy="33798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29" r="18425" b="4834"/>
            <a:stretch/>
          </p:blipFill>
          <p:spPr>
            <a:xfrm>
              <a:off x="7522029" y="2010167"/>
              <a:ext cx="3265714" cy="2899290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64086" y="4038600"/>
              <a:ext cx="2449285" cy="1110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90257" y="5024570"/>
              <a:ext cx="2873829" cy="36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latin typeface="Cambria (Body)"/>
                </a:rPr>
                <a:t>Telapak</a:t>
              </a:r>
              <a:r>
                <a:rPr lang="en-US" sz="1350" dirty="0">
                  <a:latin typeface="Cambria (Body)"/>
                </a:rPr>
                <a:t> </a:t>
              </a:r>
              <a:r>
                <a:rPr lang="en-US" sz="1350" dirty="0" err="1">
                  <a:latin typeface="Cambria (Body)"/>
                </a:rPr>
                <a:t>Tangan</a:t>
              </a:r>
              <a:r>
                <a:rPr lang="en-US" sz="1350" dirty="0">
                  <a:latin typeface="Cambria (Body)"/>
                </a:rPr>
                <a:t> = </a:t>
              </a:r>
              <a:r>
                <a:rPr lang="en-US" sz="1350" i="1" dirty="0">
                  <a:latin typeface="Cambria (Body)"/>
                </a:rPr>
                <a:t>Palmar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93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mbria (Body)"/>
              </a:rPr>
              <a:t>Gelang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Panggul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(Pelvic Girdle)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7CEC4-F831-4AD9-932A-CB67A119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093" y="865500"/>
            <a:ext cx="4635091" cy="3722474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Terdiri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Panggul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Cambria (Body)"/>
              </a:rPr>
              <a:t>(</a:t>
            </a:r>
            <a:r>
              <a:rPr lang="en-US" sz="1200" i="1" dirty="0" err="1">
                <a:solidFill>
                  <a:schemeClr val="tx1"/>
                </a:solidFill>
                <a:latin typeface="Cambria (Body)"/>
              </a:rPr>
              <a:t>Os</a:t>
            </a:r>
            <a:r>
              <a:rPr lang="en-US" sz="1200" i="1" dirty="0">
                <a:solidFill>
                  <a:schemeClr val="tx1"/>
                </a:solidFill>
                <a:latin typeface="Cambria (Body)"/>
              </a:rPr>
              <a:t> Coxae)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err="1">
                <a:solidFill>
                  <a:schemeClr val="tx1"/>
                </a:solidFill>
                <a:latin typeface="Cambria (Body)"/>
              </a:rPr>
              <a:t>Os</a:t>
            </a:r>
            <a:r>
              <a:rPr lang="en-US" sz="1200" i="1" dirty="0">
                <a:solidFill>
                  <a:schemeClr val="tx1"/>
                </a:solidFill>
                <a:latin typeface="Cambria (Body)"/>
              </a:rPr>
              <a:t> Sacrum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ekor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Cambria (Body)"/>
              </a:rPr>
              <a:t>(</a:t>
            </a:r>
            <a:r>
              <a:rPr lang="en-US" sz="1200" i="1" dirty="0" err="1">
                <a:solidFill>
                  <a:schemeClr val="tx1"/>
                </a:solidFill>
                <a:latin typeface="Cambria (Body)"/>
              </a:rPr>
              <a:t>Os</a:t>
            </a:r>
            <a:r>
              <a:rPr lang="en-US" sz="1200" i="1" dirty="0">
                <a:solidFill>
                  <a:schemeClr val="tx1"/>
                </a:solidFill>
                <a:latin typeface="Cambria (Body)"/>
              </a:rPr>
              <a:t> Coccyx) </a:t>
            </a:r>
          </a:p>
          <a:p>
            <a:pPr marL="214313" indent="-214313"/>
            <a:endParaRPr lang="en-US" sz="400" dirty="0">
              <a:solidFill>
                <a:schemeClr val="tx1"/>
              </a:solidFill>
              <a:latin typeface="Cambria (Body)"/>
            </a:endParaRPr>
          </a:p>
          <a:p>
            <a:pPr marL="3429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Fungsi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Menghubungkan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ektremitas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inferior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skeleton axial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Melindungi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sebagian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organ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pencernaan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kandung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mbria (Body)"/>
              </a:rPr>
              <a:t>kemih</a:t>
            </a:r>
            <a:r>
              <a:rPr lang="en-US" sz="1200" dirty="0">
                <a:solidFill>
                  <a:schemeClr val="tx1"/>
                </a:solidFill>
                <a:latin typeface="Cambria (Body)"/>
              </a:rPr>
              <a:t>, dan organ </a:t>
            </a:r>
            <a:r>
              <a:rPr lang="id-ID" sz="1200" dirty="0">
                <a:solidFill>
                  <a:schemeClr val="tx1"/>
                </a:solidFill>
                <a:latin typeface="Cambria (Body)"/>
              </a:rPr>
              <a:t>reproduksi</a:t>
            </a:r>
            <a:endParaRPr lang="en-US" sz="1200" dirty="0">
              <a:solidFill>
                <a:schemeClr val="tx1"/>
              </a:solidFill>
              <a:latin typeface="Cambria (Body)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FAF355-B490-4C9F-8747-CEEA83727155}"/>
              </a:ext>
            </a:extLst>
          </p:cNvPr>
          <p:cNvGrpSpPr/>
          <p:nvPr/>
        </p:nvGrpSpPr>
        <p:grpSpPr>
          <a:xfrm>
            <a:off x="4719255" y="1144122"/>
            <a:ext cx="3957201" cy="3648314"/>
            <a:chOff x="6292339" y="1525496"/>
            <a:chExt cx="4189017" cy="38281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65" t="37778" r="39206" b="26984"/>
            <a:stretch/>
          </p:blipFill>
          <p:spPr>
            <a:xfrm>
              <a:off x="8153400" y="1525496"/>
              <a:ext cx="2327956" cy="3828192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7444242" y="1915885"/>
              <a:ext cx="1340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7792585" y="2275113"/>
              <a:ext cx="1340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7641771" y="2525485"/>
              <a:ext cx="16647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99565" y="1777384"/>
              <a:ext cx="1132114" cy="314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 err="1">
                  <a:latin typeface="Cambria (Body)"/>
                </a:rPr>
                <a:t>Os</a:t>
              </a:r>
              <a:r>
                <a:rPr lang="en-US" sz="1350" i="1" dirty="0">
                  <a:latin typeface="Cambria (Body)"/>
                </a:rPr>
                <a:t> </a:t>
              </a:r>
              <a:r>
                <a:rPr lang="en-US" sz="1350" i="1" dirty="0" err="1">
                  <a:latin typeface="Cambria (Body)"/>
                </a:rPr>
                <a:t>Coxae</a:t>
              </a:r>
              <a:endParaRPr lang="en-US" sz="1350" i="1" dirty="0">
                <a:latin typeface="Cambria (Body)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40879" y="2136613"/>
              <a:ext cx="1132114" cy="314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 err="1">
                  <a:latin typeface="Cambria (Body)"/>
                </a:rPr>
                <a:t>Os</a:t>
              </a:r>
              <a:r>
                <a:rPr lang="en-US" sz="1350" i="1" dirty="0">
                  <a:latin typeface="Cambria (Body)"/>
                </a:rPr>
                <a:t> Sacrum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66707" y="2383381"/>
              <a:ext cx="1132114" cy="314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 err="1">
                  <a:latin typeface="Cambria (Body)"/>
                </a:rPr>
                <a:t>Os</a:t>
              </a:r>
              <a:r>
                <a:rPr lang="en-US" sz="1350" i="1" dirty="0">
                  <a:latin typeface="Cambria (Body)"/>
                </a:rPr>
                <a:t> Coccyx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7329148" y="2960914"/>
              <a:ext cx="1133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292339" y="2836297"/>
              <a:ext cx="1245621" cy="314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i="1" dirty="0" err="1">
                  <a:latin typeface="Cambria (Body)"/>
                </a:rPr>
                <a:t>Tulang</a:t>
              </a:r>
              <a:r>
                <a:rPr lang="en-US" sz="1350" i="1" dirty="0">
                  <a:latin typeface="Cambria (Body)"/>
                </a:rPr>
                <a:t> Paha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13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267494"/>
            <a:ext cx="7524328" cy="884466"/>
          </a:xfr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</a:rPr>
              <a:t>Guide to Study this PowerPoint (</a:t>
            </a:r>
            <a:r>
              <a:rPr lang="en-US" altLang="ko-KR" sz="2800" dirty="0" err="1">
                <a:solidFill>
                  <a:schemeClr val="tx1"/>
                </a:solidFill>
              </a:rPr>
              <a:t>Untuk</a:t>
            </a:r>
            <a:r>
              <a:rPr lang="en-US" altLang="ko-KR" sz="2800" dirty="0">
                <a:solidFill>
                  <a:schemeClr val="tx1"/>
                </a:solidFill>
              </a:rPr>
              <a:t> Bab 1 dan 2)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ID" altLang="ko-KR" sz="1600" dirty="0" err="1">
                <a:solidFill>
                  <a:schemeClr val="tx1"/>
                </a:solidFill>
              </a:rPr>
              <a:t>Materi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dijelaskan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dalam</a:t>
            </a:r>
            <a:r>
              <a:rPr lang="en-ID" altLang="ko-KR" sz="1600" dirty="0">
                <a:solidFill>
                  <a:schemeClr val="tx1"/>
                </a:solidFill>
              </a:rPr>
              <a:t> 2 </a:t>
            </a:r>
            <a:r>
              <a:rPr lang="en-ID" altLang="ko-KR" sz="1600" dirty="0" err="1">
                <a:solidFill>
                  <a:schemeClr val="tx1"/>
                </a:solidFill>
              </a:rPr>
              <a:t>bahasa</a:t>
            </a:r>
            <a:r>
              <a:rPr lang="en-ID" altLang="ko-KR" sz="1600" dirty="0">
                <a:solidFill>
                  <a:schemeClr val="tx1"/>
                </a:solidFill>
              </a:rPr>
              <a:t> (</a:t>
            </a:r>
            <a:r>
              <a:rPr lang="en-ID" altLang="ko-KR" sz="1600" dirty="0" err="1">
                <a:solidFill>
                  <a:schemeClr val="tx1"/>
                </a:solidFill>
              </a:rPr>
              <a:t>bukan</a:t>
            </a:r>
            <a:r>
              <a:rPr lang="en-ID" altLang="ko-KR" sz="1600" dirty="0">
                <a:solidFill>
                  <a:schemeClr val="tx1"/>
                </a:solidFill>
              </a:rPr>
              <a:t> bilingual), </a:t>
            </a:r>
            <a:r>
              <a:rPr lang="en-ID" altLang="ko-KR" sz="1600" dirty="0" err="1">
                <a:solidFill>
                  <a:schemeClr val="tx1"/>
                </a:solidFill>
              </a:rPr>
              <a:t>yaitu</a:t>
            </a:r>
            <a:r>
              <a:rPr lang="en-ID" altLang="ko-KR" sz="1600" dirty="0">
                <a:solidFill>
                  <a:schemeClr val="tx1"/>
                </a:solidFill>
              </a:rPr>
              <a:t> Bahasa Indonesia dan Bahasa </a:t>
            </a:r>
            <a:r>
              <a:rPr lang="en-ID" altLang="ko-KR" sz="1600" dirty="0" err="1">
                <a:solidFill>
                  <a:schemeClr val="tx1"/>
                </a:solidFill>
              </a:rPr>
              <a:t>Inggris</a:t>
            </a:r>
            <a:endParaRPr lang="en-ID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ID" altLang="ko-KR" sz="1600" dirty="0" err="1">
                <a:solidFill>
                  <a:schemeClr val="tx1"/>
                </a:solidFill>
              </a:rPr>
              <a:t>Keterangan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tulisan</a:t>
            </a:r>
            <a:r>
              <a:rPr lang="en-ID" altLang="ko-KR" sz="1600" dirty="0">
                <a:solidFill>
                  <a:schemeClr val="tx1"/>
                </a:solidFill>
              </a:rPr>
              <a:t> di </a:t>
            </a:r>
            <a:r>
              <a:rPr lang="en-ID" altLang="ko-KR" sz="1600" dirty="0" err="1">
                <a:solidFill>
                  <a:schemeClr val="tx1"/>
                </a:solidFill>
              </a:rPr>
              <a:t>dalam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tanda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kurung</a:t>
            </a:r>
            <a:r>
              <a:rPr lang="en-ID" altLang="ko-KR" sz="1600" dirty="0">
                <a:solidFill>
                  <a:schemeClr val="tx1"/>
                </a:solidFill>
              </a:rPr>
              <a:t> () </a:t>
            </a:r>
            <a:r>
              <a:rPr lang="en-ID" altLang="ko-KR" sz="1600" dirty="0" err="1">
                <a:solidFill>
                  <a:schemeClr val="tx1"/>
                </a:solidFill>
              </a:rPr>
              <a:t>menunjukkan</a:t>
            </a:r>
            <a:r>
              <a:rPr lang="en-ID" altLang="ko-KR" sz="1600" dirty="0">
                <a:solidFill>
                  <a:schemeClr val="tx1"/>
                </a:solidFill>
              </a:rPr>
              <a:t> “</a:t>
            </a:r>
            <a:r>
              <a:rPr lang="en-ID" altLang="ko-KR" sz="1600" dirty="0" err="1">
                <a:solidFill>
                  <a:schemeClr val="tx1"/>
                </a:solidFill>
              </a:rPr>
              <a:t>nama</a:t>
            </a:r>
            <a:r>
              <a:rPr lang="en-ID" altLang="ko-KR" sz="1600" dirty="0">
                <a:solidFill>
                  <a:schemeClr val="tx1"/>
                </a:solidFill>
              </a:rPr>
              <a:t> lain” </a:t>
            </a:r>
          </a:p>
          <a:p>
            <a:r>
              <a:rPr lang="en-ID" altLang="ko-KR" sz="1600" dirty="0">
                <a:solidFill>
                  <a:schemeClr val="tx1"/>
                </a:solidFill>
              </a:rPr>
              <a:t>	</a:t>
            </a:r>
            <a:r>
              <a:rPr lang="en-ID" altLang="ko-KR" sz="1600" dirty="0" err="1">
                <a:solidFill>
                  <a:schemeClr val="tx1"/>
                </a:solidFill>
              </a:rPr>
              <a:t>Misalnya</a:t>
            </a:r>
            <a:r>
              <a:rPr lang="en-ID" altLang="ko-KR" sz="1600" dirty="0">
                <a:solidFill>
                  <a:schemeClr val="tx1"/>
                </a:solidFill>
              </a:rPr>
              <a:t> : </a:t>
            </a:r>
            <a:r>
              <a:rPr lang="en-ID" altLang="ko-KR" sz="1600" dirty="0" err="1">
                <a:solidFill>
                  <a:schemeClr val="tx1"/>
                </a:solidFill>
              </a:rPr>
              <a:t>Tulang</a:t>
            </a:r>
            <a:r>
              <a:rPr lang="en-ID" altLang="ko-KR" sz="1600" dirty="0">
                <a:solidFill>
                  <a:schemeClr val="tx1"/>
                </a:solidFill>
              </a:rPr>
              <a:t> pipa (</a:t>
            </a:r>
            <a:r>
              <a:rPr lang="en-ID" altLang="ko-KR" sz="1600" dirty="0" err="1">
                <a:solidFill>
                  <a:schemeClr val="tx1"/>
                </a:solidFill>
              </a:rPr>
              <a:t>tulang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panjang</a:t>
            </a:r>
            <a:r>
              <a:rPr lang="en-ID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ID" altLang="ko-KR" sz="1600" dirty="0">
                <a:solidFill>
                  <a:schemeClr val="tx1"/>
                </a:solidFill>
              </a:rPr>
              <a:t>		</a:t>
            </a:r>
            <a:r>
              <a:rPr lang="en-ID" altLang="ko-KR" sz="1600" dirty="0" err="1">
                <a:solidFill>
                  <a:schemeClr val="tx1"/>
                </a:solidFill>
              </a:rPr>
              <a:t>Artinya</a:t>
            </a:r>
            <a:r>
              <a:rPr lang="en-ID" altLang="ko-KR" sz="1600" dirty="0">
                <a:solidFill>
                  <a:schemeClr val="tx1"/>
                </a:solidFill>
              </a:rPr>
              <a:t> : </a:t>
            </a:r>
            <a:r>
              <a:rPr lang="en-ID" altLang="ko-KR" sz="1600" dirty="0" err="1">
                <a:solidFill>
                  <a:schemeClr val="tx1"/>
                </a:solidFill>
              </a:rPr>
              <a:t>nama</a:t>
            </a:r>
            <a:r>
              <a:rPr lang="en-ID" altLang="ko-KR" sz="1600" dirty="0">
                <a:solidFill>
                  <a:schemeClr val="tx1"/>
                </a:solidFill>
              </a:rPr>
              <a:t> lain </a:t>
            </a:r>
            <a:r>
              <a:rPr lang="en-ID" altLang="ko-KR" sz="1600" dirty="0" err="1">
                <a:solidFill>
                  <a:schemeClr val="tx1"/>
                </a:solidFill>
              </a:rPr>
              <a:t>dari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tulang</a:t>
            </a:r>
            <a:r>
              <a:rPr lang="en-ID" altLang="ko-KR" sz="1600" dirty="0">
                <a:solidFill>
                  <a:schemeClr val="tx1"/>
                </a:solidFill>
              </a:rPr>
              <a:t> pipa </a:t>
            </a:r>
            <a:r>
              <a:rPr lang="en-ID" altLang="ko-KR" sz="1600" dirty="0" err="1">
                <a:solidFill>
                  <a:schemeClr val="tx1"/>
                </a:solidFill>
              </a:rPr>
              <a:t>adalah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tulang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panjang</a:t>
            </a:r>
            <a:r>
              <a:rPr lang="en-ID" altLang="ko-KR" sz="16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D" altLang="ko-KR" sz="1600" dirty="0" err="1">
                <a:solidFill>
                  <a:schemeClr val="tx1"/>
                </a:solidFill>
              </a:rPr>
              <a:t>Keterangan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tulisan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tercetak</a:t>
            </a:r>
            <a:r>
              <a:rPr lang="en-ID" altLang="ko-KR" sz="1600" dirty="0">
                <a:solidFill>
                  <a:schemeClr val="tx1"/>
                </a:solidFill>
              </a:rPr>
              <a:t> miring </a:t>
            </a:r>
            <a:r>
              <a:rPr lang="en-ID" altLang="ko-KR" sz="1600" dirty="0" err="1">
                <a:solidFill>
                  <a:schemeClr val="tx1"/>
                </a:solidFill>
              </a:rPr>
              <a:t>menujukkan</a:t>
            </a:r>
            <a:r>
              <a:rPr lang="en-ID" altLang="ko-KR" sz="1600" dirty="0">
                <a:solidFill>
                  <a:schemeClr val="tx1"/>
                </a:solidFill>
              </a:rPr>
              <a:t> “</a:t>
            </a:r>
            <a:r>
              <a:rPr lang="en-ID" altLang="ko-KR" sz="1600" dirty="0" err="1">
                <a:solidFill>
                  <a:schemeClr val="tx1"/>
                </a:solidFill>
              </a:rPr>
              <a:t>bahasa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latin</a:t>
            </a:r>
            <a:r>
              <a:rPr lang="en-ID" altLang="ko-KR" sz="1600" dirty="0">
                <a:solidFill>
                  <a:schemeClr val="tx1"/>
                </a:solidFill>
              </a:rPr>
              <a:t>”</a:t>
            </a:r>
          </a:p>
          <a:p>
            <a:r>
              <a:rPr lang="en-ID" altLang="ko-KR" sz="1600" dirty="0">
                <a:solidFill>
                  <a:schemeClr val="tx1"/>
                </a:solidFill>
              </a:rPr>
              <a:t>	</a:t>
            </a:r>
            <a:r>
              <a:rPr lang="en-ID" altLang="ko-KR" sz="1600" dirty="0" err="1">
                <a:solidFill>
                  <a:schemeClr val="tx1"/>
                </a:solidFill>
              </a:rPr>
              <a:t>Misalnya</a:t>
            </a:r>
            <a:r>
              <a:rPr lang="en-ID" altLang="ko-KR" sz="1600" dirty="0">
                <a:solidFill>
                  <a:schemeClr val="tx1"/>
                </a:solidFill>
              </a:rPr>
              <a:t> : </a:t>
            </a:r>
            <a:r>
              <a:rPr lang="en-ID" altLang="ko-KR" sz="1600" dirty="0" err="1">
                <a:solidFill>
                  <a:schemeClr val="tx1"/>
                </a:solidFill>
              </a:rPr>
              <a:t>Tulang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belikat</a:t>
            </a:r>
            <a:r>
              <a:rPr lang="en-ID" altLang="ko-KR" sz="1600" dirty="0">
                <a:solidFill>
                  <a:schemeClr val="tx1"/>
                </a:solidFill>
              </a:rPr>
              <a:t> (</a:t>
            </a:r>
            <a:r>
              <a:rPr lang="en-ID" altLang="ko-KR" sz="1600" dirty="0" err="1">
                <a:solidFill>
                  <a:schemeClr val="tx1"/>
                </a:solidFill>
              </a:rPr>
              <a:t>Os</a:t>
            </a:r>
            <a:r>
              <a:rPr lang="en-ID" altLang="ko-KR" sz="1600" dirty="0">
                <a:solidFill>
                  <a:schemeClr val="tx1"/>
                </a:solidFill>
              </a:rPr>
              <a:t> Scapula)</a:t>
            </a:r>
          </a:p>
          <a:p>
            <a:r>
              <a:rPr lang="en-ID" altLang="ko-KR" sz="1600" dirty="0">
                <a:solidFill>
                  <a:schemeClr val="tx1"/>
                </a:solidFill>
              </a:rPr>
              <a:t>		</a:t>
            </a:r>
            <a:r>
              <a:rPr lang="en-ID" altLang="ko-KR" sz="1600" dirty="0" err="1">
                <a:solidFill>
                  <a:schemeClr val="tx1"/>
                </a:solidFill>
              </a:rPr>
              <a:t>Artinya</a:t>
            </a:r>
            <a:r>
              <a:rPr lang="en-ID" altLang="ko-KR" sz="1600" dirty="0">
                <a:solidFill>
                  <a:schemeClr val="tx1"/>
                </a:solidFill>
              </a:rPr>
              <a:t> : Nama </a:t>
            </a:r>
            <a:r>
              <a:rPr lang="en-ID" altLang="ko-KR" sz="1600" dirty="0" err="1">
                <a:solidFill>
                  <a:schemeClr val="tx1"/>
                </a:solidFill>
              </a:rPr>
              <a:t>latin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dari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tulang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belikat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adalah</a:t>
            </a:r>
            <a:r>
              <a:rPr lang="en-ID" altLang="ko-KR" sz="1600" dirty="0">
                <a:solidFill>
                  <a:schemeClr val="tx1"/>
                </a:solidFill>
              </a:rPr>
              <a:t> </a:t>
            </a:r>
            <a:r>
              <a:rPr lang="en-ID" altLang="ko-KR" sz="1600" dirty="0" err="1">
                <a:solidFill>
                  <a:schemeClr val="tx1"/>
                </a:solidFill>
              </a:rPr>
              <a:t>Os</a:t>
            </a:r>
            <a:r>
              <a:rPr lang="en-ID" altLang="ko-KR" sz="1600" dirty="0">
                <a:solidFill>
                  <a:schemeClr val="tx1"/>
                </a:solidFill>
              </a:rPr>
              <a:t> Scapula.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ambria (Body)"/>
              </a:rPr>
              <a:t>Ekstremitas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Inferior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B6B4-B682-C043-A6AA-E597867583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26560" y="662164"/>
            <a:ext cx="7705436" cy="3960440"/>
          </a:xfrm>
        </p:spPr>
        <p:txBody>
          <a:bodyPr/>
          <a:lstStyle/>
          <a:p>
            <a:pPr marL="34290"/>
            <a:r>
              <a:rPr lang="en-US" dirty="0" err="1">
                <a:solidFill>
                  <a:schemeClr val="tx2"/>
                </a:solidFill>
                <a:latin typeface="Cambria (Body)"/>
              </a:rPr>
              <a:t>Terdiri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atas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:</a:t>
            </a:r>
          </a:p>
          <a:p>
            <a:pPr marL="214313" indent="-214313"/>
            <a:r>
              <a:rPr lang="en-US" b="1" dirty="0" err="1">
                <a:solidFill>
                  <a:schemeClr val="tx2"/>
                </a:solidFill>
                <a:latin typeface="Cambria (Body)"/>
              </a:rPr>
              <a:t>Regio</a:t>
            </a:r>
            <a:r>
              <a:rPr lang="en-US" b="1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mbria (Body)"/>
              </a:rPr>
              <a:t>Femoris</a:t>
            </a:r>
            <a:r>
              <a:rPr lang="id-ID" b="1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paha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(</a:t>
            </a:r>
            <a:r>
              <a:rPr lang="en-US" i="1" dirty="0" err="1">
                <a:solidFill>
                  <a:schemeClr val="tx2"/>
                </a:solidFill>
                <a:latin typeface="Cambria (Body)"/>
              </a:rPr>
              <a:t>Os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 Femur)</a:t>
            </a:r>
          </a:p>
          <a:p>
            <a:pPr marL="214313" indent="-214313"/>
            <a:r>
              <a:rPr lang="en-US" b="1" dirty="0" err="1">
                <a:solidFill>
                  <a:schemeClr val="tx2"/>
                </a:solidFill>
                <a:latin typeface="Cambria (Body)"/>
              </a:rPr>
              <a:t>Regio</a:t>
            </a:r>
            <a:r>
              <a:rPr lang="en-US" b="1" dirty="0">
                <a:solidFill>
                  <a:schemeClr val="tx2"/>
                </a:solidFill>
                <a:latin typeface="Cambria (Body)"/>
              </a:rPr>
              <a:t> Genu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	: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tempurung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lutut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 (</a:t>
            </a:r>
            <a:r>
              <a:rPr lang="en-US" i="1" dirty="0" err="1">
                <a:solidFill>
                  <a:schemeClr val="tx2"/>
                </a:solidFill>
                <a:latin typeface="Cambria (Body)"/>
              </a:rPr>
              <a:t>Os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 Patella)</a:t>
            </a:r>
          </a:p>
          <a:p>
            <a:pPr marL="214313" indent="-214313"/>
            <a:r>
              <a:rPr lang="en-US" b="1" dirty="0" err="1">
                <a:solidFill>
                  <a:schemeClr val="tx2"/>
                </a:solidFill>
                <a:latin typeface="Cambria (Body)"/>
              </a:rPr>
              <a:t>Regio</a:t>
            </a:r>
            <a:r>
              <a:rPr lang="en-US" b="1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mbria (Body)"/>
              </a:rPr>
              <a:t>Cruris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	: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kering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(</a:t>
            </a:r>
            <a:r>
              <a:rPr lang="en-US" i="1" dirty="0" err="1">
                <a:solidFill>
                  <a:schemeClr val="tx2"/>
                </a:solidFill>
                <a:latin typeface="Cambria (Body)"/>
              </a:rPr>
              <a:t>Os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 Tibia)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dan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betis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(</a:t>
            </a:r>
            <a:r>
              <a:rPr lang="en-US" i="1" dirty="0" err="1">
                <a:solidFill>
                  <a:schemeClr val="tx2"/>
                </a:solidFill>
                <a:latin typeface="Cambria (Body)"/>
              </a:rPr>
              <a:t>Os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 Fibula)</a:t>
            </a:r>
          </a:p>
          <a:p>
            <a:pPr marL="214313" indent="-214313"/>
            <a:r>
              <a:rPr lang="en-US" b="1" dirty="0" err="1">
                <a:solidFill>
                  <a:schemeClr val="tx2"/>
                </a:solidFill>
                <a:latin typeface="Cambria (Body)"/>
              </a:rPr>
              <a:t>Regio</a:t>
            </a:r>
            <a:r>
              <a:rPr lang="en-US" b="1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mbria (Body)"/>
              </a:rPr>
              <a:t>Pedis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	: 7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pergelanan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tangan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 (Ossa </a:t>
            </a:r>
            <a:r>
              <a:rPr lang="en-US" i="1" dirty="0" err="1">
                <a:solidFill>
                  <a:schemeClr val="tx2"/>
                </a:solidFill>
                <a:latin typeface="Cambria (Body)"/>
              </a:rPr>
              <a:t>Tarsalia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), 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5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telapak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kaki 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(Ossa  </a:t>
            </a:r>
            <a:r>
              <a:rPr lang="en-US" i="1" dirty="0" err="1">
                <a:solidFill>
                  <a:schemeClr val="tx2"/>
                </a:solidFill>
                <a:latin typeface="Cambria (Body)"/>
              </a:rPr>
              <a:t>Metatarsalia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),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dan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5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jari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 </a:t>
            </a:r>
            <a:r>
              <a:rPr lang="en-US" i="1" dirty="0">
                <a:solidFill>
                  <a:schemeClr val="tx2"/>
                </a:solidFill>
                <a:latin typeface="Cambria (Body)"/>
              </a:rPr>
              <a:t>(Ossa Phalanges)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AB3721-C25B-4645-91EA-9CF328AD015E}"/>
              </a:ext>
            </a:extLst>
          </p:cNvPr>
          <p:cNvGrpSpPr/>
          <p:nvPr/>
        </p:nvGrpSpPr>
        <p:grpSpPr>
          <a:xfrm>
            <a:off x="2692120" y="2211710"/>
            <a:ext cx="5379432" cy="2880320"/>
            <a:chOff x="6705601" y="677636"/>
            <a:chExt cx="5205330" cy="52552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5429" y="677636"/>
              <a:ext cx="2487322" cy="52197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9895115" y="1505214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895115" y="2365185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809515" y="1343899"/>
              <a:ext cx="97971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Os</a:t>
              </a:r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 </a:t>
              </a:r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Femoris</a:t>
              </a:r>
              <a:endParaRPr lang="en-US" sz="900" i="1" dirty="0">
                <a:solidFill>
                  <a:schemeClr val="tx2"/>
                </a:solidFill>
                <a:latin typeface="Cambria (Body)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809515" y="2218888"/>
              <a:ext cx="97971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Os</a:t>
              </a:r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 Patella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895115" y="3377557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895115" y="4019813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0085551" y="4463143"/>
              <a:ext cx="593335" cy="2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0085551" y="5164375"/>
              <a:ext cx="593335" cy="2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0512847" y="5648871"/>
              <a:ext cx="296668" cy="11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786156" y="3217357"/>
              <a:ext cx="97971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Os</a:t>
              </a:r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 Tibia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42612" y="3866612"/>
              <a:ext cx="97971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Os</a:t>
              </a:r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 Fibula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39408" y="4316389"/>
              <a:ext cx="9797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Ossa </a:t>
              </a:r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Tarsalia</a:t>
              </a:r>
              <a:endParaRPr lang="en-US" sz="900" i="1" dirty="0">
                <a:solidFill>
                  <a:schemeClr val="tx2"/>
                </a:solidFill>
                <a:latin typeface="Cambria (Body)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08065" y="4949811"/>
              <a:ext cx="12231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Ossa </a:t>
              </a:r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Metatarsalia</a:t>
              </a:r>
              <a:endParaRPr lang="en-US" sz="900" i="1" dirty="0">
                <a:solidFill>
                  <a:schemeClr val="tx2"/>
                </a:solidFill>
                <a:latin typeface="Cambria (Body)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87812" y="5440469"/>
              <a:ext cx="12231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Ossa</a:t>
              </a:r>
            </a:p>
            <a:p>
              <a:pPr algn="ctr"/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Phalanges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7685315" y="783744"/>
              <a:ext cx="511628" cy="2277510"/>
            </a:xfrm>
            <a:prstGeom prst="leftBrace">
              <a:avLst>
                <a:gd name="adj1" fmla="val 8333"/>
                <a:gd name="adj2" fmla="val 49044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2"/>
                </a:solidFill>
                <a:latin typeface="Cambria (Body)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5601" y="1644496"/>
              <a:ext cx="9797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Regio</a:t>
              </a:r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 </a:t>
              </a:r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Femoris</a:t>
              </a:r>
              <a:endParaRPr lang="en-US" sz="900" i="1" dirty="0">
                <a:solidFill>
                  <a:schemeClr val="tx2"/>
                </a:solidFill>
                <a:latin typeface="Cambria (Body)"/>
              </a:endParaRPr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7699685" y="3155411"/>
              <a:ext cx="497258" cy="2008964"/>
            </a:xfrm>
            <a:prstGeom prst="leftBrace">
              <a:avLst>
                <a:gd name="adj1" fmla="val 8333"/>
                <a:gd name="adj2" fmla="val 49044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2"/>
                </a:solidFill>
                <a:latin typeface="Cambria (Body)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08952" y="3912779"/>
              <a:ext cx="9797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Regio</a:t>
              </a:r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 </a:t>
              </a:r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Cruris</a:t>
              </a:r>
              <a:endParaRPr lang="en-US" sz="900" i="1" dirty="0">
                <a:solidFill>
                  <a:schemeClr val="tx2"/>
                </a:solidFill>
                <a:latin typeface="Cambria (Body)"/>
              </a:endParaRPr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7761484" y="5225967"/>
              <a:ext cx="394574" cy="591855"/>
            </a:xfrm>
            <a:prstGeom prst="leftBrace">
              <a:avLst>
                <a:gd name="adj1" fmla="val 8333"/>
                <a:gd name="adj2" fmla="val 49044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2"/>
                </a:solidFill>
                <a:latin typeface="Cambria (Body)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19901" y="5219755"/>
              <a:ext cx="97971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Regio</a:t>
              </a:r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 </a:t>
              </a:r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Pedis</a:t>
              </a:r>
              <a:endParaRPr lang="en-US" sz="900" i="1" dirty="0">
                <a:solidFill>
                  <a:schemeClr val="tx2"/>
                </a:solidFill>
                <a:latin typeface="Cambria (Body)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275800" y="2738662"/>
              <a:ext cx="723138" cy="6794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2"/>
                </a:solidFill>
                <a:latin typeface="Cambria (Body)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564228" y="3111066"/>
              <a:ext cx="711573" cy="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863521" y="2866515"/>
              <a:ext cx="796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2"/>
                  </a:solidFill>
                  <a:latin typeface="Cambria (Body)"/>
                </a:rPr>
                <a:t>Regio</a:t>
              </a:r>
              <a:r>
                <a:rPr lang="en-US" sz="900" i="1" dirty="0">
                  <a:solidFill>
                    <a:schemeClr val="tx2"/>
                  </a:solidFill>
                  <a:latin typeface="Cambria (Body)"/>
                </a:rPr>
                <a:t> Genu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956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2824" y="620486"/>
            <a:ext cx="7029450" cy="90031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550" dirty="0">
              <a:solidFill>
                <a:schemeClr val="tx2"/>
              </a:solidFill>
              <a:latin typeface="Cambria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9D043-51B0-46F8-82AC-D99359D4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34806"/>
            <a:ext cx="7704856" cy="884466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Cambria (Body)"/>
              </a:rPr>
              <a:t>Persendian</a:t>
            </a:r>
            <a:r>
              <a:rPr lang="en-US" sz="2800" dirty="0">
                <a:solidFill>
                  <a:schemeClr val="tx2"/>
                </a:solidFill>
                <a:latin typeface="Cambria (Body)"/>
              </a:rPr>
              <a:t> pada </a:t>
            </a:r>
            <a:r>
              <a:rPr lang="en-US" sz="2800" dirty="0" err="1">
                <a:solidFill>
                  <a:schemeClr val="tx2"/>
                </a:solidFill>
                <a:latin typeface="Cambria (Body)"/>
              </a:rPr>
              <a:t>anggota</a:t>
            </a:r>
            <a:r>
              <a:rPr lang="en-US" sz="2800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Cambria (Body)"/>
              </a:rPr>
              <a:t>gerak</a:t>
            </a:r>
            <a:r>
              <a:rPr lang="en-US" sz="2800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Cambria (Body)"/>
              </a:rPr>
              <a:t>bawah</a:t>
            </a:r>
            <a:endParaRPr lang="en-US" sz="2800" dirty="0">
              <a:solidFill>
                <a:schemeClr val="tx2"/>
              </a:solidFill>
              <a:latin typeface="Cambria (Body)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1CB31DB-0F9D-4E0D-BB5A-18AFE2E15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270004"/>
              </p:ext>
            </p:extLst>
          </p:nvPr>
        </p:nvGraphicFramePr>
        <p:xfrm>
          <a:off x="1979613" y="1457310"/>
          <a:ext cx="69139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82">
                  <a:extLst>
                    <a:ext uri="{9D8B030D-6E8A-4147-A177-3AD203B41FA5}">
                      <a16:colId xmlns:a16="http://schemas.microsoft.com/office/drawing/2014/main" val="2348532024"/>
                    </a:ext>
                  </a:extLst>
                </a:gridCol>
                <a:gridCol w="2532796">
                  <a:extLst>
                    <a:ext uri="{9D8B030D-6E8A-4147-A177-3AD203B41FA5}">
                      <a16:colId xmlns:a16="http://schemas.microsoft.com/office/drawing/2014/main" val="1768715596"/>
                    </a:ext>
                  </a:extLst>
                </a:gridCol>
                <a:gridCol w="2160679">
                  <a:extLst>
                    <a:ext uri="{9D8B030D-6E8A-4147-A177-3AD203B41FA5}">
                      <a16:colId xmlns:a16="http://schemas.microsoft.com/office/drawing/2014/main" val="161620102"/>
                    </a:ext>
                  </a:extLst>
                </a:gridCol>
                <a:gridCol w="1728485">
                  <a:extLst>
                    <a:ext uri="{9D8B030D-6E8A-4147-A177-3AD203B41FA5}">
                      <a16:colId xmlns:a16="http://schemas.microsoft.com/office/drawing/2014/main" val="253709771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tx2"/>
                          </a:solidFill>
                          <a:latin typeface="Cambria (Body)"/>
                        </a:rPr>
                        <a:t>No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tx2"/>
                          </a:solidFill>
                          <a:latin typeface="Cambria (Body)"/>
                        </a:rPr>
                        <a:t>Menghubungkan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tx2"/>
                          </a:solidFill>
                          <a:latin typeface="Cambria (Body)"/>
                        </a:rPr>
                        <a:t>Nama 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tx2"/>
                          </a:solidFill>
                          <a:latin typeface="Cambria (Body)"/>
                        </a:rPr>
                        <a:t>Jenis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2163965937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tx2"/>
                          </a:solidFill>
                          <a:latin typeface="Cambria (Body)"/>
                        </a:rPr>
                        <a:t>1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chemeClr val="tx2"/>
                          </a:solidFill>
                          <a:latin typeface="Cambria (Body)"/>
                        </a:rPr>
                        <a:t>Os</a:t>
                      </a: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Cambria (Body)"/>
                        </a:rPr>
                        <a:t> Femur – </a:t>
                      </a:r>
                      <a:r>
                        <a:rPr lang="en-US" sz="1800" i="1" dirty="0" err="1">
                          <a:solidFill>
                            <a:schemeClr val="tx2"/>
                          </a:solidFill>
                          <a:latin typeface="Cambria (Body)"/>
                        </a:rPr>
                        <a:t>Os</a:t>
                      </a: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Cambria (Body)"/>
                        </a:rPr>
                        <a:t> Tibia – </a:t>
                      </a:r>
                      <a:r>
                        <a:rPr lang="en-US" sz="1800" i="1" dirty="0" err="1">
                          <a:solidFill>
                            <a:schemeClr val="tx2"/>
                          </a:solidFill>
                          <a:latin typeface="Cambria (Body)"/>
                        </a:rPr>
                        <a:t>Os</a:t>
                      </a: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Cambria (Body)"/>
                        </a:rPr>
                        <a:t> Patella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lutut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="1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sz="1800" b="1" i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artikulasi</a:t>
                      </a:r>
                      <a:r>
                        <a:rPr lang="en-US" sz="1800" b="1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genu)</a:t>
                      </a: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engsel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  <a:sym typeface="Wingdings" panose="05000000000000000000" pitchFamily="2" charset="2"/>
                      </a:endParaRPr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2451117745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tx2"/>
                          </a:solidFill>
                          <a:latin typeface="Cambria (Body)"/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i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Tibia &amp; Fibula – Ossa </a:t>
                      </a:r>
                      <a:r>
                        <a:rPr lang="en-US" sz="1800" i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Tarsalia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pergelangan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kaki (ankle joint) 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engsel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  <a:sym typeface="Wingdings" panose="05000000000000000000" pitchFamily="2" charset="2"/>
                      </a:endParaRPr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347298575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chemeClr val="tx2"/>
                          </a:solidFill>
                          <a:latin typeface="Cambria (Body)"/>
                        </a:rPr>
                        <a:t>3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Antar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Ossa phalanges 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antar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ruas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jari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kaki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</a:endParaRPr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sendi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ambria (Body)"/>
                          <a:sym typeface="Wingdings" panose="05000000000000000000" pitchFamily="2" charset="2"/>
                        </a:rPr>
                        <a:t>engsel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mbria (Body)"/>
                        <a:sym typeface="Wingdings" panose="05000000000000000000" pitchFamily="2" charset="2"/>
                      </a:endParaRPr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117313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186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Cambria (Body)"/>
              </a:rPr>
              <a:t>Regio</a:t>
            </a:r>
            <a:r>
              <a:rPr lang="en-US" dirty="0">
                <a:solidFill>
                  <a:schemeClr val="tx2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 (Body)"/>
              </a:rPr>
              <a:t>Pedis</a:t>
            </a:r>
            <a:endParaRPr lang="en-US" dirty="0">
              <a:solidFill>
                <a:schemeClr val="tx2"/>
              </a:solidFill>
              <a:latin typeface="Cambria (Body)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C2B4E8-958E-C640-A8D1-F01CD3CB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92DD5B-7E7D-6F4F-9601-92FDE713E5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DD058E-74F6-4630-B91D-E2C845283312}"/>
              </a:ext>
            </a:extLst>
          </p:cNvPr>
          <p:cNvGrpSpPr/>
          <p:nvPr/>
        </p:nvGrpSpPr>
        <p:grpSpPr>
          <a:xfrm>
            <a:off x="2644037" y="1316690"/>
            <a:ext cx="4099664" cy="2949764"/>
            <a:chOff x="4896982" y="1831787"/>
            <a:chExt cx="5466219" cy="39330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67" r="49164"/>
            <a:stretch/>
          </p:blipFill>
          <p:spPr>
            <a:xfrm>
              <a:off x="4896982" y="1831787"/>
              <a:ext cx="2015445" cy="3933018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6498771" y="2242457"/>
              <a:ext cx="13171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902236" y="2057791"/>
              <a:ext cx="246096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solidFill>
                    <a:srgbClr val="FF0000"/>
                  </a:solidFill>
                  <a:latin typeface="Cambria (Body)"/>
                </a:rPr>
                <a:t>Jempol</a:t>
              </a:r>
              <a:r>
                <a:rPr lang="en-US" sz="1350" dirty="0">
                  <a:solidFill>
                    <a:srgbClr val="FF0000"/>
                  </a:solidFill>
                  <a:latin typeface="Cambria (Body)"/>
                </a:rPr>
                <a:t> Kaki = </a:t>
              </a:r>
              <a:r>
                <a:rPr lang="en-US" sz="1350" i="1" dirty="0">
                  <a:solidFill>
                    <a:srgbClr val="FF0000"/>
                  </a:solidFill>
                  <a:latin typeface="Cambria (Body)"/>
                </a:rPr>
                <a:t>Hallux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052455" y="3918857"/>
              <a:ext cx="13171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92987" y="3734191"/>
              <a:ext cx="279604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solidFill>
                    <a:srgbClr val="FF0000"/>
                  </a:solidFill>
                  <a:latin typeface="Cambria (Body)"/>
                </a:rPr>
                <a:t>Telapak</a:t>
              </a:r>
              <a:r>
                <a:rPr lang="en-US" sz="1350" dirty="0">
                  <a:solidFill>
                    <a:srgbClr val="FF0000"/>
                  </a:solidFill>
                  <a:latin typeface="Cambria (Body)"/>
                </a:rPr>
                <a:t> Kaki = </a:t>
              </a:r>
              <a:r>
                <a:rPr lang="en-US" sz="1350" i="1" dirty="0">
                  <a:solidFill>
                    <a:srgbClr val="FF0000"/>
                  </a:solidFill>
                  <a:latin typeface="Cambria (Body)"/>
                </a:rPr>
                <a:t>Plantar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835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91680" y="1250420"/>
            <a:ext cx="7029450" cy="179526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BAB III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FISIOLOGI SISTEM GERAK MANUSIA</a:t>
            </a:r>
          </a:p>
        </p:txBody>
      </p:sp>
    </p:spTree>
    <p:extLst>
      <p:ext uri="{BB962C8B-B14F-4D97-AF65-F5344CB8AC3E}">
        <p14:creationId xmlns:p14="http://schemas.microsoft.com/office/powerpoint/2010/main" val="616140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>
                <a:solidFill>
                  <a:schemeClr val="tx1"/>
                </a:solidFill>
                <a:latin typeface="Cambria (Body)"/>
              </a:rPr>
              <a:t>Sendi – Sendi pada Manusia </a:t>
            </a:r>
            <a:r>
              <a:rPr lang="id-ID" sz="1350" dirty="0">
                <a:solidFill>
                  <a:schemeClr val="tx1"/>
                </a:solidFill>
                <a:latin typeface="Cambria (Body)"/>
              </a:rPr>
              <a:t>(BAGIAN 1)</a:t>
            </a:r>
            <a:endParaRPr lang="en-US" dirty="0">
              <a:solidFill>
                <a:schemeClr val="tx1"/>
              </a:solidFill>
              <a:latin typeface="Cambria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6904" y="1217898"/>
            <a:ext cx="12955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dirty="0">
                <a:latin typeface="Cambria (Body)"/>
              </a:rPr>
              <a:t>1. Sendi Peluru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68943"/>
            <a:ext cx="3094836" cy="1075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9243" y="3206548"/>
            <a:ext cx="309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50" dirty="0">
                <a:latin typeface="Cambria (Body)"/>
              </a:rPr>
              <a:t>memungkinkan gerakan yang bebas </a:t>
            </a:r>
          </a:p>
          <a:p>
            <a:r>
              <a:rPr lang="id-ID" sz="1350" dirty="0">
                <a:latin typeface="Cambria (Body)"/>
              </a:rPr>
              <a:t>hampir ke segala arah, misalnya sendi </a:t>
            </a:r>
          </a:p>
          <a:p>
            <a:r>
              <a:rPr lang="id-ID" sz="1350" dirty="0">
                <a:latin typeface="Cambria (Body)"/>
              </a:rPr>
              <a:t>antara lengan atas dan bahu.</a:t>
            </a:r>
            <a:br>
              <a:rPr lang="id-ID" sz="1350" dirty="0">
                <a:latin typeface="Cambria (Body)"/>
              </a:rPr>
            </a:br>
            <a:endParaRPr lang="id-ID" sz="1350" dirty="0">
              <a:latin typeface="Cambria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1071" y="1256152"/>
            <a:ext cx="12907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dirty="0">
                <a:latin typeface="Cambria (Body)"/>
              </a:rPr>
              <a:t>2. Sendi Engsel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14" y="1725755"/>
            <a:ext cx="2971800" cy="13358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4892" y="3247847"/>
            <a:ext cx="309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50" dirty="0">
                <a:latin typeface="Cambria (Body)"/>
              </a:rPr>
              <a:t>memungkinkan gerakan satu bidang </a:t>
            </a:r>
          </a:p>
          <a:p>
            <a:r>
              <a:rPr lang="id-ID" sz="1350" dirty="0">
                <a:latin typeface="Cambria (Body)"/>
              </a:rPr>
              <a:t>seperti pada engsel pintu atau jendela, misalnya sendi pada siku dan lutut.</a:t>
            </a:r>
            <a:br>
              <a:rPr lang="id-ID" sz="1350" dirty="0">
                <a:latin typeface="Cambria (Body)"/>
              </a:rPr>
            </a:br>
            <a:endParaRPr lang="id-ID" sz="1350" dirty="0"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58086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3798" y="252664"/>
            <a:ext cx="7029450" cy="9003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550">
                <a:latin typeface="Cambria (Body)"/>
              </a:rPr>
              <a:t>Sendi – Sendi pada Manusia </a:t>
            </a:r>
            <a:r>
              <a:rPr lang="id-ID" sz="1350">
                <a:latin typeface="Cambria (Body)"/>
              </a:rPr>
              <a:t>(BAGIAN 2)</a:t>
            </a:r>
            <a:endParaRPr lang="en-US" sz="2550" dirty="0">
              <a:latin typeface="Cambria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7451" y="986387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dirty="0">
                <a:latin typeface="Cambria (Body)"/>
              </a:rPr>
              <a:t>3. Sendi Putar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25381"/>
            <a:ext cx="2828925" cy="145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7" y="3069767"/>
            <a:ext cx="282892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50" dirty="0">
                <a:latin typeface="Cambria (Body)"/>
              </a:rPr>
              <a:t>memungkinkan gerakan memutar, misal-nya sendi pada tulang leher.</a:t>
            </a:r>
            <a:br>
              <a:rPr lang="id-ID" sz="1350" dirty="0">
                <a:latin typeface="Cambria (Body)"/>
              </a:rPr>
            </a:br>
            <a:endParaRPr lang="id-ID" sz="1350" dirty="0">
              <a:latin typeface="Cambria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541" y="1014476"/>
            <a:ext cx="12266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dirty="0">
                <a:latin typeface="Cambria (Body)"/>
              </a:rPr>
              <a:t>4. Sendi Geser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47" y="1473117"/>
            <a:ext cx="3043238" cy="1221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0947" y="3104148"/>
            <a:ext cx="30432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50" dirty="0">
                <a:latin typeface="Cambria (Body)"/>
              </a:rPr>
              <a:t>memungkinkan pergeseran antar </a:t>
            </a:r>
          </a:p>
          <a:p>
            <a:r>
              <a:rPr lang="id-ID" sz="1350" dirty="0">
                <a:latin typeface="Cambria (Body)"/>
              </a:rPr>
              <a:t>tulang, misalnya sendi yang terdapat </a:t>
            </a:r>
          </a:p>
          <a:p>
            <a:r>
              <a:rPr lang="id-ID" sz="1350" dirty="0">
                <a:latin typeface="Cambria (Body)"/>
              </a:rPr>
              <a:t>pada tulang belakang.</a:t>
            </a:r>
          </a:p>
        </p:txBody>
      </p:sp>
    </p:spTree>
    <p:extLst>
      <p:ext uri="{BB962C8B-B14F-4D97-AF65-F5344CB8AC3E}">
        <p14:creationId xmlns:p14="http://schemas.microsoft.com/office/powerpoint/2010/main" val="721867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3798" y="252664"/>
            <a:ext cx="7029450" cy="9003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550" dirty="0">
                <a:latin typeface="Cambria (Body)"/>
              </a:rPr>
              <a:t>Sendi – Sendi pada Manusia </a:t>
            </a:r>
            <a:r>
              <a:rPr lang="id-ID" sz="1350" dirty="0">
                <a:latin typeface="Cambria (Body)"/>
              </a:rPr>
              <a:t>(BAGIAN 3)</a:t>
            </a:r>
            <a:endParaRPr lang="en-US" sz="2550" dirty="0">
              <a:latin typeface="Cambria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448222"/>
            <a:ext cx="12971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0" dirty="0">
                <a:latin typeface="Cambria (Body)"/>
              </a:rPr>
              <a:t>5. Sendi Pelana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92" y="1873499"/>
            <a:ext cx="2478968" cy="2037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4805" y="1995686"/>
            <a:ext cx="3935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Cambria (Body)"/>
              </a:rPr>
              <a:t>Memungkinkan gerakan memutar dan melengkung, misalnya sendi </a:t>
            </a:r>
          </a:p>
          <a:p>
            <a:r>
              <a:rPr lang="id-ID" sz="2000" dirty="0">
                <a:latin typeface="Cambria (Body)"/>
              </a:rPr>
              <a:t>pada ibu jari.</a:t>
            </a:r>
          </a:p>
        </p:txBody>
      </p:sp>
    </p:spTree>
    <p:extLst>
      <p:ext uri="{BB962C8B-B14F-4D97-AF65-F5344CB8AC3E}">
        <p14:creationId xmlns:p14="http://schemas.microsoft.com/office/powerpoint/2010/main" val="1560686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535782"/>
            <a:ext cx="829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FUNGSI ANGGOTA GERAK ATAS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8981" y="1432322"/>
            <a:ext cx="3225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Mengangkat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Melempar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Memukul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Memegang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Menggenggam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Memungut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menjumput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8485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625" y="535782"/>
            <a:ext cx="829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FUNGSI ANGGOTA GERAK BAWAH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870" y="1764507"/>
            <a:ext cx="322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Menopang</a:t>
            </a:r>
            <a:r>
              <a:rPr lang="en-US" sz="2400" dirty="0"/>
              <a:t> </a:t>
            </a:r>
            <a:r>
              <a:rPr lang="en-US" sz="2400" dirty="0" err="1"/>
              <a:t>tubuh</a:t>
            </a:r>
            <a:r>
              <a:rPr lang="en-US" sz="2400" dirty="0"/>
              <a:t>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Berjalan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Berlari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4066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9014" y="1365250"/>
            <a:ext cx="7029450" cy="257465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BAB I</a:t>
            </a:r>
            <a:r>
              <a:rPr lang="id-ID" sz="32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GANGGUAN PADA SISTEM GERAK MANUSIA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6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5EE5-483D-4740-84C0-E0D9CBB8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51470"/>
            <a:ext cx="9144000" cy="88446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BAB PEMBAHASAN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CB2F3-2769-EF44-8C49-67728465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550954"/>
            <a:ext cx="8496944" cy="460648"/>
          </a:xfrm>
        </p:spPr>
        <p:txBody>
          <a:bodyPr/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BAB I 	: PENGETAHUAN DASAR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BAB II 	: ANATOMI SISTEM GERAK MANUSIA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BAB III 	: FISIOLOGI SISTEM GERAK MANUSIA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BAB IV	: GANGGUAN PADA SISTEM GERAK MANUSIA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38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 (Body)"/>
              </a:rPr>
              <a:t>GANGGUAN PADA TULANG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ACCC-F44A-3245-AD74-3C29339D5E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Patah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Fraktur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Kelainan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bentuk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belakang</a:t>
            </a:r>
            <a:endParaRPr lang="en-US" sz="2800" dirty="0">
              <a:solidFill>
                <a:schemeClr val="tx1"/>
              </a:solidFill>
              <a:latin typeface="Cambria (Body)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mbria (Body)"/>
              </a:rPr>
              <a:t>Osteoporosis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51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 (Body)"/>
              </a:rPr>
              <a:t>PATAH TULANG</a:t>
            </a:r>
            <a:r>
              <a:rPr lang="id-ID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Cambria (Body)"/>
              </a:rPr>
              <a:t>(FRAKTUR)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672" y="1059582"/>
            <a:ext cx="700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latin typeface="Cambria (Body)"/>
              </a:rPr>
              <a:t>Definisi : </a:t>
            </a:r>
          </a:p>
          <a:p>
            <a:pPr algn="ctr"/>
            <a:r>
              <a:rPr lang="id-ID" dirty="0">
                <a:latin typeface="Cambria (Body)"/>
              </a:rPr>
              <a:t>Kondisi dimana hubungan atau kesatuan jaringan tulang terputus.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6BB6A5-4AE7-4D4D-A8CF-E38E661836A2}"/>
              </a:ext>
            </a:extLst>
          </p:cNvPr>
          <p:cNvSpPr txBox="1">
            <a:spLocks/>
          </p:cNvSpPr>
          <p:nvPr/>
        </p:nvSpPr>
        <p:spPr>
          <a:xfrm>
            <a:off x="1712565" y="2139702"/>
            <a:ext cx="7338542" cy="2448272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buNone/>
            </a:pPr>
            <a:r>
              <a:rPr lang="en-US" sz="1800" b="1" dirty="0" err="1">
                <a:latin typeface="Cambria (Body)"/>
              </a:rPr>
              <a:t>Penyebab</a:t>
            </a:r>
            <a:r>
              <a:rPr lang="en-US" sz="1800" b="1" dirty="0">
                <a:latin typeface="Cambria (Body)"/>
              </a:rPr>
              <a:t> :</a:t>
            </a:r>
            <a:endParaRPr lang="en-US" sz="1800" dirty="0">
              <a:latin typeface="Cambria (Body)"/>
            </a:endParaRPr>
          </a:p>
          <a:p>
            <a:pPr marL="377190" indent="-342900">
              <a:buFont typeface="+mj-lt"/>
              <a:buAutoNum type="arabicPeriod"/>
            </a:pPr>
            <a:r>
              <a:rPr lang="en-US" sz="1800" dirty="0">
                <a:latin typeface="Cambria (Body)"/>
              </a:rPr>
              <a:t>T</a:t>
            </a:r>
            <a:r>
              <a:rPr lang="id-ID" sz="1800" dirty="0">
                <a:latin typeface="Cambria (Body)"/>
              </a:rPr>
              <a:t>ekanan yang menimpa tulang lebih besar dari pada daya tahan tulang akibat trauma.</a:t>
            </a:r>
          </a:p>
          <a:p>
            <a:pPr marL="377190" indent="-342900">
              <a:buFont typeface="+mj-lt"/>
              <a:buAutoNum type="arabicPeriod"/>
            </a:pPr>
            <a:r>
              <a:rPr lang="en-US" sz="1800" dirty="0">
                <a:latin typeface="Cambria (Body)"/>
              </a:rPr>
              <a:t>P</a:t>
            </a:r>
            <a:r>
              <a:rPr lang="id-ID" sz="1800" dirty="0">
                <a:latin typeface="Cambria (Body)"/>
              </a:rPr>
              <a:t>enyakit tulang seperti tumor tulang, osteoporosis yang disebut </a:t>
            </a:r>
            <a:r>
              <a:rPr lang="id-ID" sz="1800" b="1" dirty="0">
                <a:latin typeface="Cambria (Body)"/>
              </a:rPr>
              <a:t>fraktur pathologis</a:t>
            </a:r>
            <a:endParaRPr lang="en-US" sz="1800" b="1" dirty="0">
              <a:latin typeface="Cambria (Body)"/>
            </a:endParaRPr>
          </a:p>
          <a:p>
            <a:pPr marL="377190" indent="-342900">
              <a:buFont typeface="+mj-lt"/>
              <a:buAutoNum type="arabicPeriod"/>
            </a:pPr>
            <a:r>
              <a:rPr lang="en-US" sz="1800" dirty="0" err="1">
                <a:latin typeface="Cambria (Body)"/>
              </a:rPr>
              <a:t>Fraktur</a:t>
            </a:r>
            <a:r>
              <a:rPr lang="en-US" sz="1800" dirty="0">
                <a:latin typeface="Cambria (Body)"/>
              </a:rPr>
              <a:t> stress (</a:t>
            </a:r>
            <a:r>
              <a:rPr lang="en-US" sz="1800" dirty="0" err="1">
                <a:latin typeface="Cambria (Body)"/>
              </a:rPr>
              <a:t>retak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kecil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pada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tulang</a:t>
            </a:r>
            <a:r>
              <a:rPr lang="en-US" sz="1800" dirty="0">
                <a:latin typeface="Cambria (Body)"/>
              </a:rPr>
              <a:t>).</a:t>
            </a:r>
            <a:endParaRPr lang="id-ID" sz="1800" dirty="0"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35914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4651" y="418907"/>
            <a:ext cx="7029450" cy="9003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Cambria (Body)"/>
              </a:rPr>
              <a:t>JENIS PATAH TULANG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FE9BB3D-4EB4-411F-B1D7-60F10490A761}"/>
              </a:ext>
            </a:extLst>
          </p:cNvPr>
          <p:cNvSpPr txBox="1">
            <a:spLocks/>
          </p:cNvSpPr>
          <p:nvPr/>
        </p:nvSpPr>
        <p:spPr>
          <a:xfrm>
            <a:off x="123823" y="1317830"/>
            <a:ext cx="4269584" cy="617934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id-ID" sz="2100" dirty="0">
                <a:latin typeface="Cambria (Body)"/>
              </a:rPr>
              <a:t>1. </a:t>
            </a:r>
            <a:r>
              <a:rPr lang="en-US" sz="2100" dirty="0" err="1">
                <a:latin typeface="Cambria (Body)"/>
              </a:rPr>
              <a:t>Fraktur</a:t>
            </a:r>
            <a:r>
              <a:rPr lang="en-US" sz="2100" dirty="0">
                <a:latin typeface="Cambria (Body)"/>
              </a:rPr>
              <a:t> </a:t>
            </a:r>
            <a:r>
              <a:rPr lang="en-US" sz="2100" u="sng" dirty="0" err="1">
                <a:latin typeface="Cambria (Body)"/>
              </a:rPr>
              <a:t>Tertutup</a:t>
            </a:r>
            <a:r>
              <a:rPr lang="id-ID" sz="2100" dirty="0">
                <a:latin typeface="Cambria (Body)"/>
              </a:rPr>
              <a:t> / </a:t>
            </a:r>
            <a:r>
              <a:rPr lang="id-ID" sz="2100" i="1" dirty="0">
                <a:latin typeface="Cambria (Body)"/>
              </a:rPr>
              <a:t>Close Fraktur</a:t>
            </a:r>
            <a:endParaRPr lang="en-US" sz="2100" dirty="0">
              <a:latin typeface="Cambria (Body)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477170C-CF23-4486-BBCB-40B31735602B}"/>
              </a:ext>
            </a:extLst>
          </p:cNvPr>
          <p:cNvSpPr txBox="1">
            <a:spLocks/>
          </p:cNvSpPr>
          <p:nvPr/>
        </p:nvSpPr>
        <p:spPr>
          <a:xfrm>
            <a:off x="563164" y="1943596"/>
            <a:ext cx="3830243" cy="302845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latin typeface="Cambria (Body)"/>
              </a:rPr>
              <a:t>T</a:t>
            </a:r>
            <a:r>
              <a:rPr lang="id-ID" sz="1800" b="1" dirty="0">
                <a:latin typeface="Cambria (Body)"/>
              </a:rPr>
              <a:t>idak disertai </a:t>
            </a:r>
            <a:r>
              <a:rPr lang="id-ID" sz="1800" dirty="0">
                <a:latin typeface="Cambria (Body)"/>
              </a:rPr>
              <a:t>dengan luka pada bagian luar permukaan kulit</a:t>
            </a:r>
            <a:endParaRPr lang="en-US" sz="18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6A1654D-FAE6-41B8-AC39-B14BE1F6969F}"/>
              </a:ext>
            </a:extLst>
          </p:cNvPr>
          <p:cNvSpPr txBox="1">
            <a:spLocks/>
          </p:cNvSpPr>
          <p:nvPr/>
        </p:nvSpPr>
        <p:spPr>
          <a:xfrm>
            <a:off x="4450553" y="1317830"/>
            <a:ext cx="4376740" cy="617934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id-ID" sz="2100" dirty="0">
                <a:latin typeface="Cambria (Body)"/>
              </a:rPr>
              <a:t>2. </a:t>
            </a:r>
            <a:r>
              <a:rPr lang="en-US" sz="2100" dirty="0" err="1">
                <a:latin typeface="Cambria (Body)"/>
              </a:rPr>
              <a:t>Fraktur</a:t>
            </a:r>
            <a:r>
              <a:rPr lang="en-US" sz="2100" dirty="0">
                <a:latin typeface="Cambria (Body)"/>
              </a:rPr>
              <a:t> </a:t>
            </a:r>
            <a:r>
              <a:rPr lang="en-US" sz="2100" u="sng" dirty="0" err="1">
                <a:latin typeface="Cambria (Body)"/>
              </a:rPr>
              <a:t>Ter</a:t>
            </a:r>
            <a:r>
              <a:rPr lang="id-ID" sz="2100" u="sng" dirty="0">
                <a:latin typeface="Cambria (Body)"/>
              </a:rPr>
              <a:t>buka</a:t>
            </a:r>
            <a:r>
              <a:rPr lang="id-ID" sz="2100" dirty="0">
                <a:latin typeface="Cambria (Body)"/>
              </a:rPr>
              <a:t> / </a:t>
            </a:r>
            <a:r>
              <a:rPr lang="id-ID" sz="2100" i="1" dirty="0">
                <a:latin typeface="Cambria (Body)"/>
              </a:rPr>
              <a:t>Open Fraktur</a:t>
            </a:r>
            <a:endParaRPr lang="en-US" sz="2100" dirty="0">
              <a:latin typeface="Cambria (Body)"/>
            </a:endParaRP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AFF53524-9CFC-4794-9307-84BF382C11DE}"/>
              </a:ext>
            </a:extLst>
          </p:cNvPr>
          <p:cNvSpPr txBox="1">
            <a:spLocks/>
          </p:cNvSpPr>
          <p:nvPr/>
        </p:nvSpPr>
        <p:spPr>
          <a:xfrm>
            <a:off x="4924423" y="1910266"/>
            <a:ext cx="3429000" cy="264842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mbria (Body)"/>
              </a:rPr>
              <a:t>D</a:t>
            </a:r>
            <a:r>
              <a:rPr lang="id-ID" sz="1800" b="1" dirty="0">
                <a:latin typeface="Cambria (Body)"/>
              </a:rPr>
              <a:t>isertai </a:t>
            </a:r>
            <a:r>
              <a:rPr lang="id-ID" sz="1800" dirty="0">
                <a:latin typeface="Cambria (Body)"/>
              </a:rPr>
              <a:t>dengan luka pada daerah tulang yang patah</a:t>
            </a:r>
            <a:r>
              <a:rPr lang="en-US" sz="1800" dirty="0">
                <a:latin typeface="Cambria (Body)"/>
              </a:rPr>
              <a:t>.</a:t>
            </a:r>
          </a:p>
          <a:p>
            <a:r>
              <a:rPr lang="en-US" sz="1800" dirty="0">
                <a:latin typeface="Cambria (Body)"/>
              </a:rPr>
              <a:t>B</a:t>
            </a:r>
            <a:r>
              <a:rPr lang="id-ID" sz="1800" dirty="0">
                <a:latin typeface="Cambria (Body)"/>
              </a:rPr>
              <a:t>iasanya juga ikut terjadinya pendarahan yang banyak</a:t>
            </a:r>
            <a:endParaRPr lang="en-US" sz="1800" dirty="0">
              <a:latin typeface="Cambria (Body)"/>
            </a:endParaRPr>
          </a:p>
          <a:p>
            <a:r>
              <a:rPr lang="en-US" sz="1800" dirty="0">
                <a:latin typeface="Cambria (Body)"/>
              </a:rPr>
              <a:t>T</a:t>
            </a:r>
            <a:r>
              <a:rPr lang="id-ID" sz="1800" dirty="0">
                <a:latin typeface="Cambria (Body)"/>
              </a:rPr>
              <a:t>ulang yang patah juga ikut terlihat menonjol keluar dari permukaan kulit</a:t>
            </a:r>
            <a:endParaRPr lang="id-ID" sz="1800" u="sng" dirty="0">
              <a:latin typeface="Cambria (Body)"/>
            </a:endParaRPr>
          </a:p>
          <a:p>
            <a:endParaRPr 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393406" y="1285875"/>
            <a:ext cx="2978" cy="36861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642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Cambria (Body)"/>
              </a:rPr>
              <a:t>TANDA-TANDA PATAH TULANG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31190-5BC2-4A81-A0C4-5A84D4FDE3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7704" y="884466"/>
            <a:ext cx="6203032" cy="3672408"/>
          </a:xfrm>
        </p:spPr>
        <p:txBody>
          <a:bodyPr>
            <a:noAutofit/>
          </a:bodyPr>
          <a:lstStyle/>
          <a:p>
            <a:pPr marL="720090" indent="-342900" algn="just"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Cambria (Body)"/>
              </a:rPr>
              <a:t>Deformitas ( perubahan struktur atau bentuk)</a:t>
            </a:r>
          </a:p>
          <a:p>
            <a:pPr marL="720090" indent="-342900" algn="just"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Cambria (Body)"/>
              </a:rPr>
              <a:t>Bengkak </a:t>
            </a:r>
            <a:endParaRPr lang="en-US" sz="1800" dirty="0">
              <a:solidFill>
                <a:schemeClr val="tx1"/>
              </a:solidFill>
              <a:latin typeface="Cambria (Body)"/>
            </a:endParaRPr>
          </a:p>
          <a:p>
            <a:pPr marL="720090" indent="-342900" algn="just"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Cambria (Body)"/>
              </a:rPr>
              <a:t>Ekimosis ( perdarahan subkutan)</a:t>
            </a:r>
          </a:p>
          <a:p>
            <a:pPr marL="720090" indent="-342900" algn="just"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Cambria (Body)"/>
              </a:rPr>
              <a:t>Spasme otot karena kontraksi involunter disekitar fraktur</a:t>
            </a:r>
          </a:p>
          <a:p>
            <a:pPr marL="720090" indent="-342900" algn="just"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Cambria (Body)"/>
              </a:rPr>
              <a:t>Nyeri</a:t>
            </a:r>
            <a:endParaRPr lang="en-US" sz="1800" dirty="0">
              <a:solidFill>
                <a:schemeClr val="tx1"/>
              </a:solidFill>
              <a:latin typeface="Cambria (Body)"/>
            </a:endParaRPr>
          </a:p>
          <a:p>
            <a:pPr marL="720090" indent="-342900" algn="just"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Cambria (Body)"/>
              </a:rPr>
              <a:t>Pergerakan abnormal</a:t>
            </a:r>
          </a:p>
          <a:p>
            <a:pPr marL="720090" indent="-342900" algn="just"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Cambria (Body)"/>
              </a:rPr>
              <a:t>Krepitasi, yang dapat dirasakan atau didengar bila fraktur digerakan</a:t>
            </a:r>
          </a:p>
          <a:p>
            <a:pPr marL="720090" indent="-342900" algn="just">
              <a:buFont typeface="+mj-lt"/>
              <a:buAutoNum type="arabicPeriod"/>
            </a:pPr>
            <a:r>
              <a:rPr lang="id-ID" sz="1800" dirty="0">
                <a:solidFill>
                  <a:schemeClr val="tx1"/>
                </a:solidFill>
                <a:latin typeface="Cambria (Body)"/>
              </a:rPr>
              <a:t>Hasil foto rontgen yang abnormal</a:t>
            </a:r>
          </a:p>
        </p:txBody>
      </p:sp>
    </p:spTree>
    <p:extLst>
      <p:ext uri="{BB962C8B-B14F-4D97-AF65-F5344CB8AC3E}">
        <p14:creationId xmlns:p14="http://schemas.microsoft.com/office/powerpoint/2010/main" val="1253150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339502"/>
            <a:ext cx="7812360" cy="8844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(Body)"/>
              </a:rPr>
              <a:t>PENANGANAN PERTAMA PATAH TULANG (BIDAI)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2798" y="1707654"/>
            <a:ext cx="71056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latin typeface="Cambria (Body)"/>
              </a:rPr>
              <a:t>Definisi :</a:t>
            </a:r>
          </a:p>
          <a:p>
            <a:pPr algn="ctr"/>
            <a:endParaRPr lang="id-ID" dirty="0">
              <a:latin typeface="Cambria (Body)"/>
            </a:endParaRPr>
          </a:p>
          <a:p>
            <a:pPr algn="ctr"/>
            <a:r>
              <a:rPr lang="id-ID" dirty="0">
                <a:latin typeface="Cambria (Body)"/>
              </a:rPr>
              <a:t>Bidai atau spalk adalah alat dari kayu, anyaman kawat atau bahan lain yang kuat tetapi ringan yang digunakan untuk menahan atau menjaga agar bagian tulang yang patah </a:t>
            </a:r>
            <a:endParaRPr lang="en-US" dirty="0">
              <a:latin typeface="Cambria (Body)"/>
            </a:endParaRPr>
          </a:p>
          <a:p>
            <a:pPr algn="ctr"/>
            <a:r>
              <a:rPr lang="id-ID" dirty="0">
                <a:latin typeface="Cambria (Body)"/>
              </a:rPr>
              <a:t>tidak bergerak (immobilisasi).</a:t>
            </a:r>
          </a:p>
        </p:txBody>
      </p:sp>
    </p:spTree>
    <p:extLst>
      <p:ext uri="{BB962C8B-B14F-4D97-AF65-F5344CB8AC3E}">
        <p14:creationId xmlns:p14="http://schemas.microsoft.com/office/powerpoint/2010/main" val="3099853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(Body)"/>
              </a:rPr>
              <a:t>PENCEGAHAN PATAH TULANG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7238-6B43-E244-9029-93C33CDE3B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1843609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fi-FI" sz="2000" dirty="0" err="1">
                <a:solidFill>
                  <a:schemeClr val="tx1"/>
                </a:solidFill>
                <a:latin typeface="Cambria (Body)"/>
              </a:rPr>
              <a:t>Penuhi</a:t>
            </a:r>
            <a:r>
              <a:rPr lang="fi-FI" sz="2000" dirty="0">
                <a:solidFill>
                  <a:schemeClr val="tx1"/>
                </a:solidFill>
                <a:latin typeface="Cambria (Body)"/>
              </a:rPr>
              <a:t> kebutuhan kalsium dan vitamin D </a:t>
            </a:r>
            <a:r>
              <a:rPr lang="fi-FI" sz="2000" dirty="0" err="1">
                <a:solidFill>
                  <a:schemeClr val="tx1"/>
                </a:solidFill>
                <a:latin typeface="Cambria (Body)"/>
              </a:rPr>
              <a:t>harian</a:t>
            </a:r>
            <a:endParaRPr lang="fi-FI" sz="2000" dirty="0">
              <a:solidFill>
                <a:schemeClr val="tx1"/>
              </a:solidFill>
              <a:latin typeface="Cambria (Body)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2000" dirty="0">
                <a:solidFill>
                  <a:schemeClr val="tx1"/>
                </a:solidFill>
                <a:latin typeface="Cambria (Body)"/>
              </a:rPr>
              <a:t>Latihan teratur. </a:t>
            </a:r>
            <a:endParaRPr lang="en-US" sz="2000" dirty="0">
              <a:solidFill>
                <a:schemeClr val="tx1"/>
              </a:solidFill>
              <a:latin typeface="Cambria (Body)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2000" dirty="0">
                <a:solidFill>
                  <a:schemeClr val="tx1"/>
                </a:solidFill>
                <a:latin typeface="Cambria (Body)"/>
              </a:rPr>
              <a:t>Hindari merokok dan minum-minuman beralkohol.</a:t>
            </a:r>
            <a:endParaRPr lang="en-US" sz="2000" dirty="0">
              <a:solidFill>
                <a:schemeClr val="tx1"/>
              </a:solidFill>
              <a:latin typeface="Cambria (Body)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2000" dirty="0" err="1">
                <a:solidFill>
                  <a:schemeClr val="tx1"/>
                </a:solidFill>
                <a:latin typeface="Cambria (Body)"/>
              </a:rPr>
              <a:t>Mengkonsumsi</a:t>
            </a:r>
            <a:r>
              <a:rPr lang="id-ID" sz="2000" dirty="0">
                <a:solidFill>
                  <a:schemeClr val="tx1"/>
                </a:solidFill>
                <a:latin typeface="Cambria (Body)"/>
              </a:rPr>
              <a:t> suplement. </a:t>
            </a:r>
          </a:p>
        </p:txBody>
      </p:sp>
    </p:spTree>
    <p:extLst>
      <p:ext uri="{BB962C8B-B14F-4D97-AF65-F5344CB8AC3E}">
        <p14:creationId xmlns:p14="http://schemas.microsoft.com/office/powerpoint/2010/main" val="602794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83801"/>
            <a:ext cx="7524328" cy="8844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Cambria (Body)"/>
              </a:rPr>
              <a:t>KELAINAN BENTUK TULANG BELAKANG </a:t>
            </a:r>
            <a:endParaRPr lang="en-US" sz="3000" b="1" dirty="0">
              <a:solidFill>
                <a:schemeClr val="tx1"/>
              </a:solidFill>
              <a:latin typeface="Cambria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C627-9E06-AF41-A4F6-160E328789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19672" y="1491630"/>
            <a:ext cx="7416824" cy="299573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Algerian" panose="04020705040A02060702" pitchFamily="82" charset="0"/>
              </a:rPr>
              <a:t>L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ordosis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kelainan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pada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belakang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menyebabkan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belakang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pada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derah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pinggang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melengkung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depan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melebihi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batas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normal.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K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ifosis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kelainan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pada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belakang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menyebabkan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punggung</a:t>
            </a:r>
            <a:endParaRPr lang="en-US" sz="1600" dirty="0">
              <a:solidFill>
                <a:schemeClr val="tx1"/>
              </a:solidFill>
              <a:latin typeface="Cambria (Body)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melengkung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belakang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melebihi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batas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normal (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bungkuk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).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b="1" dirty="0" err="1">
                <a:solidFill>
                  <a:schemeClr val="tx1"/>
                </a:solidFill>
                <a:latin typeface="Algerian" panose="04020705040A02060702" pitchFamily="82" charset="0"/>
              </a:rPr>
              <a:t>S</a:t>
            </a:r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koliosis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kelainan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belakang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menyebabkan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belakang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melengkung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arah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samping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menyerupai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ambria (Body)"/>
              </a:rPr>
              <a:t>huruf</a:t>
            </a:r>
            <a:r>
              <a:rPr lang="en-US" sz="1600" dirty="0">
                <a:solidFill>
                  <a:schemeClr val="tx1"/>
                </a:solidFill>
                <a:latin typeface="Cambria (Body)"/>
              </a:rPr>
              <a:t> ‘S’.</a:t>
            </a:r>
          </a:p>
          <a:p>
            <a:pPr marL="34290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64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03" y="2710543"/>
            <a:ext cx="4122789" cy="2155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38" y="361780"/>
            <a:ext cx="4232919" cy="212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0"/>
          <a:stretch/>
        </p:blipFill>
        <p:spPr>
          <a:xfrm>
            <a:off x="4174078" y="2710543"/>
            <a:ext cx="1307351" cy="2155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8" t="-461" r="34313" b="461"/>
          <a:stretch/>
        </p:blipFill>
        <p:spPr>
          <a:xfrm>
            <a:off x="5466522" y="2710543"/>
            <a:ext cx="1101470" cy="21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8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tx1"/>
                </a:solidFill>
                <a:latin typeface="Cambria (Body)"/>
              </a:rPr>
              <a:t>LORDOSIS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7EB15-F358-4EC7-9FB3-42DB70CD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2427734"/>
            <a:ext cx="6912768" cy="460648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ambria (Body)"/>
              </a:rPr>
              <a:t>Penyebab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500" dirty="0" err="1">
                <a:latin typeface="Cambria (Body)"/>
              </a:rPr>
              <a:t>Posisi</a:t>
            </a:r>
            <a:r>
              <a:rPr lang="en-US" sz="1500" dirty="0">
                <a:latin typeface="Cambria (Body)"/>
              </a:rPr>
              <a:t> duduk yang salah (duduk </a:t>
            </a:r>
            <a:r>
              <a:rPr lang="en-US" sz="1500" dirty="0" err="1">
                <a:latin typeface="Cambria (Body)"/>
              </a:rPr>
              <a:t>terlalu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tegak</a:t>
            </a:r>
            <a:r>
              <a:rPr lang="en-US" sz="1500" dirty="0">
                <a:latin typeface="Cambria (Body)"/>
              </a:rPr>
              <a:t>/</a:t>
            </a:r>
            <a:r>
              <a:rPr lang="en-US" sz="1500" dirty="0" err="1">
                <a:latin typeface="Cambria (Body)"/>
              </a:rPr>
              <a:t>tegang</a:t>
            </a:r>
            <a:r>
              <a:rPr lang="en-US" sz="1500" dirty="0">
                <a:latin typeface="Cambria (Body)"/>
              </a:rPr>
              <a:t>), </a:t>
            </a:r>
            <a:r>
              <a:rPr lang="en-US" sz="1500" dirty="0" err="1">
                <a:latin typeface="Cambria (Body)"/>
              </a:rPr>
              <a:t>posisi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tidur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tengkurap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obesitas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terutama</a:t>
            </a:r>
            <a:r>
              <a:rPr lang="en-US" sz="1500" dirty="0">
                <a:latin typeface="Cambria (Body)"/>
              </a:rPr>
              <a:t> di </a:t>
            </a:r>
            <a:r>
              <a:rPr lang="en-US" sz="1500" dirty="0" err="1">
                <a:latin typeface="Cambria (Body)"/>
              </a:rPr>
              <a:t>daerah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perut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cedera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tulang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punggung</a:t>
            </a:r>
            <a:r>
              <a:rPr lang="en-US" sz="1500" dirty="0">
                <a:latin typeface="Cambria (Body)"/>
              </a:rPr>
              <a:t>, osteoporosis</a:t>
            </a:r>
          </a:p>
          <a:p>
            <a:r>
              <a:rPr lang="en-US" b="1" dirty="0" err="1">
                <a:solidFill>
                  <a:schemeClr val="tx1"/>
                </a:solidFill>
                <a:latin typeface="Cambria (Body)"/>
              </a:rPr>
              <a:t>Tanda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500" dirty="0" err="1">
                <a:latin typeface="Cambria (Body)"/>
              </a:rPr>
              <a:t>Perut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bagian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bawah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terlihat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lebih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menonjol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ke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depan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disertai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bagian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pantat</a:t>
            </a:r>
            <a:r>
              <a:rPr lang="en-US" sz="1500" dirty="0">
                <a:latin typeface="Cambria (Body)"/>
              </a:rPr>
              <a:t> yang </a:t>
            </a:r>
            <a:r>
              <a:rPr lang="en-US" sz="1500" dirty="0" err="1">
                <a:latin typeface="Cambria (Body)"/>
              </a:rPr>
              <a:t>lebih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menonjol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ke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belakang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timbul</a:t>
            </a:r>
            <a:r>
              <a:rPr lang="en-US" sz="1500" dirty="0">
                <a:latin typeface="Cambria (Body)"/>
              </a:rPr>
              <a:t> rasa </a:t>
            </a:r>
            <a:r>
              <a:rPr lang="en-US" sz="1500" dirty="0" err="1">
                <a:latin typeface="Cambria (Body)"/>
              </a:rPr>
              <a:t>nyeri</a:t>
            </a:r>
            <a:r>
              <a:rPr lang="en-US" sz="1500" dirty="0">
                <a:latin typeface="Cambria (Body)"/>
              </a:rPr>
              <a:t> dan </a:t>
            </a:r>
            <a:r>
              <a:rPr lang="en-US" sz="1500" dirty="0" err="1">
                <a:latin typeface="Cambria (Body)"/>
              </a:rPr>
              <a:t>kaku</a:t>
            </a:r>
            <a:r>
              <a:rPr lang="en-US" sz="1500" dirty="0">
                <a:latin typeface="Cambria (Body)"/>
              </a:rPr>
              <a:t> pada </a:t>
            </a:r>
            <a:r>
              <a:rPr lang="en-US" sz="1500" dirty="0" err="1">
                <a:latin typeface="Cambria (Body)"/>
              </a:rPr>
              <a:t>pinggang</a:t>
            </a:r>
            <a:endParaRPr lang="en-US" sz="1500" dirty="0">
              <a:latin typeface="Cambria (Body)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ambria (Body)"/>
              </a:rPr>
              <a:t>Pengobatan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500" dirty="0" err="1">
                <a:latin typeface="Cambria (Body)"/>
              </a:rPr>
              <a:t>Memperbaiki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posisi</a:t>
            </a:r>
            <a:r>
              <a:rPr lang="en-US" sz="1500" dirty="0">
                <a:latin typeface="Cambria (Body)"/>
              </a:rPr>
              <a:t> duduk, </a:t>
            </a:r>
            <a:r>
              <a:rPr lang="en-US" sz="1500" dirty="0" err="1">
                <a:latin typeface="Cambria (Body)"/>
              </a:rPr>
              <a:t>tidur</a:t>
            </a:r>
            <a:r>
              <a:rPr lang="en-US" sz="1500" dirty="0">
                <a:latin typeface="Cambria (Body)"/>
              </a:rPr>
              <a:t>, dan </a:t>
            </a:r>
            <a:r>
              <a:rPr lang="en-US" sz="1500" dirty="0" err="1">
                <a:latin typeface="Cambria (Body)"/>
              </a:rPr>
              <a:t>berdiri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pemakaian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penyangga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punggung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operasi</a:t>
            </a:r>
            <a:r>
              <a:rPr lang="en-US" sz="1500" dirty="0">
                <a:latin typeface="Cambria (Body)"/>
              </a:rPr>
              <a:t>, dan </a:t>
            </a:r>
            <a:r>
              <a:rPr lang="en-US" sz="1500" dirty="0" err="1">
                <a:latin typeface="Cambria (Body)"/>
              </a:rPr>
              <a:t>latihan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fisik</a:t>
            </a:r>
            <a:endParaRPr lang="en-US" sz="1500" dirty="0">
              <a:latin typeface="Cambria (Body)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ambria (Body)"/>
              </a:rPr>
              <a:t>Pencegahan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500" dirty="0" err="1">
                <a:latin typeface="Cambria (Body)"/>
              </a:rPr>
              <a:t>Membiasakan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posisi</a:t>
            </a:r>
            <a:r>
              <a:rPr lang="en-US" sz="1500" dirty="0">
                <a:latin typeface="Cambria (Body)"/>
              </a:rPr>
              <a:t> duduk, </a:t>
            </a:r>
            <a:r>
              <a:rPr lang="en-US" sz="1500" dirty="0" err="1">
                <a:latin typeface="Cambria (Body)"/>
              </a:rPr>
              <a:t>tidur</a:t>
            </a:r>
            <a:r>
              <a:rPr lang="en-US" sz="1500" dirty="0">
                <a:latin typeface="Cambria (Body)"/>
              </a:rPr>
              <a:t>, dan </a:t>
            </a:r>
            <a:r>
              <a:rPr lang="en-US" sz="1500" dirty="0" err="1">
                <a:latin typeface="Cambria (Body)"/>
              </a:rPr>
              <a:t>berdiri</a:t>
            </a:r>
            <a:r>
              <a:rPr lang="en-US" sz="1500" dirty="0">
                <a:latin typeface="Cambria (Body)"/>
              </a:rPr>
              <a:t> yang </a:t>
            </a:r>
            <a:r>
              <a:rPr lang="en-US" sz="1500" dirty="0" err="1">
                <a:latin typeface="Cambria (Body)"/>
              </a:rPr>
              <a:t>benar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mencegah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obesitas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mengusahakan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pemenuhan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kebutuhan</a:t>
            </a:r>
            <a:r>
              <a:rPr lang="en-US" sz="1500" dirty="0">
                <a:latin typeface="Cambria (Body)"/>
              </a:rPr>
              <a:t> vitamin D dan </a:t>
            </a:r>
            <a:r>
              <a:rPr lang="en-US" sz="1500" dirty="0" err="1">
                <a:latin typeface="Cambria (Body)"/>
              </a:rPr>
              <a:t>kalsium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untuk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memperkuat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tulang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berolahraga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teratur</a:t>
            </a:r>
            <a:endParaRPr lang="en-US" sz="1500" dirty="0"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11660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 (Body)"/>
              </a:rPr>
              <a:t>HINDARI KEBIASAAN INI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6" r="16964" b="57526"/>
          <a:stretch/>
        </p:blipFill>
        <p:spPr>
          <a:xfrm>
            <a:off x="1619672" y="1072952"/>
            <a:ext cx="3037115" cy="1004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030" y="1235713"/>
            <a:ext cx="17308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mbria (Body)"/>
              </a:rPr>
              <a:t>Tidur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tengkurap</a:t>
            </a:r>
            <a:endParaRPr lang="en-US" sz="1350" dirty="0">
              <a:latin typeface="Cambria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3801" r="52286"/>
          <a:stretch/>
        </p:blipFill>
        <p:spPr>
          <a:xfrm>
            <a:off x="1367517" y="2527513"/>
            <a:ext cx="1902278" cy="1638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8531" y="4165983"/>
            <a:ext cx="200841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mbria (Body)"/>
              </a:rPr>
              <a:t>Membaca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dan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bermain</a:t>
            </a:r>
            <a:r>
              <a:rPr lang="en-US" sz="1350" dirty="0">
                <a:latin typeface="Cambria (Body)"/>
              </a:rPr>
              <a:t> gadget </a:t>
            </a:r>
            <a:r>
              <a:rPr lang="en-US" sz="1350" dirty="0" err="1">
                <a:latin typeface="Cambria (Body)"/>
              </a:rPr>
              <a:t>dengan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posisi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tengkurap</a:t>
            </a:r>
            <a:endParaRPr lang="en-US" sz="1350" dirty="0">
              <a:latin typeface="Cambria (Bod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90" y="929084"/>
            <a:ext cx="2667334" cy="16012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2995" y="929084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ambria (Body)"/>
              </a:rPr>
              <a:t>Terlalu</a:t>
            </a:r>
            <a:r>
              <a:rPr lang="en-US" sz="1200" dirty="0">
                <a:latin typeface="Cambria (Body)"/>
              </a:rPr>
              <a:t> </a:t>
            </a:r>
            <a:r>
              <a:rPr lang="en-US" sz="1200" dirty="0" err="1">
                <a:latin typeface="Cambria (Body)"/>
              </a:rPr>
              <a:t>sering</a:t>
            </a:r>
            <a:r>
              <a:rPr lang="en-US" sz="1200" dirty="0">
                <a:latin typeface="Cambria (Body)"/>
              </a:rPr>
              <a:t> </a:t>
            </a:r>
            <a:r>
              <a:rPr lang="en-US" sz="1200" dirty="0" err="1">
                <a:latin typeface="Cambria (Body)"/>
              </a:rPr>
              <a:t>menggunakan</a:t>
            </a:r>
            <a:r>
              <a:rPr lang="en-US" sz="1200" dirty="0">
                <a:latin typeface="Cambria (Body)"/>
              </a:rPr>
              <a:t> </a:t>
            </a:r>
            <a:r>
              <a:rPr lang="en-US" sz="1200" dirty="0" err="1">
                <a:latin typeface="Cambria (Body)"/>
              </a:rPr>
              <a:t>sepatu</a:t>
            </a:r>
            <a:r>
              <a:rPr lang="en-US" sz="1200" dirty="0">
                <a:latin typeface="Cambria (Body)"/>
              </a:rPr>
              <a:t> </a:t>
            </a:r>
            <a:r>
              <a:rPr lang="en-US" sz="1200" dirty="0" err="1">
                <a:latin typeface="Cambria (Body)"/>
              </a:rPr>
              <a:t>hak</a:t>
            </a:r>
            <a:r>
              <a:rPr lang="en-US" sz="1200" dirty="0">
                <a:latin typeface="Cambria (Body)"/>
              </a:rPr>
              <a:t> </a:t>
            </a:r>
            <a:r>
              <a:rPr lang="en-US" sz="1200" dirty="0" err="1">
                <a:latin typeface="Cambria (Body)"/>
              </a:rPr>
              <a:t>tinggi</a:t>
            </a:r>
            <a:endParaRPr lang="en-US" sz="1200" dirty="0">
              <a:latin typeface="Cambria (Body)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35"/>
          <a:stretch/>
        </p:blipFill>
        <p:spPr>
          <a:xfrm>
            <a:off x="4265391" y="2963755"/>
            <a:ext cx="978781" cy="20298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97632" y="2686756"/>
            <a:ext cx="167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ambria (Body)"/>
              </a:rPr>
              <a:t>Duduk</a:t>
            </a:r>
            <a:r>
              <a:rPr lang="en-US" sz="1200" dirty="0">
                <a:latin typeface="Cambria (Body)"/>
              </a:rPr>
              <a:t> </a:t>
            </a:r>
            <a:r>
              <a:rPr lang="en-US" sz="1200" dirty="0" err="1">
                <a:latin typeface="Cambria (Body)"/>
              </a:rPr>
              <a:t>terlalu</a:t>
            </a:r>
            <a:r>
              <a:rPr lang="en-US" sz="1200" dirty="0">
                <a:latin typeface="Cambria (Body)"/>
              </a:rPr>
              <a:t> </a:t>
            </a:r>
            <a:r>
              <a:rPr lang="en-US" sz="1200" dirty="0" err="1">
                <a:latin typeface="Cambria (Body)"/>
              </a:rPr>
              <a:t>tegak</a:t>
            </a:r>
            <a:endParaRPr lang="en-US" sz="1200" dirty="0">
              <a:latin typeface="Cambria (Body)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8" r="1428"/>
          <a:stretch/>
        </p:blipFill>
        <p:spPr>
          <a:xfrm>
            <a:off x="5656398" y="2963754"/>
            <a:ext cx="968270" cy="20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5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0F46-C3FD-3740-9D25-90302FA680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23478"/>
            <a:ext cx="6912768" cy="2995737"/>
          </a:xfrm>
        </p:spPr>
        <p:txBody>
          <a:bodyPr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BAB 1 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PENGETAHUAN DASAR</a:t>
            </a:r>
          </a:p>
        </p:txBody>
      </p:sp>
    </p:spTree>
    <p:extLst>
      <p:ext uri="{BB962C8B-B14F-4D97-AF65-F5344CB8AC3E}">
        <p14:creationId xmlns:p14="http://schemas.microsoft.com/office/powerpoint/2010/main" val="2606270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Cambria (Body)"/>
              </a:rPr>
              <a:t>KIFOSIS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7F4B2-0E31-44E9-86B4-28C9710C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2715766"/>
            <a:ext cx="6912768" cy="460648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ambria (Body)"/>
              </a:rPr>
              <a:t>Penyebab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500" dirty="0" err="1">
                <a:latin typeface="Cambria (Body)"/>
              </a:rPr>
              <a:t>Posisi</a:t>
            </a:r>
            <a:r>
              <a:rPr lang="en-US" sz="1500" dirty="0">
                <a:latin typeface="Cambria (Body)"/>
              </a:rPr>
              <a:t> duduk yang salah (duduk </a:t>
            </a:r>
            <a:r>
              <a:rPr lang="en-US" sz="1500" dirty="0" err="1">
                <a:latin typeface="Cambria (Body)"/>
              </a:rPr>
              <a:t>kurang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tegak</a:t>
            </a:r>
            <a:r>
              <a:rPr lang="en-US" sz="1500" dirty="0">
                <a:latin typeface="Cambria (Body)"/>
              </a:rPr>
              <a:t>/</a:t>
            </a:r>
            <a:r>
              <a:rPr lang="en-US" sz="1500" dirty="0" err="1">
                <a:latin typeface="Cambria (Body)"/>
              </a:rPr>
              <a:t>membungkuk</a:t>
            </a:r>
            <a:r>
              <a:rPr lang="en-US" sz="1500" dirty="0">
                <a:latin typeface="Cambria (Body)"/>
              </a:rPr>
              <a:t>), </a:t>
            </a:r>
            <a:r>
              <a:rPr lang="en-US" sz="1500" dirty="0" err="1">
                <a:latin typeface="Cambria (Body)"/>
              </a:rPr>
              <a:t>terlalu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sering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membawa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tas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ransel</a:t>
            </a:r>
            <a:r>
              <a:rPr lang="en-US" sz="1500" dirty="0">
                <a:latin typeface="Cambria (Body)"/>
              </a:rPr>
              <a:t> yang </a:t>
            </a:r>
            <a:r>
              <a:rPr lang="en-US" sz="1500" dirty="0" err="1">
                <a:latin typeface="Cambria (Body)"/>
              </a:rPr>
              <a:t>berat</a:t>
            </a:r>
            <a:r>
              <a:rPr lang="en-US" sz="1500" dirty="0">
                <a:latin typeface="Cambria (Body)"/>
              </a:rPr>
              <a:t> di </a:t>
            </a:r>
            <a:r>
              <a:rPr lang="en-US" sz="1500" dirty="0" err="1">
                <a:latin typeface="Cambria (Body)"/>
              </a:rPr>
              <a:t>punggung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cedera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tulang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punggung</a:t>
            </a:r>
            <a:r>
              <a:rPr lang="en-US" sz="1500" dirty="0">
                <a:latin typeface="Cambria (Body)"/>
              </a:rPr>
              <a:t>, osteoporosis</a:t>
            </a:r>
          </a:p>
          <a:p>
            <a:r>
              <a:rPr lang="en-US" b="1" dirty="0" err="1">
                <a:solidFill>
                  <a:schemeClr val="tx1"/>
                </a:solidFill>
                <a:latin typeface="Cambria (Body)"/>
              </a:rPr>
              <a:t>Tanda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500" dirty="0" err="1">
                <a:latin typeface="Cambria (Body)"/>
              </a:rPr>
              <a:t>Punggung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terlihat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bungkuk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timbul</a:t>
            </a:r>
            <a:r>
              <a:rPr lang="en-US" sz="1500" dirty="0">
                <a:latin typeface="Cambria (Body)"/>
              </a:rPr>
              <a:t> rasa </a:t>
            </a:r>
            <a:r>
              <a:rPr lang="en-US" sz="1500" dirty="0" err="1">
                <a:latin typeface="Cambria (Body)"/>
              </a:rPr>
              <a:t>nyeri</a:t>
            </a:r>
            <a:r>
              <a:rPr lang="en-US" sz="1500" dirty="0">
                <a:latin typeface="Cambria (Body)"/>
              </a:rPr>
              <a:t> dan </a:t>
            </a:r>
            <a:r>
              <a:rPr lang="en-US" sz="1500" dirty="0" err="1">
                <a:latin typeface="Cambria (Body)"/>
              </a:rPr>
              <a:t>kaku</a:t>
            </a:r>
            <a:r>
              <a:rPr lang="en-US" sz="1500" dirty="0">
                <a:latin typeface="Cambria (Body)"/>
              </a:rPr>
              <a:t> pada </a:t>
            </a:r>
            <a:r>
              <a:rPr lang="en-US" sz="1500" dirty="0" err="1">
                <a:latin typeface="Cambria (Body)"/>
              </a:rPr>
              <a:t>punggung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serta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sesak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napas</a:t>
            </a:r>
            <a:endParaRPr lang="en-US" sz="1500" dirty="0">
              <a:latin typeface="Cambria (Body)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ambria (Body)"/>
              </a:rPr>
              <a:t>Pengobatan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500" dirty="0" err="1">
                <a:latin typeface="Cambria (Body)"/>
              </a:rPr>
              <a:t>Memperbaiki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posisi</a:t>
            </a:r>
            <a:r>
              <a:rPr lang="en-US" sz="1500" dirty="0">
                <a:latin typeface="Cambria (Body)"/>
              </a:rPr>
              <a:t> duduk, </a:t>
            </a:r>
            <a:r>
              <a:rPr lang="en-US" sz="1500" dirty="0" err="1">
                <a:latin typeface="Cambria (Body)"/>
              </a:rPr>
              <a:t>tidur</a:t>
            </a:r>
            <a:r>
              <a:rPr lang="en-US" sz="1500" dirty="0">
                <a:latin typeface="Cambria (Body)"/>
              </a:rPr>
              <a:t>, dan </a:t>
            </a:r>
            <a:r>
              <a:rPr lang="en-US" sz="1500" dirty="0" err="1">
                <a:latin typeface="Cambria (Body)"/>
              </a:rPr>
              <a:t>berdiri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pemakaian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penyangga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punggung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operasi</a:t>
            </a:r>
            <a:r>
              <a:rPr lang="en-US" sz="1500" dirty="0">
                <a:latin typeface="Cambria (Body)"/>
              </a:rPr>
              <a:t>, dan </a:t>
            </a:r>
            <a:r>
              <a:rPr lang="en-US" sz="1500" dirty="0" err="1">
                <a:latin typeface="Cambria (Body)"/>
              </a:rPr>
              <a:t>latihan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fisik</a:t>
            </a:r>
            <a:endParaRPr lang="en-US" sz="1500" dirty="0">
              <a:latin typeface="Cambria (Body)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ambria (Body)"/>
              </a:rPr>
              <a:t>Pencegahan</a:t>
            </a:r>
            <a:r>
              <a:rPr lang="en-US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500" dirty="0" err="1">
                <a:latin typeface="Cambria (Body)"/>
              </a:rPr>
              <a:t>Membiasakan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posisi</a:t>
            </a:r>
            <a:r>
              <a:rPr lang="en-US" sz="1500" dirty="0">
                <a:latin typeface="Cambria (Body)"/>
              </a:rPr>
              <a:t> duduk, </a:t>
            </a:r>
            <a:r>
              <a:rPr lang="en-US" sz="1500" dirty="0" err="1">
                <a:latin typeface="Cambria (Body)"/>
              </a:rPr>
              <a:t>tidur</a:t>
            </a:r>
            <a:r>
              <a:rPr lang="en-US" sz="1500" dirty="0">
                <a:latin typeface="Cambria (Body)"/>
              </a:rPr>
              <a:t>, dan </a:t>
            </a:r>
            <a:r>
              <a:rPr lang="en-US" sz="1500" dirty="0" err="1">
                <a:latin typeface="Cambria (Body)"/>
              </a:rPr>
              <a:t>berdiri</a:t>
            </a:r>
            <a:r>
              <a:rPr lang="en-US" sz="1500" dirty="0">
                <a:latin typeface="Cambria (Body)"/>
              </a:rPr>
              <a:t> yang </a:t>
            </a:r>
            <a:r>
              <a:rPr lang="en-US" sz="1500" dirty="0" err="1">
                <a:latin typeface="Cambria (Body)"/>
              </a:rPr>
              <a:t>benar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menghindari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terlalu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sering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membawa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ransel</a:t>
            </a:r>
            <a:r>
              <a:rPr lang="en-US" sz="1500" dirty="0">
                <a:latin typeface="Cambria (Body)"/>
              </a:rPr>
              <a:t> yang </a:t>
            </a:r>
            <a:r>
              <a:rPr lang="en-US" sz="1500" dirty="0" err="1">
                <a:latin typeface="Cambria (Body)"/>
              </a:rPr>
              <a:t>berat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mengusahakan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pemenuhan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kebutuhan</a:t>
            </a:r>
            <a:r>
              <a:rPr lang="en-US" sz="1500" dirty="0">
                <a:latin typeface="Cambria (Body)"/>
              </a:rPr>
              <a:t> vitamin D dan </a:t>
            </a:r>
            <a:r>
              <a:rPr lang="en-US" sz="1500" dirty="0" err="1">
                <a:latin typeface="Cambria (Body)"/>
              </a:rPr>
              <a:t>kalsium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untuk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memperkuat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tulang</a:t>
            </a:r>
            <a:r>
              <a:rPr lang="en-US" sz="1500" dirty="0">
                <a:latin typeface="Cambria (Body)"/>
              </a:rPr>
              <a:t>, </a:t>
            </a:r>
            <a:r>
              <a:rPr lang="en-US" sz="1500" dirty="0" err="1">
                <a:latin typeface="Cambria (Body)"/>
              </a:rPr>
              <a:t>berolahraga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teratur</a:t>
            </a:r>
            <a:endParaRPr lang="en-US" sz="1500" dirty="0">
              <a:latin typeface="Cambria (Body)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52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Cambria (Body)"/>
              </a:rPr>
              <a:t>Bahaya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Terlalu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Sering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Bermain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Gadget (HP, Laptop, Video Game)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6" y="3579862"/>
            <a:ext cx="632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mbria (Body)"/>
              </a:rPr>
              <a:t>Posisi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punggung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menjadi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bungkuk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dan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leher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terlalu</a:t>
            </a:r>
            <a:r>
              <a:rPr lang="en-US" dirty="0">
                <a:latin typeface="Cambria (Body)"/>
              </a:rPr>
              <a:t> </a:t>
            </a:r>
            <a:r>
              <a:rPr lang="en-US" dirty="0" err="1">
                <a:latin typeface="Cambria (Body)"/>
              </a:rPr>
              <a:t>menunduk</a:t>
            </a:r>
            <a:endParaRPr lang="en-US" dirty="0">
              <a:latin typeface="Cambria (Body)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D10214-7D67-C744-8EA7-11E0E5112640}"/>
              </a:ext>
            </a:extLst>
          </p:cNvPr>
          <p:cNvGrpSpPr/>
          <p:nvPr/>
        </p:nvGrpSpPr>
        <p:grpSpPr>
          <a:xfrm>
            <a:off x="2629707" y="1008028"/>
            <a:ext cx="4446244" cy="2225397"/>
            <a:chOff x="2483768" y="1131590"/>
            <a:chExt cx="4446244" cy="22253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" r="49847"/>
            <a:stretch/>
          </p:blipFill>
          <p:spPr>
            <a:xfrm>
              <a:off x="2483768" y="1131590"/>
              <a:ext cx="2156393" cy="22253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5" t="10027" r="46531" b="19513"/>
            <a:stretch/>
          </p:blipFill>
          <p:spPr>
            <a:xfrm>
              <a:off x="4640161" y="1131590"/>
              <a:ext cx="2289851" cy="2225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5749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Cambria (Body)"/>
              </a:rPr>
              <a:t>SKOLIOSIS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E29295-54B3-4FDF-AE19-FDE9F098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771550"/>
            <a:ext cx="6912768" cy="4176464"/>
          </a:xfrm>
        </p:spPr>
        <p:txBody>
          <a:bodyPr>
            <a:no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Penyebab</a:t>
            </a:r>
            <a:r>
              <a:rPr lang="en-US" sz="900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400" dirty="0" err="1">
                <a:latin typeface="Cambria (Body)"/>
              </a:rPr>
              <a:t>Posisi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duduk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dan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menulis</a:t>
            </a:r>
            <a:r>
              <a:rPr lang="en-US" sz="1400" dirty="0">
                <a:latin typeface="Cambria (Body)"/>
              </a:rPr>
              <a:t> yang </a:t>
            </a:r>
            <a:r>
              <a:rPr lang="en-US" sz="1400" dirty="0" err="1">
                <a:latin typeface="Cambria (Body)"/>
              </a:rPr>
              <a:t>salah</a:t>
            </a:r>
            <a:r>
              <a:rPr lang="en-US" sz="1400" dirty="0">
                <a:latin typeface="Cambria (Body)"/>
              </a:rPr>
              <a:t> (</a:t>
            </a:r>
            <a:r>
              <a:rPr lang="en-US" sz="1400" dirty="0" err="1">
                <a:latin typeface="Cambria (Body)"/>
              </a:rPr>
              <a:t>duduk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dengan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posisi</a:t>
            </a:r>
            <a:r>
              <a:rPr lang="en-US" sz="1400" dirty="0">
                <a:latin typeface="Cambria (Body)"/>
              </a:rPr>
              <a:t> miring </a:t>
            </a:r>
            <a:r>
              <a:rPr lang="en-US" sz="1400" dirty="0" err="1">
                <a:latin typeface="Cambria (Body)"/>
              </a:rPr>
              <a:t>ke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samping</a:t>
            </a:r>
            <a:r>
              <a:rPr lang="en-US" sz="1400" dirty="0">
                <a:latin typeface="Cambria (Body)"/>
              </a:rPr>
              <a:t>), </a:t>
            </a:r>
            <a:r>
              <a:rPr lang="en-US" sz="1400" dirty="0" err="1">
                <a:latin typeface="Cambria (Body)"/>
              </a:rPr>
              <a:t>tidur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dengan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posisi</a:t>
            </a:r>
            <a:r>
              <a:rPr lang="en-US" sz="1400" dirty="0">
                <a:latin typeface="Cambria (Body)"/>
              </a:rPr>
              <a:t> miring </a:t>
            </a:r>
            <a:r>
              <a:rPr lang="en-US" sz="1400" dirty="0" err="1">
                <a:latin typeface="Cambria (Body)"/>
              </a:rPr>
              <a:t>bersandar</a:t>
            </a:r>
            <a:r>
              <a:rPr lang="en-US" sz="1400" dirty="0">
                <a:latin typeface="Cambria (Body)"/>
              </a:rPr>
              <a:t> di </a:t>
            </a:r>
            <a:r>
              <a:rPr lang="en-US" sz="1400" dirty="0" err="1">
                <a:latin typeface="Cambria (Body)"/>
              </a:rPr>
              <a:t>salah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satu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sisi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tubuh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terlalu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sering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membawa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tas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selempang</a:t>
            </a:r>
            <a:r>
              <a:rPr lang="en-US" sz="1400" dirty="0">
                <a:latin typeface="Cambria (Body)"/>
              </a:rPr>
              <a:t> di </a:t>
            </a:r>
            <a:r>
              <a:rPr lang="en-US" sz="1400" dirty="0" err="1">
                <a:latin typeface="Cambria (Body)"/>
              </a:rPr>
              <a:t>salah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satu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bahu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cedera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tulang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punggung</a:t>
            </a:r>
            <a:r>
              <a:rPr lang="en-US" sz="1400" dirty="0">
                <a:latin typeface="Cambria (Body)"/>
              </a:rPr>
              <a:t>, osteoporosis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Tanda</a:t>
            </a:r>
            <a:r>
              <a:rPr lang="en-US" sz="900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400" dirty="0">
                <a:latin typeface="Cambria (Body)"/>
              </a:rPr>
              <a:t>Salah </a:t>
            </a:r>
            <a:r>
              <a:rPr lang="en-US" sz="1400" dirty="0" err="1">
                <a:latin typeface="Cambria (Body)"/>
              </a:rPr>
              <a:t>satu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bahu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terlihat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lebih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tinggi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dari</a:t>
            </a:r>
            <a:r>
              <a:rPr lang="en-US" sz="1400" dirty="0">
                <a:latin typeface="Cambria (Body)"/>
              </a:rPr>
              <a:t> yang lain, </a:t>
            </a:r>
            <a:r>
              <a:rPr lang="en-US" sz="1400" dirty="0" err="1">
                <a:latin typeface="Cambria (Body)"/>
              </a:rPr>
              <a:t>salah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satu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tulang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belikat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lebih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menonjol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ke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belakang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timbul</a:t>
            </a:r>
            <a:r>
              <a:rPr lang="en-US" sz="1400" dirty="0">
                <a:latin typeface="Cambria (Body)"/>
              </a:rPr>
              <a:t> rasa </a:t>
            </a:r>
            <a:r>
              <a:rPr lang="en-US" sz="1400" dirty="0" err="1">
                <a:latin typeface="Cambria (Body)"/>
              </a:rPr>
              <a:t>nyeri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dan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kaku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pada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punggung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sesak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napas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serta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pada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kondisi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parah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punggung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dapat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terlihat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membelok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ke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satu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arah</a:t>
            </a:r>
            <a:r>
              <a:rPr lang="en-US" sz="1400" dirty="0">
                <a:latin typeface="Cambria (Body)"/>
              </a:rPr>
              <a:t>.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Pengobatan</a:t>
            </a:r>
            <a:r>
              <a:rPr lang="en-US" sz="900" b="1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lvl="1"/>
            <a:r>
              <a:rPr lang="en-US" sz="1400" dirty="0" err="1">
                <a:latin typeface="Cambria (Body)"/>
              </a:rPr>
              <a:t>Memperbaiki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posisi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duduk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tidur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dan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berdiri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pemakaian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penyangga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punggung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operasi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dan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latihan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fisik</a:t>
            </a:r>
            <a:endParaRPr lang="en-US" sz="1400" dirty="0">
              <a:latin typeface="Cambria (Body)"/>
            </a:endParaRPr>
          </a:p>
          <a:p>
            <a:r>
              <a:rPr lang="en-US" sz="1600" b="1" dirty="0" err="1">
                <a:solidFill>
                  <a:schemeClr val="tx1"/>
                </a:solidFill>
                <a:latin typeface="Cambria (Body)"/>
              </a:rPr>
              <a:t>Pencegahan</a:t>
            </a:r>
            <a:r>
              <a:rPr lang="en-US" sz="16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900" b="1" dirty="0">
                <a:solidFill>
                  <a:schemeClr val="tx1"/>
                </a:solidFill>
                <a:latin typeface="Cambria (Body)"/>
              </a:rPr>
              <a:t>:</a:t>
            </a:r>
          </a:p>
          <a:p>
            <a:pPr lvl="1"/>
            <a:r>
              <a:rPr lang="en-US" sz="1400" dirty="0" err="1">
                <a:latin typeface="Cambria (Body)"/>
              </a:rPr>
              <a:t>Membiasakan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posisi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duduk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tidur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dan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berdiri</a:t>
            </a:r>
            <a:r>
              <a:rPr lang="en-US" sz="1400" dirty="0">
                <a:latin typeface="Cambria (Body)"/>
              </a:rPr>
              <a:t> yang </a:t>
            </a:r>
            <a:r>
              <a:rPr lang="en-US" sz="1400" dirty="0" err="1">
                <a:latin typeface="Cambria (Body)"/>
              </a:rPr>
              <a:t>benar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menghindari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terlalu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sering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membawa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tas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selempang</a:t>
            </a:r>
            <a:r>
              <a:rPr lang="en-US" sz="1400" dirty="0">
                <a:latin typeface="Cambria (Body)"/>
              </a:rPr>
              <a:t> di </a:t>
            </a:r>
            <a:r>
              <a:rPr lang="en-US" sz="1400" dirty="0" err="1">
                <a:latin typeface="Cambria (Body)"/>
              </a:rPr>
              <a:t>salah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satu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bahu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saja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mengusahakan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pemenuhan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kebutuhan</a:t>
            </a:r>
            <a:r>
              <a:rPr lang="en-US" sz="1400" dirty="0">
                <a:latin typeface="Cambria (Body)"/>
              </a:rPr>
              <a:t> vitamin D </a:t>
            </a:r>
            <a:r>
              <a:rPr lang="en-US" sz="1400" dirty="0" err="1">
                <a:latin typeface="Cambria (Body)"/>
              </a:rPr>
              <a:t>dan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kalsium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untuk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memperkuat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tulang</a:t>
            </a:r>
            <a:r>
              <a:rPr lang="en-US" sz="1400" dirty="0">
                <a:latin typeface="Cambria (Body)"/>
              </a:rPr>
              <a:t>, </a:t>
            </a:r>
            <a:r>
              <a:rPr lang="en-US" sz="1400" dirty="0" err="1">
                <a:latin typeface="Cambria (Body)"/>
              </a:rPr>
              <a:t>berolahraga</a:t>
            </a:r>
            <a:r>
              <a:rPr lang="en-US" sz="1400" dirty="0">
                <a:latin typeface="Cambria (Body)"/>
              </a:rPr>
              <a:t> </a:t>
            </a:r>
            <a:r>
              <a:rPr lang="en-US" sz="1400" dirty="0" err="1">
                <a:latin typeface="Cambria (Body)"/>
              </a:rPr>
              <a:t>teratur</a:t>
            </a:r>
            <a:endParaRPr lang="en-US" sz="1400" dirty="0"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64007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 (Body)"/>
              </a:rPr>
              <a:t>HINDARI KEBIASAAN INI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6" r="15863" b="6719"/>
          <a:stretch/>
        </p:blipFill>
        <p:spPr>
          <a:xfrm>
            <a:off x="978525" y="1453243"/>
            <a:ext cx="4156811" cy="1437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7728" y="1314743"/>
            <a:ext cx="30722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mbria (Body)"/>
              </a:rPr>
              <a:t>Tidur</a:t>
            </a:r>
            <a:r>
              <a:rPr lang="en-US" sz="1350" dirty="0">
                <a:latin typeface="Cambria (Body)"/>
              </a:rPr>
              <a:t> miring </a:t>
            </a:r>
            <a:r>
              <a:rPr lang="en-US" sz="1350" dirty="0" err="1">
                <a:latin typeface="Cambria (Body)"/>
              </a:rPr>
              <a:t>ke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salah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satu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sisi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tubuh</a:t>
            </a:r>
            <a:endParaRPr lang="en-US" sz="1350" dirty="0">
              <a:latin typeface="Cambria (Body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18" y="669976"/>
            <a:ext cx="1999061" cy="2335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6660" y="2728417"/>
            <a:ext cx="23513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ambria (Body)"/>
              </a:rPr>
              <a:t>Posisi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duduk</a:t>
            </a:r>
            <a:r>
              <a:rPr lang="en-US" sz="1350" dirty="0">
                <a:latin typeface="Cambria (Body)"/>
              </a:rPr>
              <a:t> miring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86" y="2793146"/>
            <a:ext cx="2974733" cy="1983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3192610"/>
            <a:ext cx="17784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mbria (Body)"/>
              </a:rPr>
              <a:t>Membawa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tas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hanya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pada</a:t>
            </a:r>
            <a:r>
              <a:rPr lang="en-US" sz="1350" dirty="0">
                <a:latin typeface="Cambria (Body)"/>
              </a:rPr>
              <a:t> 1 </a:t>
            </a:r>
            <a:r>
              <a:rPr lang="en-US" sz="1350" dirty="0" err="1">
                <a:latin typeface="Cambria (Body)"/>
              </a:rPr>
              <a:t>sisi</a:t>
            </a:r>
            <a:r>
              <a:rPr lang="en-US" sz="1350" dirty="0">
                <a:latin typeface="Cambria (Body)"/>
              </a:rPr>
              <a:t> </a:t>
            </a:r>
            <a:r>
              <a:rPr lang="en-US" sz="1350" dirty="0" err="1">
                <a:latin typeface="Cambria (Body)"/>
              </a:rPr>
              <a:t>bahu</a:t>
            </a:r>
            <a:endParaRPr lang="en-US" sz="1350" dirty="0"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37535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(Body)"/>
              </a:rPr>
              <a:t>OSTEOPOROSIS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8360" y="1150856"/>
            <a:ext cx="7286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500" b="1" dirty="0">
                <a:latin typeface="Cambria (Body)"/>
              </a:rPr>
              <a:t>Definisi :</a:t>
            </a:r>
          </a:p>
          <a:p>
            <a:r>
              <a:rPr lang="id-ID" sz="1500" dirty="0">
                <a:latin typeface="Cambria (Body)"/>
              </a:rPr>
              <a:t>Osteoporosis adalah penyakit tulang yang mempunyai sifat-sifat khas berupa </a:t>
            </a:r>
            <a:endParaRPr lang="en-US" sz="1500" dirty="0">
              <a:latin typeface="Cambria (Body)"/>
            </a:endParaRPr>
          </a:p>
          <a:p>
            <a:r>
              <a:rPr lang="id-ID" sz="1500" dirty="0">
                <a:latin typeface="Cambria (Body)"/>
              </a:rPr>
              <a:t>massa tulang yang rendah, disertai mikro arsitektur tulang dan penurunan kualitas </a:t>
            </a:r>
            <a:endParaRPr lang="en-US" sz="1500" dirty="0">
              <a:latin typeface="Cambria (Body)"/>
            </a:endParaRPr>
          </a:p>
          <a:p>
            <a:r>
              <a:rPr lang="id-ID" sz="1500" dirty="0">
                <a:latin typeface="Cambria (Body)"/>
              </a:rPr>
              <a:t>jaringan tulang yang akhirnya dapat menimbulkan kerapuhan tulang.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8360" y="2283718"/>
            <a:ext cx="7214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500" b="1" dirty="0">
                <a:latin typeface="Cambria (Body)"/>
              </a:rPr>
              <a:t>Penyebab :</a:t>
            </a:r>
          </a:p>
          <a:p>
            <a:r>
              <a:rPr lang="id-ID" sz="1500" dirty="0">
                <a:latin typeface="Cambria (Body)"/>
              </a:rPr>
              <a:t>Terjadi karena kekurangan</a:t>
            </a:r>
            <a:r>
              <a:rPr lang="id-ID" sz="1500" b="1" dirty="0">
                <a:latin typeface="Cambria (Body)"/>
              </a:rPr>
              <a:t> kalsium </a:t>
            </a:r>
            <a:r>
              <a:rPr lang="id-ID" sz="1500" dirty="0">
                <a:latin typeface="Cambria (Body)"/>
              </a:rPr>
              <a:t>yang berhubungan dengan usia dan </a:t>
            </a:r>
            <a:endParaRPr lang="en-US" sz="1500" dirty="0">
              <a:latin typeface="Cambria (Body)"/>
            </a:endParaRPr>
          </a:p>
          <a:p>
            <a:r>
              <a:rPr lang="id-ID" sz="1500" dirty="0">
                <a:latin typeface="Cambria (Body)"/>
              </a:rPr>
              <a:t>ketidakseimbangan di antara kecepatan hancurnya tulang dan pembentukan </a:t>
            </a:r>
            <a:endParaRPr lang="en-US" sz="1500" dirty="0">
              <a:latin typeface="Cambria (Body)"/>
            </a:endParaRPr>
          </a:p>
          <a:p>
            <a:r>
              <a:rPr lang="id-ID" sz="1500" dirty="0">
                <a:latin typeface="Cambria (Body)"/>
              </a:rPr>
              <a:t>tulang yang baru.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F42DBD-6A3E-2243-B52E-ADF68F7AAE30}"/>
              </a:ext>
            </a:extLst>
          </p:cNvPr>
          <p:cNvSpPr txBox="1">
            <a:spLocks/>
          </p:cNvSpPr>
          <p:nvPr/>
        </p:nvSpPr>
        <p:spPr>
          <a:xfrm>
            <a:off x="1688360" y="3321273"/>
            <a:ext cx="7029450" cy="10156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500" b="1" dirty="0" err="1">
                <a:latin typeface="Cambria (Body)"/>
              </a:rPr>
              <a:t>Gejala</a:t>
            </a:r>
            <a:r>
              <a:rPr lang="en-US" sz="1500" b="1" dirty="0">
                <a:latin typeface="Cambria (Body)"/>
              </a:rPr>
              <a:t> :</a:t>
            </a:r>
            <a:endParaRPr lang="en-US" sz="1500" dirty="0">
              <a:latin typeface="Cambria (Body)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latin typeface="Cambria (Body)"/>
              </a:rPr>
              <a:t>Kepadatan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tulang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sangat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berkurang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sehingga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tulang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menjadi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kolaps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atau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hancur</a:t>
            </a:r>
            <a:endParaRPr lang="en-US" sz="1500" dirty="0">
              <a:latin typeface="Cambria (Body)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mbria (Body)"/>
              </a:rPr>
              <a:t>Nyeri </a:t>
            </a:r>
            <a:r>
              <a:rPr lang="en-US" sz="1500" dirty="0" err="1">
                <a:latin typeface="Cambria (Body)"/>
              </a:rPr>
              <a:t>tulang</a:t>
            </a:r>
            <a:r>
              <a:rPr lang="en-US" sz="1500" dirty="0">
                <a:latin typeface="Cambria (Body)"/>
              </a:rPr>
              <a:t> dan </a:t>
            </a:r>
            <a:r>
              <a:rPr lang="en-US" sz="1500" dirty="0" err="1">
                <a:latin typeface="Cambria (Body)"/>
              </a:rPr>
              <a:t>kelainan</a:t>
            </a:r>
            <a:r>
              <a:rPr lang="en-US" sz="1500" dirty="0">
                <a:latin typeface="Cambria (Body)"/>
              </a:rPr>
              <a:t> </a:t>
            </a:r>
            <a:r>
              <a:rPr lang="en-US" sz="1500" dirty="0" err="1">
                <a:latin typeface="Cambria (Body)"/>
              </a:rPr>
              <a:t>bentuk</a:t>
            </a:r>
            <a:r>
              <a:rPr lang="en-US" sz="1500" dirty="0">
                <a:latin typeface="Cambria (Body)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1500" dirty="0">
              <a:latin typeface="Cambria (Body)"/>
            </a:endParaRPr>
          </a:p>
          <a:p>
            <a:pPr algn="just">
              <a:lnSpc>
                <a:spcPct val="100000"/>
              </a:lnSpc>
            </a:pPr>
            <a:endParaRPr lang="en-US" sz="1500" dirty="0">
              <a:latin typeface="Cambria (Body)"/>
            </a:endParaRPr>
          </a:p>
          <a:p>
            <a:pPr algn="just">
              <a:lnSpc>
                <a:spcPct val="100000"/>
              </a:lnSpc>
            </a:pPr>
            <a:endParaRPr lang="en-US" sz="1500" dirty="0">
              <a:latin typeface="Cambria (Body)"/>
            </a:endParaRPr>
          </a:p>
          <a:p>
            <a:pPr algn="just">
              <a:lnSpc>
                <a:spcPct val="100000"/>
              </a:lnSpc>
            </a:pPr>
            <a:endParaRPr lang="en-US" sz="1500" dirty="0"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31999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7664" y="699542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latin typeface="Cambria (Body)"/>
              </a:rPr>
              <a:t>Pengobatan :</a:t>
            </a:r>
          </a:p>
          <a:p>
            <a:pPr algn="just"/>
            <a:endParaRPr lang="id-ID" b="1" dirty="0">
              <a:latin typeface="Cambria (Body)"/>
            </a:endParaRPr>
          </a:p>
          <a:p>
            <a:pPr algn="just"/>
            <a:r>
              <a:rPr lang="id-ID" dirty="0">
                <a:latin typeface="Cambria (Body)"/>
              </a:rPr>
              <a:t>Tujuan pengobatan adalah meningkatkan kepadatan tulang. Dengan cara </a:t>
            </a:r>
            <a:endParaRPr lang="en-US" dirty="0">
              <a:latin typeface="Cambria (Body)"/>
            </a:endParaRPr>
          </a:p>
          <a:p>
            <a:pPr algn="just"/>
            <a:r>
              <a:rPr lang="id-ID" dirty="0">
                <a:latin typeface="Cambria (Body)"/>
              </a:rPr>
              <a:t>mengkonsumsi kalsium dan Vitamin D dalam jumlah yang mencukupi.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2396987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latin typeface="Cambria (Body)"/>
              </a:rPr>
              <a:t>Pencegahan :</a:t>
            </a:r>
          </a:p>
          <a:p>
            <a:pPr marL="214313" indent="-214313" algn="just">
              <a:buFont typeface="Arial" panose="020B0604020202020204" pitchFamily="34" charset="0"/>
              <a:buChar char="•"/>
              <a:tabLst>
                <a:tab pos="200025" algn="l"/>
              </a:tabLst>
            </a:pPr>
            <a:r>
              <a:rPr lang="id-ID" dirty="0">
                <a:latin typeface="Cambria (Body)"/>
              </a:rPr>
              <a:t>Mempertahankan atau meningkatkan kepadatan tulang dengan </a:t>
            </a:r>
          </a:p>
          <a:p>
            <a:pPr algn="just">
              <a:tabLst>
                <a:tab pos="200025" algn="l"/>
              </a:tabLst>
            </a:pPr>
            <a:r>
              <a:rPr lang="id-ID" dirty="0">
                <a:latin typeface="Cambria (Body)"/>
              </a:rPr>
              <a:t>mengonsumsi kalsium yang cukup.</a:t>
            </a:r>
          </a:p>
          <a:p>
            <a:pPr marL="214313" indent="-214313" algn="just">
              <a:buFont typeface="Arial" panose="020B0604020202020204" pitchFamily="34" charset="0"/>
              <a:buChar char="•"/>
              <a:tabLst>
                <a:tab pos="200025" algn="l"/>
              </a:tabLst>
            </a:pPr>
            <a:r>
              <a:rPr lang="id-ID" dirty="0">
                <a:latin typeface="Cambria (Body)"/>
              </a:rPr>
              <a:t>Melakukan Olahraga dengan beban.</a:t>
            </a:r>
          </a:p>
          <a:p>
            <a:pPr marL="214313" indent="-214313" algn="just">
              <a:buFont typeface="Arial" panose="020B0604020202020204" pitchFamily="34" charset="0"/>
              <a:buChar char="•"/>
              <a:tabLst>
                <a:tab pos="200025" algn="l"/>
              </a:tabLst>
            </a:pPr>
            <a:r>
              <a:rPr lang="id-ID" dirty="0">
                <a:latin typeface="Cambria (Body)"/>
              </a:rPr>
              <a:t>Mengkonsumsi obat (untuk beberapa orang tertentu).</a:t>
            </a:r>
          </a:p>
        </p:txBody>
      </p:sp>
    </p:spTree>
    <p:extLst>
      <p:ext uri="{BB962C8B-B14F-4D97-AF65-F5344CB8AC3E}">
        <p14:creationId xmlns:p14="http://schemas.microsoft.com/office/powerpoint/2010/main" val="2681952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(Body)"/>
              </a:rPr>
              <a:t>GANGGUAN PADA SENDI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9" y="1582889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1600" b="1" dirty="0" err="1">
                <a:latin typeface="Cambria (Body)"/>
              </a:rPr>
              <a:t>Keseleo</a:t>
            </a:r>
            <a:r>
              <a:rPr lang="en-US" sz="1600" b="1" dirty="0">
                <a:latin typeface="Cambria (Body)"/>
              </a:rPr>
              <a:t>/</a:t>
            </a:r>
            <a:r>
              <a:rPr lang="en-US" sz="1600" b="1" dirty="0" err="1">
                <a:latin typeface="Cambria (Body)"/>
              </a:rPr>
              <a:t>terkilir</a:t>
            </a:r>
            <a:r>
              <a:rPr lang="en-US" sz="1600" b="1" dirty="0">
                <a:latin typeface="Cambria (Body)"/>
              </a:rPr>
              <a:t> (Sprain</a:t>
            </a:r>
            <a:r>
              <a:rPr lang="id-ID" sz="1600" b="1" dirty="0">
                <a:latin typeface="Cambria (Body)"/>
              </a:rPr>
              <a:t>)</a:t>
            </a:r>
          </a:p>
          <a:p>
            <a:endParaRPr lang="id-ID" sz="1600" dirty="0">
              <a:latin typeface="Cambria (Body)"/>
            </a:endParaRPr>
          </a:p>
          <a:p>
            <a:pPr>
              <a:tabLst>
                <a:tab pos="266700" algn="l"/>
              </a:tabLst>
            </a:pPr>
            <a:r>
              <a:rPr lang="id-ID" sz="1600" dirty="0">
                <a:latin typeface="Cambria (Body)"/>
              </a:rPr>
              <a:t>Cedera yang terjadi karena regangan berlebihan atau </a:t>
            </a:r>
          </a:p>
          <a:p>
            <a:pPr>
              <a:tabLst>
                <a:tab pos="266700" algn="l"/>
              </a:tabLst>
            </a:pPr>
            <a:r>
              <a:rPr lang="id-ID" sz="1600" dirty="0">
                <a:latin typeface="Cambria (Body)"/>
              </a:rPr>
              <a:t>terjadi robekan </a:t>
            </a:r>
          </a:p>
          <a:p>
            <a:pPr>
              <a:tabLst>
                <a:tab pos="266700" algn="l"/>
              </a:tabLst>
            </a:pPr>
            <a:r>
              <a:rPr lang="id-ID" sz="1600" dirty="0">
                <a:latin typeface="Cambria (Body)"/>
              </a:rPr>
              <a:t>pada </a:t>
            </a:r>
            <a:r>
              <a:rPr lang="id-ID" sz="1600" dirty="0" err="1">
                <a:latin typeface="Cambria (Body)"/>
              </a:rPr>
              <a:t>ligament</a:t>
            </a:r>
            <a:r>
              <a:rPr lang="en-US" sz="1600" dirty="0">
                <a:latin typeface="Cambria (Body)"/>
              </a:rPr>
              <a:t> </a:t>
            </a:r>
            <a:r>
              <a:rPr lang="id-ID" sz="1600" dirty="0">
                <a:latin typeface="Cambria (Body)"/>
              </a:rPr>
              <a:t>kapsul sendi</a:t>
            </a:r>
            <a:endParaRPr lang="en-US" sz="1600" dirty="0">
              <a:latin typeface="Cambria (Body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0112" y="1581557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latin typeface="Cambria (Body)"/>
              </a:rPr>
              <a:t>2. Dislokasi Sendi</a:t>
            </a:r>
          </a:p>
          <a:p>
            <a:endParaRPr lang="id-ID" sz="1600" dirty="0">
              <a:latin typeface="Cambria (Body)"/>
            </a:endParaRPr>
          </a:p>
          <a:p>
            <a:r>
              <a:rPr lang="id-ID" sz="1600" dirty="0">
                <a:latin typeface="Cambria (Body)"/>
              </a:rPr>
              <a:t>Dislokasi adalah cedera pada </a:t>
            </a:r>
            <a:endParaRPr lang="en-US" sz="1600" dirty="0">
              <a:latin typeface="Cambria (Body)"/>
            </a:endParaRPr>
          </a:p>
          <a:p>
            <a:r>
              <a:rPr lang="id-ID" sz="1600" dirty="0">
                <a:latin typeface="Cambria (Body)"/>
              </a:rPr>
              <a:t>sendi yang terjadi ketika tulang </a:t>
            </a:r>
            <a:endParaRPr lang="en-US" sz="1600" dirty="0">
              <a:latin typeface="Cambria (Body)"/>
            </a:endParaRPr>
          </a:p>
          <a:p>
            <a:r>
              <a:rPr lang="id-ID" sz="1600" dirty="0">
                <a:latin typeface="Cambria (Body)"/>
              </a:rPr>
              <a:t>bergeser dan keluar dari posisi </a:t>
            </a:r>
            <a:endParaRPr lang="en-US" sz="1600" dirty="0">
              <a:latin typeface="Cambria (Body)"/>
            </a:endParaRPr>
          </a:p>
          <a:p>
            <a:r>
              <a:rPr lang="id-ID" sz="1600" dirty="0">
                <a:latin typeface="Cambria (Body)"/>
              </a:rPr>
              <a:t>normalnya.</a:t>
            </a:r>
          </a:p>
        </p:txBody>
      </p:sp>
    </p:spTree>
    <p:extLst>
      <p:ext uri="{BB962C8B-B14F-4D97-AF65-F5344CB8AC3E}">
        <p14:creationId xmlns:p14="http://schemas.microsoft.com/office/powerpoint/2010/main" val="575726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B15563-3251-6A41-99B8-9255EBE243D5}"/>
              </a:ext>
            </a:extLst>
          </p:cNvPr>
          <p:cNvSpPr/>
          <p:nvPr/>
        </p:nvSpPr>
        <p:spPr>
          <a:xfrm>
            <a:off x="5148064" y="1635646"/>
            <a:ext cx="3312368" cy="16561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TERIMAKASIH</a:t>
            </a:r>
          </a:p>
          <a:p>
            <a:pPr algn="ctr"/>
            <a:r>
              <a:rPr lang="en-US" sz="2800" b="1" dirty="0">
                <a:latin typeface="Cambria" panose="02040503050406030204" pitchFamily="18" charset="0"/>
              </a:rPr>
              <a:t>GOOD LUCK </a:t>
            </a:r>
            <a:r>
              <a:rPr lang="en-US" sz="2800" b="1" dirty="0">
                <a:latin typeface="Cambria" panose="02040503050406030204" pitchFamily="18" charset="0"/>
                <a:sym typeface="Wingdings" pitchFamily="2" charset="2"/>
              </a:rPr>
              <a:t></a:t>
            </a:r>
            <a:endParaRPr 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6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F6D2-DE9B-F642-A835-906629CD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Apa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 yang di </a:t>
            </a:r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maksud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 (Body)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2800" dirty="0">
                <a:solidFill>
                  <a:schemeClr val="tx1"/>
                </a:solidFill>
                <a:latin typeface="Cambria (Body)"/>
              </a:rPr>
              <a:t>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0E714-0005-784E-B630-18119B7F35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n-US" sz="1800" dirty="0" err="1">
                <a:solidFill>
                  <a:schemeClr val="tx1"/>
                </a:solidFill>
              </a:rPr>
              <a:t>Gerak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atau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bergerak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adalah</a:t>
            </a:r>
            <a:r>
              <a:rPr lang="en-US" sz="1800" dirty="0">
                <a:solidFill>
                  <a:schemeClr val="tx1"/>
                </a:solidFill>
              </a:rPr>
              <a:t> salah </a:t>
            </a:r>
            <a:r>
              <a:rPr lang="en-US" sz="1800" dirty="0" err="1">
                <a:solidFill>
                  <a:schemeClr val="tx1"/>
                </a:solidFill>
              </a:rPr>
              <a:t>satu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tanggapan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manusia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terhadap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rangsangan</a:t>
            </a:r>
            <a:r>
              <a:rPr lang="en-US" sz="1800" dirty="0">
                <a:solidFill>
                  <a:schemeClr val="tx1"/>
                </a:solidFill>
              </a:rPr>
              <a:t> yang </a:t>
            </a:r>
            <a:r>
              <a:rPr lang="en-US" sz="1800" dirty="0" err="1">
                <a:solidFill>
                  <a:schemeClr val="tx1"/>
                </a:solidFill>
              </a:rPr>
              <a:t>diterima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baik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rangsangan</a:t>
            </a:r>
            <a:r>
              <a:rPr lang="en-US" sz="1800" dirty="0">
                <a:solidFill>
                  <a:schemeClr val="tx1"/>
                </a:solidFill>
              </a:rPr>
              <a:t> internal </a:t>
            </a:r>
            <a:r>
              <a:rPr lang="en-US" sz="1800" dirty="0" err="1">
                <a:solidFill>
                  <a:schemeClr val="tx1"/>
                </a:solidFill>
              </a:rPr>
              <a:t>maupun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eksternal</a:t>
            </a:r>
            <a:r>
              <a:rPr lang="en-US" sz="1800" dirty="0">
                <a:solidFill>
                  <a:schemeClr val="tx1"/>
                </a:solidFill>
              </a:rPr>
              <a:t>) yang </a:t>
            </a:r>
            <a:r>
              <a:rPr lang="en-US" sz="1800" dirty="0" err="1">
                <a:solidFill>
                  <a:schemeClr val="tx1"/>
                </a:solidFill>
              </a:rPr>
              <a:t>ditandai</a:t>
            </a:r>
            <a:r>
              <a:rPr lang="en-US" sz="1800" dirty="0">
                <a:solidFill>
                  <a:schemeClr val="tx1"/>
                </a:solidFill>
              </a:rPr>
              <a:t> oleh </a:t>
            </a:r>
            <a:r>
              <a:rPr lang="en-US" sz="1800" dirty="0" err="1">
                <a:solidFill>
                  <a:schemeClr val="tx1"/>
                </a:solidFill>
              </a:rPr>
              <a:t>adanya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perubahan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peralihan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posisi</a:t>
            </a:r>
            <a:r>
              <a:rPr lang="en-US" sz="1800" dirty="0">
                <a:solidFill>
                  <a:schemeClr val="tx1"/>
                </a:solidFill>
              </a:rPr>
              <a:t> dan </a:t>
            </a:r>
            <a:r>
              <a:rPr lang="en-US" sz="1800" dirty="0" err="1">
                <a:solidFill>
                  <a:schemeClr val="tx1"/>
                </a:solidFill>
              </a:rPr>
              <a:t>kedudukan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posisi</a:t>
            </a:r>
            <a:r>
              <a:rPr lang="en-US" sz="1800" dirty="0">
                <a:solidFill>
                  <a:schemeClr val="tx1"/>
                </a:solidFill>
              </a:rPr>
              <a:t> dan </a:t>
            </a:r>
            <a:r>
              <a:rPr lang="en-US" sz="1800" dirty="0" err="1">
                <a:solidFill>
                  <a:schemeClr val="tx1"/>
                </a:solidFill>
              </a:rPr>
              <a:t>kedudukan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semula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55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2211710"/>
            <a:ext cx="6912768" cy="460648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ambria (Body)"/>
              </a:rPr>
              <a:t>Mengapa</a:t>
            </a:r>
            <a:r>
              <a:rPr lang="en-US" sz="20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mbria (Body)"/>
              </a:rPr>
              <a:t>manusia</a:t>
            </a:r>
            <a:r>
              <a:rPr lang="en-US" sz="20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mbria (Body)"/>
              </a:rPr>
              <a:t>dapat</a:t>
            </a:r>
            <a:r>
              <a:rPr lang="en-US" sz="20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mbria (Body)"/>
              </a:rPr>
              <a:t>bergerak</a:t>
            </a:r>
            <a:r>
              <a:rPr lang="en-US" sz="2000" b="1" dirty="0">
                <a:solidFill>
                  <a:schemeClr val="tx1"/>
                </a:solidFill>
                <a:latin typeface="Cambria (Body)"/>
              </a:rPr>
              <a:t>?</a:t>
            </a:r>
          </a:p>
          <a:p>
            <a:pPr marL="3429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Manusia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bergerak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karena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manusia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memiliki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sistem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gerak</a:t>
            </a:r>
            <a:endParaRPr lang="en-US" sz="1800" b="1" dirty="0">
              <a:solidFill>
                <a:schemeClr val="tx1"/>
              </a:solidFill>
              <a:latin typeface="Cambria (Body)"/>
            </a:endParaRPr>
          </a:p>
          <a:p>
            <a:pPr marL="34290" indent="0">
              <a:buNone/>
            </a:pPr>
            <a:endParaRPr lang="en-US" sz="1800" dirty="0">
              <a:solidFill>
                <a:schemeClr val="tx1"/>
              </a:solidFill>
              <a:latin typeface="Cambria (Body)"/>
            </a:endParaRPr>
          </a:p>
          <a:p>
            <a:pPr marL="3429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Apa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itu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sistem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?</a:t>
            </a:r>
          </a:p>
          <a:p>
            <a:pPr marL="3429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Sistem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suatu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sistem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tubuh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terdiri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dari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sendi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otot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, dan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sistem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saraf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, yang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saling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bekerja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sama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menggerakan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tubuh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suatu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bagian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tubuh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.</a:t>
            </a:r>
          </a:p>
          <a:p>
            <a:pPr marL="3429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Sistem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pada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manusia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ini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dapat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disebut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juga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sistem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 (Body)"/>
              </a:rPr>
              <a:t>muskuloskeletal</a:t>
            </a:r>
            <a:r>
              <a:rPr lang="en-US" sz="1800" b="1" dirty="0">
                <a:solidFill>
                  <a:schemeClr val="tx1"/>
                </a:solidFill>
                <a:latin typeface="Cambria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18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Alat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Gerak</a:t>
            </a:r>
            <a:endParaRPr lang="en-US" dirty="0">
              <a:solidFill>
                <a:schemeClr val="tx1"/>
              </a:solidFill>
              <a:latin typeface="Cambria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820" y="1851670"/>
            <a:ext cx="6912768" cy="460648"/>
          </a:xfrm>
        </p:spPr>
        <p:txBody>
          <a:bodyPr/>
          <a:lstStyle/>
          <a:p>
            <a:pPr marL="3429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Alat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pada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manusia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marL="37719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Alat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pasif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dan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sendi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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Rangka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(skeleton)</a:t>
            </a:r>
          </a:p>
          <a:p>
            <a:pPr marL="37719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Alat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gerak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aktif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Otot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i="1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(musculus)</a:t>
            </a:r>
            <a:endParaRPr lang="en-US" sz="1800" dirty="0">
              <a:solidFill>
                <a:schemeClr val="tx1"/>
              </a:solidFill>
              <a:latin typeface="Cambria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79712" y="2571750"/>
            <a:ext cx="7029450" cy="90031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50" dirty="0" err="1">
                <a:latin typeface="Cambria (Body)"/>
              </a:rPr>
              <a:t>Pada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materi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ini</a:t>
            </a:r>
            <a:r>
              <a:rPr lang="en-US" sz="1950" dirty="0">
                <a:latin typeface="Cambria (Body)"/>
              </a:rPr>
              <a:t>, </a:t>
            </a:r>
            <a:r>
              <a:rPr lang="en-US" sz="1950" dirty="0" err="1">
                <a:latin typeface="Cambria (Body)"/>
              </a:rPr>
              <a:t>kita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akan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lebih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fokus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belajar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mengenai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alat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gerak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pasif</a:t>
            </a:r>
            <a:r>
              <a:rPr lang="en-US" sz="1950" dirty="0">
                <a:latin typeface="Cambria (Body)"/>
              </a:rPr>
              <a:t>, </a:t>
            </a:r>
            <a:r>
              <a:rPr lang="en-US" sz="1950" dirty="0" err="1">
                <a:latin typeface="Cambria (Body)"/>
              </a:rPr>
              <a:t>yaitu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b="1" dirty="0" err="1">
                <a:latin typeface="Cambria (Body)"/>
              </a:rPr>
              <a:t>tulang</a:t>
            </a:r>
            <a:r>
              <a:rPr lang="en-US" sz="1950" b="1" dirty="0">
                <a:latin typeface="Cambria (Body)"/>
              </a:rPr>
              <a:t> </a:t>
            </a:r>
            <a:r>
              <a:rPr lang="en-US" sz="1950" dirty="0" err="1">
                <a:latin typeface="Cambria (Body)"/>
              </a:rPr>
              <a:t>dan</a:t>
            </a:r>
            <a:r>
              <a:rPr lang="en-US" sz="1950" dirty="0">
                <a:latin typeface="Cambria (Body)"/>
              </a:rPr>
              <a:t> </a:t>
            </a:r>
            <a:r>
              <a:rPr lang="en-US" sz="1950" b="1" dirty="0" err="1">
                <a:latin typeface="Cambria (Body)"/>
              </a:rPr>
              <a:t>sendi</a:t>
            </a:r>
            <a:endParaRPr lang="en-US" sz="1950" b="1" dirty="0">
              <a:latin typeface="Cambri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864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Os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dan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 (Body)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ambria (Body)"/>
              </a:rPr>
              <a:t> Skeletal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2395460"/>
          </a:xfrm>
        </p:spPr>
        <p:txBody>
          <a:bodyPr>
            <a:normAutofit/>
          </a:bodyPr>
          <a:lstStyle/>
          <a:p>
            <a:pPr marL="3429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tersusun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atas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beberapa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jaringan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bekerja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sama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yaitu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:</a:t>
            </a:r>
          </a:p>
          <a:p>
            <a:pPr marL="377190" algn="just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Jaringan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oseosa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</a:p>
          <a:p>
            <a:pPr marL="377190" algn="just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Kartilago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rawan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)</a:t>
            </a:r>
          </a:p>
          <a:p>
            <a:pPr marL="377190" algn="just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Jaringan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ikat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jaringan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adiposa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epitel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jaringan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saraf</a:t>
            </a:r>
            <a:endParaRPr lang="en-US" sz="1800" dirty="0">
              <a:solidFill>
                <a:schemeClr val="tx1"/>
              </a:solidFill>
              <a:latin typeface="Cambria (Body)"/>
            </a:endParaRPr>
          </a:p>
          <a:p>
            <a:pPr marL="3429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Cambria (Body)"/>
              </a:rPr>
              <a:t>Oleh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karena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</a:rPr>
              <a:t>itu</a:t>
            </a:r>
            <a:r>
              <a:rPr lang="en-US" sz="1800" dirty="0">
                <a:solidFill>
                  <a:schemeClr val="tx1"/>
                </a:solidFill>
                <a:latin typeface="Cambria (Body)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tulang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dianggap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suatu</a:t>
            </a:r>
            <a:r>
              <a:rPr lang="en-US" sz="1800" dirty="0">
                <a:solidFill>
                  <a:schemeClr val="tx1"/>
                </a:solidFill>
                <a:latin typeface="Cambria (Body)"/>
                <a:sym typeface="Wingdings" panose="05000000000000000000" pitchFamily="2" charset="2"/>
              </a:rPr>
              <a:t> ORGAN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17594" y="3383034"/>
            <a:ext cx="7029450" cy="7200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just">
              <a:buNone/>
            </a:pPr>
            <a:r>
              <a:rPr lang="en-US" sz="1800" b="1" dirty="0" err="1">
                <a:latin typeface="Cambria (Body)"/>
              </a:rPr>
              <a:t>Sistem</a:t>
            </a:r>
            <a:r>
              <a:rPr lang="en-US" sz="1800" b="1" dirty="0">
                <a:latin typeface="Cambria (Body)"/>
              </a:rPr>
              <a:t> skeletal </a:t>
            </a:r>
            <a:r>
              <a:rPr lang="en-US" sz="1800" dirty="0" err="1">
                <a:latin typeface="Cambria (Body)"/>
              </a:rPr>
              <a:t>terdiri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dirty="0" err="1">
                <a:latin typeface="Cambria (Body)"/>
              </a:rPr>
              <a:t>dari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b="1" dirty="0" err="1">
                <a:latin typeface="Cambria (Body)"/>
              </a:rPr>
              <a:t>tulang</a:t>
            </a:r>
            <a:r>
              <a:rPr lang="en-US" sz="1800" b="1" dirty="0">
                <a:latin typeface="Cambria (Body)"/>
              </a:rPr>
              <a:t> (</a:t>
            </a:r>
            <a:r>
              <a:rPr lang="en-US" sz="1800" b="1" dirty="0" err="1">
                <a:latin typeface="Cambria (Body)"/>
              </a:rPr>
              <a:t>rangka</a:t>
            </a:r>
            <a:r>
              <a:rPr lang="en-US" sz="1800" b="1" dirty="0">
                <a:latin typeface="Cambria (Body)"/>
              </a:rPr>
              <a:t>) </a:t>
            </a:r>
            <a:r>
              <a:rPr lang="en-US" sz="1800" dirty="0" err="1">
                <a:latin typeface="Cambria (Body)"/>
              </a:rPr>
              <a:t>dan</a:t>
            </a:r>
            <a:r>
              <a:rPr lang="en-US" sz="1800" dirty="0">
                <a:latin typeface="Cambria (Body)"/>
              </a:rPr>
              <a:t> </a:t>
            </a:r>
            <a:r>
              <a:rPr lang="en-US" sz="1800" b="1" dirty="0" err="1">
                <a:latin typeface="Cambria (Body)"/>
              </a:rPr>
              <a:t>struktur</a:t>
            </a:r>
            <a:r>
              <a:rPr lang="en-US" sz="1800" dirty="0">
                <a:latin typeface="Cambria (Body)"/>
              </a:rPr>
              <a:t> yang </a:t>
            </a:r>
            <a:r>
              <a:rPr lang="en-US" sz="1800" b="1" dirty="0" err="1">
                <a:latin typeface="Cambria (Body)"/>
              </a:rPr>
              <a:t>menghubungkannya</a:t>
            </a:r>
            <a:r>
              <a:rPr lang="en-US" sz="1800" b="1" dirty="0">
                <a:latin typeface="Cambria (Body)"/>
              </a:rPr>
              <a:t> (</a:t>
            </a:r>
            <a:r>
              <a:rPr lang="en-US" sz="1800" b="1" dirty="0" err="1">
                <a:latin typeface="Cambria (Body)"/>
              </a:rPr>
              <a:t>sendi</a:t>
            </a:r>
            <a:r>
              <a:rPr lang="en-US" sz="1800" b="1" dirty="0">
                <a:latin typeface="Cambria (Body)"/>
              </a:rPr>
              <a:t>, ligament, </a:t>
            </a:r>
            <a:r>
              <a:rPr lang="en-US" sz="1800" b="1" dirty="0" err="1">
                <a:latin typeface="Cambria (Body)"/>
              </a:rPr>
              <a:t>dan</a:t>
            </a:r>
            <a:r>
              <a:rPr lang="en-US" sz="1800" b="1" dirty="0">
                <a:latin typeface="Cambria (Body)"/>
              </a:rPr>
              <a:t> </a:t>
            </a:r>
            <a:r>
              <a:rPr lang="en-US" sz="1800" b="1" dirty="0" err="1">
                <a:latin typeface="Cambria (Body)"/>
              </a:rPr>
              <a:t>tendo</a:t>
            </a:r>
            <a:r>
              <a:rPr lang="en-US" sz="1800" b="1" dirty="0">
                <a:latin typeface="Cambria (Body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190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2224</Words>
  <Application>Microsoft Macintosh PowerPoint</Application>
  <PresentationFormat>On-screen Show (16:9)</PresentationFormat>
  <Paragraphs>425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맑은 고딕</vt:lpstr>
      <vt:lpstr>Algerian</vt:lpstr>
      <vt:lpstr>Arial</vt:lpstr>
      <vt:lpstr>Calibri</vt:lpstr>
      <vt:lpstr>Cambria</vt:lpstr>
      <vt:lpstr>Cambria (Body)</vt:lpstr>
      <vt:lpstr>Wingdings</vt:lpstr>
      <vt:lpstr>Office Theme</vt:lpstr>
      <vt:lpstr>Custom Design</vt:lpstr>
      <vt:lpstr>PowerPoint Presentation</vt:lpstr>
      <vt:lpstr> KOMPETENSI DASAR</vt:lpstr>
      <vt:lpstr>Guide to Study this PowerPoint (Untuk Bab 1 dan 2)</vt:lpstr>
      <vt:lpstr>BAB PEMBAHASAN</vt:lpstr>
      <vt:lpstr>PowerPoint Presentation</vt:lpstr>
      <vt:lpstr>PowerPoint Presentation</vt:lpstr>
      <vt:lpstr>PowerPoint Presentation</vt:lpstr>
      <vt:lpstr>Alat Gerak</vt:lpstr>
      <vt:lpstr>Tulang (Os) dan Sistem Skeletal</vt:lpstr>
      <vt:lpstr>Jenis tulang berdasarkan sifat</vt:lpstr>
      <vt:lpstr>Jenis tulang berdasarkan bentuk</vt:lpstr>
      <vt:lpstr>Jenis tulang berdasarkan bentuk</vt:lpstr>
      <vt:lpstr>Fungsi Sistem Skeletal</vt:lpstr>
      <vt:lpstr>Sendi (Artikulasi)</vt:lpstr>
      <vt:lpstr>Jenis sendi berdasarkan penyusunnya</vt:lpstr>
      <vt:lpstr>Jenis Sendi berdasarkan arah gerak </vt:lpstr>
      <vt:lpstr>Jenis Sendi berdasarkan arah gerak </vt:lpstr>
      <vt:lpstr>BAB II ANATOMI SISTEM GERAK MANUSIA (Tulang dan Sendi)</vt:lpstr>
      <vt:lpstr>Kerangka Tulang (Skeleton)</vt:lpstr>
      <vt:lpstr>SKELETON AXIAL</vt:lpstr>
      <vt:lpstr>PowerPoint Presentation</vt:lpstr>
      <vt:lpstr>Ruas-Ruas Tulang Belakang (Vertebra)</vt:lpstr>
      <vt:lpstr>Tulang Rusuk (Costae) &amp; Tulang Dada  (Sternum)</vt:lpstr>
      <vt:lpstr>SKELETON APPENDICULAR</vt:lpstr>
      <vt:lpstr>Gelang Bahu (Pectoral Girdle) </vt:lpstr>
      <vt:lpstr>Ekstremitas Superior</vt:lpstr>
      <vt:lpstr>Persendian pada anggota gerak atas</vt:lpstr>
      <vt:lpstr>5 Jari Tangan</vt:lpstr>
      <vt:lpstr>Gelang Panggul (Pelvic Girdle)</vt:lpstr>
      <vt:lpstr>Ekstremitas Inferior</vt:lpstr>
      <vt:lpstr>Persendian pada anggota gerak bawah</vt:lpstr>
      <vt:lpstr>Regio Pedis</vt:lpstr>
      <vt:lpstr>PowerPoint Presentation</vt:lpstr>
      <vt:lpstr>Sendi – Sendi pada Manusia (BAGIAN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GANGGUAN PADA TULANG</vt:lpstr>
      <vt:lpstr>PATAH TULANG (FRAKTUR)</vt:lpstr>
      <vt:lpstr>PowerPoint Presentation</vt:lpstr>
      <vt:lpstr>TANDA-TANDA PATAH TULANG</vt:lpstr>
      <vt:lpstr>PENANGANAN PERTAMA PATAH TULANG (BIDAI)</vt:lpstr>
      <vt:lpstr>PENCEGAHAN PATAH TULANG</vt:lpstr>
      <vt:lpstr>KELAINAN BENTUK TULANG BELAKANG </vt:lpstr>
      <vt:lpstr>PowerPoint Presentation</vt:lpstr>
      <vt:lpstr>LORDOSIS</vt:lpstr>
      <vt:lpstr>HINDARI KEBIASAAN INI</vt:lpstr>
      <vt:lpstr>KIFOSIS</vt:lpstr>
      <vt:lpstr>Bahaya Terlalu Sering Bermain Gadget (HP, Laptop, Video Game)</vt:lpstr>
      <vt:lpstr>SKOLIOSIS</vt:lpstr>
      <vt:lpstr>HINDARI KEBIASAAN INI</vt:lpstr>
      <vt:lpstr>OSTEOPOROSIS</vt:lpstr>
      <vt:lpstr>PowerPoint Presentation</vt:lpstr>
      <vt:lpstr>GANGGUAN PADA SENDI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Milleniawati Putri</cp:lastModifiedBy>
  <cp:revision>46</cp:revision>
  <dcterms:created xsi:type="dcterms:W3CDTF">2014-04-01T16:27:38Z</dcterms:created>
  <dcterms:modified xsi:type="dcterms:W3CDTF">2019-06-12T03:54:40Z</dcterms:modified>
</cp:coreProperties>
</file>