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19">
          <p15:clr>
            <a:srgbClr val="A4A3A4"/>
          </p15:clr>
        </p15:guide>
        <p15:guide id="4" orient="horz" pos="23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aGKK/bxKn6hMfwSmp9iTqQ3rM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C31A92-ECF1-43B9-9820-4D7C9EFBDCA1}">
  <a:tblStyle styleId="{75C31A92-ECF1-43B9-9820-4D7C9EFBDC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19" orient="horz"/>
        <p:guide pos="23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direct.com/science/article/pii/S0924977X20301905" TargetMode="External"/><Relationship Id="rId3" Type="http://schemas.openxmlformats.org/officeDocument/2006/relationships/hyperlink" Target="https://academic.oup.com/ageing/article/27/4/503/32742?login=true" TargetMode="External"/><Relationship Id="rId4" Type="http://schemas.openxmlformats.org/officeDocument/2006/relationships/hyperlink" Target="https://www.sciencedirect.com/science/article/pii/S1064748112607106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6db249e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6db249e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e66db249e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41859f62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41859f6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e641859f6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7af347a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7af347a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67af347a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4217e46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4217e46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54217e46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41859f6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41859f6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641859f62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41859f6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641859f6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641859f62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41859f6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41859f6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641859f62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-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https://www.sciencedirect.com/science/article/pii/S0924977X20301905</a:t>
            </a:r>
            <a:r>
              <a:rPr lang="en-US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Predictors of serious suicidal behavior in late-life depression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Katalin Szantoa,∗  , Hanga Galfalvy  , Laura Kenneally, Rebeka Almasi, Alexandre Y Dombrovskia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potential references: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https://academic.oup.com/ageing/article/27/4/503/32742?login=true</a:t>
            </a:r>
            <a:r>
              <a:rPr lang="en-US" sz="1000"/>
              <a:t>   Suicidal ideation and the ‘wish to die’ in dementia patients: the role of depression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https://www.sciencedirect.com/science/article/pii/S1064748112607106</a:t>
            </a:r>
            <a:r>
              <a:rPr lang="en-US" sz="1000"/>
              <a:t> Social Support and Suicidal Ideation in Older Adults Using Home Healthcare Services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782a5a9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782a5a9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4782a5a9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c8707de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c8707de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356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5c8707dea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b7f00e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b7f00e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9" name="Google Shape;89;ge4b7f00ee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4217e46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4217e46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54217e46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c8707d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5c8707d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5c8707d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between the ide att groups there was no significant difference except in the mini mental score with .03 but some scores where not present in ever participant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*Based on current ideation (put at the top) current ideation comparison.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some of the subjects in the attempter group are also in the non ideator group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use the same number of decimal places.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Missing statistical methods section.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groups were compared on psychiatric </a:t>
            </a:r>
            <a:r>
              <a:rPr lang="en-US" sz="1300"/>
              <a:t>scales</a:t>
            </a:r>
            <a:r>
              <a:rPr lang="en-US" sz="1300"/>
              <a:t> using t test for group comparison and analysis of variances for groups. </a:t>
            </a:r>
            <a:endParaRPr sz="1300"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0d9516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0d9516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Hamilton Depression Rating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Mini mental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ISEL Self esteem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ISEL Belonging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*further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 function with </a:t>
            </a:r>
            <a:r>
              <a:rPr lang="en-US"/>
              <a:t>coefficient</a:t>
            </a:r>
            <a:r>
              <a:rPr lang="en-US"/>
              <a:t> gives odds ratio  for 1 point increase so its close to one every increa</a:t>
            </a:r>
            <a:endParaRPr/>
          </a:p>
        </p:txBody>
      </p:sp>
      <p:sp>
        <p:nvSpPr>
          <p:cNvPr id="118" name="Google Shape;118;ge50d9516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9717.jpg" id="17" name="Google Shape;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2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/>
          <p:nvPr/>
        </p:nvSpPr>
        <p:spPr>
          <a:xfrm>
            <a:off x="0" y="3702050"/>
            <a:ext cx="12192000" cy="2529524"/>
          </a:xfrm>
          <a:prstGeom prst="rect">
            <a:avLst/>
          </a:prstGeom>
          <a:solidFill>
            <a:srgbClr val="000000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0" y="6231575"/>
            <a:ext cx="12192000" cy="631426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6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9" y="6373782"/>
            <a:ext cx="2542032" cy="3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type="ctrTitle"/>
          </p:nvPr>
        </p:nvSpPr>
        <p:spPr>
          <a:xfrm>
            <a:off x="658368" y="1362840"/>
            <a:ext cx="10884488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658369" y="4952999"/>
            <a:ext cx="6638544" cy="65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frame image">
  <p:cSld name="Full-frame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>
            <p:ph idx="2" type="pic"/>
          </p:nvPr>
        </p:nvSpPr>
        <p:spPr>
          <a:xfrm>
            <a:off x="0" y="0"/>
            <a:ext cx="12192000" cy="622587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655828" y="835953"/>
            <a:ext cx="10515600" cy="485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655828" y="835953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58367" y="1833658"/>
            <a:ext cx="7727865" cy="410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title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>
  <p:cSld name="Divider Slide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3714750"/>
            <a:ext cx="12192000" cy="3143250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6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658369" y="4952999"/>
            <a:ext cx="6638544" cy="65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369" y="6373782"/>
            <a:ext cx="2542032" cy="3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658367" y="1333948"/>
            <a:ext cx="10884489" cy="2432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1D4F9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>
  <p:cSld name="Divider Slide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58367" y="1333948"/>
            <a:ext cx="10907167" cy="2432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1D4F9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658367" y="3860145"/>
            <a:ext cx="6343650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1D4F9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369" y="6373782"/>
            <a:ext cx="2542032" cy="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">
  <p:cSld name="2-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55828" y="1833660"/>
            <a:ext cx="3581739" cy="4101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03662" y="1833660"/>
            <a:ext cx="6670306" cy="4101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655828" y="1833660"/>
            <a:ext cx="7735824" cy="4101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ts val="200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type="title"/>
          </p:nvPr>
        </p:nvSpPr>
        <p:spPr>
          <a:xfrm>
            <a:off x="658368" y="986619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it-level Bulleted List">
  <p:cSld name="Mulit-level Bulleted Lis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655828" y="1833659"/>
            <a:ext cx="7735824" cy="410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7777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None/>
              <a:defRPr b="0" i="0" sz="18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7777"/>
              </a:lnSpc>
              <a:spcBef>
                <a:spcPts val="500"/>
              </a:spcBef>
              <a:spcAft>
                <a:spcPts val="0"/>
              </a:spcAft>
              <a:buClr>
                <a:srgbClr val="1D4F91"/>
              </a:buClr>
              <a:buSzPts val="1800"/>
              <a:buFont typeface="Arial"/>
              <a:buChar char="•"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27777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ext and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658368" y="984447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658369" y="1833658"/>
            <a:ext cx="4268652" cy="410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  <p:sp>
        <p:nvSpPr>
          <p:cNvPr id="50" name="Google Shape;50;p15"/>
          <p:cNvSpPr/>
          <p:nvPr>
            <p:ph idx="2" type="pic"/>
          </p:nvPr>
        </p:nvSpPr>
        <p:spPr>
          <a:xfrm>
            <a:off x="5113005" y="-7952"/>
            <a:ext cx="7078995" cy="623382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hotos">
  <p:cSld name="Text and 3 Pho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>
            <p:ph idx="2" type="pic"/>
          </p:nvPr>
        </p:nvSpPr>
        <p:spPr>
          <a:xfrm>
            <a:off x="5113004" y="965197"/>
            <a:ext cx="7078995" cy="49699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658368" y="985165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658369" y="1834652"/>
            <a:ext cx="4268652" cy="410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8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8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8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899"/>
              </a:buClr>
              <a:buSzPts val="1600"/>
              <a:buNone/>
              <a:defRPr sz="1600">
                <a:solidFill>
                  <a:srgbClr val="9798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" y="6229369"/>
            <a:ext cx="12192000" cy="631426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/>
              </a:gs>
              <a:gs pos="6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8370" y="6371576"/>
            <a:ext cx="2542032" cy="3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/>
          <p:nvPr>
            <p:ph idx="1" type="body"/>
          </p:nvPr>
        </p:nvSpPr>
        <p:spPr>
          <a:xfrm>
            <a:off x="655828" y="1839327"/>
            <a:ext cx="10515600" cy="408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type="title"/>
          </p:nvPr>
        </p:nvSpPr>
        <p:spPr>
          <a:xfrm>
            <a:off x="655828" y="835953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1D4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/>
        </p:nvSpPr>
        <p:spPr>
          <a:xfrm>
            <a:off x="10859516" y="6326279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8369" y="6373782"/>
            <a:ext cx="2542032" cy="34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idx="1" type="body"/>
          </p:nvPr>
        </p:nvSpPr>
        <p:spPr>
          <a:xfrm>
            <a:off x="658368" y="3852961"/>
            <a:ext cx="8720094" cy="982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Kevin Diaz and Shanyah Mitchell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Hanga Galfalvy, PhD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Departments of Psychiatry and Biostatistics </a:t>
            </a:r>
            <a:endParaRPr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658368" y="1362840"/>
            <a:ext cx="10884488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Incidence of Clinical Suicidal Ideation and its Clinical Predictors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6db249ef_0_1"/>
          <p:cNvSpPr txBox="1"/>
          <p:nvPr>
            <p:ph type="title"/>
          </p:nvPr>
        </p:nvSpPr>
        <p:spPr>
          <a:xfrm>
            <a:off x="457196" y="243000"/>
            <a:ext cx="52215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3" name="Google Shape;133;ge66db249ef_0_1"/>
          <p:cNvSpPr txBox="1"/>
          <p:nvPr/>
        </p:nvSpPr>
        <p:spPr>
          <a:xfrm>
            <a:off x="7194300" y="400950"/>
            <a:ext cx="36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Logistic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ge66db249ef_0_1"/>
          <p:cNvSpPr txBox="1"/>
          <p:nvPr/>
        </p:nvSpPr>
        <p:spPr>
          <a:xfrm>
            <a:off x="660400" y="1344025"/>
            <a:ext cx="4715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What indicates a person is more likely to ideate?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 higher score on the Hamilton Depression Rating scale.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 lower score on: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Mini </a:t>
            </a:r>
            <a:r>
              <a:rPr lang="en-US" sz="1700">
                <a:solidFill>
                  <a:schemeClr val="dk1"/>
                </a:solidFill>
              </a:rPr>
              <a:t>mental</a:t>
            </a:r>
            <a:r>
              <a:rPr lang="en-US" sz="1700">
                <a:solidFill>
                  <a:schemeClr val="dk1"/>
                </a:solidFill>
              </a:rPr>
              <a:t> status exam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ISEL self esteem scale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ISELl belonging scale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35" name="Google Shape;135;ge66db249ef_0_1"/>
          <p:cNvGraphicFramePr/>
          <p:nvPr/>
        </p:nvGraphicFramePr>
        <p:xfrm>
          <a:off x="6180825" y="174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{75C31A92-ECF1-43B9-9820-4D7C9EFBDCA1}</a:tableStyleId>
              </a:tblPr>
              <a:tblGrid>
                <a:gridCol w="1931325"/>
                <a:gridCol w="1862400"/>
                <a:gridCol w="1862400"/>
              </a:tblGrid>
              <a:tr h="6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Predictor Variables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Coefficient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Hamilton Depression Rating Scale (HDRS)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&lt;0.001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Mini Mental Status Exam (MMSE)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-0.221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&lt;0.001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Self Esteem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-0.183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&lt;0.001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Belonging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-0.131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&lt;0.001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ge66db249ef_0_1"/>
          <p:cNvSpPr txBox="1"/>
          <p:nvPr/>
        </p:nvSpPr>
        <p:spPr>
          <a:xfrm>
            <a:off x="6240488" y="967075"/>
            <a:ext cx="553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Predictors: HDRS, MMSE, Self Esteem, Belonging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Response: </a:t>
            </a:r>
            <a:r>
              <a:rPr lang="en-US">
                <a:solidFill>
                  <a:schemeClr val="dk1"/>
                </a:solidFill>
              </a:rPr>
              <a:t>Presence</a:t>
            </a:r>
            <a:r>
              <a:rPr lang="en-US">
                <a:solidFill>
                  <a:schemeClr val="dk1"/>
                </a:solidFill>
              </a:rPr>
              <a:t> of Ideation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41859f62_0_42"/>
          <p:cNvSpPr txBox="1"/>
          <p:nvPr>
            <p:ph idx="1" type="body"/>
          </p:nvPr>
        </p:nvSpPr>
        <p:spPr>
          <a:xfrm>
            <a:off x="658379" y="1223324"/>
            <a:ext cx="11307300" cy="483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Reasoning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4 variables in the hypothesis based approach were assumed to have an effect at the start of the </a:t>
            </a:r>
            <a:r>
              <a:rPr lang="en-US"/>
              <a:t>study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Data Mining approach examines the complete set of psychometric measures to determine </a:t>
            </a:r>
            <a:r>
              <a:rPr lang="en-US"/>
              <a:t>missed</a:t>
            </a:r>
            <a:r>
              <a:rPr lang="en-US"/>
              <a:t> risk factors in the original hypothesis.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Several measures are highly correlated with each other, this is addressed by our Lasso model.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Bivariate Analysis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Conducted Bivariate analysis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sapply </a:t>
            </a:r>
            <a:r>
              <a:rPr lang="en-US"/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Spearman correlations and P-values on 54 variables calculated with SSI current and SSI worst</a:t>
            </a:r>
            <a:r>
              <a:rPr lang="en-US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641859f62_0_42"/>
          <p:cNvSpPr txBox="1"/>
          <p:nvPr>
            <p:ph type="title"/>
          </p:nvPr>
        </p:nvSpPr>
        <p:spPr>
          <a:xfrm>
            <a:off x="658368" y="42839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 Mining Outline (1 of 2)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7af347aa_0_4"/>
          <p:cNvSpPr txBox="1"/>
          <p:nvPr>
            <p:ph type="title"/>
          </p:nvPr>
        </p:nvSpPr>
        <p:spPr>
          <a:xfrm>
            <a:off x="658368" y="42839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 Mining Outline (2 of 2)  </a:t>
            </a:r>
            <a:endParaRPr/>
          </a:p>
        </p:txBody>
      </p:sp>
      <p:sp>
        <p:nvSpPr>
          <p:cNvPr id="150" name="Google Shape;150;ge67af347aa_0_4"/>
          <p:cNvSpPr txBox="1"/>
          <p:nvPr>
            <p:ph idx="1" type="body"/>
          </p:nvPr>
        </p:nvSpPr>
        <p:spPr>
          <a:xfrm>
            <a:off x="658379" y="1223324"/>
            <a:ext cx="11307300" cy="4832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Preparation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Missing values calculated using multiple imputation with chained equations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Predictors were scaled, response was binary (SSI current &gt; 0).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Lasso logistic regression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decided that we wanted to use lasso regression to examine whether this method would result in similar predictors to our variables of interest</a:t>
            </a:r>
            <a:r>
              <a:rPr lang="en-US"/>
              <a:t> (and because lasso regression works with correlated predictors.) </a:t>
            </a:r>
            <a:endParaRPr/>
          </a:p>
          <a:p>
            <a:pPr indent="-342900" lvl="1" marL="9144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Performed K-fold cross validation using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cv.glmnet</a:t>
            </a:r>
            <a:r>
              <a:rPr lang="en-US" sz="1800">
                <a:solidFill>
                  <a:schemeClr val="dk1"/>
                </a:solidFill>
              </a:rPr>
              <a:t> to calculate tuning parameter lambda.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Conducted lasso regression using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glmnet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4217e469_0_14"/>
          <p:cNvSpPr txBox="1"/>
          <p:nvPr>
            <p:ph type="title"/>
          </p:nvPr>
        </p:nvSpPr>
        <p:spPr>
          <a:xfrm>
            <a:off x="658368" y="42839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Bivariate Analysis Results</a:t>
            </a:r>
            <a:endParaRPr/>
          </a:p>
        </p:txBody>
      </p:sp>
      <p:sp>
        <p:nvSpPr>
          <p:cNvPr id="157" name="Google Shape;157;ge54217e469_0_14"/>
          <p:cNvSpPr txBox="1"/>
          <p:nvPr/>
        </p:nvSpPr>
        <p:spPr>
          <a:xfrm>
            <a:off x="658375" y="1509075"/>
            <a:ext cx="49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Ideation Predictors based on </a:t>
            </a:r>
            <a:r>
              <a:rPr b="1" lang="en-US"/>
              <a:t>a</a:t>
            </a:r>
            <a:r>
              <a:rPr b="1" lang="en-US"/>
              <a:t>bsolute value</a:t>
            </a:r>
            <a:r>
              <a:rPr lang="en-US"/>
              <a:t> Spearman Correlation coefficients and high significance.</a:t>
            </a:r>
            <a:endParaRPr/>
          </a:p>
        </p:txBody>
      </p:sp>
      <p:sp>
        <p:nvSpPr>
          <p:cNvPr id="158" name="Google Shape;158;ge54217e469_0_14"/>
          <p:cNvSpPr txBox="1"/>
          <p:nvPr/>
        </p:nvSpPr>
        <p:spPr>
          <a:xfrm>
            <a:off x="6744300" y="1509075"/>
            <a:ext cx="49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</a:t>
            </a:r>
            <a:r>
              <a:rPr lang="en-US"/>
              <a:t>t Ideation Predictors based on</a:t>
            </a:r>
            <a:r>
              <a:rPr b="1" lang="en-US"/>
              <a:t> absolute value</a:t>
            </a:r>
            <a:r>
              <a:rPr lang="en-US"/>
              <a:t> Spearman Correlation coefficients and high significance. </a:t>
            </a:r>
            <a:endParaRPr/>
          </a:p>
        </p:txBody>
      </p:sp>
      <p:pic>
        <p:nvPicPr>
          <p:cNvPr id="159" name="Google Shape;159;ge54217e469_0_14"/>
          <p:cNvPicPr preferRelativeResize="0"/>
          <p:nvPr/>
        </p:nvPicPr>
        <p:blipFill rotWithShape="1">
          <a:blip r:embed="rId3">
            <a:alphaModFix/>
          </a:blip>
          <a:srcRect b="0" l="9189" r="0" t="0"/>
          <a:stretch/>
        </p:blipFill>
        <p:spPr>
          <a:xfrm>
            <a:off x="6096000" y="2162438"/>
            <a:ext cx="5943600" cy="40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e54217e469_0_14"/>
          <p:cNvPicPr preferRelativeResize="0"/>
          <p:nvPr/>
        </p:nvPicPr>
        <p:blipFill rotWithShape="1">
          <a:blip r:embed="rId4">
            <a:alphaModFix/>
          </a:blip>
          <a:srcRect b="0" l="9559" r="0" t="0"/>
          <a:stretch/>
        </p:blipFill>
        <p:spPr>
          <a:xfrm>
            <a:off x="0" y="2124675"/>
            <a:ext cx="603017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41859f62_0_13"/>
          <p:cNvSpPr txBox="1"/>
          <p:nvPr>
            <p:ph type="title"/>
          </p:nvPr>
        </p:nvSpPr>
        <p:spPr>
          <a:xfrm>
            <a:off x="658368" y="42839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Significant Variables with </a:t>
            </a:r>
            <a:r>
              <a:rPr lang="en-US">
                <a:solidFill>
                  <a:schemeClr val="accent1"/>
                </a:solidFill>
              </a:rPr>
              <a:t>Large </a:t>
            </a:r>
            <a:r>
              <a:rPr lang="en-US">
                <a:solidFill>
                  <a:schemeClr val="accent1"/>
                </a:solidFill>
              </a:rPr>
              <a:t>Effect Size</a:t>
            </a:r>
            <a:endParaRPr/>
          </a:p>
        </p:txBody>
      </p:sp>
      <p:sp>
        <p:nvSpPr>
          <p:cNvPr id="167" name="Google Shape;167;ge641859f62_0_13"/>
          <p:cNvSpPr txBox="1"/>
          <p:nvPr/>
        </p:nvSpPr>
        <p:spPr>
          <a:xfrm>
            <a:off x="149075" y="1144500"/>
            <a:ext cx="71379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Hopelessness</a:t>
            </a:r>
            <a:r>
              <a:rPr lang="en-US" sz="1800">
                <a:solidFill>
                  <a:schemeClr val="dk1"/>
                </a:solidFill>
              </a:rPr>
              <a:t> - A scale used to assess one’s negative expectations regarding the future.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Hamilton Depression - A scale used to assess depression in an individual.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Number of Hospitalizations - Count of the number of psychiatric hospitalizations.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“Capped” the variable at 20.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Heavily inflated with 0 values.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value of 99 means too many hospitalizations to count.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8" name="Google Shape;168;ge641859f6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975" y="1204450"/>
            <a:ext cx="4757674" cy="4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41859f62_0_57"/>
          <p:cNvSpPr txBox="1"/>
          <p:nvPr>
            <p:ph idx="1" type="body"/>
          </p:nvPr>
        </p:nvSpPr>
        <p:spPr>
          <a:xfrm>
            <a:off x="340600" y="1209200"/>
            <a:ext cx="3821400" cy="547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Hamilton Depression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Hopelessness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Number of Hospitalizations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Impassivity Positive Urgency</a:t>
            </a:r>
            <a:endParaRPr sz="17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Cognitive Control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Negative Problem Orient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Identity Problems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Mini Mental Status Exam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e641859f62_0_57"/>
          <p:cNvSpPr txBox="1"/>
          <p:nvPr>
            <p:ph idx="1" type="body"/>
          </p:nvPr>
        </p:nvSpPr>
        <p:spPr>
          <a:xfrm>
            <a:off x="4162050" y="1209200"/>
            <a:ext cx="1895700" cy="547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Estimate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1.22156086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0.41305739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0.39888961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0.21476963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0.10447118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0.09124816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0.03832892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0.02308533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-0.07505232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e641859f62_0_57"/>
          <p:cNvSpPr txBox="1"/>
          <p:nvPr>
            <p:ph type="title"/>
          </p:nvPr>
        </p:nvSpPr>
        <p:spPr>
          <a:xfrm>
            <a:off x="658368" y="42839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LASSO feature selection</a:t>
            </a:r>
            <a:endParaRPr/>
          </a:p>
        </p:txBody>
      </p:sp>
      <p:sp>
        <p:nvSpPr>
          <p:cNvPr id="177" name="Google Shape;177;ge641859f62_0_57"/>
          <p:cNvSpPr txBox="1"/>
          <p:nvPr/>
        </p:nvSpPr>
        <p:spPr>
          <a:xfrm>
            <a:off x="6057800" y="1397000"/>
            <a:ext cx="5733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Conducted as a lasso logistic regression on </a:t>
            </a:r>
            <a:r>
              <a:rPr lang="en-US" sz="1700">
                <a:solidFill>
                  <a:schemeClr val="dk1"/>
                </a:solidFill>
              </a:rPr>
              <a:t>whether subject showed evidence of suicidal ideation or not.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Hamilton Depression, Hopelessness, and Number of Hospitalizations held the highest three coefficients.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Mini Mental Status Exam score holds a negative correlation with our response variables Current Ideation.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Variables highlight three domains of clinical psychology.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○"/>
            </a:pPr>
            <a:r>
              <a:rPr lang="en-US" sz="1700">
                <a:solidFill>
                  <a:srgbClr val="990000"/>
                </a:solidFill>
              </a:rPr>
              <a:t>Depression Severity</a:t>
            </a:r>
            <a:endParaRPr sz="1700">
              <a:solidFill>
                <a:srgbClr val="99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Char char="○"/>
            </a:pPr>
            <a:r>
              <a:rPr lang="en-US" sz="1700">
                <a:solidFill>
                  <a:srgbClr val="1155CC"/>
                </a:solidFill>
              </a:rPr>
              <a:t>Cognition</a:t>
            </a:r>
            <a:endParaRPr sz="1700">
              <a:solidFill>
                <a:srgbClr val="1155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Char char="○"/>
            </a:pPr>
            <a:r>
              <a:rPr lang="en-US" sz="1700">
                <a:solidFill>
                  <a:srgbClr val="6AA84F"/>
                </a:solidFill>
              </a:rPr>
              <a:t>Personality</a:t>
            </a:r>
            <a:endParaRPr sz="1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555393" y="593146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457200" y="1493750"/>
            <a:ext cx="10894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Hypothesis Approach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Non-Ideators differed from Ideators in all 4 scales.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Differences greatest between Depressed and Attempter participants.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The Hamilton Depression Rating Scale, Mini Mental Status Exam, ISEL Self Esteem and Isel Belonging could be used to indicate ideation.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Data Mining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The variables highlighted by the bivariate analysis aligned with the results of the hypothesis based approach: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○"/>
            </a:pPr>
            <a:r>
              <a:rPr lang="en-US" sz="1700">
                <a:solidFill>
                  <a:srgbClr val="990000"/>
                </a:solidFill>
              </a:rPr>
              <a:t>Number of Hospitalizations</a:t>
            </a:r>
            <a:endParaRPr sz="1700">
              <a:solidFill>
                <a:srgbClr val="99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○"/>
            </a:pPr>
            <a:r>
              <a:rPr lang="en-US" sz="1700">
                <a:solidFill>
                  <a:srgbClr val="990000"/>
                </a:solidFill>
              </a:rPr>
              <a:t>Hopelessness</a:t>
            </a:r>
            <a:endParaRPr sz="1700">
              <a:solidFill>
                <a:srgbClr val="99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Char char="○"/>
            </a:pPr>
            <a:r>
              <a:rPr lang="en-US" sz="1700">
                <a:solidFill>
                  <a:srgbClr val="990000"/>
                </a:solidFill>
              </a:rPr>
              <a:t>Hamilton Depression </a:t>
            </a:r>
            <a:endParaRPr sz="17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700">
                <a:solidFill>
                  <a:schemeClr val="dk1"/>
                </a:solidFill>
              </a:rPr>
              <a:t>LASSO </a:t>
            </a:r>
            <a:r>
              <a:rPr lang="en-US" sz="1700">
                <a:solidFill>
                  <a:schemeClr val="dk1"/>
                </a:solidFill>
              </a:rPr>
              <a:t>regression</a:t>
            </a:r>
            <a:r>
              <a:rPr lang="en-US" sz="1700">
                <a:solidFill>
                  <a:schemeClr val="dk1"/>
                </a:solidFill>
              </a:rPr>
              <a:t> confirmed that these three predictors held high significance in predicting the presence of suicidal ideation as well as other potential risk factors.</a:t>
            </a:r>
            <a:r>
              <a:rPr lang="en-US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641859f62_0_70"/>
          <p:cNvSpPr txBox="1"/>
          <p:nvPr>
            <p:ph idx="1" type="body"/>
          </p:nvPr>
        </p:nvSpPr>
        <p:spPr>
          <a:xfrm>
            <a:off x="658367" y="1833658"/>
            <a:ext cx="7728000" cy="410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Dr. Hanga Galfalvy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Justine Herrera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BEST program instructors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641859f62_0_70"/>
          <p:cNvSpPr txBox="1"/>
          <p:nvPr>
            <p:ph type="title"/>
          </p:nvPr>
        </p:nvSpPr>
        <p:spPr>
          <a:xfrm>
            <a:off x="658368" y="98444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389425" y="1827300"/>
            <a:ext cx="113454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1500"/>
              <a:t>Szanto, K., Galfalvy, H., Kenneally, L., Almasi, R., &amp; Dombrovski, A. Y. (2020, August 7). </a:t>
            </a:r>
            <a:r>
              <a:rPr i="1" lang="en-US" sz="1500"/>
              <a:t>Predictors of serious suicidal behavior in late-life depression</a:t>
            </a:r>
            <a:r>
              <a:rPr lang="en-US" sz="1500"/>
              <a:t>. European Neuropsychopharmacology. https://www.sciencedirect.com/science/article/pii/S0924977X20301905.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1500"/>
              <a:t>Draper, B., MacCuspie-Moore, C., &amp; Brodaty, H. (1998, July 1). </a:t>
            </a:r>
            <a:r>
              <a:rPr i="1" lang="en-US" sz="1500"/>
              <a:t>Suicidal ideation and the 'wish to die' in dementia patients: the role of depression</a:t>
            </a:r>
            <a:r>
              <a:rPr lang="en-US" sz="1500"/>
              <a:t>. OUP Academic. https://academic.oup.com/ageing/article/27/4/503/32742?login=true.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1500"/>
              <a:t>Rowe, J. L., Conwell, Y., Schulberg, H. C., &amp; Bruce, M. L. (2013, January 24). </a:t>
            </a:r>
            <a:r>
              <a:rPr i="1" lang="en-US" sz="1500"/>
              <a:t>Social Support and Suicidal Ideation in Older Adults Using Home Healthcare Services</a:t>
            </a:r>
            <a:r>
              <a:rPr lang="en-US" sz="1500"/>
              <a:t>. The American Journal of Geriatric Psychiatry. https://www.sciencedirect.com/science/article/pii/S1064748112607106.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1500"/>
              <a:t>Tool:&amp;nbsp;Brummett, A. of. (n.d.). Measurement Instrument Database for the Social Sciences. Interpersonal Support Evaluation List (ISEL) | Measurement Instrument Database for the Social Sciences. https://www.midss.org/content/interpersonal-support-evaluation-list-isel.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en-US" sz="1500"/>
              <a:t>UpToDate. (n.d.). https://www.uptodate.com/contents/suicidal-ideation-and-behavior-in-adults.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4782a5a99_1_0"/>
          <p:cNvSpPr txBox="1"/>
          <p:nvPr>
            <p:ph type="title"/>
          </p:nvPr>
        </p:nvSpPr>
        <p:spPr>
          <a:xfrm>
            <a:off x="658368" y="98444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</a:pPr>
            <a:r>
              <a:rPr lang="en-US"/>
              <a:t>Background</a:t>
            </a:r>
            <a:r>
              <a:rPr lang="en-US"/>
              <a:t>/Introduction 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329525" y="1917175"/>
            <a:ext cx="112635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Suicidal ideation</a:t>
            </a:r>
            <a:r>
              <a:rPr lang="en-US" sz="1800">
                <a:solidFill>
                  <a:srgbClr val="595959"/>
                </a:solidFill>
              </a:rPr>
              <a:t> - thoughts about killing oneself.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 sz="1800">
                <a:solidFill>
                  <a:srgbClr val="595959"/>
                </a:solidFill>
              </a:rPr>
              <a:t>Appears in 4% of adults in the United States.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 sz="1800">
                <a:solidFill>
                  <a:srgbClr val="595959"/>
                </a:solidFill>
              </a:rPr>
              <a:t>Among those who ideate, probability of a suicide without a plan is 15% and shoots up to 55% for having a history of ideation.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Our Aim</a:t>
            </a:r>
            <a:endParaRPr b="1"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 sz="1800">
                <a:solidFill>
                  <a:srgbClr val="595959"/>
                </a:solidFill>
              </a:rPr>
              <a:t>To examine high suicide risk by identifying the factors that are associated with high suicidal ideation.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 sz="1800">
                <a:solidFill>
                  <a:srgbClr val="595959"/>
                </a:solidFill>
              </a:rPr>
              <a:t>In our study, the level of suicidal ideation is measured in two variables. 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 sz="1800">
                <a:solidFill>
                  <a:srgbClr val="595959"/>
                </a:solidFill>
              </a:rPr>
              <a:t>Current ideation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 sz="1800">
                <a:solidFill>
                  <a:srgbClr val="595959"/>
                </a:solidFill>
              </a:rPr>
              <a:t>Worst ideation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193" y="467496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</a:pPr>
            <a:r>
              <a:rPr lang="en-US"/>
              <a:t>Data and Methods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243375" y="1183600"/>
            <a:ext cx="112635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Collection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Total Cross Sectional sample were recruited from: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psychogeriatric inpatient units.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late-life depression clinic.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primary care community advertisements.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O’Carrol definition for suicide attempt was followed (self-injurious act undertaken with intent to die.)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Baseline and longitudinal datasets were merged then data was filtered to contain only values stemming from the baseline.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Approach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Analysis based on </a:t>
            </a:r>
            <a:r>
              <a:rPr b="1" lang="en-US" sz="1800">
                <a:solidFill>
                  <a:schemeClr val="dk1"/>
                </a:solidFill>
              </a:rPr>
              <a:t>hypothesis testing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Followed by </a:t>
            </a:r>
            <a:r>
              <a:rPr b="1" lang="en-US" sz="1800">
                <a:solidFill>
                  <a:schemeClr val="dk1"/>
                </a:solidFill>
              </a:rPr>
              <a:t>data mining procedures</a:t>
            </a:r>
            <a:r>
              <a:rPr lang="en-US" sz="1800">
                <a:solidFill>
                  <a:schemeClr val="dk1"/>
                </a:solidFill>
              </a:rPr>
              <a:t> to explore associations not included in the hypothesis.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c8707dea_0_49"/>
          <p:cNvSpPr txBox="1"/>
          <p:nvPr>
            <p:ph idx="1" type="body"/>
          </p:nvPr>
        </p:nvSpPr>
        <p:spPr>
          <a:xfrm>
            <a:off x="526125" y="1131675"/>
            <a:ext cx="10700100" cy="4782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Subjects: Members in all groups are depressed according to their Hamilton depression rating scores.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Depressed (</a:t>
            </a:r>
            <a:r>
              <a:rPr lang="en-US" sz="1700"/>
              <a:t>n=100) </a:t>
            </a:r>
            <a:r>
              <a:rPr lang="en-US" sz="1700"/>
              <a:t>- Depressed participants who do not ideate.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Ideator </a:t>
            </a:r>
            <a:r>
              <a:rPr lang="en-US" sz="1700"/>
              <a:t>(n=90) </a:t>
            </a:r>
            <a:r>
              <a:rPr lang="en-US" sz="1700"/>
              <a:t>- Depressed participants who ideate, but do not have a history of suicide attempts.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/>
              <a:t>Attempters (n=153)  - Depressed participants who have previous history of suicide attempts, they may or may not be currently ideating.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Psychiatric scales:</a:t>
            </a:r>
            <a:endParaRPr sz="17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700"/>
              <a:t>Scale of Suicidal Ideation (SSI) - measures suicidal ideation in an individual </a:t>
            </a:r>
            <a:r>
              <a:rPr lang="en-US" sz="1200"/>
              <a:t>(higher  scores = worse).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700"/>
              <a:t>Hamilton Depression Rating Scale (HDRS)-  used to assess depression in an individual </a:t>
            </a:r>
            <a:r>
              <a:rPr lang="en-US" sz="1200"/>
              <a:t>(higher  scores = worse).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700"/>
              <a:t>Mini Mental Status Exam (MMSE) -  used to test cognitive function </a:t>
            </a:r>
            <a:r>
              <a:rPr lang="en-US" sz="1300"/>
              <a:t>(</a:t>
            </a:r>
            <a:r>
              <a:rPr lang="en-US" sz="1200"/>
              <a:t>lower scores = worse).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700"/>
              <a:t>Interpersonal Support Evaluation List (ISEL) - measures perceived self esteem and belongingness in an individual  </a:t>
            </a:r>
            <a:r>
              <a:rPr lang="en-US" sz="1200"/>
              <a:t>(lower scores = worse).</a:t>
            </a:r>
            <a:endParaRPr sz="1200"/>
          </a:p>
        </p:txBody>
      </p:sp>
      <p:sp>
        <p:nvSpPr>
          <p:cNvPr id="85" name="Google Shape;85;ge5c8707dea_0_49"/>
          <p:cNvSpPr txBox="1"/>
          <p:nvPr>
            <p:ph type="title"/>
          </p:nvPr>
        </p:nvSpPr>
        <p:spPr>
          <a:xfrm>
            <a:off x="349450" y="417874"/>
            <a:ext cx="10515600" cy="4983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Subjects and Scales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b7f00ee4_0_0"/>
          <p:cNvSpPr txBox="1"/>
          <p:nvPr>
            <p:ph idx="1" type="body"/>
          </p:nvPr>
        </p:nvSpPr>
        <p:spPr>
          <a:xfrm>
            <a:off x="457200" y="1378200"/>
            <a:ext cx="10365300" cy="410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wanted to examine how certain </a:t>
            </a:r>
            <a:r>
              <a:rPr lang="en-US"/>
              <a:t>variables</a:t>
            </a:r>
            <a:r>
              <a:rPr lang="en-US"/>
              <a:t>  affected the suicidal ideation overall and between different groups.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Hamilton Depression Rating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Mini Mental Status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ISEL Self Esteem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ISEL Belonging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 the participants who ideate have different scores than those who do not ideate?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does the </a:t>
            </a:r>
            <a:r>
              <a:rPr lang="en-US"/>
              <a:t>variable</a:t>
            </a:r>
            <a:r>
              <a:rPr lang="en-US"/>
              <a:t> affect the individuals ideation?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e4b7f00ee4_0_0"/>
          <p:cNvSpPr txBox="1"/>
          <p:nvPr>
            <p:ph type="title"/>
          </p:nvPr>
        </p:nvSpPr>
        <p:spPr>
          <a:xfrm>
            <a:off x="660393" y="492846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4217e469_0_8"/>
          <p:cNvSpPr txBox="1"/>
          <p:nvPr>
            <p:ph idx="1" type="body"/>
          </p:nvPr>
        </p:nvSpPr>
        <p:spPr>
          <a:xfrm>
            <a:off x="557850" y="1204800"/>
            <a:ext cx="11076300" cy="4653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Data Management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sz="1400">
                <a:solidFill>
                  <a:srgbClr val="222222"/>
                </a:solidFill>
              </a:rPr>
              <a:t>Merged two datasets into cross sectional study using only  Baseline variables (visits = 0). </a:t>
            </a:r>
            <a:endParaRPr sz="1400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400">
                <a:solidFill>
                  <a:srgbClr val="222222"/>
                </a:solidFill>
              </a:rPr>
              <a:t>Response variables (SSI Current and SSI Worst) were graphed by group.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US" sz="1400">
                <a:solidFill>
                  <a:srgbClr val="222222"/>
                </a:solidFill>
              </a:rPr>
              <a:t>Removed categorical variables. 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Hypothesis Test:</a:t>
            </a:r>
            <a:endParaRPr b="1" sz="14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 T- test and a  ANOVA  test  of our hypothesized variables was performed on two different groupings of the participants, respectively (α=0.05).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Non-Ideators vs Ideators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Attemptors vs Depressed vs Ideators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Correlational analysis on the severity of ideation was performed on all hypothesized variables.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L</a:t>
            </a:r>
            <a:r>
              <a:rPr lang="en-US" sz="1600"/>
              <a:t>ogistic </a:t>
            </a:r>
            <a:r>
              <a:rPr lang="en-US" sz="1600"/>
              <a:t>regression analysis with current ideation (yes/no as  response variable).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Independent variables</a:t>
            </a:r>
            <a:r>
              <a:rPr lang="en-US" sz="1600">
                <a:solidFill>
                  <a:schemeClr val="dk1"/>
                </a:solidFill>
              </a:rPr>
              <a:t> hypothesized</a:t>
            </a:r>
            <a:r>
              <a:rPr lang="en-US" sz="1600">
                <a:solidFill>
                  <a:schemeClr val="dk1"/>
                </a:solidFill>
              </a:rPr>
              <a:t> , with Gender, and Age as covariates.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. </a:t>
            </a:r>
            <a:r>
              <a:rPr b="1" lang="en-US" sz="1400"/>
              <a:t> </a:t>
            </a:r>
            <a:endParaRPr sz="1600"/>
          </a:p>
        </p:txBody>
      </p:sp>
      <p:sp>
        <p:nvSpPr>
          <p:cNvPr id="99" name="Google Shape;99;ge54217e469_0_8"/>
          <p:cNvSpPr txBox="1"/>
          <p:nvPr>
            <p:ph type="title"/>
          </p:nvPr>
        </p:nvSpPr>
        <p:spPr>
          <a:xfrm>
            <a:off x="527868" y="260671"/>
            <a:ext cx="10515600" cy="716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c8707dea_0_55"/>
          <p:cNvSpPr txBox="1"/>
          <p:nvPr>
            <p:ph type="title"/>
          </p:nvPr>
        </p:nvSpPr>
        <p:spPr>
          <a:xfrm>
            <a:off x="658375" y="510773"/>
            <a:ext cx="10515600" cy="4125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 of SSI scores overall and by group</a:t>
            </a:r>
            <a:endParaRPr/>
          </a:p>
        </p:txBody>
      </p:sp>
      <p:pic>
        <p:nvPicPr>
          <p:cNvPr id="106" name="Google Shape;106;ge5c8707dea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96988"/>
            <a:ext cx="5778249" cy="37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e5c8707dea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5" y="1445350"/>
            <a:ext cx="5759412" cy="37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340318" y="216646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3600"/>
              <a:buFont typeface="Arial"/>
              <a:buNone/>
            </a:pPr>
            <a:r>
              <a:rPr lang="en-US"/>
              <a:t> Results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398775" y="1282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{75C31A92-ECF1-43B9-9820-4D7C9EFBDCA1}</a:tableStyleId>
              </a:tblPr>
              <a:tblGrid>
                <a:gridCol w="1714700"/>
                <a:gridCol w="1567925"/>
                <a:gridCol w="1037175"/>
                <a:gridCol w="1351700"/>
                <a:gridCol w="417425"/>
                <a:gridCol w="1352850"/>
                <a:gridCol w="1240700"/>
                <a:gridCol w="1360275"/>
                <a:gridCol w="1351700"/>
              </a:tblGrid>
              <a:tr h="7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urrent Ideation (SSI)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Non-Ideators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Ideators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Depressed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Ideators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Attempters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Hamilton Depression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Rating Scale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18.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22.61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18.20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22.10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22.93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Mini Mental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Status Exam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28.49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27.89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0.02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28.40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28.30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27.62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ISEL Belonging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3.08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2.94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3.37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2.99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ISEL Self Esteem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6.43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6.55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4.77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2"/>
                          </a:solidFill>
                        </a:rPr>
                        <a:t>&lt;0.01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398775" y="5220650"/>
            <a:ext cx="861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Hamilton Depression Rating Scale- used to assess depression in an </a:t>
            </a:r>
            <a:r>
              <a:rPr lang="en-US" sz="900">
                <a:solidFill>
                  <a:schemeClr val="dk1"/>
                </a:solidFill>
              </a:rPr>
              <a:t>individual</a:t>
            </a:r>
            <a:r>
              <a:rPr lang="en-US" sz="900">
                <a:solidFill>
                  <a:schemeClr val="dk1"/>
                </a:solidFill>
              </a:rPr>
              <a:t>, and its severity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Mini Mental Status Exam - measures an  individual’s cognitive function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ISEL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	Belonging- measure how much an individual  feels they belong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	Self Esteem- measures an </a:t>
            </a:r>
            <a:r>
              <a:rPr lang="en-US" sz="900">
                <a:solidFill>
                  <a:schemeClr val="dk1"/>
                </a:solidFill>
              </a:rPr>
              <a:t>individual's</a:t>
            </a:r>
            <a:r>
              <a:rPr lang="en-US" sz="900">
                <a:solidFill>
                  <a:schemeClr val="dk1"/>
                </a:solidFill>
              </a:rPr>
              <a:t>  self esteem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0d95160e_0_0"/>
          <p:cNvSpPr txBox="1"/>
          <p:nvPr>
            <p:ph type="title"/>
          </p:nvPr>
        </p:nvSpPr>
        <p:spPr>
          <a:xfrm>
            <a:off x="560975" y="205425"/>
            <a:ext cx="10515600" cy="6384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21" name="Google Shape;121;ge50d9516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388" y="724726"/>
            <a:ext cx="6627450" cy="523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e50d95160e_0_0"/>
          <p:cNvSpPr txBox="1"/>
          <p:nvPr/>
        </p:nvSpPr>
        <p:spPr>
          <a:xfrm>
            <a:off x="3432438" y="324525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Pairwise</a:t>
            </a:r>
            <a:r>
              <a:rPr lang="en-US">
                <a:solidFill>
                  <a:schemeClr val="dk2"/>
                </a:solidFill>
              </a:rPr>
              <a:t> comparisons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ge50d95160e_0_0"/>
          <p:cNvSpPr txBox="1"/>
          <p:nvPr/>
        </p:nvSpPr>
        <p:spPr>
          <a:xfrm>
            <a:off x="757950" y="1397000"/>
            <a:ext cx="235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Top: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Hamilton Depression Rating Scale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ge50d95160e_0_0"/>
          <p:cNvSpPr txBox="1"/>
          <p:nvPr/>
        </p:nvSpPr>
        <p:spPr>
          <a:xfrm>
            <a:off x="1022400" y="5009250"/>
            <a:ext cx="182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Bottom: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ISEL Self esteem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50d95160e_0_0"/>
          <p:cNvSpPr txBox="1"/>
          <p:nvPr/>
        </p:nvSpPr>
        <p:spPr>
          <a:xfrm>
            <a:off x="9701100" y="5115525"/>
            <a:ext cx="158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ISEL Belonging </a:t>
            </a:r>
            <a:endParaRPr/>
          </a:p>
        </p:txBody>
      </p:sp>
      <p:sp>
        <p:nvSpPr>
          <p:cNvPr id="126" name="Google Shape;126;ge50d95160e_0_0"/>
          <p:cNvSpPr txBox="1"/>
          <p:nvPr/>
        </p:nvSpPr>
        <p:spPr>
          <a:xfrm>
            <a:off x="9476850" y="1397000"/>
            <a:ext cx="20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Mini mental status exam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umbiaMailman_Wide-9x6">
  <a:themeElements>
    <a:clrScheme name="CM2019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AE2573"/>
      </a:accent2>
      <a:accent3>
        <a:srgbClr val="FFA300"/>
      </a:accent3>
      <a:accent4>
        <a:srgbClr val="FC4C02"/>
      </a:accent4>
      <a:accent5>
        <a:srgbClr val="B7BF10"/>
      </a:accent5>
      <a:accent6>
        <a:srgbClr val="71B2C9"/>
      </a:accent6>
      <a:hlink>
        <a:srgbClr val="AE2573"/>
      </a:hlink>
      <a:folHlink>
        <a:srgbClr val="D0D0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2016-06-28T14:05:07Z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0x010100673F1FA601FFA14A8D452CB037BC5DAB</vt:lpwstr>
  </property>
</Properties>
</file>