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46"/>
  </p:notesMasterIdLst>
  <p:sldIdLst>
    <p:sldId id="256" r:id="rId2"/>
    <p:sldId id="372" r:id="rId3"/>
    <p:sldId id="434" r:id="rId4"/>
    <p:sldId id="464" r:id="rId5"/>
    <p:sldId id="426" r:id="rId6"/>
    <p:sldId id="440" r:id="rId7"/>
    <p:sldId id="441" r:id="rId8"/>
    <p:sldId id="442" r:id="rId9"/>
    <p:sldId id="402" r:id="rId10"/>
    <p:sldId id="403" r:id="rId11"/>
    <p:sldId id="404" r:id="rId12"/>
    <p:sldId id="460" r:id="rId13"/>
    <p:sldId id="406" r:id="rId14"/>
    <p:sldId id="411" r:id="rId15"/>
    <p:sldId id="412" r:id="rId16"/>
    <p:sldId id="413" r:id="rId17"/>
    <p:sldId id="415" r:id="rId18"/>
    <p:sldId id="416" r:id="rId19"/>
    <p:sldId id="445" r:id="rId20"/>
    <p:sldId id="446" r:id="rId21"/>
    <p:sldId id="447" r:id="rId22"/>
    <p:sldId id="448" r:id="rId23"/>
    <p:sldId id="410" r:id="rId24"/>
    <p:sldId id="444" r:id="rId25"/>
    <p:sldId id="407" r:id="rId26"/>
    <p:sldId id="408" r:id="rId27"/>
    <p:sldId id="409" r:id="rId28"/>
    <p:sldId id="414" r:id="rId29"/>
    <p:sldId id="461" r:id="rId30"/>
    <p:sldId id="463" r:id="rId31"/>
    <p:sldId id="462" r:id="rId32"/>
    <p:sldId id="449" r:id="rId33"/>
    <p:sldId id="429" r:id="rId34"/>
    <p:sldId id="430" r:id="rId35"/>
    <p:sldId id="432" r:id="rId36"/>
    <p:sldId id="436" r:id="rId37"/>
    <p:sldId id="450" r:id="rId38"/>
    <p:sldId id="451" r:id="rId39"/>
    <p:sldId id="443" r:id="rId40"/>
    <p:sldId id="452" r:id="rId41"/>
    <p:sldId id="453" r:id="rId42"/>
    <p:sldId id="454" r:id="rId43"/>
    <p:sldId id="455" r:id="rId44"/>
    <p:sldId id="456"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C7C2"/>
    <a:srgbClr val="CFD9F1"/>
    <a:srgbClr val="C9D9F1"/>
    <a:srgbClr val="C2D9F1"/>
    <a:srgbClr val="FF17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p:restoredTop sz="92611" autoAdjust="0"/>
  </p:normalViewPr>
  <p:slideViewPr>
    <p:cSldViewPr snapToGrid="0" snapToObjects="1">
      <p:cViewPr>
        <p:scale>
          <a:sx n="75" d="100"/>
          <a:sy n="75" d="100"/>
        </p:scale>
        <p:origin x="2120" y="2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3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30712B-8917-9641-B680-CD808A79C509}" type="datetimeFigureOut">
              <a:rPr lang="en-US" smtClean="0"/>
              <a:pPr/>
              <a:t>3/8/19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B0546-CAFA-8346-8926-B2CE704633F2}" type="slidenum">
              <a:rPr lang="en-US" smtClean="0"/>
              <a:pPr/>
              <a:t>‹#›</a:t>
            </a:fld>
            <a:endParaRPr lang="en-US"/>
          </a:p>
        </p:txBody>
      </p:sp>
    </p:spTree>
    <p:extLst>
      <p:ext uri="{BB962C8B-B14F-4D97-AF65-F5344CB8AC3E}">
        <p14:creationId xmlns:p14="http://schemas.microsoft.com/office/powerpoint/2010/main" val="7243134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eloquentjavascript.net/1st_edition/chapter8.html%23p3e4f8a85a38cfc7"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a:t>
            </a:fld>
            <a:endParaRPr lang="en-US"/>
          </a:p>
        </p:txBody>
      </p:sp>
    </p:spTree>
    <p:extLst>
      <p:ext uri="{BB962C8B-B14F-4D97-AF65-F5344CB8AC3E}">
        <p14:creationId xmlns:p14="http://schemas.microsoft.com/office/powerpoint/2010/main" val="962877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14</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15</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16</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17</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18</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19</a:t>
            </a:fld>
            <a:endParaRPr lang="en-US"/>
          </a:p>
        </p:txBody>
      </p:sp>
    </p:spTree>
    <p:extLst>
      <p:ext uri="{BB962C8B-B14F-4D97-AF65-F5344CB8AC3E}">
        <p14:creationId xmlns:p14="http://schemas.microsoft.com/office/powerpoint/2010/main" val="2017052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20</a:t>
            </a:fld>
            <a:endParaRPr lang="en-US"/>
          </a:p>
        </p:txBody>
      </p:sp>
    </p:spTree>
    <p:extLst>
      <p:ext uri="{BB962C8B-B14F-4D97-AF65-F5344CB8AC3E}">
        <p14:creationId xmlns:p14="http://schemas.microsoft.com/office/powerpoint/2010/main" val="2029868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21</a:t>
            </a:fld>
            <a:endParaRPr lang="en-US"/>
          </a:p>
        </p:txBody>
      </p:sp>
    </p:spTree>
    <p:extLst>
      <p:ext uri="{BB962C8B-B14F-4D97-AF65-F5344CB8AC3E}">
        <p14:creationId xmlns:p14="http://schemas.microsoft.com/office/powerpoint/2010/main" val="1286164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22</a:t>
            </a:fld>
            <a:endParaRPr lang="en-US"/>
          </a:p>
        </p:txBody>
      </p:sp>
    </p:spTree>
    <p:extLst>
      <p:ext uri="{BB962C8B-B14F-4D97-AF65-F5344CB8AC3E}">
        <p14:creationId xmlns:p14="http://schemas.microsoft.com/office/powerpoint/2010/main" val="1704144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23</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a:t>
            </a:fld>
            <a:endParaRPr lang="en-US"/>
          </a:p>
        </p:txBody>
      </p:sp>
    </p:spTree>
    <p:extLst>
      <p:ext uri="{BB962C8B-B14F-4D97-AF65-F5344CB8AC3E}">
        <p14:creationId xmlns:p14="http://schemas.microsoft.com/office/powerpoint/2010/main" val="1723866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24</a:t>
            </a:fld>
            <a:endParaRPr lang="en-US"/>
          </a:p>
        </p:txBody>
      </p:sp>
    </p:spTree>
    <p:extLst>
      <p:ext uri="{BB962C8B-B14F-4D97-AF65-F5344CB8AC3E}">
        <p14:creationId xmlns:p14="http://schemas.microsoft.com/office/powerpoint/2010/main" val="872249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25</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26</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27</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28</a:t>
            </a:fld>
            <a:endParaRPr lang="en-US"/>
          </a:p>
        </p:txBody>
      </p:sp>
    </p:spTree>
    <p:extLst>
      <p:ext uri="{BB962C8B-B14F-4D97-AF65-F5344CB8AC3E}">
        <p14:creationId xmlns:p14="http://schemas.microsoft.com/office/powerpoint/2010/main" val="3402537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29</a:t>
            </a:fld>
            <a:endParaRPr lang="en-US"/>
          </a:p>
        </p:txBody>
      </p:sp>
    </p:spTree>
    <p:extLst>
      <p:ext uri="{BB962C8B-B14F-4D97-AF65-F5344CB8AC3E}">
        <p14:creationId xmlns:p14="http://schemas.microsoft.com/office/powerpoint/2010/main" val="825466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30</a:t>
            </a:fld>
            <a:endParaRPr lang="en-US"/>
          </a:p>
        </p:txBody>
      </p:sp>
    </p:spTree>
    <p:extLst>
      <p:ext uri="{BB962C8B-B14F-4D97-AF65-F5344CB8AC3E}">
        <p14:creationId xmlns:p14="http://schemas.microsoft.com/office/powerpoint/2010/main" val="2690923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31</a:t>
            </a:fld>
            <a:endParaRPr lang="en-US"/>
          </a:p>
        </p:txBody>
      </p:sp>
    </p:spTree>
    <p:extLst>
      <p:ext uri="{BB962C8B-B14F-4D97-AF65-F5344CB8AC3E}">
        <p14:creationId xmlns:p14="http://schemas.microsoft.com/office/powerpoint/2010/main" val="2193454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Even though objects seem to share the properties of their prototype, this sharing is one-way. The properties of the prototype influence the object based on it, but the properties of this object never change the prototype.</a:t>
            </a:r>
          </a:p>
          <a:p>
            <a:r>
              <a:rPr lang="en-US" sz="1200" kern="1200" dirty="0">
                <a:solidFill>
                  <a:schemeClr val="tx1"/>
                </a:solidFill>
                <a:latin typeface="+mn-lt"/>
                <a:ea typeface="+mn-ea"/>
                <a:cs typeface="+mn-cs"/>
                <a:hlinkClick r:id="rId3"/>
              </a:rPr>
              <a:t>¶</a:t>
            </a:r>
          </a:p>
          <a:p>
            <a:r>
              <a:rPr lang="en-US" sz="1200" kern="1200" dirty="0">
                <a:solidFill>
                  <a:schemeClr val="tx1"/>
                </a:solidFill>
                <a:latin typeface="+mn-lt"/>
                <a:ea typeface="+mn-ea"/>
                <a:cs typeface="+mn-cs"/>
              </a:rPr>
              <a:t>The precise rules are this: When looking up the value of a property, JavaScript first looks at the properties that the object itself has. If there is a property that has the name we are looking for, that is the value we get. If there is no such property, it continues searching the prototype of the object, and then the prototype of the prototype, and so on. If no property is found, the value undefined is given. On the other hand, when setting the value of a property, JavaScript never goes to the prototype, but always sets the property in the object itself.</a:t>
            </a:r>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32</a:t>
            </a:fld>
            <a:endParaRPr lang="en-US"/>
          </a:p>
        </p:txBody>
      </p:sp>
    </p:spTree>
    <p:extLst>
      <p:ext uri="{BB962C8B-B14F-4D97-AF65-F5344CB8AC3E}">
        <p14:creationId xmlns:p14="http://schemas.microsoft.com/office/powerpoint/2010/main" val="868349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33</a:t>
            </a:fld>
            <a:endParaRPr lang="en-US"/>
          </a:p>
        </p:txBody>
      </p:sp>
    </p:spTree>
    <p:extLst>
      <p:ext uri="{BB962C8B-B14F-4D97-AF65-F5344CB8AC3E}">
        <p14:creationId xmlns:p14="http://schemas.microsoft.com/office/powerpoint/2010/main" val="731957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34</a:t>
            </a:fld>
            <a:endParaRPr lang="en-US"/>
          </a:p>
        </p:txBody>
      </p:sp>
    </p:spTree>
    <p:extLst>
      <p:ext uri="{BB962C8B-B14F-4D97-AF65-F5344CB8AC3E}">
        <p14:creationId xmlns:p14="http://schemas.microsoft.com/office/powerpoint/2010/main" val="3677468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35</a:t>
            </a:fld>
            <a:endParaRPr lang="en-US"/>
          </a:p>
        </p:txBody>
      </p:sp>
    </p:spTree>
    <p:extLst>
      <p:ext uri="{BB962C8B-B14F-4D97-AF65-F5344CB8AC3E}">
        <p14:creationId xmlns:p14="http://schemas.microsoft.com/office/powerpoint/2010/main" val="2296125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36</a:t>
            </a:fld>
            <a:endParaRPr lang="en-US"/>
          </a:p>
        </p:txBody>
      </p:sp>
    </p:spTree>
    <p:extLst>
      <p:ext uri="{BB962C8B-B14F-4D97-AF65-F5344CB8AC3E}">
        <p14:creationId xmlns:p14="http://schemas.microsoft.com/office/powerpoint/2010/main" val="3397507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37</a:t>
            </a:fld>
            <a:endParaRPr lang="en-US"/>
          </a:p>
        </p:txBody>
      </p:sp>
    </p:spTree>
    <p:extLst>
      <p:ext uri="{BB962C8B-B14F-4D97-AF65-F5344CB8AC3E}">
        <p14:creationId xmlns:p14="http://schemas.microsoft.com/office/powerpoint/2010/main" val="2860646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38</a:t>
            </a:fld>
            <a:endParaRPr lang="en-US"/>
          </a:p>
        </p:txBody>
      </p:sp>
    </p:spTree>
    <p:extLst>
      <p:ext uri="{BB962C8B-B14F-4D97-AF65-F5344CB8AC3E}">
        <p14:creationId xmlns:p14="http://schemas.microsoft.com/office/powerpoint/2010/main" val="40956304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39</a:t>
            </a:fld>
            <a:endParaRPr lang="en-US"/>
          </a:p>
        </p:txBody>
      </p:sp>
    </p:spTree>
    <p:extLst>
      <p:ext uri="{BB962C8B-B14F-4D97-AF65-F5344CB8AC3E}">
        <p14:creationId xmlns:p14="http://schemas.microsoft.com/office/powerpoint/2010/main" val="469607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40</a:t>
            </a:fld>
            <a:endParaRPr lang="en-US"/>
          </a:p>
        </p:txBody>
      </p:sp>
    </p:spTree>
    <p:extLst>
      <p:ext uri="{BB962C8B-B14F-4D97-AF65-F5344CB8AC3E}">
        <p14:creationId xmlns:p14="http://schemas.microsoft.com/office/powerpoint/2010/main" val="9634072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42</a:t>
            </a:fld>
            <a:endParaRPr lang="en-US"/>
          </a:p>
        </p:txBody>
      </p:sp>
    </p:spTree>
    <p:extLst>
      <p:ext uri="{BB962C8B-B14F-4D97-AF65-F5344CB8AC3E}">
        <p14:creationId xmlns:p14="http://schemas.microsoft.com/office/powerpoint/2010/main" val="3976403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43</a:t>
            </a:fld>
            <a:endParaRPr lang="en-US"/>
          </a:p>
        </p:txBody>
      </p:sp>
    </p:spTree>
    <p:extLst>
      <p:ext uri="{BB962C8B-B14F-4D97-AF65-F5344CB8AC3E}">
        <p14:creationId xmlns:p14="http://schemas.microsoft.com/office/powerpoint/2010/main" val="26090312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44</a:t>
            </a:fld>
            <a:endParaRPr lang="en-US"/>
          </a:p>
        </p:txBody>
      </p:sp>
    </p:spTree>
    <p:extLst>
      <p:ext uri="{BB962C8B-B14F-4D97-AF65-F5344CB8AC3E}">
        <p14:creationId xmlns:p14="http://schemas.microsoft.com/office/powerpoint/2010/main" val="4051686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5</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9</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10</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11</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12</a:t>
            </a:fld>
            <a:endParaRPr lang="en-US"/>
          </a:p>
        </p:txBody>
      </p:sp>
    </p:spTree>
    <p:extLst>
      <p:ext uri="{BB962C8B-B14F-4D97-AF65-F5344CB8AC3E}">
        <p14:creationId xmlns:p14="http://schemas.microsoft.com/office/powerpoint/2010/main" val="3914430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13</a:t>
            </a:fld>
            <a:endParaRPr lang="en-US"/>
          </a:p>
        </p:txBody>
      </p:sp>
    </p:spTree>
    <p:extLst>
      <p:ext uri="{BB962C8B-B14F-4D97-AF65-F5344CB8AC3E}">
        <p14:creationId xmlns:p14="http://schemas.microsoft.com/office/powerpoint/2010/main" val="130744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635A54B-9217-C44F-B449-E3CA313CCCC5}" type="datetimeFigureOut">
              <a:rPr lang="en-US" smtClean="0"/>
              <a:pPr/>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63975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278143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40224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73181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5A54B-9217-C44F-B449-E3CA313CCCC5}" type="datetimeFigureOut">
              <a:rPr lang="en-US" smtClean="0"/>
              <a:pPr/>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33092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35A54B-9217-C44F-B449-E3CA313CCCC5}" type="datetimeFigureOut">
              <a:rPr lang="en-US" smtClean="0"/>
              <a:pPr/>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71731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35A54B-9217-C44F-B449-E3CA313CCCC5}" type="datetimeFigureOut">
              <a:rPr lang="en-US" smtClean="0"/>
              <a:pPr/>
              <a:t>3/8/19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401074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35A54B-9217-C44F-B449-E3CA313CCCC5}" type="datetimeFigureOut">
              <a:rPr lang="en-US" smtClean="0"/>
              <a:pPr/>
              <a:t>3/8/19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42480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5A54B-9217-C44F-B449-E3CA313CCCC5}" type="datetimeFigureOut">
              <a:rPr lang="en-US" smtClean="0"/>
              <a:pPr/>
              <a:t>3/8/19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36215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5A54B-9217-C44F-B449-E3CA313CCCC5}" type="datetimeFigureOut">
              <a:rPr lang="en-US" smtClean="0"/>
              <a:pPr/>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94826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5A54B-9217-C44F-B449-E3CA313CCCC5}" type="datetimeFigureOut">
              <a:rPr lang="en-US" smtClean="0"/>
              <a:pPr/>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419395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5A54B-9217-C44F-B449-E3CA313CCCC5}" type="datetimeFigureOut">
              <a:rPr lang="en-US" smtClean="0"/>
              <a:pPr/>
              <a:t>3/8/19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200D1-846E-C548-A951-685B41EBD8C1}" type="slidenum">
              <a:rPr lang="en-US" smtClean="0"/>
              <a:pPr/>
              <a:t>‹#›</a:t>
            </a:fld>
            <a:endParaRPr lang="en-US"/>
          </a:p>
        </p:txBody>
      </p:sp>
    </p:spTree>
    <p:extLst>
      <p:ext uri="{BB962C8B-B14F-4D97-AF65-F5344CB8AC3E}">
        <p14:creationId xmlns:p14="http://schemas.microsoft.com/office/powerpoint/2010/main" val="2961670176"/>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w3schools.com/dom/met_node_appendchild.as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w3schools.com/dom/met_node_replacechild.asp" TargetMode="External"/><Relationship Id="rId5" Type="http://schemas.openxmlformats.org/officeDocument/2006/relationships/hyperlink" Target="http://www.w3schools.com/dom/met_node_removechild.asp" TargetMode="External"/><Relationship Id="rId4" Type="http://schemas.openxmlformats.org/officeDocument/2006/relationships/hyperlink" Target="http://www.w3schools.com/dom/met_node_insertbefore.asp"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3schools.com/htmldom/met_doc_getelementsbytagname.asp"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eveloper.mozilla.org/en/DOM/Element.querySelectorAll" TargetMode="External"/><Relationship Id="rId5" Type="http://schemas.openxmlformats.org/officeDocument/2006/relationships/hyperlink" Target="https://developer.mozilla.org/en/DOM/Element.querySelector" TargetMode="External"/><Relationship Id="rId4" Type="http://schemas.openxmlformats.org/officeDocument/2006/relationships/hyperlink" Target="http://www.w3schools.com/htmldom/met_doc_getelementsbyname.asp"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Web/API/Element/classLis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loquentjavascript.net/1st_edition/chapter8.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w3schools.com/js/js_timing.asp" TargetMode="External"/><Relationship Id="rId4" Type="http://schemas.openxmlformats.org/officeDocument/2006/relationships/hyperlink" Target="http://javascriptissexy.com/oop-in-javascript-what-you-need-to-know/"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eloquentjavascript.net/1st_edition/chapter8.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w3schools.com/jsref/jsref_tofixed.asp"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xkcd.com/114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7670" y="1329911"/>
            <a:ext cx="8188716" cy="1744499"/>
          </a:xfrm>
        </p:spPr>
        <p:txBody>
          <a:bodyPr>
            <a:normAutofit fontScale="90000"/>
          </a:bodyPr>
          <a:lstStyle/>
          <a:p>
            <a:r>
              <a:rPr lang="en-US" b="1" dirty="0">
                <a:solidFill>
                  <a:srgbClr val="008000"/>
                </a:solidFill>
                <a:latin typeface="Century Gothic"/>
                <a:cs typeface="Century Gothic"/>
              </a:rPr>
              <a:t>CSC435: Web Programming</a:t>
            </a:r>
            <a:br>
              <a:rPr lang="en-US" b="1" dirty="0">
                <a:solidFill>
                  <a:srgbClr val="008000"/>
                </a:solidFill>
                <a:latin typeface="Century Gothic"/>
                <a:cs typeface="Century Gothic"/>
              </a:rPr>
            </a:br>
            <a:br>
              <a:rPr lang="en-US" b="1" dirty="0">
                <a:solidFill>
                  <a:srgbClr val="008000"/>
                </a:solidFill>
                <a:latin typeface="Century Gothic"/>
                <a:cs typeface="Century Gothic"/>
              </a:rPr>
            </a:br>
            <a:r>
              <a:rPr lang="en-US" sz="4400" b="1" dirty="0">
                <a:solidFill>
                  <a:srgbClr val="008000"/>
                </a:solidFill>
                <a:latin typeface="Century Gothic"/>
                <a:cs typeface="Century Gothic"/>
              </a:rPr>
              <a:t>Lecture 15: </a:t>
            </a:r>
            <a:r>
              <a:rPr lang="en-US" b="1" dirty="0">
                <a:solidFill>
                  <a:srgbClr val="008000"/>
                </a:solidFill>
                <a:latin typeface="Century Gothic"/>
                <a:cs typeface="Century Gothic"/>
              </a:rPr>
              <a:t>Walk the Dom tree</a:t>
            </a:r>
            <a:endParaRPr lang="en-US" sz="4400" b="1" dirty="0">
              <a:solidFill>
                <a:srgbClr val="008000"/>
              </a:solidFill>
            </a:endParaRPr>
          </a:p>
        </p:txBody>
      </p:sp>
      <p:sp>
        <p:nvSpPr>
          <p:cNvPr id="3" name="Subtitle 2"/>
          <p:cNvSpPr>
            <a:spLocks noGrp="1"/>
          </p:cNvSpPr>
          <p:nvPr>
            <p:ph type="subTitle" idx="1"/>
          </p:nvPr>
        </p:nvSpPr>
        <p:spPr>
          <a:xfrm>
            <a:off x="1604703" y="4007090"/>
            <a:ext cx="6400800" cy="1752600"/>
          </a:xfrm>
        </p:spPr>
        <p:txBody>
          <a:bodyPr>
            <a:normAutofit/>
          </a:bodyPr>
          <a:lstStyle/>
          <a:p>
            <a:r>
              <a:rPr lang="en-US" dirty="0">
                <a:solidFill>
                  <a:schemeClr val="tx1">
                    <a:lumMod val="95000"/>
                    <a:lumOff val="5000"/>
                  </a:schemeClr>
                </a:solidFill>
              </a:rPr>
              <a:t>Bei Xiao</a:t>
            </a:r>
          </a:p>
          <a:p>
            <a:r>
              <a:rPr lang="en-US" dirty="0">
                <a:solidFill>
                  <a:schemeClr val="tx1">
                    <a:lumMod val="95000"/>
                    <a:lumOff val="5000"/>
                  </a:schemeClr>
                </a:solidFill>
              </a:rPr>
              <a:t>American University</a:t>
            </a:r>
          </a:p>
          <a:p>
            <a:r>
              <a:rPr lang="en-US" dirty="0">
                <a:solidFill>
                  <a:schemeClr val="tx1">
                    <a:lumMod val="95000"/>
                    <a:lumOff val="5000"/>
                  </a:schemeClr>
                </a:solidFill>
              </a:rPr>
              <a:t>March 8, Friday,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DOM versus </a:t>
            </a:r>
            <a:r>
              <a:rPr lang="en-US" b="1" dirty="0" err="1">
                <a:solidFill>
                  <a:srgbClr val="008000"/>
                </a:solidFill>
                <a:latin typeface="Century Gothic"/>
                <a:cs typeface="Century Gothic"/>
              </a:rPr>
              <a:t>innerHTML</a:t>
            </a:r>
            <a:r>
              <a:rPr lang="en-US" b="1" dirty="0">
                <a:solidFill>
                  <a:srgbClr val="008000"/>
                </a:solidFill>
                <a:latin typeface="Century Gothic"/>
                <a:cs typeface="Century Gothic"/>
              </a:rPr>
              <a:t> hacking</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9" name="Content Placeholder 2"/>
          <p:cNvSpPr>
            <a:spLocks noGrp="1"/>
          </p:cNvSpPr>
          <p:nvPr>
            <p:ph idx="1"/>
          </p:nvPr>
        </p:nvSpPr>
        <p:spPr>
          <a:xfrm>
            <a:off x="162374" y="1438885"/>
            <a:ext cx="8763334" cy="460144"/>
          </a:xfrm>
        </p:spPr>
        <p:txBody>
          <a:bodyPr>
            <a:normAutofit fontScale="85000" lnSpcReduction="20000"/>
          </a:bodyPr>
          <a:lstStyle/>
          <a:p>
            <a:r>
              <a:rPr lang="en-US" dirty="0"/>
              <a:t>Why not just code this way?</a:t>
            </a:r>
          </a:p>
        </p:txBody>
      </p:sp>
      <p:sp>
        <p:nvSpPr>
          <p:cNvPr id="10" name="Rectangle 9"/>
          <p:cNvSpPr/>
          <p:nvPr/>
        </p:nvSpPr>
        <p:spPr>
          <a:xfrm>
            <a:off x="253124" y="1867509"/>
            <a:ext cx="8890876" cy="1323439"/>
          </a:xfrm>
          <a:prstGeom prst="rect">
            <a:avLst/>
          </a:prstGeom>
          <a:solidFill>
            <a:srgbClr val="EFF9FF"/>
          </a:solidFill>
          <a:ln w="19050">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function </a:t>
            </a:r>
            <a:r>
              <a:rPr lang="en-US" sz="2000" dirty="0" err="1">
                <a:latin typeface="Courier New" panose="02070309020205020404" pitchFamily="49" charset="0"/>
                <a:cs typeface="Courier New" panose="02070309020205020404" pitchFamily="49" charset="0"/>
              </a:rPr>
              <a:t>slideClick</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document.getElementById</a:t>
            </a:r>
            <a:r>
              <a:rPr lang="en-US" sz="2000" dirty="0">
                <a:latin typeface="Courier New" panose="02070309020205020404" pitchFamily="49" charset="0"/>
                <a:cs typeface="Courier New" panose="02070309020205020404" pitchFamily="49" charset="0"/>
              </a:rPr>
              <a:t>("main").</a:t>
            </a:r>
            <a:r>
              <a:rPr lang="en-US" sz="2000" dirty="0" err="1">
                <a:solidFill>
                  <a:srgbClr val="C00000"/>
                </a:solidFill>
                <a:latin typeface="Courier New" panose="02070309020205020404" pitchFamily="49" charset="0"/>
                <a:cs typeface="Courier New" panose="02070309020205020404" pitchFamily="49" charset="0"/>
              </a:rPr>
              <a:t>innerHTML</a:t>
            </a:r>
            <a:r>
              <a:rPr lang="en-US" sz="2000" dirty="0">
                <a:solidFill>
                  <a:srgbClr val="C00000"/>
                </a:solidFill>
                <a:latin typeface="Courier New" panose="02070309020205020404" pitchFamily="49" charset="0"/>
                <a:cs typeface="Courier New" panose="02070309020205020404" pitchFamily="49" charset="0"/>
              </a:rPr>
              <a:t> += "&lt;p&gt;A paragraph!&lt;/p&gt;";</a:t>
            </a:r>
          </a:p>
          <a:p>
            <a:r>
              <a:rPr lang="en-US" sz="2000" dirty="0">
                <a:latin typeface="Courier New" panose="02070309020205020404" pitchFamily="49" charset="0"/>
                <a:cs typeface="Courier New" panose="02070309020205020404" pitchFamily="49" charset="0"/>
              </a:rPr>
              <a:t>}</a:t>
            </a:r>
            <a:endParaRPr lang="en-US" sz="2000" b="1" dirty="0">
              <a:solidFill>
                <a:schemeClr val="bg1">
                  <a:lumMod val="75000"/>
                </a:schemeClr>
              </a:solidFill>
              <a:latin typeface="Courier New" panose="02070309020205020404" pitchFamily="49" charset="0"/>
              <a:cs typeface="Courier New" panose="02070309020205020404" pitchFamily="49" charset="0"/>
            </a:endParaRPr>
          </a:p>
        </p:txBody>
      </p:sp>
      <p:sp>
        <p:nvSpPr>
          <p:cNvPr id="11" name="Rectangle 1"/>
          <p:cNvSpPr>
            <a:spLocks noChangeArrowheads="1"/>
          </p:cNvSpPr>
          <p:nvPr/>
        </p:nvSpPr>
        <p:spPr bwMode="auto">
          <a:xfrm>
            <a:off x="253124" y="2817158"/>
            <a:ext cx="8672584" cy="2462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a:ln>
                  <a:noFill/>
                </a:ln>
                <a:solidFill>
                  <a:schemeClr val="tx1"/>
                </a:solidFill>
                <a:effectLst/>
                <a:latin typeface="Arial" panose="020B0604020202020204" pitchFamily="34" charset="0"/>
              </a:rPr>
              <a:t>Imagine that the new node is more complex: </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a:ln>
                  <a:noFill/>
                </a:ln>
                <a:solidFill>
                  <a:schemeClr val="tx1"/>
                </a:solidFill>
                <a:effectLst/>
                <a:latin typeface="Arial" panose="020B0604020202020204" pitchFamily="34" charset="0"/>
              </a:rPr>
              <a:t>ugly: bad style on many levels (e.g. JS code embedded within HTML) </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a:ln>
                  <a:noFill/>
                </a:ln>
                <a:solidFill>
                  <a:schemeClr val="tx1"/>
                </a:solidFill>
                <a:effectLst/>
                <a:latin typeface="Arial" panose="020B0604020202020204" pitchFamily="34" charset="0"/>
              </a:rPr>
              <a:t>error-prone: must carefully distinguish </a:t>
            </a:r>
            <a:r>
              <a:rPr kumimoji="0" lang="en-US" sz="2200" b="0" i="0" u="none" strike="noStrike" cap="none" normalizeH="0" baseline="0" dirty="0">
                <a:ln>
                  <a:noFill/>
                </a:ln>
                <a:solidFill>
                  <a:schemeClr val="tx1"/>
                </a:solidFill>
                <a:effectLst/>
                <a:latin typeface="Arial Unicode MS" panose="020B0604020202020204" pitchFamily="34" charset="-128"/>
              </a:rPr>
              <a:t>"</a:t>
            </a:r>
            <a:r>
              <a:rPr kumimoji="0" lang="en-US" sz="2200" b="0" i="0" u="none" strike="noStrike" cap="none" normalizeH="0" baseline="0" dirty="0">
                <a:ln>
                  <a:noFill/>
                </a:ln>
                <a:solidFill>
                  <a:schemeClr val="tx1"/>
                </a:solidFill>
                <a:effectLst/>
              </a:rPr>
              <a:t> and </a:t>
            </a:r>
            <a:r>
              <a:rPr kumimoji="0" lang="en-US" sz="2200" b="0" i="0" u="none" strike="noStrike" cap="none" normalizeH="0" baseline="0" dirty="0">
                <a:ln>
                  <a:noFill/>
                </a:ln>
                <a:solidFill>
                  <a:schemeClr val="tx1"/>
                </a:solidFill>
                <a:effectLst/>
                <a:latin typeface="Arial Unicode MS" panose="020B0604020202020204" pitchFamily="34" charset="-128"/>
              </a:rPr>
              <a:t>'</a:t>
            </a:r>
            <a:r>
              <a:rPr kumimoji="0" lang="en-US" sz="2200" b="0" i="0" u="none" strike="noStrike" cap="none" normalizeH="0" baseline="0" dirty="0">
                <a:ln>
                  <a:noFill/>
                </a:ln>
                <a:solidFill>
                  <a:schemeClr val="tx1"/>
                </a:solidFill>
                <a:effectLst/>
              </a:rPr>
              <a:t> </a:t>
            </a:r>
            <a:endParaRPr kumimoji="0" lang="en-US" sz="2200" b="0" i="0" u="none" strike="noStrike" cap="none" normalizeH="0" baseline="0" dirty="0">
              <a:ln>
                <a:noFill/>
              </a:ln>
              <a:solidFill>
                <a:schemeClr val="tx1"/>
              </a:solidFill>
              <a:effectLst/>
              <a:latin typeface="Arial" panose="020B060402020202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a:ln>
                  <a:noFill/>
                </a:ln>
                <a:solidFill>
                  <a:schemeClr val="tx1"/>
                </a:solidFill>
                <a:effectLst/>
                <a:latin typeface="Arial" panose="020B0604020202020204" pitchFamily="34" charset="0"/>
              </a:rPr>
              <a:t>can only add at beginning or end, not in middle of child list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2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p:nvPr/>
        </p:nvSpPr>
        <p:spPr>
          <a:xfrm>
            <a:off x="162374" y="4642009"/>
            <a:ext cx="8763334" cy="2215991"/>
          </a:xfrm>
          <a:prstGeom prst="rect">
            <a:avLst/>
          </a:prstGeom>
          <a:solidFill>
            <a:srgbClr val="EFF9FF"/>
          </a:solidFill>
          <a:ln w="19050">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function </a:t>
            </a:r>
            <a:r>
              <a:rPr lang="en-US" sz="2000" dirty="0" err="1">
                <a:latin typeface="Courier New" panose="02070309020205020404" pitchFamily="49" charset="0"/>
                <a:cs typeface="Courier New" panose="02070309020205020404" pitchFamily="49" charset="0"/>
              </a:rPr>
              <a:t>slideClick</a:t>
            </a:r>
            <a:r>
              <a:rPr lang="en-US" sz="2000" dirty="0">
                <a:latin typeface="Courier New" panose="02070309020205020404" pitchFamily="49" charset="0"/>
                <a:cs typeface="Courier New" panose="02070309020205020404" pitchFamily="49" charset="0"/>
              </a:rPr>
              <a:t>() {</a:t>
            </a:r>
          </a:p>
          <a:p>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document.getElementById</a:t>
            </a:r>
            <a:r>
              <a:rPr lang="en-US" sz="1900" dirty="0">
                <a:latin typeface="Courier New" panose="02070309020205020404" pitchFamily="49" charset="0"/>
                <a:cs typeface="Courier New" panose="02070309020205020404" pitchFamily="49" charset="0"/>
              </a:rPr>
              <a:t>("main").</a:t>
            </a:r>
            <a:r>
              <a:rPr lang="en-US" sz="1900" dirty="0" err="1">
                <a:latin typeface="Courier New" panose="02070309020205020404" pitchFamily="49" charset="0"/>
                <a:cs typeface="Courier New" panose="02070309020205020404" pitchFamily="49" charset="0"/>
              </a:rPr>
              <a:t>innerHTML</a:t>
            </a:r>
            <a:r>
              <a:rPr lang="en-US" sz="1900" dirty="0">
                <a:latin typeface="Courier New" panose="02070309020205020404" pitchFamily="49" charset="0"/>
                <a:cs typeface="Courier New" panose="02070309020205020404" pitchFamily="49" charset="0"/>
              </a:rPr>
              <a:t> += </a:t>
            </a:r>
            <a:r>
              <a:rPr lang="en-US" sz="1900" dirty="0">
                <a:solidFill>
                  <a:srgbClr val="C00000"/>
                </a:solidFill>
                <a:latin typeface="Courier New" panose="02070309020205020404" pitchFamily="49" charset="0"/>
                <a:cs typeface="Courier New" panose="02070309020205020404" pitchFamily="49" charset="0"/>
              </a:rPr>
              <a:t>"&lt;p style='color: red; " +</a:t>
            </a:r>
          </a:p>
          <a:p>
            <a:r>
              <a:rPr lang="en-US" sz="2000" dirty="0">
                <a:solidFill>
                  <a:srgbClr val="C00000"/>
                </a:solidFill>
                <a:latin typeface="Courier New" panose="02070309020205020404" pitchFamily="49" charset="0"/>
                <a:cs typeface="Courier New" panose="02070309020205020404" pitchFamily="49" charset="0"/>
              </a:rPr>
              <a:t>      "margin-left: 50px;' " + "</a:t>
            </a:r>
            <a:r>
              <a:rPr lang="en-US" sz="2000" dirty="0" err="1">
                <a:solidFill>
                  <a:srgbClr val="C00000"/>
                </a:solidFill>
                <a:latin typeface="Courier New" panose="02070309020205020404" pitchFamily="49" charset="0"/>
                <a:cs typeface="Courier New" panose="02070309020205020404" pitchFamily="49" charset="0"/>
              </a:rPr>
              <a:t>onclick</a:t>
            </a:r>
            <a:r>
              <a:rPr lang="en-US" sz="2000" dirty="0">
                <a:solidFill>
                  <a:srgbClr val="C00000"/>
                </a:solidFill>
                <a:latin typeface="Courier New" panose="02070309020205020404" pitchFamily="49" charset="0"/>
                <a:cs typeface="Courier New" panose="02070309020205020404" pitchFamily="49" charset="0"/>
              </a:rPr>
              <a:t>='</a:t>
            </a:r>
            <a:r>
              <a:rPr lang="en-US" sz="2000" dirty="0" err="1">
                <a:solidFill>
                  <a:srgbClr val="C00000"/>
                </a:solidFill>
                <a:latin typeface="Courier New" panose="02070309020205020404" pitchFamily="49" charset="0"/>
                <a:cs typeface="Courier New" panose="02070309020205020404" pitchFamily="49" charset="0"/>
              </a:rPr>
              <a:t>myOnClick</a:t>
            </a:r>
            <a:r>
              <a:rPr lang="en-US" sz="2000" dirty="0">
                <a:solidFill>
                  <a:srgbClr val="C00000"/>
                </a:solidFill>
                <a:latin typeface="Courier New" panose="02070309020205020404" pitchFamily="49" charset="0"/>
                <a:cs typeface="Courier New" panose="02070309020205020404" pitchFamily="49" charset="0"/>
              </a:rPr>
              <a:t>();'&gt;" +</a:t>
            </a:r>
          </a:p>
          <a:p>
            <a:r>
              <a:rPr lang="en-US" sz="2000" dirty="0">
                <a:solidFill>
                  <a:srgbClr val="C00000"/>
                </a:solidFill>
                <a:latin typeface="Courier New" panose="02070309020205020404" pitchFamily="49" charset="0"/>
                <a:cs typeface="Courier New" panose="02070309020205020404" pitchFamily="49" charset="0"/>
              </a:rPr>
              <a:t>      "A paragraph!&lt;/p&gt;";</a:t>
            </a:r>
          </a:p>
          <a:p>
            <a:r>
              <a:rPr lang="en-US" sz="2000" dirty="0">
                <a:latin typeface="Courier New" panose="02070309020205020404" pitchFamily="49" charset="0"/>
                <a:cs typeface="Courier New" panose="02070309020205020404" pitchFamily="49" charset="0"/>
              </a:rPr>
              <a:t>}</a:t>
            </a:r>
            <a:endParaRPr lang="en-US" sz="2000" b="1" dirty="0">
              <a:solidFill>
                <a:schemeClr val="bg1">
                  <a:lumMod val="6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818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Creating new node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987181878"/>
              </p:ext>
            </p:extLst>
          </p:nvPr>
        </p:nvGraphicFramePr>
        <p:xfrm>
          <a:off x="268212" y="1637977"/>
          <a:ext cx="8692776" cy="1645920"/>
        </p:xfrm>
        <a:graphic>
          <a:graphicData uri="http://schemas.openxmlformats.org/drawingml/2006/table">
            <a:tbl>
              <a:tblPr/>
              <a:tblGrid>
                <a:gridCol w="2925652">
                  <a:extLst>
                    <a:ext uri="{9D8B030D-6E8A-4147-A177-3AD203B41FA5}">
                      <a16:colId xmlns:a16="http://schemas.microsoft.com/office/drawing/2014/main" val="20000"/>
                    </a:ext>
                  </a:extLst>
                </a:gridCol>
                <a:gridCol w="5767124">
                  <a:extLst>
                    <a:ext uri="{9D8B030D-6E8A-4147-A177-3AD203B41FA5}">
                      <a16:colId xmlns:a16="http://schemas.microsoft.com/office/drawing/2014/main" val="20001"/>
                    </a:ext>
                  </a:extLst>
                </a:gridCol>
              </a:tblGrid>
              <a:tr h="0">
                <a:tc>
                  <a:txBody>
                    <a:bodyPr/>
                    <a:lstStyle/>
                    <a:p>
                      <a:r>
                        <a:rPr lang="en-US" b="1"/>
                        <a:t>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description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dirty="0" err="1"/>
                        <a:t>document.createElement</a:t>
                      </a:r>
                      <a:r>
                        <a:rPr lang="en-US" dirty="0"/>
                        <a:t>("</a:t>
                      </a:r>
                      <a:r>
                        <a:rPr lang="en-US" i="1" dirty="0"/>
                        <a:t>tag</a:t>
                      </a:r>
                      <a:r>
                        <a:rPr lang="en-US"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creates and returns a new empty DOM node representing an element of that type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a:t>document.createTextNode("</a:t>
                      </a:r>
                      <a:r>
                        <a:rPr lang="en-US" i="1"/>
                        <a:t>text</a:t>
                      </a:r>
                      <a:r>
                        <a:rPr lang="en-US"/>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creates and returns a text node containing given text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4" name="Rectangle 13"/>
          <p:cNvSpPr/>
          <p:nvPr/>
        </p:nvSpPr>
        <p:spPr>
          <a:xfrm>
            <a:off x="268212" y="3791717"/>
            <a:ext cx="8692776" cy="1323439"/>
          </a:xfrm>
          <a:prstGeom prst="rect">
            <a:avLst/>
          </a:prstGeom>
          <a:solidFill>
            <a:srgbClr val="EFF9FF"/>
          </a:solidFill>
          <a:ln w="19050">
            <a:solidFill>
              <a:schemeClr val="tx1"/>
            </a:solidFill>
          </a:ln>
        </p:spPr>
        <p:txBody>
          <a:bodyPr wrap="square">
            <a:spAutoFit/>
          </a:bodyPr>
          <a:lstStyle/>
          <a:p>
            <a:r>
              <a:rPr lang="en-US" sz="2000" dirty="0">
                <a:solidFill>
                  <a:srgbClr val="00B050"/>
                </a:solidFill>
                <a:latin typeface="Courier New" panose="02070309020205020404" pitchFamily="49" charset="0"/>
                <a:cs typeface="Courier New" panose="02070309020205020404" pitchFamily="49" charset="0"/>
              </a:rPr>
              <a:t>// create a new &lt;h2&gt; node</a:t>
            </a:r>
          </a:p>
          <a:p>
            <a:r>
              <a:rPr lang="en-US" sz="2000" dirty="0" err="1">
                <a:latin typeface="Courier New" panose="02070309020205020404" pitchFamily="49" charset="0"/>
                <a:cs typeface="Courier New" panose="02070309020205020404" pitchFamily="49" charset="0"/>
              </a:rPr>
              <a:t>var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newHeading</a:t>
            </a:r>
            <a:r>
              <a:rPr lang="en-US" sz="2000" dirty="0">
                <a:latin typeface="Courier New" panose="02070309020205020404" pitchFamily="49" charset="0"/>
                <a:cs typeface="Courier New" panose="02070309020205020404" pitchFamily="49" charset="0"/>
              </a:rPr>
              <a:t> = </a:t>
            </a:r>
            <a:r>
              <a:rPr lang="en-US" sz="2000" dirty="0" err="1">
                <a:solidFill>
                  <a:srgbClr val="C00000"/>
                </a:solidFill>
                <a:latin typeface="Courier New" panose="02070309020205020404" pitchFamily="49" charset="0"/>
                <a:cs typeface="Courier New" panose="02070309020205020404" pitchFamily="49" charset="0"/>
              </a:rPr>
              <a:t>document.createElement</a:t>
            </a:r>
            <a:r>
              <a:rPr lang="en-US" sz="2000" dirty="0">
                <a:latin typeface="Courier New" panose="02070309020205020404" pitchFamily="49" charset="0"/>
                <a:cs typeface="Courier New" panose="02070309020205020404" pitchFamily="49" charset="0"/>
              </a:rPr>
              <a:t>("h2");</a:t>
            </a:r>
          </a:p>
          <a:p>
            <a:r>
              <a:rPr lang="en-US" sz="2000" dirty="0" err="1">
                <a:latin typeface="Courier New" panose="02070309020205020404" pitchFamily="49" charset="0"/>
                <a:cs typeface="Courier New" panose="02070309020205020404" pitchFamily="49" charset="0"/>
              </a:rPr>
              <a:t>newHeading.innerHTML</a:t>
            </a:r>
            <a:r>
              <a:rPr lang="en-US" sz="2000" dirty="0">
                <a:latin typeface="Courier New" panose="02070309020205020404" pitchFamily="49" charset="0"/>
                <a:cs typeface="Courier New" panose="02070309020205020404" pitchFamily="49" charset="0"/>
              </a:rPr>
              <a:t> = "This is a heading";</a:t>
            </a:r>
          </a:p>
          <a:p>
            <a:r>
              <a:rPr lang="en-US" sz="2000" dirty="0" err="1">
                <a:latin typeface="Courier New" panose="02070309020205020404" pitchFamily="49" charset="0"/>
                <a:cs typeface="Courier New" panose="02070309020205020404" pitchFamily="49" charset="0"/>
              </a:rPr>
              <a:t>newHeading.style.color</a:t>
            </a:r>
            <a:r>
              <a:rPr lang="en-US" sz="2000" dirty="0">
                <a:latin typeface="Courier New" panose="02070309020205020404" pitchFamily="49" charset="0"/>
                <a:cs typeface="Courier New" panose="02070309020205020404" pitchFamily="49" charset="0"/>
              </a:rPr>
              <a:t> = "green";                             </a:t>
            </a:r>
            <a:endParaRPr lang="en-US" sz="20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15" name="Rectangle 14"/>
          <p:cNvSpPr/>
          <p:nvPr/>
        </p:nvSpPr>
        <p:spPr>
          <a:xfrm>
            <a:off x="268212" y="5409768"/>
            <a:ext cx="8692776" cy="1107996"/>
          </a:xfrm>
          <a:prstGeom prst="rect">
            <a:avLst/>
          </a:prstGeom>
        </p:spPr>
        <p:txBody>
          <a:bodyPr wrap="square">
            <a:spAutoFit/>
          </a:bodyPr>
          <a:lstStyle/>
          <a:p>
            <a:pPr marL="342900" indent="-342900">
              <a:buFont typeface="Arial" panose="020B0604020202020204" pitchFamily="34" charset="0"/>
              <a:buChar char="•"/>
            </a:pPr>
            <a:r>
              <a:rPr lang="en-US" sz="2200" dirty="0"/>
              <a:t>merely creating a element does not add it to the page</a:t>
            </a:r>
          </a:p>
          <a:p>
            <a:pPr marL="342900" indent="-342900">
              <a:buFont typeface="Arial" panose="020B0604020202020204" pitchFamily="34" charset="0"/>
              <a:buChar char="•"/>
            </a:pPr>
            <a:r>
              <a:rPr lang="en-US" sz="2200" dirty="0"/>
              <a:t>you must add the new element as a child of an existing element on the page...</a:t>
            </a:r>
          </a:p>
        </p:txBody>
      </p:sp>
    </p:spTree>
    <p:extLst>
      <p:ext uri="{BB962C8B-B14F-4D97-AF65-F5344CB8AC3E}">
        <p14:creationId xmlns:p14="http://schemas.microsoft.com/office/powerpoint/2010/main" val="356893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Example: replace child</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9" name="Rectangle 8"/>
          <p:cNvSpPr/>
          <p:nvPr/>
        </p:nvSpPr>
        <p:spPr>
          <a:xfrm>
            <a:off x="206591" y="1417638"/>
            <a:ext cx="8480209" cy="707886"/>
          </a:xfrm>
          <a:prstGeom prst="rect">
            <a:avLst/>
          </a:prstGeom>
          <a:solidFill>
            <a:srgbClr val="EFF9FF"/>
          </a:solidFill>
          <a:ln w="19050">
            <a:solidFill>
              <a:schemeClr val="tx1"/>
            </a:solidFill>
          </a:ln>
        </p:spPr>
        <p:txBody>
          <a:bodyPr wrap="square">
            <a:spAutoFit/>
          </a:bodyPr>
          <a:lstStyle/>
          <a:p>
            <a:r>
              <a:rPr lang="en-US" sz="2000" b="1" dirty="0">
                <a:solidFill>
                  <a:schemeClr val="bg1">
                    <a:lumMod val="65000"/>
                  </a:schemeClr>
                </a:solidFill>
                <a:latin typeface="Courier New" panose="02070309020205020404" pitchFamily="49" charset="0"/>
                <a:cs typeface="Courier New" panose="02070309020205020404" pitchFamily="49" charset="0"/>
              </a:rPr>
              <a:t>&lt;</a:t>
            </a:r>
            <a:r>
              <a:rPr lang="en-US" sz="2000" b="1" dirty="0" err="1">
                <a:solidFill>
                  <a:schemeClr val="bg1">
                    <a:lumMod val="65000"/>
                  </a:schemeClr>
                </a:solidFill>
                <a:latin typeface="Courier New" panose="02070309020205020404" pitchFamily="49" charset="0"/>
                <a:cs typeface="Courier New" panose="02070309020205020404" pitchFamily="49" charset="0"/>
              </a:rPr>
              <a:t>ul</a:t>
            </a:r>
            <a:r>
              <a:rPr lang="en-US" sz="2000" b="1" dirty="0">
                <a:solidFill>
                  <a:schemeClr val="bg1">
                    <a:lumMod val="65000"/>
                  </a:schemeClr>
                </a:solidFill>
                <a:latin typeface="Courier New" panose="02070309020205020404" pitchFamily="49" charset="0"/>
                <a:cs typeface="Courier New" panose="02070309020205020404" pitchFamily="49" charset="0"/>
              </a:rPr>
              <a:t> id="</a:t>
            </a:r>
            <a:r>
              <a:rPr lang="en-US" sz="2000" b="1" dirty="0" err="1">
                <a:solidFill>
                  <a:schemeClr val="bg1">
                    <a:lumMod val="65000"/>
                  </a:schemeClr>
                </a:solidFill>
                <a:latin typeface="Courier New" panose="02070309020205020404" pitchFamily="49" charset="0"/>
                <a:cs typeface="Courier New" panose="02070309020205020404" pitchFamily="49" charset="0"/>
              </a:rPr>
              <a:t>myList</a:t>
            </a:r>
            <a:r>
              <a:rPr lang="en-US" sz="2000" b="1" dirty="0">
                <a:solidFill>
                  <a:schemeClr val="bg1">
                    <a:lumMod val="65000"/>
                  </a:schemeClr>
                </a:solidFill>
                <a:latin typeface="Courier New" panose="02070309020205020404" pitchFamily="49" charset="0"/>
                <a:cs typeface="Courier New" panose="02070309020205020404" pitchFamily="49" charset="0"/>
              </a:rPr>
              <a:t>"&gt;&lt;li&gt;Coffee&lt;/li&gt;&lt;li&gt;Tea&lt;/li&gt;&lt;li&gt;Milk&lt;/li&gt;&lt;/</a:t>
            </a:r>
            <a:r>
              <a:rPr lang="en-US" sz="2000" b="1" dirty="0" err="1">
                <a:solidFill>
                  <a:schemeClr val="bg1">
                    <a:lumMod val="65000"/>
                  </a:schemeClr>
                </a:solidFill>
                <a:latin typeface="Courier New" panose="02070309020205020404" pitchFamily="49" charset="0"/>
                <a:cs typeface="Courier New" panose="02070309020205020404" pitchFamily="49" charset="0"/>
              </a:rPr>
              <a:t>ul</a:t>
            </a:r>
            <a:r>
              <a:rPr lang="en-US" sz="2000" b="1" dirty="0">
                <a:solidFill>
                  <a:schemeClr val="bg1">
                    <a:lumMod val="65000"/>
                  </a:schemeClr>
                </a:solidFill>
                <a:latin typeface="Courier New" panose="02070309020205020404" pitchFamily="49" charset="0"/>
                <a:cs typeface="Courier New" panose="02070309020205020404" pitchFamily="49" charset="0"/>
              </a:rPr>
              <a:t>&gt;</a:t>
            </a:r>
          </a:p>
        </p:txBody>
      </p:sp>
      <p:sp>
        <p:nvSpPr>
          <p:cNvPr id="13" name="Rectangle 12"/>
          <p:cNvSpPr/>
          <p:nvPr/>
        </p:nvSpPr>
        <p:spPr>
          <a:xfrm>
            <a:off x="206591" y="2772003"/>
            <a:ext cx="8480209" cy="2554545"/>
          </a:xfrm>
          <a:prstGeom prst="rect">
            <a:avLst/>
          </a:prstGeom>
          <a:solidFill>
            <a:srgbClr val="EFF9FF"/>
          </a:solidFill>
          <a:ln w="19050">
            <a:solidFill>
              <a:schemeClr val="tx1"/>
            </a:solidFill>
          </a:ln>
        </p:spPr>
        <p:txBody>
          <a:bodyPr wrap="square">
            <a:spAutoFit/>
          </a:bodyPr>
          <a:lstStyle/>
          <a:p>
            <a:r>
              <a:rPr lang="en-US" sz="2000" b="1" dirty="0">
                <a:solidFill>
                  <a:schemeClr val="bg1">
                    <a:lumMod val="65000"/>
                  </a:schemeClr>
                </a:solidFill>
                <a:latin typeface="Courier New" panose="02070309020205020404" pitchFamily="49" charset="0"/>
                <a:cs typeface="Courier New" panose="02070309020205020404" pitchFamily="49" charset="0"/>
              </a:rPr>
              <a:t>&lt;script&gt;</a:t>
            </a:r>
          </a:p>
          <a:p>
            <a:r>
              <a:rPr lang="en-US" sz="2000" b="1" dirty="0">
                <a:solidFill>
                  <a:schemeClr val="bg1">
                    <a:lumMod val="65000"/>
                  </a:schemeClr>
                </a:solidFill>
                <a:latin typeface="Courier New" panose="02070309020205020404" pitchFamily="49" charset="0"/>
                <a:cs typeface="Courier New" panose="02070309020205020404" pitchFamily="49" charset="0"/>
              </a:rPr>
              <a:t>function </a:t>
            </a:r>
            <a:r>
              <a:rPr lang="en-US" sz="2000" b="1" dirty="0" err="1">
                <a:solidFill>
                  <a:schemeClr val="bg1">
                    <a:lumMod val="65000"/>
                  </a:schemeClr>
                </a:solidFill>
                <a:latin typeface="Courier New" panose="02070309020205020404" pitchFamily="49" charset="0"/>
                <a:cs typeface="Courier New" panose="02070309020205020404" pitchFamily="49" charset="0"/>
              </a:rPr>
              <a:t>myFunction</a:t>
            </a:r>
            <a:r>
              <a:rPr lang="en-US" sz="2000" b="1" dirty="0">
                <a:solidFill>
                  <a:schemeClr val="bg1">
                    <a:lumMod val="65000"/>
                  </a:schemeClr>
                </a:solidFill>
                <a:latin typeface="Courier New" panose="02070309020205020404" pitchFamily="49" charset="0"/>
                <a:cs typeface="Courier New" panose="02070309020205020404" pitchFamily="49" charset="0"/>
              </a:rPr>
              <a:t>() {</a:t>
            </a:r>
          </a:p>
          <a:p>
            <a:r>
              <a:rPr lang="en-US" sz="2000" b="1" dirty="0">
                <a:solidFill>
                  <a:schemeClr val="bg1">
                    <a:lumMod val="65000"/>
                  </a:schemeClr>
                </a:solidFill>
                <a:latin typeface="Courier New" panose="02070309020205020404" pitchFamily="49" charset="0"/>
                <a:cs typeface="Courier New" panose="02070309020205020404" pitchFamily="49" charset="0"/>
              </a:rPr>
              <a:t>    </a:t>
            </a:r>
            <a:r>
              <a:rPr lang="en-US" sz="2000" b="1" dirty="0" err="1">
                <a:solidFill>
                  <a:schemeClr val="bg1">
                    <a:lumMod val="65000"/>
                  </a:schemeClr>
                </a:solidFill>
                <a:latin typeface="Courier New" panose="02070309020205020404" pitchFamily="49" charset="0"/>
                <a:cs typeface="Courier New" panose="02070309020205020404" pitchFamily="49" charset="0"/>
              </a:rPr>
              <a:t>var</a:t>
            </a:r>
            <a:r>
              <a:rPr lang="en-US" sz="2000" b="1" dirty="0">
                <a:solidFill>
                  <a:schemeClr val="bg1">
                    <a:lumMod val="65000"/>
                  </a:schemeClr>
                </a:solidFill>
                <a:latin typeface="Courier New" panose="02070309020205020404" pitchFamily="49" charset="0"/>
                <a:cs typeface="Courier New" panose="02070309020205020404" pitchFamily="49" charset="0"/>
              </a:rPr>
              <a:t> </a:t>
            </a:r>
            <a:r>
              <a:rPr lang="en-US" sz="2000" b="1" dirty="0" err="1">
                <a:solidFill>
                  <a:schemeClr val="bg1">
                    <a:lumMod val="65000"/>
                  </a:schemeClr>
                </a:solidFill>
                <a:latin typeface="Courier New" panose="02070309020205020404" pitchFamily="49" charset="0"/>
                <a:cs typeface="Courier New" panose="02070309020205020404" pitchFamily="49" charset="0"/>
              </a:rPr>
              <a:t>textnode</a:t>
            </a:r>
            <a:r>
              <a:rPr lang="en-US" sz="2000" b="1" dirty="0">
                <a:solidFill>
                  <a:schemeClr val="bg1">
                    <a:lumMod val="65000"/>
                  </a:schemeClr>
                </a:solidFill>
                <a:latin typeface="Courier New" panose="02070309020205020404" pitchFamily="49" charset="0"/>
                <a:cs typeface="Courier New" panose="02070309020205020404" pitchFamily="49" charset="0"/>
              </a:rPr>
              <a:t> = </a:t>
            </a:r>
            <a:r>
              <a:rPr lang="en-US" sz="2000" b="1" dirty="0" err="1">
                <a:solidFill>
                  <a:schemeClr val="bg1">
                    <a:lumMod val="65000"/>
                  </a:schemeClr>
                </a:solidFill>
                <a:latin typeface="Courier New" panose="02070309020205020404" pitchFamily="49" charset="0"/>
                <a:cs typeface="Courier New" panose="02070309020205020404" pitchFamily="49" charset="0"/>
              </a:rPr>
              <a:t>document.createTextNode</a:t>
            </a:r>
            <a:r>
              <a:rPr lang="en-US" sz="2000" b="1" dirty="0">
                <a:solidFill>
                  <a:schemeClr val="bg1">
                    <a:lumMod val="65000"/>
                  </a:schemeClr>
                </a:solidFill>
                <a:latin typeface="Courier New" panose="02070309020205020404" pitchFamily="49" charset="0"/>
                <a:cs typeface="Courier New" panose="02070309020205020404" pitchFamily="49" charset="0"/>
              </a:rPr>
              <a:t>("Water");</a:t>
            </a:r>
          </a:p>
          <a:p>
            <a:r>
              <a:rPr lang="en-US" sz="2000" b="1" dirty="0">
                <a:solidFill>
                  <a:schemeClr val="bg1">
                    <a:lumMod val="65000"/>
                  </a:schemeClr>
                </a:solidFill>
                <a:latin typeface="Courier New" panose="02070309020205020404" pitchFamily="49" charset="0"/>
                <a:cs typeface="Courier New" panose="02070309020205020404" pitchFamily="49" charset="0"/>
              </a:rPr>
              <a:t>    </a:t>
            </a:r>
            <a:r>
              <a:rPr lang="en-US" sz="2000" b="1" dirty="0" err="1">
                <a:solidFill>
                  <a:schemeClr val="bg1">
                    <a:lumMod val="65000"/>
                  </a:schemeClr>
                </a:solidFill>
                <a:latin typeface="Courier New" panose="02070309020205020404" pitchFamily="49" charset="0"/>
                <a:cs typeface="Courier New" panose="02070309020205020404" pitchFamily="49" charset="0"/>
              </a:rPr>
              <a:t>var</a:t>
            </a:r>
            <a:r>
              <a:rPr lang="en-US" sz="2000" b="1" dirty="0">
                <a:solidFill>
                  <a:schemeClr val="bg1">
                    <a:lumMod val="65000"/>
                  </a:schemeClr>
                </a:solidFill>
                <a:latin typeface="Courier New" panose="02070309020205020404" pitchFamily="49" charset="0"/>
                <a:cs typeface="Courier New" panose="02070309020205020404" pitchFamily="49" charset="0"/>
              </a:rPr>
              <a:t> item = </a:t>
            </a:r>
            <a:r>
              <a:rPr lang="en-US" sz="2000" b="1" dirty="0" err="1">
                <a:solidFill>
                  <a:schemeClr val="bg1">
                    <a:lumMod val="65000"/>
                  </a:schemeClr>
                </a:solidFill>
                <a:latin typeface="Courier New" panose="02070309020205020404" pitchFamily="49" charset="0"/>
                <a:cs typeface="Courier New" panose="02070309020205020404" pitchFamily="49" charset="0"/>
              </a:rPr>
              <a:t>document.getElementById</a:t>
            </a:r>
            <a:r>
              <a:rPr lang="en-US" sz="2000" b="1" dirty="0">
                <a:solidFill>
                  <a:schemeClr val="bg1">
                    <a:lumMod val="65000"/>
                  </a:schemeClr>
                </a:solidFill>
                <a:latin typeface="Courier New" panose="02070309020205020404" pitchFamily="49" charset="0"/>
                <a:cs typeface="Courier New" panose="02070309020205020404" pitchFamily="49" charset="0"/>
              </a:rPr>
              <a:t>("</a:t>
            </a:r>
            <a:r>
              <a:rPr lang="en-US" sz="2000" b="1" dirty="0" err="1">
                <a:solidFill>
                  <a:schemeClr val="bg1">
                    <a:lumMod val="65000"/>
                  </a:schemeClr>
                </a:solidFill>
                <a:latin typeface="Courier New" panose="02070309020205020404" pitchFamily="49" charset="0"/>
                <a:cs typeface="Courier New" panose="02070309020205020404" pitchFamily="49" charset="0"/>
              </a:rPr>
              <a:t>myList</a:t>
            </a:r>
            <a:r>
              <a:rPr lang="en-US" sz="2000" b="1" dirty="0">
                <a:solidFill>
                  <a:schemeClr val="bg1">
                    <a:lumMod val="65000"/>
                  </a:schemeClr>
                </a:solidFill>
                <a:latin typeface="Courier New" panose="02070309020205020404" pitchFamily="49" charset="0"/>
                <a:cs typeface="Courier New" panose="02070309020205020404" pitchFamily="49" charset="0"/>
              </a:rPr>
              <a:t>").</a:t>
            </a:r>
            <a:r>
              <a:rPr lang="en-US" sz="2000" b="1" dirty="0" err="1">
                <a:solidFill>
                  <a:schemeClr val="bg1">
                    <a:lumMod val="65000"/>
                  </a:schemeClr>
                </a:solidFill>
                <a:latin typeface="Courier New" panose="02070309020205020404" pitchFamily="49" charset="0"/>
                <a:cs typeface="Courier New" panose="02070309020205020404" pitchFamily="49" charset="0"/>
              </a:rPr>
              <a:t>childNodes</a:t>
            </a:r>
            <a:r>
              <a:rPr lang="en-US" sz="2000" b="1" dirty="0">
                <a:solidFill>
                  <a:schemeClr val="bg1">
                    <a:lumMod val="65000"/>
                  </a:schemeClr>
                </a:solidFill>
                <a:latin typeface="Courier New" panose="02070309020205020404" pitchFamily="49" charset="0"/>
                <a:cs typeface="Courier New" panose="02070309020205020404" pitchFamily="49" charset="0"/>
              </a:rPr>
              <a:t>[0];</a:t>
            </a:r>
          </a:p>
          <a:p>
            <a:r>
              <a:rPr lang="en-US" sz="2000" b="1" dirty="0">
                <a:solidFill>
                  <a:schemeClr val="bg1">
                    <a:lumMod val="65000"/>
                  </a:schemeClr>
                </a:solidFill>
                <a:latin typeface="Courier New" panose="02070309020205020404" pitchFamily="49" charset="0"/>
                <a:cs typeface="Courier New" panose="02070309020205020404" pitchFamily="49" charset="0"/>
              </a:rPr>
              <a:t>    </a:t>
            </a:r>
            <a:r>
              <a:rPr lang="en-US" sz="2000" b="1" dirty="0" err="1">
                <a:solidFill>
                  <a:schemeClr val="bg1">
                    <a:lumMod val="65000"/>
                  </a:schemeClr>
                </a:solidFill>
                <a:latin typeface="Courier New" panose="02070309020205020404" pitchFamily="49" charset="0"/>
                <a:cs typeface="Courier New" panose="02070309020205020404" pitchFamily="49" charset="0"/>
              </a:rPr>
              <a:t>item.replaceChild</a:t>
            </a:r>
            <a:r>
              <a:rPr lang="en-US" sz="2000" b="1" dirty="0">
                <a:solidFill>
                  <a:schemeClr val="bg1">
                    <a:lumMod val="65000"/>
                  </a:schemeClr>
                </a:solidFill>
                <a:latin typeface="Courier New" panose="02070309020205020404" pitchFamily="49" charset="0"/>
                <a:cs typeface="Courier New" panose="02070309020205020404" pitchFamily="49" charset="0"/>
              </a:rPr>
              <a:t>(</a:t>
            </a:r>
            <a:r>
              <a:rPr lang="en-US" sz="2000" b="1" dirty="0" err="1">
                <a:solidFill>
                  <a:schemeClr val="bg1">
                    <a:lumMod val="65000"/>
                  </a:schemeClr>
                </a:solidFill>
                <a:latin typeface="Courier New" panose="02070309020205020404" pitchFamily="49" charset="0"/>
                <a:cs typeface="Courier New" panose="02070309020205020404" pitchFamily="49" charset="0"/>
              </a:rPr>
              <a:t>textnode</a:t>
            </a:r>
            <a:r>
              <a:rPr lang="en-US" sz="2000" b="1" dirty="0">
                <a:solidFill>
                  <a:schemeClr val="bg1">
                    <a:lumMod val="65000"/>
                  </a:schemeClr>
                </a:solidFill>
                <a:latin typeface="Courier New" panose="02070309020205020404" pitchFamily="49" charset="0"/>
                <a:cs typeface="Courier New" panose="02070309020205020404" pitchFamily="49" charset="0"/>
              </a:rPr>
              <a:t>, </a:t>
            </a:r>
            <a:r>
              <a:rPr lang="en-US" sz="2000" b="1" dirty="0" err="1">
                <a:solidFill>
                  <a:schemeClr val="bg1">
                    <a:lumMod val="65000"/>
                  </a:schemeClr>
                </a:solidFill>
                <a:latin typeface="Courier New" panose="02070309020205020404" pitchFamily="49" charset="0"/>
                <a:cs typeface="Courier New" panose="02070309020205020404" pitchFamily="49" charset="0"/>
              </a:rPr>
              <a:t>item.childNodes</a:t>
            </a:r>
            <a:r>
              <a:rPr lang="en-US" sz="2000" b="1" dirty="0">
                <a:solidFill>
                  <a:schemeClr val="bg1">
                    <a:lumMod val="65000"/>
                  </a:schemeClr>
                </a:solidFill>
                <a:latin typeface="Courier New" panose="02070309020205020404" pitchFamily="49" charset="0"/>
                <a:cs typeface="Courier New" panose="02070309020205020404" pitchFamily="49" charset="0"/>
              </a:rPr>
              <a:t>[0]);</a:t>
            </a:r>
          </a:p>
          <a:p>
            <a:r>
              <a:rPr lang="en-US" sz="2000" b="1" dirty="0">
                <a:solidFill>
                  <a:schemeClr val="bg1">
                    <a:lumMod val="65000"/>
                  </a:schemeClr>
                </a:solidFill>
                <a:latin typeface="Courier New" panose="02070309020205020404" pitchFamily="49" charset="0"/>
                <a:cs typeface="Courier New" panose="02070309020205020404" pitchFamily="49" charset="0"/>
              </a:rPr>
              <a:t>}</a:t>
            </a:r>
          </a:p>
          <a:p>
            <a:r>
              <a:rPr lang="en-US" sz="2000" b="1" dirty="0">
                <a:solidFill>
                  <a:schemeClr val="bg1">
                    <a:lumMod val="65000"/>
                  </a:schemeClr>
                </a:solidFill>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2750178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Modifying the DOM tree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10" name="Content Placeholder 2"/>
          <p:cNvSpPr>
            <a:spLocks noGrp="1"/>
          </p:cNvSpPr>
          <p:nvPr>
            <p:ph idx="1"/>
          </p:nvPr>
        </p:nvSpPr>
        <p:spPr>
          <a:xfrm>
            <a:off x="206591" y="1187566"/>
            <a:ext cx="10058400" cy="460144"/>
          </a:xfrm>
        </p:spPr>
        <p:txBody>
          <a:bodyPr>
            <a:normAutofit fontScale="85000" lnSpcReduction="20000"/>
          </a:bodyPr>
          <a:lstStyle/>
          <a:p>
            <a:r>
              <a:rPr lang="en-US" dirty="0"/>
              <a:t>Every DOM element object has these methods:</a:t>
            </a:r>
          </a:p>
        </p:txBody>
      </p:sp>
      <p:graphicFrame>
        <p:nvGraphicFramePr>
          <p:cNvPr id="11" name="Table 10"/>
          <p:cNvGraphicFramePr>
            <a:graphicFrameLocks noGrp="1"/>
          </p:cNvGraphicFramePr>
          <p:nvPr>
            <p:extLst>
              <p:ext uri="{D42A27DB-BD31-4B8C-83A1-F6EECF244321}">
                <p14:modId xmlns:p14="http://schemas.microsoft.com/office/powerpoint/2010/main" val="742289600"/>
              </p:ext>
            </p:extLst>
          </p:nvPr>
        </p:nvGraphicFramePr>
        <p:xfrm>
          <a:off x="114301" y="1821215"/>
          <a:ext cx="9029700" cy="2361334"/>
        </p:xfrm>
        <a:graphic>
          <a:graphicData uri="http://schemas.openxmlformats.org/drawingml/2006/table">
            <a:tbl>
              <a:tblPr/>
              <a:tblGrid>
                <a:gridCol w="2267720">
                  <a:extLst>
                    <a:ext uri="{9D8B030D-6E8A-4147-A177-3AD203B41FA5}">
                      <a16:colId xmlns:a16="http://schemas.microsoft.com/office/drawing/2014/main" val="20000"/>
                    </a:ext>
                  </a:extLst>
                </a:gridCol>
                <a:gridCol w="6761980">
                  <a:extLst>
                    <a:ext uri="{9D8B030D-6E8A-4147-A177-3AD203B41FA5}">
                      <a16:colId xmlns:a16="http://schemas.microsoft.com/office/drawing/2014/main" val="20001"/>
                    </a:ext>
                  </a:extLst>
                </a:gridCol>
              </a:tblGrid>
              <a:tr h="364298">
                <a:tc>
                  <a:txBody>
                    <a:bodyPr/>
                    <a:lstStyle/>
                    <a:p>
                      <a:r>
                        <a:rPr lang="en-US" b="1"/>
                        <a:t>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description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4298">
                <a:tc>
                  <a:txBody>
                    <a:bodyPr/>
                    <a:lstStyle/>
                    <a:p>
                      <a:r>
                        <a:rPr lang="en-US" dirty="0" err="1">
                          <a:hlinkClick r:id="rId3"/>
                        </a:rPr>
                        <a:t>appendChild</a:t>
                      </a:r>
                      <a:r>
                        <a:rPr lang="en-US" dirty="0"/>
                        <a:t>(</a:t>
                      </a:r>
                      <a:r>
                        <a:rPr lang="en-US" i="1" dirty="0"/>
                        <a:t>node</a:t>
                      </a:r>
                      <a:r>
                        <a:rPr lang="en-US"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places given node at end of this node's child list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32027">
                <a:tc>
                  <a:txBody>
                    <a:bodyPr/>
                    <a:lstStyle/>
                    <a:p>
                      <a:r>
                        <a:rPr lang="en-US">
                          <a:hlinkClick r:id="rId4"/>
                        </a:rPr>
                        <a:t>insertBefore</a:t>
                      </a:r>
                      <a:r>
                        <a:rPr lang="en-US"/>
                        <a:t>(</a:t>
                      </a:r>
                      <a:r>
                        <a:rPr lang="en-US" i="1"/>
                        <a:t>new</a:t>
                      </a:r>
                      <a:r>
                        <a:rPr lang="en-US"/>
                        <a:t>, </a:t>
                      </a:r>
                      <a:r>
                        <a:rPr lang="en-US" i="1"/>
                        <a:t>old</a:t>
                      </a:r>
                      <a:r>
                        <a:rPr lang="en-US"/>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places the given new node in this node's child list just before old child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4298">
                <a:tc>
                  <a:txBody>
                    <a:bodyPr/>
                    <a:lstStyle/>
                    <a:p>
                      <a:r>
                        <a:rPr lang="en-US">
                          <a:hlinkClick r:id="rId5"/>
                        </a:rPr>
                        <a:t>removeChild</a:t>
                      </a:r>
                      <a:r>
                        <a:rPr lang="en-US"/>
                        <a:t>(</a:t>
                      </a:r>
                      <a:r>
                        <a:rPr lang="en-US" i="1"/>
                        <a:t>node</a:t>
                      </a:r>
                      <a:r>
                        <a:rPr lang="en-US"/>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removes given node from this node's child list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32027">
                <a:tc>
                  <a:txBody>
                    <a:bodyPr/>
                    <a:lstStyle/>
                    <a:p>
                      <a:r>
                        <a:rPr lang="en-US">
                          <a:hlinkClick r:id="rId6"/>
                        </a:rPr>
                        <a:t>replaceChild</a:t>
                      </a:r>
                      <a:r>
                        <a:rPr lang="en-US"/>
                        <a:t>(</a:t>
                      </a:r>
                      <a:r>
                        <a:rPr lang="en-US" i="1"/>
                        <a:t>new</a:t>
                      </a:r>
                      <a:r>
                        <a:rPr lang="en-US"/>
                        <a:t>, </a:t>
                      </a:r>
                      <a:r>
                        <a:rPr lang="en-US" i="1"/>
                        <a:t>old</a:t>
                      </a:r>
                      <a:r>
                        <a:rPr lang="en-US"/>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replaces given child with new node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2" name="Rectangle 11"/>
          <p:cNvSpPr/>
          <p:nvPr/>
        </p:nvSpPr>
        <p:spPr>
          <a:xfrm>
            <a:off x="206591" y="4408236"/>
            <a:ext cx="8937409" cy="1015663"/>
          </a:xfrm>
          <a:prstGeom prst="rect">
            <a:avLst/>
          </a:prstGeom>
          <a:solidFill>
            <a:srgbClr val="EFF9FF"/>
          </a:solidFill>
          <a:ln w="19050">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let p = </a:t>
            </a:r>
            <a:r>
              <a:rPr lang="en-US" sz="2000" dirty="0" err="1">
                <a:solidFill>
                  <a:srgbClr val="C00000"/>
                </a:solidFill>
                <a:latin typeface="Courier New" panose="02070309020205020404" pitchFamily="49" charset="0"/>
                <a:cs typeface="Courier New" panose="02070309020205020404" pitchFamily="49" charset="0"/>
              </a:rPr>
              <a:t>document.createElement</a:t>
            </a:r>
            <a:r>
              <a:rPr lang="en-US" sz="2000" dirty="0">
                <a:latin typeface="Courier New" panose="02070309020205020404" pitchFamily="49" charset="0"/>
                <a:cs typeface="Courier New" panose="02070309020205020404" pitchFamily="49" charset="0"/>
              </a:rPr>
              <a:t>("p");</a:t>
            </a:r>
          </a:p>
          <a:p>
            <a:r>
              <a:rPr lang="en-US" sz="2000" dirty="0" err="1">
                <a:latin typeface="Courier New" panose="02070309020205020404" pitchFamily="49" charset="0"/>
                <a:cs typeface="Courier New" panose="02070309020205020404" pitchFamily="49" charset="0"/>
              </a:rPr>
              <a:t>p.innerHTML</a:t>
            </a:r>
            <a:r>
              <a:rPr lang="en-US" sz="2000" dirty="0">
                <a:latin typeface="Courier New" panose="02070309020205020404" pitchFamily="49" charset="0"/>
                <a:cs typeface="Courier New" panose="02070309020205020404" pitchFamily="49" charset="0"/>
              </a:rPr>
              <a:t> = "A paragraph!";</a:t>
            </a:r>
          </a:p>
          <a:p>
            <a:r>
              <a:rPr lang="en-US" sz="2000" dirty="0" err="1">
                <a:solidFill>
                  <a:srgbClr val="C00000"/>
                </a:solidFill>
                <a:latin typeface="Courier New" panose="02070309020205020404" pitchFamily="49" charset="0"/>
                <a:cs typeface="Courier New" panose="02070309020205020404" pitchFamily="49" charset="0"/>
              </a:rPr>
              <a:t>document.getElementById</a:t>
            </a:r>
            <a:r>
              <a:rPr lang="en-US" sz="2000" dirty="0">
                <a:solidFill>
                  <a:srgbClr val="C00000"/>
                </a:solidFill>
                <a:latin typeface="Courier New" panose="02070309020205020404" pitchFamily="49" charset="0"/>
                <a:cs typeface="Courier New" panose="02070309020205020404" pitchFamily="49" charset="0"/>
              </a:rPr>
              <a:t>("main").</a:t>
            </a:r>
            <a:r>
              <a:rPr lang="en-US" sz="2000" dirty="0" err="1">
                <a:solidFill>
                  <a:srgbClr val="C00000"/>
                </a:solidFill>
                <a:latin typeface="Courier New" panose="02070309020205020404" pitchFamily="49" charset="0"/>
                <a:cs typeface="Courier New" panose="02070309020205020404" pitchFamily="49" charset="0"/>
              </a:rPr>
              <a:t>appendChild</a:t>
            </a:r>
            <a:r>
              <a:rPr lang="en-US" sz="2000" dirty="0">
                <a:solidFill>
                  <a:srgbClr val="C00000"/>
                </a:solidFill>
                <a:latin typeface="Courier New" panose="02070309020205020404" pitchFamily="49" charset="0"/>
                <a:cs typeface="Courier New" panose="02070309020205020404" pitchFamily="49" charset="0"/>
              </a:rPr>
              <a:t>(p);               </a:t>
            </a:r>
            <a:endParaRPr lang="en-US" sz="20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16" name="Rectangle 15"/>
          <p:cNvSpPr/>
          <p:nvPr/>
        </p:nvSpPr>
        <p:spPr>
          <a:xfrm>
            <a:off x="323755" y="5805412"/>
            <a:ext cx="1667123" cy="430887"/>
          </a:xfrm>
          <a:prstGeom prst="rect">
            <a:avLst/>
          </a:prstGeom>
        </p:spPr>
        <p:txBody>
          <a:bodyPr wrap="none">
            <a:spAutoFit/>
          </a:bodyPr>
          <a:lstStyle/>
          <a:p>
            <a:r>
              <a:rPr lang="en-US" sz="2200" dirty="0"/>
              <a:t>A paragraph!</a:t>
            </a:r>
          </a:p>
        </p:txBody>
      </p:sp>
    </p:spTree>
    <p:extLst>
      <p:ext uri="{BB962C8B-B14F-4D97-AF65-F5344CB8AC3E}">
        <p14:creationId xmlns:p14="http://schemas.microsoft.com/office/powerpoint/2010/main" val="3667377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Complex DOM manipulation problems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7" name="Rectangle 1"/>
          <p:cNvSpPr>
            <a:spLocks noGrp="1" noChangeArrowheads="1"/>
          </p:cNvSpPr>
          <p:nvPr>
            <p:ph idx="1"/>
          </p:nvPr>
        </p:nvSpPr>
        <p:spPr bwMode="auto">
          <a:xfrm>
            <a:off x="318347" y="2200132"/>
            <a:ext cx="8825653" cy="371178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How would we do each of the following in JavaScript code? Each involves modifying each one of a group of elements ... </a:t>
            </a:r>
          </a:p>
          <a:p>
            <a:pPr marR="0" lvl="0" algn="l" defTabSz="914400" rtl="0" eaLnBrk="0" fontAlgn="base" latinLnBrk="0" hangingPunct="0">
              <a:lnSpc>
                <a:spcPct val="100000"/>
              </a:lnSpc>
              <a:spcAft>
                <a:spcPct val="0"/>
              </a:spcAft>
              <a:buClrTx/>
              <a:buSzTx/>
              <a:buFont typeface="Arial" panose="020B0604020202020204" pitchFamily="34" charset="0"/>
              <a:buChar char="•"/>
              <a:tabLst/>
            </a:pPr>
            <a:r>
              <a:rPr kumimoji="0" lang="en-US" sz="2400" b="0" i="0" u="none" strike="noStrike" cap="none" normalizeH="0" baseline="0" dirty="0">
                <a:ln>
                  <a:noFill/>
                </a:ln>
                <a:solidFill>
                  <a:schemeClr val="tx1"/>
                </a:solidFill>
                <a:effectLst/>
                <a:latin typeface="Arial" panose="020B0604020202020204" pitchFamily="34" charset="0"/>
              </a:rPr>
              <a:t>  When the Go button is clicked, reposition all the </a:t>
            </a:r>
            <a:r>
              <a:rPr kumimoji="0" lang="en-US" sz="2400" b="0" i="0" u="none" strike="noStrike" cap="none" normalizeH="0" baseline="0" dirty="0" err="1">
                <a:ln>
                  <a:noFill/>
                </a:ln>
                <a:solidFill>
                  <a:schemeClr val="tx1"/>
                </a:solidFill>
                <a:effectLst/>
                <a:latin typeface="Arial Unicode MS" panose="020B0604020202020204" pitchFamily="34" charset="-128"/>
              </a:rPr>
              <a:t>div</a:t>
            </a:r>
            <a:r>
              <a:rPr kumimoji="0" lang="en-US" sz="2400" b="0" i="0" u="none" strike="noStrike" cap="none" normalizeH="0" baseline="0" dirty="0" err="1">
                <a:ln>
                  <a:noFill/>
                </a:ln>
                <a:solidFill>
                  <a:schemeClr val="tx1"/>
                </a:solidFill>
                <a:effectLst/>
              </a:rPr>
              <a:t>s</a:t>
            </a:r>
            <a:r>
              <a:rPr kumimoji="0" lang="en-US" sz="2400" b="0" i="0" u="none" strike="noStrike" cap="none" normalizeH="0" baseline="0" dirty="0">
                <a:ln>
                  <a:noFill/>
                </a:ln>
                <a:solidFill>
                  <a:schemeClr val="tx1"/>
                </a:solidFill>
                <a:effectLst/>
              </a:rPr>
              <a:t> of class “</a:t>
            </a:r>
            <a:r>
              <a:rPr kumimoji="0" lang="en-US" sz="2400" b="0" i="0" u="none" strike="noStrike" cap="none" normalizeH="0" baseline="0" dirty="0">
                <a:ln>
                  <a:noFill/>
                </a:ln>
                <a:solidFill>
                  <a:schemeClr val="tx1"/>
                </a:solidFill>
                <a:effectLst/>
                <a:latin typeface="Arial Unicode MS" panose="020B0604020202020204" pitchFamily="34" charset="-128"/>
              </a:rPr>
              <a:t>puzzle”</a:t>
            </a:r>
            <a:r>
              <a:rPr kumimoji="0" lang="en-US" sz="2400" b="0" i="0" u="none" strike="noStrike" cap="none" normalizeH="0" baseline="0" dirty="0">
                <a:ln>
                  <a:noFill/>
                </a:ln>
                <a:solidFill>
                  <a:schemeClr val="tx1"/>
                </a:solidFill>
                <a:effectLst/>
              </a:rPr>
              <a:t> to random x/y locations.</a:t>
            </a:r>
            <a:r>
              <a:rPr kumimoji="0" lang="en-US" sz="24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Aft>
                <a:spcPct val="0"/>
              </a:spcAft>
              <a:buClrTx/>
              <a:buSzTx/>
              <a:buFont typeface="Arial" panose="020B0604020202020204" pitchFamily="34" charset="0"/>
              <a:buChar char="•"/>
              <a:tabLst/>
            </a:pPr>
            <a:r>
              <a:rPr kumimoji="0" lang="en-US" sz="2400" b="0" i="0" u="none" strike="noStrike" cap="none" normalizeH="0" baseline="0" dirty="0">
                <a:ln>
                  <a:noFill/>
                </a:ln>
                <a:solidFill>
                  <a:schemeClr val="tx1"/>
                </a:solidFill>
                <a:effectLst/>
                <a:latin typeface="Arial" panose="020B0604020202020204" pitchFamily="34" charset="0"/>
              </a:rPr>
              <a:t>  When the user hovers over the maze boundary, turn all maze walls red. </a:t>
            </a:r>
          </a:p>
          <a:p>
            <a:pPr marR="0" lvl="0" algn="l" defTabSz="914400" rtl="0" eaLnBrk="0" fontAlgn="base" latinLnBrk="0" hangingPunct="0">
              <a:lnSpc>
                <a:spcPct val="100000"/>
              </a:lnSpc>
              <a:spcAft>
                <a:spcPct val="0"/>
              </a:spcAft>
              <a:buClrTx/>
              <a:buSzTx/>
              <a:buFont typeface="Arial" panose="020B0604020202020204" pitchFamily="34" charset="0"/>
              <a:buChar char="•"/>
              <a:tabLst/>
            </a:pPr>
            <a:r>
              <a:rPr kumimoji="0" lang="en-US" sz="2400" b="0" i="0" u="none" strike="noStrike" cap="none" normalizeH="0" baseline="0" dirty="0">
                <a:ln>
                  <a:noFill/>
                </a:ln>
                <a:solidFill>
                  <a:schemeClr val="tx1"/>
                </a:solidFill>
                <a:effectLst/>
                <a:latin typeface="Arial" panose="020B0604020202020204" pitchFamily="34" charset="0"/>
              </a:rPr>
              <a:t>  Change every other item in the </a:t>
            </a:r>
            <a:r>
              <a:rPr kumimoji="0" lang="en-US" sz="2400" b="0" i="0" u="none" strike="noStrike" cap="none" normalizeH="0" baseline="0" dirty="0" err="1">
                <a:ln>
                  <a:noFill/>
                </a:ln>
                <a:solidFill>
                  <a:schemeClr val="tx1"/>
                </a:solidFill>
                <a:effectLst/>
                <a:latin typeface="Arial Unicode MS" panose="020B0604020202020204" pitchFamily="34" charset="-128"/>
              </a:rPr>
              <a:t>ul</a:t>
            </a:r>
            <a:r>
              <a:rPr kumimoji="0" lang="en-US" sz="2400" b="0" i="0" u="none" strike="noStrike" cap="none" normalizeH="0" baseline="0" dirty="0">
                <a:ln>
                  <a:noFill/>
                </a:ln>
                <a:solidFill>
                  <a:schemeClr val="tx1"/>
                </a:solidFill>
                <a:effectLst/>
              </a:rPr>
              <a:t> list with </a:t>
            </a:r>
            <a:r>
              <a:rPr kumimoji="0" lang="en-US" sz="2400" b="0" i="0" u="none" strike="noStrike" cap="none" normalizeH="0" baseline="0" dirty="0">
                <a:ln>
                  <a:noFill/>
                </a:ln>
                <a:solidFill>
                  <a:schemeClr val="tx1"/>
                </a:solidFill>
                <a:effectLst/>
                <a:latin typeface="Arial Unicode MS" panose="020B0604020202020204" pitchFamily="34" charset="-128"/>
              </a:rPr>
              <a:t>id</a:t>
            </a:r>
            <a:r>
              <a:rPr kumimoji="0" lang="en-US" sz="2400" b="0" i="0" u="none" strike="noStrike" cap="none" normalizeH="0" baseline="0" dirty="0">
                <a:ln>
                  <a:noFill/>
                </a:ln>
                <a:solidFill>
                  <a:schemeClr val="tx1"/>
                </a:solidFill>
                <a:effectLst/>
              </a:rPr>
              <a:t> of </a:t>
            </a:r>
            <a:r>
              <a:rPr kumimoji="0" lang="en-US" sz="2400" b="0" i="0" u="none" strike="noStrike" cap="none" normalizeH="0" baseline="0" dirty="0">
                <a:ln>
                  <a:noFill/>
                </a:ln>
                <a:solidFill>
                  <a:schemeClr val="tx1"/>
                </a:solidFill>
                <a:effectLst/>
                <a:latin typeface="Arial Unicode MS" panose="020B0604020202020204" pitchFamily="34" charset="-128"/>
              </a:rPr>
              <a:t>TAs</a:t>
            </a:r>
            <a:r>
              <a:rPr kumimoji="0" lang="en-US" sz="2400" b="0" i="0" u="none" strike="noStrike" cap="none" normalizeH="0" baseline="0" dirty="0">
                <a:ln>
                  <a:noFill/>
                </a:ln>
                <a:solidFill>
                  <a:schemeClr val="tx1"/>
                </a:solidFill>
                <a:effectLst/>
              </a:rPr>
              <a:t> to have a gray background.</a:t>
            </a:r>
            <a:r>
              <a:rPr kumimoji="0" lang="en-US" sz="24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Aft>
                <a:spcPct val="0"/>
              </a:spcAft>
              <a:buClrTx/>
              <a:buSzTx/>
              <a:buFont typeface="Arial" panose="020B0604020202020204" pitchFamily="34" charset="0"/>
              <a:buChar char="•"/>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8611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Selecting groups of DOM object</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597784799"/>
              </p:ext>
            </p:extLst>
          </p:nvPr>
        </p:nvGraphicFramePr>
        <p:xfrm>
          <a:off x="199813" y="2242217"/>
          <a:ext cx="8605520" cy="2783316"/>
        </p:xfrm>
        <a:graphic>
          <a:graphicData uri="http://schemas.openxmlformats.org/drawingml/2006/table">
            <a:tbl>
              <a:tblPr/>
              <a:tblGrid>
                <a:gridCol w="2573153">
                  <a:extLst>
                    <a:ext uri="{9D8B030D-6E8A-4147-A177-3AD203B41FA5}">
                      <a16:colId xmlns:a16="http://schemas.microsoft.com/office/drawing/2014/main" val="20000"/>
                    </a:ext>
                  </a:extLst>
                </a:gridCol>
                <a:gridCol w="6032367">
                  <a:extLst>
                    <a:ext uri="{9D8B030D-6E8A-4147-A177-3AD203B41FA5}">
                      <a16:colId xmlns:a16="http://schemas.microsoft.com/office/drawing/2014/main" val="20001"/>
                    </a:ext>
                  </a:extLst>
                </a:gridCol>
              </a:tblGrid>
              <a:tr h="0">
                <a:tc>
                  <a:txBody>
                    <a:bodyPr/>
                    <a:lstStyle/>
                    <a:p>
                      <a:r>
                        <a:rPr lang="en-US" b="1"/>
                        <a:t>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description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a:hlinkClick r:id="rId3"/>
                        </a:rPr>
                        <a:t>getElementsByTagName</a:t>
                      </a:r>
                      <a:r>
                        <a:rPr lang="en-US"/>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returns array of descendents with the given tag, such as "div"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71636">
                <a:tc>
                  <a:txBody>
                    <a:bodyPr/>
                    <a:lstStyle/>
                    <a:p>
                      <a:r>
                        <a:rPr lang="en-US">
                          <a:hlinkClick r:id="rId4"/>
                        </a:rPr>
                        <a:t>getElementsByName</a:t>
                      </a:r>
                      <a:r>
                        <a:rPr lang="en-US"/>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returns array of descendents with the given name attribute (mostly useful for accessing form controls)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a:hlinkClick r:id="rId5"/>
                        </a:rPr>
                        <a:t>querySelector</a:t>
                      </a:r>
                      <a:r>
                        <a:rPr lang="en-US"/>
                        <a: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returns the first element that would be matched by the given CSS selector string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US">
                          <a:hlinkClick r:id="rId6"/>
                        </a:rPr>
                        <a:t>querySelectorAll</a:t>
                      </a:r>
                      <a:r>
                        <a:rPr lang="en-US"/>
                        <a: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returns an array of all elements that would be matched by the given CSS selector string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 name="Rectangle 1"/>
          <p:cNvSpPr>
            <a:spLocks noGrp="1" noChangeArrowheads="1"/>
          </p:cNvSpPr>
          <p:nvPr>
            <p:ph idx="1"/>
          </p:nvPr>
        </p:nvSpPr>
        <p:spPr bwMode="auto">
          <a:xfrm>
            <a:off x="199813" y="1541309"/>
            <a:ext cx="7487947"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a:ln>
                  <a:noFill/>
                </a:ln>
                <a:solidFill>
                  <a:schemeClr val="tx1"/>
                </a:solidFill>
                <a:effectLst/>
                <a:latin typeface="Arial" panose="020B0604020202020204" pitchFamily="34" charset="0"/>
              </a:rPr>
              <a:t>  methods in </a:t>
            </a:r>
            <a:r>
              <a:rPr kumimoji="0" lang="en-US" sz="2200" b="0" i="0" u="none" strike="noStrike" cap="none" normalizeH="0" baseline="0" dirty="0">
                <a:ln>
                  <a:noFill/>
                </a:ln>
                <a:solidFill>
                  <a:schemeClr val="tx1"/>
                </a:solidFill>
                <a:effectLst/>
                <a:latin typeface="Arial Unicode MS" panose="020B0604020202020204" pitchFamily="34" charset="-128"/>
              </a:rPr>
              <a:t>document</a:t>
            </a:r>
            <a:r>
              <a:rPr kumimoji="0" lang="en-US" sz="2200" b="0" i="0" u="none" strike="noStrike" cap="none" normalizeH="0" baseline="0" dirty="0">
                <a:ln>
                  <a:noFill/>
                </a:ln>
                <a:solidFill>
                  <a:schemeClr val="tx1"/>
                </a:solidFill>
                <a:effectLst/>
              </a:rPr>
              <a:t> and other DOM objects (* = HTML5): </a:t>
            </a:r>
            <a:endParaRPr kumimoji="0" 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4786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Getting all elements of a certain type </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11" name="Content Placeholder 2"/>
          <p:cNvSpPr>
            <a:spLocks noGrp="1"/>
          </p:cNvSpPr>
          <p:nvPr>
            <p:ph idx="1"/>
          </p:nvPr>
        </p:nvSpPr>
        <p:spPr>
          <a:xfrm>
            <a:off x="640080" y="1625601"/>
            <a:ext cx="10058400" cy="440266"/>
          </a:xfrm>
        </p:spPr>
        <p:txBody>
          <a:bodyPr>
            <a:normAutofit/>
          </a:bodyPr>
          <a:lstStyle/>
          <a:p>
            <a:r>
              <a:rPr lang="en-US" sz="2200" dirty="0"/>
              <a:t>Highlight all paragraphs in the document: </a:t>
            </a:r>
          </a:p>
        </p:txBody>
      </p:sp>
      <p:sp>
        <p:nvSpPr>
          <p:cNvPr id="12" name="Rectangle 11"/>
          <p:cNvSpPr/>
          <p:nvPr/>
        </p:nvSpPr>
        <p:spPr>
          <a:xfrm>
            <a:off x="457200" y="2122653"/>
            <a:ext cx="8365067" cy="1631216"/>
          </a:xfrm>
          <a:prstGeom prst="rect">
            <a:avLst/>
          </a:prstGeom>
          <a:solidFill>
            <a:srgbClr val="EFF9FF"/>
          </a:solidFill>
          <a:ln w="19050">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let </a:t>
            </a:r>
            <a:r>
              <a:rPr lang="en-US" sz="2000" dirty="0" err="1">
                <a:latin typeface="Courier New" panose="02070309020205020404" pitchFamily="49" charset="0"/>
                <a:cs typeface="Courier New" panose="02070309020205020404" pitchFamily="49" charset="0"/>
              </a:rPr>
              <a:t>allParas</a:t>
            </a:r>
            <a:r>
              <a:rPr lang="en-US" sz="2000" dirty="0">
                <a:latin typeface="Courier New" panose="02070309020205020404" pitchFamily="49" charset="0"/>
                <a:cs typeface="Courier New" panose="02070309020205020404" pitchFamily="49" charset="0"/>
              </a:rPr>
              <a:t> = </a:t>
            </a:r>
            <a:r>
              <a:rPr lang="en-US" sz="2000" dirty="0" err="1">
                <a:solidFill>
                  <a:srgbClr val="C00000"/>
                </a:solidFill>
                <a:latin typeface="Courier New" panose="02070309020205020404" pitchFamily="49" charset="0"/>
                <a:cs typeface="Courier New" panose="02070309020205020404" pitchFamily="49" charset="0"/>
              </a:rPr>
              <a:t>document.querySelectorAll</a:t>
            </a:r>
            <a:r>
              <a:rPr lang="en-US" sz="2000" dirty="0">
                <a:latin typeface="Courier New" panose="02070309020205020404" pitchFamily="49" charset="0"/>
                <a:cs typeface="Courier New" panose="02070309020205020404" pitchFamily="49" charset="0"/>
              </a:rPr>
              <a:t>("p");</a:t>
            </a:r>
          </a:p>
          <a:p>
            <a:r>
              <a:rPr lang="en-US" sz="2000" dirty="0">
                <a:latin typeface="Courier New" panose="02070309020205020404" pitchFamily="49" charset="0"/>
                <a:cs typeface="Courier New" panose="02070309020205020404" pitchFamily="49" charset="0"/>
              </a:rPr>
              <a:t>for (</a:t>
            </a:r>
            <a:r>
              <a:rPr lang="en-US" sz="2000" dirty="0" err="1">
                <a:latin typeface="Courier New" panose="02070309020205020404" pitchFamily="49" charset="0"/>
                <a:cs typeface="Courier New" panose="02070309020205020404" pitchFamily="49" charset="0"/>
              </a:rPr>
              <a:t>var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allParas.length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allParas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style.backgroundColor</a:t>
            </a:r>
            <a:r>
              <a:rPr lang="en-US" sz="2000" dirty="0">
                <a:latin typeface="Courier New" panose="02070309020205020404" pitchFamily="49" charset="0"/>
                <a:cs typeface="Courier New" panose="02070309020205020404" pitchFamily="49" charset="0"/>
              </a:rPr>
              <a:t> = "yellow";</a:t>
            </a:r>
          </a:p>
          <a:p>
            <a:r>
              <a:rPr lang="en-US" sz="2000" dirty="0">
                <a:latin typeface="Courier New" panose="02070309020205020404" pitchFamily="49" charset="0"/>
                <a:cs typeface="Courier New" panose="02070309020205020404" pitchFamily="49" charset="0"/>
              </a:rPr>
              <a:t>}                                                             </a:t>
            </a:r>
            <a:r>
              <a:rPr lang="en-US" sz="2000" b="1" dirty="0">
                <a:solidFill>
                  <a:schemeClr val="bg1">
                    <a:lumMod val="65000"/>
                  </a:schemeClr>
                </a:solidFill>
                <a:latin typeface="Courier New" panose="02070309020205020404" pitchFamily="49" charset="0"/>
                <a:cs typeface="Courier New" panose="02070309020205020404" pitchFamily="49" charset="0"/>
              </a:rPr>
              <a:t>JS</a:t>
            </a:r>
          </a:p>
        </p:txBody>
      </p:sp>
      <p:sp>
        <p:nvSpPr>
          <p:cNvPr id="13" name="Rectangle 12"/>
          <p:cNvSpPr/>
          <p:nvPr/>
        </p:nvSpPr>
        <p:spPr>
          <a:xfrm>
            <a:off x="457200" y="4179094"/>
            <a:ext cx="8453120" cy="1938992"/>
          </a:xfrm>
          <a:prstGeom prst="rect">
            <a:avLst/>
          </a:prstGeom>
          <a:solidFill>
            <a:srgbClr val="EFF9FF"/>
          </a:solidFill>
          <a:ln w="19050">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&lt;body&gt;</a:t>
            </a:r>
          </a:p>
          <a:p>
            <a:r>
              <a:rPr lang="en-US" sz="2000" dirty="0">
                <a:latin typeface="Courier New" panose="02070309020205020404" pitchFamily="49" charset="0"/>
                <a:cs typeface="Courier New" panose="02070309020205020404" pitchFamily="49" charset="0"/>
              </a:rPr>
              <a:t>  </a:t>
            </a:r>
            <a:r>
              <a:rPr lang="en-US" sz="2000" dirty="0">
                <a:solidFill>
                  <a:srgbClr val="C00000"/>
                </a:solidFill>
                <a:latin typeface="Courier New" panose="02070309020205020404" pitchFamily="49" charset="0"/>
                <a:cs typeface="Courier New" panose="02070309020205020404" pitchFamily="49" charset="0"/>
              </a:rPr>
              <a:t>&lt;p&gt;This is the first paragraph&lt;/p&gt;</a:t>
            </a:r>
          </a:p>
          <a:p>
            <a:r>
              <a:rPr lang="en-US" sz="2000" dirty="0">
                <a:solidFill>
                  <a:srgbClr val="C00000"/>
                </a:solidFill>
                <a:latin typeface="Courier New" panose="02070309020205020404" pitchFamily="49" charset="0"/>
                <a:cs typeface="Courier New" panose="02070309020205020404" pitchFamily="49" charset="0"/>
              </a:rPr>
              <a:t>  &lt;p&gt;This is the second paragraph&lt;/p&gt;</a:t>
            </a:r>
          </a:p>
          <a:p>
            <a:r>
              <a:rPr lang="en-US" sz="2000" dirty="0">
                <a:solidFill>
                  <a:srgbClr val="C00000"/>
                </a:solidFill>
                <a:latin typeface="Courier New" panose="02070309020205020404" pitchFamily="49" charset="0"/>
                <a:cs typeface="Courier New" panose="02070309020205020404" pitchFamily="49" charset="0"/>
              </a:rPr>
              <a:t>  &lt;p&gt;You get the idea...&lt;/p&gt;</a:t>
            </a:r>
          </a:p>
          <a:p>
            <a:r>
              <a:rPr lang="en-US" sz="2000" dirty="0">
                <a:latin typeface="Courier New" panose="02070309020205020404" pitchFamily="49" charset="0"/>
                <a:cs typeface="Courier New" panose="02070309020205020404" pitchFamily="49" charset="0"/>
              </a:rPr>
              <a:t>&lt;/body&gt;                                                     </a:t>
            </a:r>
            <a:r>
              <a:rPr lang="en-US" sz="2000" b="1" dirty="0">
                <a:solidFill>
                  <a:schemeClr val="bg1">
                    <a:lumMod val="65000"/>
                  </a:schemeClr>
                </a:solidFill>
                <a:latin typeface="Courier New" panose="02070309020205020404" pitchFamily="49" charset="0"/>
                <a:cs typeface="Courier New" panose="02070309020205020404" pitchFamily="49" charset="0"/>
              </a:rPr>
              <a:t>HTML</a:t>
            </a:r>
          </a:p>
        </p:txBody>
      </p:sp>
    </p:spTree>
    <p:extLst>
      <p:ext uri="{BB962C8B-B14F-4D97-AF65-F5344CB8AC3E}">
        <p14:creationId xmlns:p14="http://schemas.microsoft.com/office/powerpoint/2010/main" val="3955978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Complex Selectors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11" name="Content Placeholder 2"/>
          <p:cNvSpPr>
            <a:spLocks noGrp="1"/>
          </p:cNvSpPr>
          <p:nvPr>
            <p:ph idx="1"/>
          </p:nvPr>
        </p:nvSpPr>
        <p:spPr>
          <a:xfrm>
            <a:off x="398155" y="1276750"/>
            <a:ext cx="10058400" cy="440266"/>
          </a:xfrm>
        </p:spPr>
        <p:txBody>
          <a:bodyPr>
            <a:normAutofit/>
          </a:bodyPr>
          <a:lstStyle/>
          <a:p>
            <a:r>
              <a:rPr lang="en-US" sz="2200" dirty="0"/>
              <a:t>Highlight all paragraphs inside the section with ID “address”:</a:t>
            </a:r>
          </a:p>
        </p:txBody>
      </p:sp>
      <p:sp>
        <p:nvSpPr>
          <p:cNvPr id="9" name="Rectangle 8"/>
          <p:cNvSpPr/>
          <p:nvPr/>
        </p:nvSpPr>
        <p:spPr>
          <a:xfrm>
            <a:off x="135467" y="1712886"/>
            <a:ext cx="8873066" cy="2246769"/>
          </a:xfrm>
          <a:prstGeom prst="rect">
            <a:avLst/>
          </a:prstGeom>
          <a:solidFill>
            <a:srgbClr val="EFF9FF"/>
          </a:solidFill>
          <a:ln w="19050">
            <a:solidFill>
              <a:schemeClr val="tx1"/>
            </a:solidFill>
          </a:ln>
        </p:spPr>
        <p:txBody>
          <a:bodyPr wrap="square">
            <a:spAutoFit/>
          </a:bodyPr>
          <a:lstStyle/>
          <a:p>
            <a:r>
              <a:rPr lang="en-US" sz="2000" dirty="0">
                <a:solidFill>
                  <a:srgbClr val="00B050"/>
                </a:solidFill>
                <a:latin typeface="Courier New" panose="02070309020205020404" pitchFamily="49" charset="0"/>
                <a:cs typeface="Courier New" panose="02070309020205020404" pitchFamily="49" charset="0"/>
              </a:rPr>
              <a:t>// </a:t>
            </a:r>
            <a:r>
              <a:rPr lang="en-US" sz="2000" dirty="0" err="1">
                <a:solidFill>
                  <a:srgbClr val="00B050"/>
                </a:solidFill>
                <a:latin typeface="Courier New" panose="02070309020205020404" pitchFamily="49" charset="0"/>
                <a:cs typeface="Courier New" panose="02070309020205020404" pitchFamily="49" charset="0"/>
              </a:rPr>
              <a:t>document.getElementById</a:t>
            </a:r>
            <a:r>
              <a:rPr lang="en-US" sz="2000" dirty="0">
                <a:solidFill>
                  <a:srgbClr val="00B050"/>
                </a:solidFill>
                <a:latin typeface="Courier New" panose="02070309020205020404" pitchFamily="49" charset="0"/>
                <a:cs typeface="Courier New" panose="02070309020205020404" pitchFamily="49" charset="0"/>
              </a:rPr>
              <a:t>("address").</a:t>
            </a:r>
            <a:r>
              <a:rPr lang="en-US" sz="2000" dirty="0" err="1">
                <a:solidFill>
                  <a:srgbClr val="00B050"/>
                </a:solidFill>
                <a:latin typeface="Courier New" panose="02070309020205020404" pitchFamily="49" charset="0"/>
                <a:cs typeface="Courier New" panose="02070309020205020404" pitchFamily="49" charset="0"/>
              </a:rPr>
              <a:t>getElementsByTagName</a:t>
            </a:r>
            <a:r>
              <a:rPr lang="en-US" sz="2000" dirty="0">
                <a:solidFill>
                  <a:srgbClr val="00B050"/>
                </a:solidFill>
                <a:latin typeface="Courier New" panose="02070309020205020404" pitchFamily="49" charset="0"/>
                <a:cs typeface="Courier New" panose="02070309020205020404" pitchFamily="49" charset="0"/>
              </a:rPr>
              <a:t>("p")</a:t>
            </a:r>
          </a:p>
          <a:p>
            <a:r>
              <a:rPr lang="en-US" sz="2000" dirty="0" err="1">
                <a:latin typeface="Courier New" panose="02070309020205020404" pitchFamily="49" charset="0"/>
                <a:cs typeface="Courier New" panose="02070309020205020404" pitchFamily="49" charset="0"/>
              </a:rPr>
              <a:t>var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addrParas</a:t>
            </a:r>
            <a:r>
              <a:rPr lang="en-US" sz="2000" dirty="0">
                <a:latin typeface="Courier New" panose="02070309020205020404" pitchFamily="49" charset="0"/>
                <a:cs typeface="Courier New" panose="02070309020205020404" pitchFamily="49" charset="0"/>
              </a:rPr>
              <a:t> = </a:t>
            </a:r>
            <a:r>
              <a:rPr lang="en-US" sz="2000" dirty="0" err="1">
                <a:solidFill>
                  <a:srgbClr val="C00000"/>
                </a:solidFill>
                <a:latin typeface="Courier New" panose="02070309020205020404" pitchFamily="49" charset="0"/>
                <a:cs typeface="Courier New" panose="02070309020205020404" pitchFamily="49" charset="0"/>
              </a:rPr>
              <a:t>document.querySelectorAll</a:t>
            </a:r>
            <a:r>
              <a:rPr lang="en-US" sz="2000" dirty="0">
                <a:latin typeface="Courier New" panose="02070309020205020404" pitchFamily="49" charset="0"/>
                <a:cs typeface="Courier New" panose="02070309020205020404" pitchFamily="49" charset="0"/>
              </a:rPr>
              <a:t>("#address p");</a:t>
            </a:r>
          </a:p>
          <a:p>
            <a:r>
              <a:rPr lang="en-US" sz="2000" dirty="0">
                <a:latin typeface="Courier New" panose="02070309020205020404" pitchFamily="49" charset="0"/>
                <a:cs typeface="Courier New" panose="02070309020205020404" pitchFamily="49" charset="0"/>
              </a:rPr>
              <a:t>for (</a:t>
            </a:r>
            <a:r>
              <a:rPr lang="en-US" sz="2000" dirty="0" err="1">
                <a:latin typeface="Courier New" panose="02070309020205020404" pitchFamily="49" charset="0"/>
                <a:cs typeface="Courier New" panose="02070309020205020404" pitchFamily="49" charset="0"/>
              </a:rPr>
              <a:t>var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addrParas.length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addrParas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style.backgroundColor</a:t>
            </a:r>
            <a:r>
              <a:rPr lang="en-US" sz="2000" dirty="0">
                <a:latin typeface="Courier New" panose="02070309020205020404" pitchFamily="49" charset="0"/>
                <a:cs typeface="Courier New" panose="02070309020205020404" pitchFamily="49" charset="0"/>
              </a:rPr>
              <a:t> = "yellow";</a:t>
            </a:r>
          </a:p>
          <a:p>
            <a:r>
              <a:rPr lang="en-US" sz="2000" dirty="0">
                <a:latin typeface="Courier New" panose="02070309020205020404" pitchFamily="49" charset="0"/>
                <a:cs typeface="Courier New" panose="02070309020205020404" pitchFamily="49" charset="0"/>
              </a:rPr>
              <a:t>}</a:t>
            </a:r>
            <a:endParaRPr lang="en-US" sz="20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10" name="Rectangle 9"/>
          <p:cNvSpPr/>
          <p:nvPr/>
        </p:nvSpPr>
        <p:spPr>
          <a:xfrm>
            <a:off x="135467" y="3994428"/>
            <a:ext cx="9008532" cy="1938992"/>
          </a:xfrm>
          <a:prstGeom prst="rect">
            <a:avLst/>
          </a:prstGeom>
          <a:solidFill>
            <a:srgbClr val="EFF9FF"/>
          </a:solidFill>
          <a:ln w="19050">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&lt;p&gt;This won't be returned!&lt;/p&gt;</a:t>
            </a:r>
          </a:p>
          <a:p>
            <a:r>
              <a:rPr lang="en-US" sz="2000" dirty="0">
                <a:latin typeface="Courier New" panose="02070309020205020404" pitchFamily="49" charset="0"/>
                <a:cs typeface="Courier New" panose="02070309020205020404" pitchFamily="49" charset="0"/>
              </a:rPr>
              <a:t>&lt;div id="address"&gt;</a:t>
            </a:r>
          </a:p>
          <a:p>
            <a:r>
              <a:rPr lang="en-US" sz="2000" dirty="0">
                <a:solidFill>
                  <a:srgbClr val="C00000"/>
                </a:solidFill>
                <a:latin typeface="Courier New" panose="02070309020205020404" pitchFamily="49" charset="0"/>
                <a:cs typeface="Courier New" panose="02070309020205020404" pitchFamily="49" charset="0"/>
              </a:rPr>
              <a:t>  &lt;p&gt;1234 Street&lt;/p&gt;</a:t>
            </a:r>
          </a:p>
          <a:p>
            <a:r>
              <a:rPr lang="en-US" sz="2000" dirty="0">
                <a:solidFill>
                  <a:srgbClr val="C00000"/>
                </a:solidFill>
                <a:latin typeface="Courier New" panose="02070309020205020404" pitchFamily="49" charset="0"/>
                <a:cs typeface="Courier New" panose="02070309020205020404" pitchFamily="49" charset="0"/>
              </a:rPr>
              <a:t>  &lt;p&gt;Seattle, WA&lt;/p&gt;</a:t>
            </a:r>
          </a:p>
          <a:p>
            <a:r>
              <a:rPr lang="en-US" sz="2000" dirty="0">
                <a:latin typeface="Courier New" panose="02070309020205020404" pitchFamily="49" charset="0"/>
                <a:cs typeface="Courier New" panose="02070309020205020404" pitchFamily="49" charset="0"/>
              </a:rPr>
              <a:t>&lt;/div&gt;                                                      </a:t>
            </a:r>
            <a:r>
              <a:rPr lang="en-US" sz="2000" b="1" dirty="0">
                <a:solidFill>
                  <a:schemeClr val="bg1">
                    <a:lumMod val="65000"/>
                  </a:schemeClr>
                </a:solidFill>
                <a:latin typeface="Courier New" panose="02070309020205020404" pitchFamily="49" charset="0"/>
                <a:cs typeface="Courier New" panose="02070309020205020404" pitchFamily="49" charset="0"/>
              </a:rPr>
              <a:t>HTML</a:t>
            </a:r>
          </a:p>
        </p:txBody>
      </p:sp>
      <p:sp>
        <p:nvSpPr>
          <p:cNvPr id="3" name="TextBox 2"/>
          <p:cNvSpPr txBox="1"/>
          <p:nvPr/>
        </p:nvSpPr>
        <p:spPr>
          <a:xfrm>
            <a:off x="10041467" y="5706533"/>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308" y="6075865"/>
            <a:ext cx="1763486" cy="744447"/>
          </a:xfrm>
          <a:prstGeom prst="rect">
            <a:avLst/>
          </a:prstGeom>
        </p:spPr>
      </p:pic>
    </p:spTree>
    <p:extLst>
      <p:ext uri="{BB962C8B-B14F-4D97-AF65-F5344CB8AC3E}">
        <p14:creationId xmlns:p14="http://schemas.microsoft.com/office/powerpoint/2010/main" val="3072840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Common </a:t>
            </a:r>
            <a:r>
              <a:rPr lang="en-US" b="1" dirty="0" err="1">
                <a:solidFill>
                  <a:srgbClr val="008000"/>
                </a:solidFill>
                <a:latin typeface="Century Gothic"/>
                <a:cs typeface="Century Gothic"/>
              </a:rPr>
              <a:t>querySlectorAll</a:t>
            </a:r>
            <a:r>
              <a:rPr lang="en-US" b="1" dirty="0">
                <a:solidFill>
                  <a:srgbClr val="008000"/>
                </a:solidFill>
                <a:latin typeface="Century Gothic"/>
                <a:cs typeface="Century Gothic"/>
              </a:rPr>
              <a:t> issues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3" name="TextBox 2"/>
          <p:cNvSpPr txBox="1"/>
          <p:nvPr/>
        </p:nvSpPr>
        <p:spPr>
          <a:xfrm>
            <a:off x="10041467" y="5706533"/>
            <a:ext cx="184666" cy="369332"/>
          </a:xfrm>
          <a:prstGeom prst="rect">
            <a:avLst/>
          </a:prstGeom>
          <a:noFill/>
        </p:spPr>
        <p:txBody>
          <a:bodyPr wrap="none" rtlCol="0">
            <a:spAutoFit/>
          </a:bodyPr>
          <a:lstStyle/>
          <a:p>
            <a:endParaRPr lang="en-US" dirty="0"/>
          </a:p>
        </p:txBody>
      </p:sp>
      <p:sp>
        <p:nvSpPr>
          <p:cNvPr id="12" name="Rectangle 1"/>
          <p:cNvSpPr>
            <a:spLocks noGrp="1" noChangeArrowheads="1"/>
          </p:cNvSpPr>
          <p:nvPr>
            <p:ph idx="1"/>
          </p:nvPr>
        </p:nvSpPr>
        <p:spPr bwMode="auto">
          <a:xfrm>
            <a:off x="690880" y="1374754"/>
            <a:ext cx="7855997"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a:ln>
                  <a:noFill/>
                </a:ln>
                <a:solidFill>
                  <a:schemeClr val="tx1"/>
                </a:solidFill>
                <a:effectLst/>
                <a:latin typeface="Arial" panose="020B0604020202020204" pitchFamily="34" charset="0"/>
              </a:rPr>
              <a:t>   Many students forget to write </a:t>
            </a:r>
            <a:r>
              <a:rPr kumimoji="0" lang="en-US" sz="2200" b="0" i="0" u="none" strike="noStrike" cap="none" normalizeH="0" baseline="0" dirty="0">
                <a:ln>
                  <a:noFill/>
                </a:ln>
                <a:solidFill>
                  <a:schemeClr val="tx1"/>
                </a:solidFill>
                <a:effectLst/>
                <a:latin typeface="Arial Unicode MS" panose="020B0604020202020204" pitchFamily="34" charset="-128"/>
              </a:rPr>
              <a:t>.</a:t>
            </a:r>
            <a:r>
              <a:rPr kumimoji="0" lang="en-US" sz="2200" b="0" i="0" u="none" strike="noStrike" cap="none" normalizeH="0" baseline="0" dirty="0">
                <a:ln>
                  <a:noFill/>
                </a:ln>
                <a:solidFill>
                  <a:schemeClr val="tx1"/>
                </a:solidFill>
                <a:effectLst/>
              </a:rPr>
              <a:t> or </a:t>
            </a:r>
            <a:r>
              <a:rPr kumimoji="0" lang="en-US" sz="2200" b="0" i="0" u="none" strike="noStrike" cap="none" normalizeH="0" baseline="0" dirty="0">
                <a:ln>
                  <a:noFill/>
                </a:ln>
                <a:solidFill>
                  <a:schemeClr val="tx1"/>
                </a:solidFill>
                <a:effectLst/>
                <a:latin typeface="Arial Unicode MS" panose="020B0604020202020204" pitchFamily="34" charset="-128"/>
              </a:rPr>
              <a:t>#</a:t>
            </a:r>
            <a:r>
              <a:rPr kumimoji="0" lang="en-US" sz="2200" b="0" i="0" u="none" strike="noStrike" cap="none" normalizeH="0" baseline="0" dirty="0">
                <a:ln>
                  <a:noFill/>
                </a:ln>
                <a:solidFill>
                  <a:schemeClr val="tx1"/>
                </a:solidFill>
                <a:effectLst/>
              </a:rPr>
              <a:t> in front of a </a:t>
            </a:r>
            <a:r>
              <a:rPr kumimoji="0" lang="en-US" sz="2200" b="0" i="0" u="none" strike="noStrike" cap="none" normalizeH="0" baseline="0" dirty="0">
                <a:ln>
                  <a:noFill/>
                </a:ln>
                <a:solidFill>
                  <a:schemeClr val="tx1"/>
                </a:solidFill>
                <a:effectLst/>
                <a:latin typeface="Arial Unicode MS" panose="020B0604020202020204" pitchFamily="34" charset="-128"/>
              </a:rPr>
              <a:t>class</a:t>
            </a:r>
            <a:r>
              <a:rPr kumimoji="0" lang="en-US" sz="2200" b="0" i="0" u="none" strike="noStrike" cap="none" normalizeH="0" baseline="0" dirty="0">
                <a:ln>
                  <a:noFill/>
                </a:ln>
                <a:solidFill>
                  <a:schemeClr val="tx1"/>
                </a:solidFill>
                <a:effectLst/>
              </a:rPr>
              <a:t> or </a:t>
            </a:r>
            <a:r>
              <a:rPr kumimoji="0" lang="en-US" sz="2200" b="0" i="0" u="none" strike="noStrike" cap="none" normalizeH="0" baseline="0" dirty="0">
                <a:ln>
                  <a:noFill/>
                </a:ln>
                <a:solidFill>
                  <a:schemeClr val="tx1"/>
                </a:solidFill>
                <a:effectLst/>
                <a:latin typeface="Arial Unicode MS" panose="020B0604020202020204" pitchFamily="34" charset="-128"/>
              </a:rPr>
              <a:t>id</a:t>
            </a:r>
            <a:r>
              <a:rPr kumimoji="0" lang="en-US" sz="2200" b="0" i="0" u="none" strike="noStrike" cap="none" normalizeH="0" baseline="0" dirty="0">
                <a:ln>
                  <a:noFill/>
                </a:ln>
                <a:solidFill>
                  <a:schemeClr val="tx1"/>
                </a:solidFill>
                <a:effectLst/>
              </a:rPr>
              <a:t> </a:t>
            </a:r>
            <a:endParaRPr kumimoji="0" lang="en-US" sz="22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p:nvSpPr>
        <p:spPr>
          <a:xfrm>
            <a:off x="190011" y="1869694"/>
            <a:ext cx="8976267" cy="1261884"/>
          </a:xfrm>
          <a:prstGeom prst="rect">
            <a:avLst/>
          </a:prstGeom>
          <a:solidFill>
            <a:srgbClr val="EFF9FF"/>
          </a:solidFill>
          <a:ln w="19050">
            <a:solidFill>
              <a:schemeClr val="tx1"/>
            </a:solidFill>
          </a:ln>
        </p:spPr>
        <p:txBody>
          <a:bodyPr wrap="square">
            <a:spAutoFit/>
          </a:bodyPr>
          <a:lstStyle/>
          <a:p>
            <a:r>
              <a:rPr lang="en-US" sz="1900" dirty="0">
                <a:solidFill>
                  <a:srgbClr val="00B050"/>
                </a:solidFill>
                <a:latin typeface="Courier New" panose="02070309020205020404" pitchFamily="49" charset="0"/>
                <a:cs typeface="Courier New" panose="02070309020205020404" pitchFamily="49" charset="0"/>
              </a:rPr>
              <a:t>// get all buttons with a class of "control"</a:t>
            </a:r>
          </a:p>
          <a:p>
            <a:r>
              <a:rPr lang="en-US" sz="1900" strike="sngStrike" dirty="0" err="1">
                <a:solidFill>
                  <a:srgbClr val="FF0000"/>
                </a:solidFill>
                <a:latin typeface="Courier New" panose="02070309020205020404" pitchFamily="49" charset="0"/>
                <a:cs typeface="Courier New" panose="02070309020205020404" pitchFamily="49" charset="0"/>
              </a:rPr>
              <a:t>var</a:t>
            </a:r>
            <a:r>
              <a:rPr lang="en-US" sz="1900" strike="sngStrike" dirty="0">
                <a:solidFill>
                  <a:srgbClr val="FF0000"/>
                </a:solidFill>
                <a:latin typeface="Courier New" panose="02070309020205020404" pitchFamily="49" charset="0"/>
                <a:cs typeface="Courier New" panose="02070309020205020404" pitchFamily="49" charset="0"/>
              </a:rPr>
              <a:t> </a:t>
            </a:r>
            <a:r>
              <a:rPr lang="en-US" sz="1900" strike="sngStrike" dirty="0" err="1">
                <a:solidFill>
                  <a:srgbClr val="FF0000"/>
                </a:solidFill>
                <a:latin typeface="Courier New" panose="02070309020205020404" pitchFamily="49" charset="0"/>
                <a:cs typeface="Courier New" panose="02070309020205020404" pitchFamily="49" charset="0"/>
              </a:rPr>
              <a:t>gameButtons</a:t>
            </a:r>
            <a:r>
              <a:rPr lang="en-US" sz="1900" strike="sngStrike" dirty="0">
                <a:solidFill>
                  <a:srgbClr val="FF0000"/>
                </a:solidFill>
                <a:latin typeface="Courier New" panose="02070309020205020404" pitchFamily="49" charset="0"/>
                <a:cs typeface="Courier New" panose="02070309020205020404" pitchFamily="49" charset="0"/>
              </a:rPr>
              <a:t> = </a:t>
            </a:r>
            <a:r>
              <a:rPr lang="en-US" sz="1900" strike="sngStrike" dirty="0" err="1">
                <a:solidFill>
                  <a:srgbClr val="FF0000"/>
                </a:solidFill>
                <a:latin typeface="Courier New" panose="02070309020205020404" pitchFamily="49" charset="0"/>
                <a:cs typeface="Courier New" panose="02070309020205020404" pitchFamily="49" charset="0"/>
              </a:rPr>
              <a:t>document.querySelectorAll</a:t>
            </a:r>
            <a:r>
              <a:rPr lang="en-US" sz="1900" strike="sngStrike" dirty="0">
                <a:solidFill>
                  <a:srgbClr val="FF0000"/>
                </a:solidFill>
                <a:latin typeface="Courier New" panose="02070309020205020404" pitchFamily="49" charset="0"/>
                <a:cs typeface="Courier New" panose="02070309020205020404" pitchFamily="49" charset="0"/>
              </a:rPr>
              <a:t>("control");</a:t>
            </a:r>
          </a:p>
          <a:p>
            <a:r>
              <a:rPr lang="en-US" sz="1900" dirty="0" err="1">
                <a:latin typeface="Courier New" panose="02070309020205020404" pitchFamily="49" charset="0"/>
                <a:cs typeface="Courier New" panose="02070309020205020404" pitchFamily="49" charset="0"/>
              </a:rPr>
              <a:t>var</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gameButtons</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document.querySelectorAll</a:t>
            </a:r>
            <a:r>
              <a:rPr lang="en-US" sz="1900" dirty="0">
                <a:latin typeface="Courier New" panose="02070309020205020404" pitchFamily="49" charset="0"/>
                <a:cs typeface="Courier New" panose="02070309020205020404" pitchFamily="49" charset="0"/>
              </a:rPr>
              <a:t>(".control");         </a:t>
            </a:r>
            <a:r>
              <a:rPr lang="en-US" sz="1900" b="1" dirty="0">
                <a:solidFill>
                  <a:schemeClr val="bg1">
                    <a:lumMod val="65000"/>
                  </a:schemeClr>
                </a:solidFill>
                <a:latin typeface="Courier New" panose="02070309020205020404" pitchFamily="49" charset="0"/>
                <a:cs typeface="Courier New" panose="02070309020205020404" pitchFamily="49" charset="0"/>
              </a:rPr>
              <a:t> JS</a:t>
            </a:r>
          </a:p>
        </p:txBody>
      </p:sp>
      <p:sp>
        <p:nvSpPr>
          <p:cNvPr id="14" name="Rectangle 2"/>
          <p:cNvSpPr>
            <a:spLocks noChangeArrowheads="1"/>
          </p:cNvSpPr>
          <p:nvPr/>
        </p:nvSpPr>
        <p:spPr bwMode="auto">
          <a:xfrm>
            <a:off x="71478" y="3237621"/>
            <a:ext cx="8976267" cy="615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700" b="0" i="0" u="none" strike="noStrike" cap="none" normalizeH="0" baseline="0" dirty="0" err="1">
                <a:ln>
                  <a:noFill/>
                </a:ln>
                <a:solidFill>
                  <a:schemeClr val="tx1"/>
                </a:solidFill>
                <a:effectLst/>
                <a:latin typeface="Arial Unicode MS" panose="020B0604020202020204" pitchFamily="34" charset="-128"/>
              </a:rPr>
              <a:t>querySelectorAll</a:t>
            </a:r>
            <a:r>
              <a:rPr kumimoji="0" lang="en-US" sz="1700" b="0" i="0" u="none" strike="noStrike" cap="none" normalizeH="0" baseline="0" dirty="0">
                <a:ln>
                  <a:noFill/>
                </a:ln>
                <a:solidFill>
                  <a:schemeClr val="tx1"/>
                </a:solidFill>
                <a:effectLst/>
              </a:rPr>
              <a:t> returns an array, not a single element; must loop over the results (</a:t>
            </a:r>
            <a:r>
              <a:rPr kumimoji="0" lang="en-US" sz="1700" b="0" i="0" u="none" strike="noStrike" cap="none" normalizeH="0" baseline="0" dirty="0" err="1">
                <a:ln>
                  <a:noFill/>
                </a:ln>
                <a:solidFill>
                  <a:schemeClr val="tx1"/>
                </a:solidFill>
                <a:effectLst/>
                <a:latin typeface="Arial Unicode MS" panose="020B0604020202020204" pitchFamily="34" charset="-128"/>
              </a:rPr>
              <a:t>document.querySelector</a:t>
            </a:r>
            <a:r>
              <a:rPr kumimoji="0" lang="en-US" sz="1700" b="0" i="0" u="none" strike="noStrike" cap="none" normalizeH="0" baseline="0" dirty="0">
                <a:ln>
                  <a:noFill/>
                </a:ln>
                <a:solidFill>
                  <a:schemeClr val="tx1"/>
                </a:solidFill>
                <a:effectLst/>
              </a:rPr>
              <a:t> returns just the first element that matches, if that's what you want) </a:t>
            </a:r>
            <a:endParaRPr kumimoji="0" lang="en-US" sz="1700" b="0" i="0" u="none" strike="noStrike" cap="none" normalizeH="0" baseline="0" dirty="0">
              <a:ln>
                <a:noFill/>
              </a:ln>
              <a:solidFill>
                <a:schemeClr val="tx1"/>
              </a:solidFill>
              <a:effectLst/>
              <a:latin typeface="Arial" panose="020B0604020202020204" pitchFamily="34" charset="0"/>
            </a:endParaRPr>
          </a:p>
        </p:txBody>
      </p:sp>
      <p:sp>
        <p:nvSpPr>
          <p:cNvPr id="15" name="Rectangle 14"/>
          <p:cNvSpPr/>
          <p:nvPr/>
        </p:nvSpPr>
        <p:spPr>
          <a:xfrm>
            <a:off x="190011" y="3917227"/>
            <a:ext cx="8857734" cy="2431435"/>
          </a:xfrm>
          <a:prstGeom prst="rect">
            <a:avLst/>
          </a:prstGeom>
          <a:solidFill>
            <a:srgbClr val="EFF9FF"/>
          </a:solidFill>
          <a:ln w="19050">
            <a:solidFill>
              <a:schemeClr val="tx1"/>
            </a:solidFill>
          </a:ln>
        </p:spPr>
        <p:txBody>
          <a:bodyPr wrap="square">
            <a:spAutoFit/>
          </a:bodyPr>
          <a:lstStyle/>
          <a:p>
            <a:r>
              <a:rPr lang="en-US" sz="1900" dirty="0">
                <a:solidFill>
                  <a:srgbClr val="00B050"/>
                </a:solidFill>
                <a:latin typeface="Courier New" panose="02070309020205020404" pitchFamily="49" charset="0"/>
                <a:cs typeface="Courier New" panose="02070309020205020404" pitchFamily="49" charset="0"/>
              </a:rPr>
              <a:t>// set all buttons with a class of "control" to have red text</a:t>
            </a:r>
          </a:p>
          <a:p>
            <a:r>
              <a:rPr lang="en-US" sz="1900" strike="sngStrike" dirty="0" err="1">
                <a:solidFill>
                  <a:srgbClr val="FF0000"/>
                </a:solidFill>
                <a:latin typeface="Courier New" panose="02070309020205020404" pitchFamily="49" charset="0"/>
                <a:cs typeface="Courier New" panose="02070309020205020404" pitchFamily="49" charset="0"/>
              </a:rPr>
              <a:t>document.querySelectorAll</a:t>
            </a:r>
            <a:r>
              <a:rPr lang="en-US" sz="1900" strike="sngStrike" dirty="0">
                <a:solidFill>
                  <a:srgbClr val="FF0000"/>
                </a:solidFill>
                <a:latin typeface="Courier New" panose="02070309020205020404" pitchFamily="49" charset="0"/>
                <a:cs typeface="Courier New" panose="02070309020205020404" pitchFamily="49" charset="0"/>
              </a:rPr>
              <a:t>(".</a:t>
            </a:r>
            <a:r>
              <a:rPr lang="en-US" sz="1900" strike="sngStrike" dirty="0" err="1">
                <a:solidFill>
                  <a:srgbClr val="FF0000"/>
                </a:solidFill>
                <a:latin typeface="Courier New" panose="02070309020205020404" pitchFamily="49" charset="0"/>
                <a:cs typeface="Courier New" panose="02070309020205020404" pitchFamily="49" charset="0"/>
              </a:rPr>
              <a:t>gamebutton</a:t>
            </a:r>
            <a:r>
              <a:rPr lang="en-US" sz="1900" strike="sngStrike" dirty="0">
                <a:solidFill>
                  <a:srgbClr val="FF0000"/>
                </a:solidFill>
                <a:latin typeface="Courier New" panose="02070309020205020404" pitchFamily="49" charset="0"/>
                <a:cs typeface="Courier New" panose="02070309020205020404" pitchFamily="49" charset="0"/>
              </a:rPr>
              <a:t>").</a:t>
            </a:r>
            <a:r>
              <a:rPr lang="en-US" sz="1900" strike="sngStrike" dirty="0" err="1">
                <a:solidFill>
                  <a:srgbClr val="FF0000"/>
                </a:solidFill>
                <a:latin typeface="Courier New" panose="02070309020205020404" pitchFamily="49" charset="0"/>
                <a:cs typeface="Courier New" panose="02070309020205020404" pitchFamily="49" charset="0"/>
              </a:rPr>
              <a:t>style.color</a:t>
            </a:r>
            <a:r>
              <a:rPr lang="en-US" sz="1900" strike="sngStrike" dirty="0">
                <a:solidFill>
                  <a:srgbClr val="FF0000"/>
                </a:solidFill>
                <a:latin typeface="Courier New" panose="02070309020205020404" pitchFamily="49" charset="0"/>
                <a:cs typeface="Courier New" panose="02070309020205020404" pitchFamily="49" charset="0"/>
              </a:rPr>
              <a:t> = "red";</a:t>
            </a:r>
          </a:p>
          <a:p>
            <a:r>
              <a:rPr lang="en-US" sz="1900" dirty="0" err="1">
                <a:latin typeface="Courier New" panose="02070309020205020404" pitchFamily="49" charset="0"/>
                <a:cs typeface="Courier New" panose="02070309020205020404" pitchFamily="49" charset="0"/>
              </a:rPr>
              <a:t>var</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gameButtons</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document.querySelector</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gamebutton</a:t>
            </a:r>
            <a:r>
              <a:rPr lang="en-US" sz="1900" dirty="0">
                <a:latin typeface="Courier New" panose="02070309020205020404" pitchFamily="49" charset="0"/>
                <a:cs typeface="Courier New" panose="02070309020205020404" pitchFamily="49" charset="0"/>
              </a:rPr>
              <a:t>");</a:t>
            </a:r>
          </a:p>
          <a:p>
            <a:r>
              <a:rPr lang="en-US" sz="1900" dirty="0">
                <a:latin typeface="Courier New" panose="02070309020205020404" pitchFamily="49" charset="0"/>
                <a:cs typeface="Courier New" panose="02070309020205020404" pitchFamily="49" charset="0"/>
              </a:rPr>
              <a:t>for (</a:t>
            </a:r>
            <a:r>
              <a:rPr lang="en-US" sz="1900" dirty="0" err="1">
                <a:latin typeface="Courier New" panose="02070309020205020404" pitchFamily="49" charset="0"/>
                <a:cs typeface="Courier New" panose="02070309020205020404" pitchFamily="49" charset="0"/>
              </a:rPr>
              <a:t>var</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 0;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&lt; </a:t>
            </a:r>
            <a:r>
              <a:rPr lang="en-US" sz="1900" dirty="0" err="1">
                <a:latin typeface="Courier New" panose="02070309020205020404" pitchFamily="49" charset="0"/>
                <a:cs typeface="Courier New" panose="02070309020205020404" pitchFamily="49" charset="0"/>
              </a:rPr>
              <a:t>gameButtons.length</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a:t>
            </a:r>
          </a:p>
          <a:p>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gameButtons</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style.color</a:t>
            </a:r>
            <a:r>
              <a:rPr lang="en-US" sz="1900" dirty="0">
                <a:latin typeface="Courier New" panose="02070309020205020404" pitchFamily="49" charset="0"/>
                <a:cs typeface="Courier New" panose="02070309020205020404" pitchFamily="49" charset="0"/>
              </a:rPr>
              <a:t> = "red";</a:t>
            </a:r>
          </a:p>
          <a:p>
            <a:r>
              <a:rPr lang="en-US" sz="19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227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b="1" dirty="0">
                <a:solidFill>
                  <a:srgbClr val="008000"/>
                </a:solidFill>
                <a:latin typeface="Century Gothic"/>
                <a:cs typeface="Century Gothic"/>
              </a:rPr>
              <a:t>Problems with Reading/Changing Styles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3" name="TextBox 2"/>
          <p:cNvSpPr txBox="1"/>
          <p:nvPr/>
        </p:nvSpPr>
        <p:spPr>
          <a:xfrm>
            <a:off x="10041467" y="5706533"/>
            <a:ext cx="184666" cy="369332"/>
          </a:xfrm>
          <a:prstGeom prst="rect">
            <a:avLst/>
          </a:prstGeom>
          <a:noFill/>
        </p:spPr>
        <p:txBody>
          <a:bodyPr wrap="none" rtlCol="0">
            <a:spAutoFit/>
          </a:bodyPr>
          <a:lstStyle/>
          <a:p>
            <a:endParaRPr lang="en-US" dirty="0"/>
          </a:p>
        </p:txBody>
      </p:sp>
      <p:sp>
        <p:nvSpPr>
          <p:cNvPr id="15" name="Rectangle 14"/>
          <p:cNvSpPr/>
          <p:nvPr/>
        </p:nvSpPr>
        <p:spPr>
          <a:xfrm>
            <a:off x="143133" y="1291258"/>
            <a:ext cx="8857734" cy="707886"/>
          </a:xfrm>
          <a:prstGeom prst="rect">
            <a:avLst/>
          </a:prstGeom>
          <a:solidFill>
            <a:srgbClr val="EFF9FF"/>
          </a:solidFill>
          <a:ln w="19050">
            <a:solidFill>
              <a:schemeClr val="tx1"/>
            </a:solidFill>
          </a:ln>
        </p:spPr>
        <p:txBody>
          <a:bodyPr wrap="square">
            <a:spAutoFit/>
          </a:bodyPr>
          <a:lstStyle/>
          <a:p>
            <a:r>
              <a:rPr lang="en-US" sz="2000" dirty="0"/>
              <a:t>&lt;button id="</a:t>
            </a:r>
            <a:r>
              <a:rPr lang="en-US" sz="2000" dirty="0" err="1"/>
              <a:t>clickme</a:t>
            </a:r>
            <a:r>
              <a:rPr lang="en-US" sz="2000" dirty="0"/>
              <a:t>" style="font-size:16pt;"&gt;Click Me&lt;/button&gt;</a:t>
            </a:r>
          </a:p>
          <a:p>
            <a:r>
              <a:rPr lang="en-US" sz="2000" i="1" dirty="0"/>
              <a:t>HTML</a:t>
            </a:r>
            <a:endParaRPr lang="en-US" sz="2000" dirty="0"/>
          </a:p>
        </p:txBody>
      </p:sp>
      <p:sp>
        <p:nvSpPr>
          <p:cNvPr id="7" name="Rectangle 6"/>
          <p:cNvSpPr/>
          <p:nvPr/>
        </p:nvSpPr>
        <p:spPr>
          <a:xfrm>
            <a:off x="222738" y="2204112"/>
            <a:ext cx="8108461" cy="2862322"/>
          </a:xfrm>
          <a:prstGeom prst="rect">
            <a:avLst/>
          </a:prstGeom>
          <a:ln>
            <a:solidFill>
              <a:schemeClr val="accent3"/>
            </a:solidFill>
          </a:ln>
        </p:spPr>
        <p:txBody>
          <a:bodyPr wrap="square">
            <a:spAutoFit/>
          </a:bodyPr>
          <a:lstStyle/>
          <a:p>
            <a:r>
              <a:rPr lang="en-US" dirty="0" err="1">
                <a:latin typeface="Courier" charset="0"/>
              </a:rPr>
              <a:t>window.onload</a:t>
            </a:r>
            <a:r>
              <a:rPr lang="en-US" dirty="0">
                <a:latin typeface="Courier" charset="0"/>
              </a:rPr>
              <a:t> = function() {</a:t>
            </a:r>
          </a:p>
          <a:p>
            <a:r>
              <a:rPr lang="en-US" dirty="0">
                <a:latin typeface="Courier" charset="0"/>
              </a:rPr>
              <a:t>  </a:t>
            </a:r>
            <a:r>
              <a:rPr lang="en-US" dirty="0" err="1">
                <a:latin typeface="Courier" charset="0"/>
              </a:rPr>
              <a:t>document.getElementById</a:t>
            </a:r>
            <a:r>
              <a:rPr lang="en-US" dirty="0">
                <a:latin typeface="Courier" charset="0"/>
              </a:rPr>
              <a:t>("</a:t>
            </a:r>
            <a:r>
              <a:rPr lang="en-US" dirty="0" err="1">
                <a:latin typeface="Courier" charset="0"/>
              </a:rPr>
              <a:t>clickme</a:t>
            </a:r>
            <a:r>
              <a:rPr lang="en-US" dirty="0">
                <a:latin typeface="Courier" charset="0"/>
              </a:rPr>
              <a:t>").</a:t>
            </a:r>
            <a:r>
              <a:rPr lang="en-US" dirty="0" err="1">
                <a:latin typeface="Courier" charset="0"/>
              </a:rPr>
              <a:t>onclick</a:t>
            </a:r>
            <a:r>
              <a:rPr lang="en-US" dirty="0">
                <a:latin typeface="Courier" charset="0"/>
              </a:rPr>
              <a:t> = </a:t>
            </a:r>
            <a:r>
              <a:rPr lang="en-US" dirty="0" err="1">
                <a:latin typeface="Courier" charset="0"/>
              </a:rPr>
              <a:t>biggerFont</a:t>
            </a:r>
            <a:r>
              <a:rPr lang="en-US" dirty="0">
                <a:latin typeface="Courier" charset="0"/>
              </a:rPr>
              <a:t>;</a:t>
            </a:r>
          </a:p>
          <a:p>
            <a:r>
              <a:rPr lang="en-US" dirty="0">
                <a:latin typeface="Courier" charset="0"/>
              </a:rPr>
              <a:t>};</a:t>
            </a:r>
          </a:p>
          <a:p>
            <a:endParaRPr lang="en-US" dirty="0">
              <a:latin typeface="Courier" charset="0"/>
            </a:endParaRPr>
          </a:p>
          <a:p>
            <a:r>
              <a:rPr lang="en-US" dirty="0">
                <a:latin typeface="Courier" charset="0"/>
              </a:rPr>
              <a:t>function </a:t>
            </a:r>
            <a:r>
              <a:rPr lang="en-US" dirty="0" err="1">
                <a:latin typeface="Courier" charset="0"/>
              </a:rPr>
              <a:t>biggerFont</a:t>
            </a:r>
            <a:r>
              <a:rPr lang="en-US" dirty="0">
                <a:latin typeface="Courier" charset="0"/>
              </a:rPr>
              <a:t>() {</a:t>
            </a:r>
          </a:p>
          <a:p>
            <a:r>
              <a:rPr lang="en-US" dirty="0">
                <a:latin typeface="Courier" charset="0"/>
              </a:rPr>
              <a:t>  let button = </a:t>
            </a:r>
            <a:r>
              <a:rPr lang="en-US" dirty="0" err="1">
                <a:latin typeface="Courier" charset="0"/>
              </a:rPr>
              <a:t>document.getElementById</a:t>
            </a:r>
            <a:r>
              <a:rPr lang="en-US" dirty="0">
                <a:latin typeface="Courier" charset="0"/>
              </a:rPr>
              <a:t>("</a:t>
            </a:r>
            <a:r>
              <a:rPr lang="en-US" dirty="0" err="1">
                <a:latin typeface="Courier" charset="0"/>
              </a:rPr>
              <a:t>clickme</a:t>
            </a:r>
            <a:r>
              <a:rPr lang="en-US" dirty="0">
                <a:latin typeface="Courier" charset="0"/>
              </a:rPr>
              <a:t>");</a:t>
            </a:r>
          </a:p>
          <a:p>
            <a:r>
              <a:rPr lang="en-US" dirty="0">
                <a:latin typeface="Courier" charset="0"/>
              </a:rPr>
              <a:t>  let size = </a:t>
            </a:r>
            <a:r>
              <a:rPr lang="en-US" dirty="0" err="1">
                <a:latin typeface="Courier" charset="0"/>
              </a:rPr>
              <a:t>parseInt</a:t>
            </a:r>
            <a:r>
              <a:rPr lang="en-US" dirty="0">
                <a:latin typeface="Courier" charset="0"/>
              </a:rPr>
              <a:t>(</a:t>
            </a:r>
            <a:r>
              <a:rPr lang="en-US" dirty="0" err="1">
                <a:latin typeface="Courier" charset="0"/>
              </a:rPr>
              <a:t>button.style.fontSize</a:t>
            </a:r>
            <a:r>
              <a:rPr lang="en-US" dirty="0">
                <a:latin typeface="Courier" charset="0"/>
              </a:rPr>
              <a:t>);</a:t>
            </a:r>
          </a:p>
          <a:p>
            <a:r>
              <a:rPr lang="en-US" dirty="0">
                <a:latin typeface="Courier" charset="0"/>
              </a:rPr>
              <a:t>  </a:t>
            </a:r>
            <a:r>
              <a:rPr lang="en-US" dirty="0" err="1">
                <a:latin typeface="Courier" charset="0"/>
              </a:rPr>
              <a:t>button.style.fontSize</a:t>
            </a:r>
            <a:r>
              <a:rPr lang="en-US" dirty="0">
                <a:latin typeface="Courier" charset="0"/>
              </a:rPr>
              <a:t> = (size + 4) + "</a:t>
            </a:r>
            <a:r>
              <a:rPr lang="en-US" dirty="0" err="1">
                <a:latin typeface="Courier" charset="0"/>
              </a:rPr>
              <a:t>pt</a:t>
            </a:r>
            <a:r>
              <a:rPr lang="en-US" dirty="0">
                <a:latin typeface="Courier" charset="0"/>
              </a:rPr>
              <a:t>";</a:t>
            </a:r>
          </a:p>
          <a:p>
            <a:r>
              <a:rPr lang="en-US" dirty="0">
                <a:latin typeface="Courier" charset="0"/>
              </a:rPr>
              <a:t>}</a:t>
            </a:r>
          </a:p>
          <a:p>
            <a:r>
              <a:rPr lang="en-US" dirty="0">
                <a:latin typeface="Courier" charset="0"/>
              </a:rPr>
              <a:t>JS</a:t>
            </a:r>
            <a:endParaRPr lang="en-US" dirty="0">
              <a:effectLst/>
              <a:latin typeface="Courier" charset="0"/>
            </a:endParaRPr>
          </a:p>
        </p:txBody>
      </p:sp>
      <p:sp>
        <p:nvSpPr>
          <p:cNvPr id="9" name="Rectangle 8"/>
          <p:cNvSpPr/>
          <p:nvPr/>
        </p:nvSpPr>
        <p:spPr>
          <a:xfrm>
            <a:off x="355600" y="5337200"/>
            <a:ext cx="7827108" cy="923330"/>
          </a:xfrm>
          <a:prstGeom prst="rect">
            <a:avLst/>
          </a:prstGeom>
        </p:spPr>
        <p:txBody>
          <a:bodyPr wrap="square">
            <a:spAutoFit/>
          </a:bodyPr>
          <a:lstStyle/>
          <a:p>
            <a:pPr fontAlgn="base"/>
            <a:r>
              <a:rPr lang="en-US" dirty="0">
                <a:latin typeface="Source Sans Pro" charset="0"/>
              </a:rPr>
              <a:t>The style property lets you set any CSS style for an element</a:t>
            </a:r>
          </a:p>
          <a:p>
            <a:pPr fontAlgn="base"/>
            <a:r>
              <a:rPr lang="en-US" b="1" dirty="0">
                <a:latin typeface="inherit" charset="0"/>
              </a:rPr>
              <a:t>A catch:</a:t>
            </a:r>
            <a:r>
              <a:rPr lang="en-US" dirty="0">
                <a:latin typeface="Source Sans Pro" charset="0"/>
              </a:rPr>
              <a:t> you can only use “this” to read styles set in the html or with the DOM .style. You cannot read </a:t>
            </a:r>
            <a:r>
              <a:rPr lang="en-US" dirty="0" err="1">
                <a:latin typeface="Source Sans Pro" charset="0"/>
              </a:rPr>
              <a:t>css</a:t>
            </a:r>
            <a:r>
              <a:rPr lang="en-US" dirty="0">
                <a:latin typeface="Source Sans Pro" charset="0"/>
              </a:rPr>
              <a:t> properties from “</a:t>
            </a:r>
            <a:r>
              <a:rPr lang="en-US" dirty="0" err="1">
                <a:latin typeface="Source Sans Pro" charset="0"/>
              </a:rPr>
              <a:t>this”</a:t>
            </a:r>
            <a:r>
              <a:rPr lang="en-US" dirty="0" err="1">
                <a:solidFill>
                  <a:srgbClr val="FFFFFF"/>
                </a:solidFill>
                <a:latin typeface="Source Sans Pro" charset="0"/>
              </a:rPr>
              <a:t>his</a:t>
            </a:r>
            <a:r>
              <a:rPr lang="en-US" dirty="0">
                <a:solidFill>
                  <a:srgbClr val="FFFFFF"/>
                </a:solidFill>
                <a:latin typeface="Source Sans Pro" charset="0"/>
              </a:rPr>
              <a:t>.</a:t>
            </a:r>
            <a:endParaRPr lang="en-US" b="0" i="0" dirty="0">
              <a:solidFill>
                <a:srgbClr val="FFFFFF"/>
              </a:solidFill>
              <a:effectLst/>
              <a:latin typeface="Source Sans Pro" charset="0"/>
            </a:endParaRPr>
          </a:p>
        </p:txBody>
      </p:sp>
    </p:spTree>
    <p:extLst>
      <p:ext uri="{BB962C8B-B14F-4D97-AF65-F5344CB8AC3E}">
        <p14:creationId xmlns:p14="http://schemas.microsoft.com/office/powerpoint/2010/main" val="2311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Future lecture plan</a:t>
            </a:r>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1432273617"/>
              </p:ext>
            </p:extLst>
          </p:nvPr>
        </p:nvGraphicFramePr>
        <p:xfrm>
          <a:off x="457200" y="1417638"/>
          <a:ext cx="8521359" cy="3440562"/>
        </p:xfrm>
        <a:graphic>
          <a:graphicData uri="http://schemas.openxmlformats.org/drawingml/2006/table">
            <a:tbl>
              <a:tblPr firstRow="1" bandRow="1">
                <a:tableStyleId>{74C1A8A3-306A-4EB7-A6B1-4F7E0EB9C5D6}</a:tableStyleId>
              </a:tblPr>
              <a:tblGrid>
                <a:gridCol w="2840453">
                  <a:extLst>
                    <a:ext uri="{9D8B030D-6E8A-4147-A177-3AD203B41FA5}">
                      <a16:colId xmlns:a16="http://schemas.microsoft.com/office/drawing/2014/main" val="20000"/>
                    </a:ext>
                  </a:extLst>
                </a:gridCol>
                <a:gridCol w="2840453">
                  <a:extLst>
                    <a:ext uri="{9D8B030D-6E8A-4147-A177-3AD203B41FA5}">
                      <a16:colId xmlns:a16="http://schemas.microsoft.com/office/drawing/2014/main" val="20001"/>
                    </a:ext>
                  </a:extLst>
                </a:gridCol>
                <a:gridCol w="2840453">
                  <a:extLst>
                    <a:ext uri="{9D8B030D-6E8A-4147-A177-3AD203B41FA5}">
                      <a16:colId xmlns:a16="http://schemas.microsoft.com/office/drawing/2014/main" val="20002"/>
                    </a:ext>
                  </a:extLst>
                </a:gridCol>
              </a:tblGrid>
              <a:tr h="506774">
                <a:tc>
                  <a:txBody>
                    <a:bodyPr/>
                    <a:lstStyle/>
                    <a:p>
                      <a:r>
                        <a:rPr lang="en-US" dirty="0"/>
                        <a:t>Lectures</a:t>
                      </a:r>
                    </a:p>
                  </a:txBody>
                  <a:tcPr/>
                </a:tc>
                <a:tc>
                  <a:txBody>
                    <a:bodyPr/>
                    <a:lstStyle/>
                    <a:p>
                      <a:r>
                        <a:rPr lang="en-US" dirty="0"/>
                        <a:t> Content</a:t>
                      </a:r>
                    </a:p>
                  </a:txBody>
                  <a:tcPr/>
                </a:tc>
                <a:tc>
                  <a:txBody>
                    <a:bodyPr/>
                    <a:lstStyle/>
                    <a:p>
                      <a:r>
                        <a:rPr lang="en-US" dirty="0"/>
                        <a:t>homework</a:t>
                      </a:r>
                    </a:p>
                  </a:txBody>
                  <a:tcPr/>
                </a:tc>
                <a:extLst>
                  <a:ext uri="{0D108BD9-81ED-4DB2-BD59-A6C34878D82A}">
                    <a16:rowId xmlns:a16="http://schemas.microsoft.com/office/drawing/2014/main" val="10000"/>
                  </a:ext>
                </a:extLst>
              </a:tr>
              <a:tr h="506774">
                <a:tc>
                  <a:txBody>
                    <a:bodyPr/>
                    <a:lstStyle/>
                    <a:p>
                      <a:r>
                        <a:rPr lang="en-US" dirty="0"/>
                        <a:t>March 8</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Walk</a:t>
                      </a:r>
                      <a:r>
                        <a:rPr lang="en-US" baseline="0" dirty="0"/>
                        <a:t> the DOM tree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Rectangle Exercise, Homework 4 out</a:t>
                      </a:r>
                    </a:p>
                  </a:txBody>
                  <a:tcPr/>
                </a:tc>
                <a:extLst>
                  <a:ext uri="{0D108BD9-81ED-4DB2-BD59-A6C34878D82A}">
                    <a16:rowId xmlns:a16="http://schemas.microsoft.com/office/drawing/2014/main" val="10002"/>
                  </a:ext>
                </a:extLst>
              </a:tr>
              <a:tr h="506774">
                <a:tc>
                  <a:txBody>
                    <a:bodyPr/>
                    <a:lstStyle/>
                    <a:p>
                      <a:r>
                        <a:rPr lang="en-US" dirty="0"/>
                        <a:t>March</a:t>
                      </a:r>
                      <a:r>
                        <a:rPr lang="en-US" baseline="0" dirty="0"/>
                        <a:t> 19</a:t>
                      </a:r>
                      <a:endParaRPr lang="en-US" dirty="0"/>
                    </a:p>
                  </a:txBody>
                  <a:tcPr/>
                </a:tc>
                <a:tc>
                  <a:txBody>
                    <a:bodyPr/>
                    <a:lstStyle/>
                    <a:p>
                      <a:r>
                        <a:rPr lang="en-US" dirty="0"/>
                        <a:t>JS review</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CP 3 Out</a:t>
                      </a:r>
                    </a:p>
                  </a:txBody>
                  <a:tcPr/>
                </a:tc>
                <a:extLst>
                  <a:ext uri="{0D108BD9-81ED-4DB2-BD59-A6C34878D82A}">
                    <a16:rowId xmlns:a16="http://schemas.microsoft.com/office/drawing/2014/main" val="10003"/>
                  </a:ext>
                </a:extLst>
              </a:tr>
              <a:tr h="506774">
                <a:tc>
                  <a:txBody>
                    <a:bodyPr/>
                    <a:lstStyle/>
                    <a:p>
                      <a:r>
                        <a:rPr lang="en-US" dirty="0"/>
                        <a:t>March</a:t>
                      </a:r>
                      <a:r>
                        <a:rPr lang="en-US" baseline="0" dirty="0"/>
                        <a:t> 22</a:t>
                      </a:r>
                      <a:endParaRPr lang="en-US" dirty="0"/>
                    </a:p>
                  </a:txBody>
                  <a:tcPr/>
                </a:tc>
                <a:tc>
                  <a:txBody>
                    <a:bodyPr/>
                    <a:lstStyle/>
                    <a:p>
                      <a:r>
                        <a:rPr lang="en-US" dirty="0"/>
                        <a:t>Midterm exam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Homework 4</a:t>
                      </a:r>
                      <a:r>
                        <a:rPr lang="en-US" baseline="0" dirty="0"/>
                        <a:t> Due</a:t>
                      </a:r>
                      <a:endParaRPr lang="en-US" dirty="0"/>
                    </a:p>
                    <a:p>
                      <a:endParaRPr lang="en-US" dirty="0"/>
                    </a:p>
                  </a:txBody>
                  <a:tcPr/>
                </a:tc>
                <a:extLst>
                  <a:ext uri="{0D108BD9-81ED-4DB2-BD59-A6C34878D82A}">
                    <a16:rowId xmlns:a16="http://schemas.microsoft.com/office/drawing/2014/main" val="10004"/>
                  </a:ext>
                </a:extLst>
              </a:tr>
              <a:tr h="506774">
                <a:tc>
                  <a:txBody>
                    <a:bodyPr/>
                    <a:lstStyle/>
                    <a:p>
                      <a:r>
                        <a:rPr lang="en-US" dirty="0"/>
                        <a:t>March 26</a:t>
                      </a:r>
                    </a:p>
                  </a:txBody>
                  <a:tcPr/>
                </a:tc>
                <a:tc>
                  <a:txBody>
                    <a:bodyPr/>
                    <a:lstStyle/>
                    <a:p>
                      <a:r>
                        <a:rPr lang="en-US" dirty="0"/>
                        <a:t>Ajax/JSON</a:t>
                      </a:r>
                    </a:p>
                  </a:txBody>
                  <a:tcPr/>
                </a:tc>
                <a:tc>
                  <a:txBody>
                    <a:bodyPr/>
                    <a:lstStyle/>
                    <a:p>
                      <a:r>
                        <a:rPr lang="en-US" dirty="0"/>
                        <a:t>CP3 Due</a:t>
                      </a:r>
                    </a:p>
                  </a:txBody>
                  <a:tcPr/>
                </a:tc>
                <a:extLst>
                  <a:ext uri="{0D108BD9-81ED-4DB2-BD59-A6C34878D82A}">
                    <a16:rowId xmlns:a16="http://schemas.microsoft.com/office/drawing/2014/main" val="10005"/>
                  </a:ext>
                </a:extLst>
              </a:tr>
              <a:tr h="506774">
                <a:tc>
                  <a:txBody>
                    <a:bodyPr/>
                    <a:lstStyle/>
                    <a:p>
                      <a:r>
                        <a:rPr lang="en-US" dirty="0"/>
                        <a:t>March 30</a:t>
                      </a:r>
                    </a:p>
                  </a:txBody>
                  <a:tcPr/>
                </a:tc>
                <a:tc>
                  <a:txBody>
                    <a:bodyPr/>
                    <a:lstStyle/>
                    <a:p>
                      <a:r>
                        <a:rPr lang="en-US" dirty="0"/>
                        <a:t>Server</a:t>
                      </a:r>
                      <a:r>
                        <a:rPr lang="en-US" baseline="0" dirty="0"/>
                        <a:t> side programming</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Project 5 is out, CP4 out</a:t>
                      </a:r>
                    </a:p>
                    <a:p>
                      <a:endParaRPr lang="en-US" dirty="0"/>
                    </a:p>
                  </a:txBody>
                  <a:tcPr/>
                </a:tc>
                <a:extLst>
                  <a:ext uri="{0D108BD9-81ED-4DB2-BD59-A6C34878D82A}">
                    <a16:rowId xmlns:a16="http://schemas.microsoft.com/office/drawing/2014/main" val="10006"/>
                  </a:ext>
                </a:extLst>
              </a:tr>
            </a:tbl>
          </a:graphicData>
        </a:graphic>
      </p:graphicFrame>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53037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b="1" dirty="0">
                <a:solidFill>
                  <a:srgbClr val="008000"/>
                </a:solidFill>
                <a:latin typeface="Century Gothic"/>
                <a:cs typeface="Century Gothic"/>
              </a:rPr>
              <a:t>Getting/Setting CSS Classes with </a:t>
            </a:r>
            <a:r>
              <a:rPr lang="en-US" sz="3000" b="1" dirty="0" err="1">
                <a:solidFill>
                  <a:srgbClr val="008000"/>
                </a:solidFill>
                <a:latin typeface="Courier" charset="0"/>
                <a:ea typeface="Courier" charset="0"/>
                <a:cs typeface="Courier" charset="0"/>
                <a:hlinkClick r:id="rId3"/>
              </a:rPr>
              <a:t>classlist</a:t>
            </a:r>
            <a:endParaRPr lang="en-US" sz="3000" b="1" dirty="0">
              <a:solidFill>
                <a:srgbClr val="008000"/>
              </a:solidFill>
              <a:latin typeface="Courier" charset="0"/>
              <a:ea typeface="Courier" charset="0"/>
              <a:cs typeface="Courier" charset="0"/>
            </a:endParaRP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3" name="TextBox 2"/>
          <p:cNvSpPr txBox="1"/>
          <p:nvPr/>
        </p:nvSpPr>
        <p:spPr>
          <a:xfrm>
            <a:off x="10041467" y="5706533"/>
            <a:ext cx="184666" cy="369332"/>
          </a:xfrm>
          <a:prstGeom prst="rect">
            <a:avLst/>
          </a:prstGeom>
          <a:noFill/>
        </p:spPr>
        <p:txBody>
          <a:bodyPr wrap="none" rtlCol="0">
            <a:spAutoFit/>
          </a:bodyPr>
          <a:lstStyle/>
          <a:p>
            <a:endParaRPr lang="en-US" dirty="0"/>
          </a:p>
        </p:txBody>
      </p:sp>
      <p:sp>
        <p:nvSpPr>
          <p:cNvPr id="15" name="Rectangle 14"/>
          <p:cNvSpPr/>
          <p:nvPr/>
        </p:nvSpPr>
        <p:spPr>
          <a:xfrm>
            <a:off x="143133" y="1291258"/>
            <a:ext cx="8857734" cy="2246769"/>
          </a:xfrm>
          <a:prstGeom prst="rect">
            <a:avLst/>
          </a:prstGeom>
          <a:solidFill>
            <a:srgbClr val="EFF9FF"/>
          </a:solidFill>
          <a:ln w="19050">
            <a:solidFill>
              <a:schemeClr val="tx1"/>
            </a:solidFill>
          </a:ln>
        </p:spPr>
        <p:txBody>
          <a:bodyPr wrap="square">
            <a:spAutoFit/>
          </a:bodyPr>
          <a:lstStyle/>
          <a:p>
            <a:r>
              <a:rPr lang="en-US" sz="2000" dirty="0">
                <a:latin typeface="Courier" charset="0"/>
                <a:ea typeface="Courier" charset="0"/>
                <a:cs typeface="Courier" charset="0"/>
              </a:rPr>
              <a:t>function </a:t>
            </a:r>
            <a:r>
              <a:rPr lang="en-US" sz="2000" dirty="0" err="1">
                <a:latin typeface="Courier" charset="0"/>
                <a:ea typeface="Courier" charset="0"/>
                <a:cs typeface="Courier" charset="0"/>
              </a:rPr>
              <a:t>highlightField</a:t>
            </a:r>
            <a:r>
              <a:rPr lang="en-US" sz="2000" dirty="0">
                <a:latin typeface="Courier" charset="0"/>
                <a:ea typeface="Courier" charset="0"/>
                <a:cs typeface="Courier" charset="0"/>
              </a:rPr>
              <a:t>() {</a:t>
            </a:r>
          </a:p>
          <a:p>
            <a:r>
              <a:rPr lang="en-US" sz="2000" dirty="0">
                <a:latin typeface="Courier" charset="0"/>
                <a:ea typeface="Courier" charset="0"/>
                <a:cs typeface="Courier" charset="0"/>
              </a:rPr>
              <a:t> // turn text yellow </a:t>
            </a:r>
          </a:p>
          <a:p>
            <a:r>
              <a:rPr lang="en-US" sz="2000" dirty="0">
                <a:latin typeface="Courier" charset="0"/>
                <a:ea typeface="Courier" charset="0"/>
                <a:cs typeface="Courier" charset="0"/>
              </a:rPr>
              <a:t>	let text = </a:t>
            </a:r>
            <a:r>
              <a:rPr lang="en-US" sz="2000" dirty="0" err="1">
                <a:latin typeface="Courier" charset="0"/>
                <a:ea typeface="Courier" charset="0"/>
                <a:cs typeface="Courier" charset="0"/>
              </a:rPr>
              <a:t>document.getElementById</a:t>
            </a:r>
            <a:r>
              <a:rPr lang="en-US" sz="2000" dirty="0">
                <a:latin typeface="Courier" charset="0"/>
                <a:ea typeface="Courier" charset="0"/>
                <a:cs typeface="Courier" charset="0"/>
              </a:rPr>
              <a:t>("text"); </a:t>
            </a:r>
          </a:p>
          <a:p>
            <a:r>
              <a:rPr lang="en-US" sz="2000" dirty="0">
                <a:latin typeface="Courier" charset="0"/>
                <a:ea typeface="Courier" charset="0"/>
                <a:cs typeface="Courier" charset="0"/>
              </a:rPr>
              <a:t>	if (!</a:t>
            </a:r>
            <a:r>
              <a:rPr lang="en-US" sz="2000" dirty="0" err="1">
                <a:latin typeface="Courier" charset="0"/>
                <a:ea typeface="Courier" charset="0"/>
                <a:cs typeface="Courier" charset="0"/>
              </a:rPr>
              <a:t>text.classList.contains</a:t>
            </a:r>
            <a:r>
              <a:rPr lang="en-US" sz="2000" dirty="0">
                <a:latin typeface="Courier" charset="0"/>
                <a:ea typeface="Courier" charset="0"/>
                <a:cs typeface="Courier" charset="0"/>
              </a:rPr>
              <a:t>("invalid"))</a:t>
            </a:r>
          </a:p>
          <a:p>
            <a:r>
              <a:rPr lang="en-US" sz="2000" dirty="0">
                <a:latin typeface="Courier" charset="0"/>
                <a:ea typeface="Courier" charset="0"/>
                <a:cs typeface="Courier" charset="0"/>
              </a:rPr>
              <a:t> 		{ </a:t>
            </a:r>
            <a:r>
              <a:rPr lang="en-US" sz="2000" dirty="0" err="1">
                <a:latin typeface="Courier" charset="0"/>
                <a:ea typeface="Courier" charset="0"/>
                <a:cs typeface="Courier" charset="0"/>
              </a:rPr>
              <a:t>text.classList.add</a:t>
            </a:r>
            <a:r>
              <a:rPr lang="en-US" sz="2000" dirty="0">
                <a:latin typeface="Courier" charset="0"/>
                <a:ea typeface="Courier" charset="0"/>
                <a:cs typeface="Courier" charset="0"/>
              </a:rPr>
              <a:t>("highlight"); </a:t>
            </a:r>
          </a:p>
          <a:p>
            <a:r>
              <a:rPr lang="en-US" sz="2000" dirty="0">
                <a:latin typeface="Courier" charset="0"/>
                <a:ea typeface="Courier" charset="0"/>
                <a:cs typeface="Courier" charset="0"/>
              </a:rPr>
              <a:t>	} </a:t>
            </a:r>
          </a:p>
          <a:p>
            <a:r>
              <a:rPr lang="en-US" sz="2000" dirty="0">
                <a:latin typeface="Courier" charset="0"/>
                <a:ea typeface="Courier" charset="0"/>
                <a:cs typeface="Courier" charset="0"/>
              </a:rPr>
              <a:t>}</a:t>
            </a:r>
          </a:p>
        </p:txBody>
      </p:sp>
      <p:sp>
        <p:nvSpPr>
          <p:cNvPr id="9" name="Rectangle 8"/>
          <p:cNvSpPr/>
          <p:nvPr/>
        </p:nvSpPr>
        <p:spPr>
          <a:xfrm>
            <a:off x="143133" y="3791717"/>
            <a:ext cx="7827108" cy="3416320"/>
          </a:xfrm>
          <a:prstGeom prst="rect">
            <a:avLst/>
          </a:prstGeom>
        </p:spPr>
        <p:txBody>
          <a:bodyPr wrap="square">
            <a:spAutoFit/>
          </a:bodyPr>
          <a:lstStyle/>
          <a:p>
            <a:pPr fontAlgn="base"/>
            <a:r>
              <a:rPr lang="en-US" dirty="0" err="1">
                <a:latin typeface="Courier" charset="0"/>
                <a:ea typeface="Courier" charset="0"/>
                <a:cs typeface="Courier" charset="0"/>
              </a:rPr>
              <a:t>classList</a:t>
            </a:r>
            <a:r>
              <a:rPr lang="en-US" dirty="0">
                <a:latin typeface="Source Sans Pro" charset="0"/>
              </a:rPr>
              <a:t> collection has  methods </a:t>
            </a:r>
            <a:r>
              <a:rPr lang="en-US" dirty="0">
                <a:latin typeface="Courier" charset="0"/>
                <a:ea typeface="Courier" charset="0"/>
                <a:cs typeface="Courier" charset="0"/>
              </a:rPr>
              <a:t>add, remove, contains, and toggle</a:t>
            </a:r>
            <a:r>
              <a:rPr lang="en-US" dirty="0">
                <a:latin typeface="Source Sans Pro" charset="0"/>
              </a:rPr>
              <a:t> to manipulate CSS classes. </a:t>
            </a:r>
          </a:p>
          <a:p>
            <a:pPr fontAlgn="base"/>
            <a:r>
              <a:rPr lang="en-US" dirty="0">
                <a:solidFill>
                  <a:srgbClr val="FFFFFF"/>
                </a:solidFill>
                <a:latin typeface="Source Sans Pro" charset="0"/>
              </a:rPr>
              <a:t>.</a:t>
            </a:r>
          </a:p>
          <a:p>
            <a:pPr fontAlgn="base"/>
            <a:r>
              <a:rPr lang="en-US" dirty="0">
                <a:solidFill>
                  <a:schemeClr val="bg1">
                    <a:lumMod val="50000"/>
                  </a:schemeClr>
                </a:solidFill>
                <a:latin typeface="Courier" charset="0"/>
                <a:ea typeface="Courier" charset="0"/>
                <a:cs typeface="Courier" charset="0"/>
              </a:rPr>
              <a:t>// div is an object reference to a &lt;div&gt; element with class="foo bar" </a:t>
            </a:r>
            <a:r>
              <a:rPr lang="en-US" dirty="0" err="1">
                <a:solidFill>
                  <a:schemeClr val="bg1">
                    <a:lumMod val="50000"/>
                  </a:schemeClr>
                </a:solidFill>
                <a:latin typeface="Courier" charset="0"/>
                <a:ea typeface="Courier" charset="0"/>
                <a:cs typeface="Courier" charset="0"/>
              </a:rPr>
              <a:t>div.classList.remove</a:t>
            </a:r>
            <a:r>
              <a:rPr lang="en-US" dirty="0">
                <a:solidFill>
                  <a:schemeClr val="bg1">
                    <a:lumMod val="50000"/>
                  </a:schemeClr>
                </a:solidFill>
                <a:latin typeface="Courier" charset="0"/>
                <a:ea typeface="Courier" charset="0"/>
                <a:cs typeface="Courier" charset="0"/>
              </a:rPr>
              <a:t>("foo"); </a:t>
            </a:r>
          </a:p>
          <a:p>
            <a:pPr fontAlgn="base"/>
            <a:r>
              <a:rPr lang="en-US" dirty="0" err="1">
                <a:solidFill>
                  <a:schemeClr val="bg1">
                    <a:lumMod val="50000"/>
                  </a:schemeClr>
                </a:solidFill>
                <a:latin typeface="Courier" charset="0"/>
                <a:ea typeface="Courier" charset="0"/>
                <a:cs typeface="Courier" charset="0"/>
              </a:rPr>
              <a:t>div.classList.add</a:t>
            </a:r>
            <a:r>
              <a:rPr lang="en-US" dirty="0">
                <a:solidFill>
                  <a:schemeClr val="bg1">
                    <a:lumMod val="50000"/>
                  </a:schemeClr>
                </a:solidFill>
                <a:latin typeface="Courier" charset="0"/>
                <a:ea typeface="Courier" charset="0"/>
                <a:cs typeface="Courier" charset="0"/>
              </a:rPr>
              <a:t>("</a:t>
            </a:r>
            <a:r>
              <a:rPr lang="en-US" dirty="0" err="1">
                <a:solidFill>
                  <a:schemeClr val="bg1">
                    <a:lumMod val="50000"/>
                  </a:schemeClr>
                </a:solidFill>
                <a:latin typeface="Courier" charset="0"/>
                <a:ea typeface="Courier" charset="0"/>
                <a:cs typeface="Courier" charset="0"/>
              </a:rPr>
              <a:t>anotherclass</a:t>
            </a:r>
            <a:r>
              <a:rPr lang="en-US" dirty="0">
                <a:solidFill>
                  <a:schemeClr val="bg1">
                    <a:lumMod val="50000"/>
                  </a:schemeClr>
                </a:solidFill>
                <a:latin typeface="Courier" charset="0"/>
                <a:ea typeface="Courier" charset="0"/>
                <a:cs typeface="Courier" charset="0"/>
              </a:rPr>
              <a:t>");</a:t>
            </a:r>
          </a:p>
          <a:p>
            <a:pPr fontAlgn="base"/>
            <a:r>
              <a:rPr lang="en-US" dirty="0">
                <a:solidFill>
                  <a:schemeClr val="bg1">
                    <a:lumMod val="50000"/>
                  </a:schemeClr>
                </a:solidFill>
                <a:latin typeface="Courier" charset="0"/>
                <a:ea typeface="Courier" charset="0"/>
                <a:cs typeface="Courier" charset="0"/>
              </a:rPr>
              <a:t> // if visible is set remove it, otherwise add it </a:t>
            </a:r>
            <a:r>
              <a:rPr lang="en-US" dirty="0" err="1">
                <a:solidFill>
                  <a:schemeClr val="bg1">
                    <a:lumMod val="50000"/>
                  </a:schemeClr>
                </a:solidFill>
                <a:latin typeface="Courier" charset="0"/>
                <a:ea typeface="Courier" charset="0"/>
                <a:cs typeface="Courier" charset="0"/>
              </a:rPr>
              <a:t>div.classList.toggle</a:t>
            </a:r>
            <a:r>
              <a:rPr lang="en-US" dirty="0">
                <a:solidFill>
                  <a:schemeClr val="bg1">
                    <a:lumMod val="50000"/>
                  </a:schemeClr>
                </a:solidFill>
                <a:latin typeface="Courier" charset="0"/>
                <a:ea typeface="Courier" charset="0"/>
                <a:cs typeface="Courier" charset="0"/>
              </a:rPr>
              <a:t>("visible"); </a:t>
            </a:r>
          </a:p>
          <a:p>
            <a:pPr fontAlgn="base"/>
            <a:r>
              <a:rPr lang="en-US" dirty="0">
                <a:solidFill>
                  <a:schemeClr val="bg1">
                    <a:lumMod val="50000"/>
                  </a:schemeClr>
                </a:solidFill>
                <a:latin typeface="Courier" charset="0"/>
                <a:ea typeface="Courier" charset="0"/>
                <a:cs typeface="Courier" charset="0"/>
              </a:rPr>
              <a:t>// add/remove visible, depending on test conditional, </a:t>
            </a:r>
            <a:r>
              <a:rPr lang="en-US" dirty="0" err="1">
                <a:solidFill>
                  <a:schemeClr val="bg1">
                    <a:lumMod val="50000"/>
                  </a:schemeClr>
                </a:solidFill>
                <a:latin typeface="Courier" charset="0"/>
                <a:ea typeface="Courier" charset="0"/>
                <a:cs typeface="Courier" charset="0"/>
              </a:rPr>
              <a:t>i</a:t>
            </a:r>
            <a:r>
              <a:rPr lang="en-US" dirty="0">
                <a:solidFill>
                  <a:schemeClr val="bg1">
                    <a:lumMod val="50000"/>
                  </a:schemeClr>
                </a:solidFill>
                <a:latin typeface="Courier" charset="0"/>
                <a:ea typeface="Courier" charset="0"/>
                <a:cs typeface="Courier" charset="0"/>
              </a:rPr>
              <a:t> less than 10 </a:t>
            </a:r>
            <a:r>
              <a:rPr lang="en-US" dirty="0" err="1">
                <a:solidFill>
                  <a:schemeClr val="bg1">
                    <a:lumMod val="50000"/>
                  </a:schemeClr>
                </a:solidFill>
                <a:latin typeface="Courier" charset="0"/>
                <a:ea typeface="Courier" charset="0"/>
                <a:cs typeface="Courier" charset="0"/>
              </a:rPr>
              <a:t>div.classList.toggle</a:t>
            </a:r>
            <a:r>
              <a:rPr lang="en-US" dirty="0">
                <a:solidFill>
                  <a:schemeClr val="bg1">
                    <a:lumMod val="50000"/>
                  </a:schemeClr>
                </a:solidFill>
                <a:latin typeface="Courier" charset="0"/>
                <a:ea typeface="Courier" charset="0"/>
                <a:cs typeface="Courier" charset="0"/>
              </a:rPr>
              <a:t>("visible", </a:t>
            </a:r>
            <a:r>
              <a:rPr lang="en-US" dirty="0" err="1">
                <a:solidFill>
                  <a:schemeClr val="bg1">
                    <a:lumMod val="50000"/>
                  </a:schemeClr>
                </a:solidFill>
                <a:latin typeface="Courier" charset="0"/>
                <a:ea typeface="Courier" charset="0"/>
                <a:cs typeface="Courier" charset="0"/>
              </a:rPr>
              <a:t>i</a:t>
            </a:r>
            <a:r>
              <a:rPr lang="en-US" dirty="0">
                <a:solidFill>
                  <a:schemeClr val="bg1">
                    <a:lumMod val="50000"/>
                  </a:schemeClr>
                </a:solidFill>
                <a:latin typeface="Courier" charset="0"/>
                <a:ea typeface="Courier" charset="0"/>
                <a:cs typeface="Courier" charset="0"/>
              </a:rPr>
              <a:t> &lt; 10 ); </a:t>
            </a:r>
            <a:br>
              <a:rPr lang="en-US" dirty="0"/>
            </a:br>
            <a:br>
              <a:rPr lang="en-US" dirty="0"/>
            </a:br>
            <a:endParaRPr lang="en-US" b="0" i="0" dirty="0">
              <a:solidFill>
                <a:srgbClr val="FFFFFF"/>
              </a:solidFill>
              <a:effectLst/>
              <a:latin typeface="Source Sans Pro" charset="0"/>
            </a:endParaRPr>
          </a:p>
        </p:txBody>
      </p:sp>
    </p:spTree>
    <p:extLst>
      <p:ext uri="{BB962C8B-B14F-4D97-AF65-F5344CB8AC3E}">
        <p14:creationId xmlns:p14="http://schemas.microsoft.com/office/powerpoint/2010/main" val="883672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77" y="-77054"/>
            <a:ext cx="8229600" cy="1143000"/>
          </a:xfrm>
        </p:spPr>
        <p:txBody>
          <a:bodyPr>
            <a:noAutofit/>
          </a:bodyPr>
          <a:lstStyle/>
          <a:p>
            <a:r>
              <a:rPr lang="en-US" sz="3000" b="1" dirty="0">
                <a:solidFill>
                  <a:srgbClr val="008000"/>
                </a:solidFill>
                <a:latin typeface="Century Gothic"/>
                <a:cs typeface="Century Gothic"/>
              </a:rPr>
              <a:t>Removing a Node from a page</a:t>
            </a:r>
            <a:endParaRPr lang="en-US" sz="3000" b="1" dirty="0">
              <a:solidFill>
                <a:srgbClr val="008000"/>
              </a:solidFill>
              <a:latin typeface="Courier" charset="0"/>
              <a:ea typeface="Courier" charset="0"/>
              <a:cs typeface="Courier" charset="0"/>
            </a:endParaRP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3" name="TextBox 2"/>
          <p:cNvSpPr txBox="1"/>
          <p:nvPr/>
        </p:nvSpPr>
        <p:spPr>
          <a:xfrm>
            <a:off x="10041467" y="5706533"/>
            <a:ext cx="184666" cy="369332"/>
          </a:xfrm>
          <a:prstGeom prst="rect">
            <a:avLst/>
          </a:prstGeom>
          <a:noFill/>
        </p:spPr>
        <p:txBody>
          <a:bodyPr wrap="none" rtlCol="0">
            <a:spAutoFit/>
          </a:bodyPr>
          <a:lstStyle/>
          <a:p>
            <a:endParaRPr lang="en-US" dirty="0"/>
          </a:p>
        </p:txBody>
      </p:sp>
      <p:sp>
        <p:nvSpPr>
          <p:cNvPr id="15" name="Rectangle 14"/>
          <p:cNvSpPr/>
          <p:nvPr/>
        </p:nvSpPr>
        <p:spPr>
          <a:xfrm>
            <a:off x="143133" y="2098946"/>
            <a:ext cx="8857734" cy="1323439"/>
          </a:xfrm>
          <a:prstGeom prst="rect">
            <a:avLst/>
          </a:prstGeom>
          <a:solidFill>
            <a:srgbClr val="EFF9FF"/>
          </a:solidFill>
          <a:ln w="19050">
            <a:solidFill>
              <a:schemeClr val="tx1"/>
            </a:solidFill>
          </a:ln>
        </p:spPr>
        <p:txBody>
          <a:bodyPr wrap="square">
            <a:spAutoFit/>
          </a:bodyPr>
          <a:lstStyle/>
          <a:p>
            <a:r>
              <a:rPr lang="en-US" sz="2000" dirty="0">
                <a:latin typeface="Courier" charset="0"/>
                <a:ea typeface="Courier" charset="0"/>
                <a:cs typeface="Courier" charset="0"/>
              </a:rPr>
              <a:t>function </a:t>
            </a:r>
            <a:r>
              <a:rPr lang="en-US" sz="2000" dirty="0" err="1">
                <a:latin typeface="Courier" charset="0"/>
                <a:ea typeface="Courier" charset="0"/>
                <a:cs typeface="Courier" charset="0"/>
              </a:rPr>
              <a:t>slideClick</a:t>
            </a:r>
            <a:r>
              <a:rPr lang="en-US" sz="2000" dirty="0">
                <a:latin typeface="Courier" charset="0"/>
                <a:ea typeface="Courier" charset="0"/>
                <a:cs typeface="Courier" charset="0"/>
              </a:rPr>
              <a:t>() { </a:t>
            </a:r>
          </a:p>
          <a:p>
            <a:r>
              <a:rPr lang="en-US" sz="2000" dirty="0">
                <a:latin typeface="Courier" charset="0"/>
                <a:ea typeface="Courier" charset="0"/>
                <a:cs typeface="Courier" charset="0"/>
              </a:rPr>
              <a:t>	let bullet = </a:t>
            </a:r>
            <a:r>
              <a:rPr lang="en-US" sz="2000" dirty="0" err="1">
                <a:latin typeface="Courier" charset="0"/>
                <a:ea typeface="Courier" charset="0"/>
                <a:cs typeface="Courier" charset="0"/>
              </a:rPr>
              <a:t>document.getElementById</a:t>
            </a:r>
            <a:r>
              <a:rPr lang="en-US" sz="2000" dirty="0">
                <a:latin typeface="Courier" charset="0"/>
                <a:ea typeface="Courier" charset="0"/>
                <a:cs typeface="Courier" charset="0"/>
              </a:rPr>
              <a:t>("</a:t>
            </a:r>
            <a:r>
              <a:rPr lang="en-US" sz="2000" dirty="0" err="1">
                <a:latin typeface="Courier" charset="0"/>
                <a:ea typeface="Courier" charset="0"/>
                <a:cs typeface="Courier" charset="0"/>
              </a:rPr>
              <a:t>removeme</a:t>
            </a:r>
            <a:r>
              <a:rPr lang="en-US" sz="2000" dirty="0">
                <a:latin typeface="Courier" charset="0"/>
                <a:ea typeface="Courier" charset="0"/>
                <a:cs typeface="Courier" charset="0"/>
              </a:rPr>
              <a:t>"); 	</a:t>
            </a:r>
            <a:r>
              <a:rPr lang="en-US" sz="2000" dirty="0" err="1">
                <a:latin typeface="Courier" charset="0"/>
                <a:ea typeface="Courier" charset="0"/>
                <a:cs typeface="Courier" charset="0"/>
              </a:rPr>
              <a:t>bullet.parentNode.removeChild</a:t>
            </a:r>
            <a:r>
              <a:rPr lang="en-US" sz="2000" dirty="0">
                <a:latin typeface="Courier" charset="0"/>
                <a:ea typeface="Courier" charset="0"/>
                <a:cs typeface="Courier" charset="0"/>
              </a:rPr>
              <a:t>(bullet); </a:t>
            </a:r>
          </a:p>
          <a:p>
            <a:r>
              <a:rPr lang="en-US" sz="2000" dirty="0">
                <a:latin typeface="Courier" charset="0"/>
                <a:ea typeface="Courier" charset="0"/>
                <a:cs typeface="Courier" charset="0"/>
              </a:rPr>
              <a:t>}</a:t>
            </a:r>
          </a:p>
        </p:txBody>
      </p:sp>
      <p:sp>
        <p:nvSpPr>
          <p:cNvPr id="9" name="Rectangle 8"/>
          <p:cNvSpPr/>
          <p:nvPr/>
        </p:nvSpPr>
        <p:spPr>
          <a:xfrm>
            <a:off x="143133" y="3791717"/>
            <a:ext cx="7827108" cy="369332"/>
          </a:xfrm>
          <a:prstGeom prst="rect">
            <a:avLst/>
          </a:prstGeom>
        </p:spPr>
        <p:txBody>
          <a:bodyPr wrap="square">
            <a:spAutoFit/>
          </a:bodyPr>
          <a:lstStyle/>
          <a:p>
            <a:pPr fontAlgn="base"/>
            <a:r>
              <a:rPr lang="en-US" b="0" i="0" dirty="0">
                <a:solidFill>
                  <a:schemeClr val="bg1">
                    <a:lumMod val="50000"/>
                  </a:schemeClr>
                </a:solidFill>
                <a:effectLst/>
                <a:latin typeface="Source Sans Pro" charset="0"/>
              </a:rPr>
              <a:t>Add odd </a:t>
            </a:r>
            <a:r>
              <a:rPr lang="en-US" b="0" i="0" dirty="0" err="1">
                <a:solidFill>
                  <a:schemeClr val="bg1">
                    <a:lumMod val="50000"/>
                  </a:schemeClr>
                </a:solidFill>
                <a:effectLst/>
                <a:latin typeface="Source Sans Pro" charset="0"/>
              </a:rPr>
              <a:t>idio</a:t>
            </a:r>
            <a:r>
              <a:rPr lang="en-US" b="0" i="0" dirty="0">
                <a:solidFill>
                  <a:schemeClr val="bg1">
                    <a:lumMod val="50000"/>
                  </a:schemeClr>
                </a:solidFill>
                <a:effectLst/>
                <a:latin typeface="Source Sans Pro" charset="0"/>
              </a:rPr>
              <a:t>: </a:t>
            </a:r>
            <a:r>
              <a:rPr lang="en-US" b="0" i="1" dirty="0" err="1">
                <a:solidFill>
                  <a:schemeClr val="tx2"/>
                </a:solidFill>
                <a:effectLst/>
                <a:latin typeface="Source Sans Pro" charset="0"/>
              </a:rPr>
              <a:t>obj</a:t>
            </a:r>
            <a:r>
              <a:rPr lang="en-US" b="0" i="0" dirty="0">
                <a:solidFill>
                  <a:schemeClr val="bg1">
                    <a:lumMod val="50000"/>
                  </a:schemeClr>
                </a:solidFill>
                <a:effectLst/>
                <a:latin typeface="Source Sans Pro" charset="0"/>
              </a:rPr>
              <a:t>/</a:t>
            </a:r>
            <a:r>
              <a:rPr lang="en-US" b="0" i="0" dirty="0" err="1">
                <a:solidFill>
                  <a:schemeClr val="bg1">
                    <a:lumMod val="50000"/>
                  </a:schemeClr>
                </a:solidFill>
                <a:effectLst/>
                <a:latin typeface="Source Sans Pro" charset="0"/>
              </a:rPr>
              <a:t>parentNode</a:t>
            </a:r>
            <a:r>
              <a:rPr lang="en-US" b="0" i="0" dirty="0">
                <a:solidFill>
                  <a:schemeClr val="bg1">
                    <a:lumMod val="50000"/>
                  </a:schemeClr>
                </a:solidFill>
                <a:effectLst/>
                <a:latin typeface="Source Sans Pro" charset="0"/>
              </a:rPr>
              <a:t>. remove(</a:t>
            </a:r>
            <a:r>
              <a:rPr lang="en-US" b="0" i="1" dirty="0" err="1">
                <a:solidFill>
                  <a:schemeClr val="tx2"/>
                </a:solidFill>
                <a:effectLst/>
                <a:latin typeface="Source Sans Pro" charset="0"/>
              </a:rPr>
              <a:t>obj</a:t>
            </a:r>
            <a:r>
              <a:rPr lang="en-US" b="0" i="0" dirty="0">
                <a:solidFill>
                  <a:schemeClr val="bg1">
                    <a:lumMod val="50000"/>
                  </a:schemeClr>
                </a:solidFill>
                <a:effectLst/>
                <a:latin typeface="Source Sans Pro" charset="0"/>
              </a:rPr>
              <a:t>)</a:t>
            </a:r>
            <a:endParaRPr lang="en-US" b="0" i="0" dirty="0">
              <a:solidFill>
                <a:srgbClr val="FFFFFF"/>
              </a:solidFill>
              <a:effectLst/>
              <a:latin typeface="Source Sans Pro" charset="0"/>
            </a:endParaRPr>
          </a:p>
        </p:txBody>
      </p:sp>
    </p:spTree>
    <p:extLst>
      <p:ext uri="{BB962C8B-B14F-4D97-AF65-F5344CB8AC3E}">
        <p14:creationId xmlns:p14="http://schemas.microsoft.com/office/powerpoint/2010/main" val="677402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77" y="-77054"/>
            <a:ext cx="8229600" cy="1143000"/>
          </a:xfrm>
        </p:spPr>
        <p:txBody>
          <a:bodyPr>
            <a:noAutofit/>
          </a:bodyPr>
          <a:lstStyle/>
          <a:p>
            <a:r>
              <a:rPr lang="en-US" sz="3000" b="1" dirty="0">
                <a:solidFill>
                  <a:srgbClr val="008000"/>
                </a:solidFill>
                <a:latin typeface="Century Gothic"/>
                <a:cs typeface="Century Gothic"/>
              </a:rPr>
              <a:t>Types of DOM node</a:t>
            </a:r>
            <a:endParaRPr lang="en-US" sz="3000" b="1" dirty="0">
              <a:solidFill>
                <a:srgbClr val="008000"/>
              </a:solidFill>
              <a:latin typeface="Courier" charset="0"/>
              <a:ea typeface="Courier" charset="0"/>
              <a:cs typeface="Courier" charset="0"/>
            </a:endParaRP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3" name="TextBox 2"/>
          <p:cNvSpPr txBox="1"/>
          <p:nvPr/>
        </p:nvSpPr>
        <p:spPr>
          <a:xfrm>
            <a:off x="10041467" y="5706533"/>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677" y="1689430"/>
            <a:ext cx="8826098" cy="4240664"/>
          </a:xfrm>
          <a:prstGeom prst="rect">
            <a:avLst/>
          </a:prstGeom>
        </p:spPr>
      </p:pic>
    </p:spTree>
    <p:extLst>
      <p:ext uri="{BB962C8B-B14F-4D97-AF65-F5344CB8AC3E}">
        <p14:creationId xmlns:p14="http://schemas.microsoft.com/office/powerpoint/2010/main" val="147040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Traversing the DOM tree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pic>
        <p:nvPicPr>
          <p:cNvPr id="6" name="Picture 5" descr="Screen Shot 2016-03-14 at 4.35.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2463800"/>
            <a:ext cx="9144000" cy="1848000"/>
          </a:xfrm>
          <a:prstGeom prst="rect">
            <a:avLst/>
          </a:prstGeom>
        </p:spPr>
      </p:pic>
    </p:spTree>
    <p:extLst>
      <p:ext uri="{BB962C8B-B14F-4D97-AF65-F5344CB8AC3E}">
        <p14:creationId xmlns:p14="http://schemas.microsoft.com/office/powerpoint/2010/main" val="2443774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DOM tree transverse example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1501"/>
            <a:ext cx="9144000" cy="5265854"/>
          </a:xfrm>
          <a:prstGeom prst="rect">
            <a:avLst/>
          </a:prstGeom>
        </p:spPr>
      </p:pic>
    </p:spTree>
    <p:extLst>
      <p:ext uri="{BB962C8B-B14F-4D97-AF65-F5344CB8AC3E}">
        <p14:creationId xmlns:p14="http://schemas.microsoft.com/office/powerpoint/2010/main" val="400620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Example: replace child</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9" name="Rectangle 8"/>
          <p:cNvSpPr/>
          <p:nvPr/>
        </p:nvSpPr>
        <p:spPr>
          <a:xfrm>
            <a:off x="206592" y="1752461"/>
            <a:ext cx="8480208" cy="1015663"/>
          </a:xfrm>
          <a:prstGeom prst="rect">
            <a:avLst/>
          </a:prstGeom>
          <a:solidFill>
            <a:srgbClr val="EFF9FF"/>
          </a:solidFill>
          <a:ln w="19050">
            <a:solidFill>
              <a:schemeClr val="tx1"/>
            </a:solidFill>
          </a:ln>
        </p:spPr>
        <p:txBody>
          <a:bodyPr wrap="square">
            <a:spAutoFit/>
          </a:bodyPr>
          <a:lstStyle/>
          <a:p>
            <a:r>
              <a:rPr lang="en-US" sz="2000" b="1" dirty="0">
                <a:solidFill>
                  <a:schemeClr val="bg1">
                    <a:lumMod val="65000"/>
                  </a:schemeClr>
                </a:solidFill>
                <a:latin typeface="Courier New" panose="02070309020205020404" pitchFamily="49" charset="0"/>
                <a:cs typeface="Courier New" panose="02070309020205020404" pitchFamily="49" charset="0"/>
              </a:rPr>
              <a:t>&lt;</a:t>
            </a:r>
            <a:r>
              <a:rPr lang="en-US" sz="2000" b="1" dirty="0" err="1">
                <a:solidFill>
                  <a:schemeClr val="bg1">
                    <a:lumMod val="65000"/>
                  </a:schemeClr>
                </a:solidFill>
                <a:latin typeface="Courier New" panose="02070309020205020404" pitchFamily="49" charset="0"/>
                <a:cs typeface="Courier New" panose="02070309020205020404" pitchFamily="49" charset="0"/>
              </a:rPr>
              <a:t>ul</a:t>
            </a:r>
            <a:r>
              <a:rPr lang="en-US" sz="2000" b="1" dirty="0">
                <a:solidFill>
                  <a:schemeClr val="bg1">
                    <a:lumMod val="65000"/>
                  </a:schemeClr>
                </a:solidFill>
                <a:latin typeface="Courier New" panose="02070309020205020404" pitchFamily="49" charset="0"/>
                <a:cs typeface="Courier New" panose="02070309020205020404" pitchFamily="49" charset="0"/>
              </a:rPr>
              <a:t> id="</a:t>
            </a:r>
            <a:r>
              <a:rPr lang="en-US" sz="2000" b="1" dirty="0" err="1">
                <a:solidFill>
                  <a:schemeClr val="bg1">
                    <a:lumMod val="65000"/>
                  </a:schemeClr>
                </a:solidFill>
                <a:latin typeface="Courier New" panose="02070309020205020404" pitchFamily="49" charset="0"/>
                <a:cs typeface="Courier New" panose="02070309020205020404" pitchFamily="49" charset="0"/>
              </a:rPr>
              <a:t>myList</a:t>
            </a:r>
            <a:r>
              <a:rPr lang="en-US" sz="2000" b="1" dirty="0">
                <a:solidFill>
                  <a:schemeClr val="bg1">
                    <a:lumMod val="65000"/>
                  </a:schemeClr>
                </a:solidFill>
                <a:latin typeface="Courier New" panose="02070309020205020404" pitchFamily="49" charset="0"/>
                <a:cs typeface="Courier New" panose="02070309020205020404" pitchFamily="49" charset="0"/>
              </a:rPr>
              <a:t>"&gt;&lt;li&gt;Coffee&lt;/li&gt;&lt;li&gt;Tea&lt;/li&gt;&lt;li&gt;Milk&lt;/li&gt;&lt;/</a:t>
            </a:r>
            <a:r>
              <a:rPr lang="en-US" sz="2000" b="1" dirty="0" err="1">
                <a:solidFill>
                  <a:schemeClr val="bg1">
                    <a:lumMod val="65000"/>
                  </a:schemeClr>
                </a:solidFill>
                <a:latin typeface="Courier New" panose="02070309020205020404" pitchFamily="49" charset="0"/>
                <a:cs typeface="Courier New" panose="02070309020205020404" pitchFamily="49" charset="0"/>
              </a:rPr>
              <a:t>ul</a:t>
            </a:r>
            <a:r>
              <a:rPr lang="en-US" sz="2000" b="1" dirty="0">
                <a:solidFill>
                  <a:schemeClr val="bg1">
                    <a:lumMod val="65000"/>
                  </a:schemeClr>
                </a:solidFill>
                <a:latin typeface="Courier New" panose="02070309020205020404" pitchFamily="49" charset="0"/>
                <a:cs typeface="Courier New" panose="02070309020205020404" pitchFamily="49" charset="0"/>
              </a:rPr>
              <a:t>&gt;</a:t>
            </a:r>
          </a:p>
        </p:txBody>
      </p:sp>
      <p:sp>
        <p:nvSpPr>
          <p:cNvPr id="13" name="Rectangle 12"/>
          <p:cNvSpPr/>
          <p:nvPr/>
        </p:nvSpPr>
        <p:spPr>
          <a:xfrm>
            <a:off x="206590" y="3186219"/>
            <a:ext cx="8480209" cy="2554545"/>
          </a:xfrm>
          <a:prstGeom prst="rect">
            <a:avLst/>
          </a:prstGeom>
          <a:solidFill>
            <a:srgbClr val="EFF9FF"/>
          </a:solidFill>
          <a:ln w="19050">
            <a:solidFill>
              <a:schemeClr val="tx1"/>
            </a:solidFill>
          </a:ln>
        </p:spPr>
        <p:txBody>
          <a:bodyPr wrap="square">
            <a:spAutoFit/>
          </a:bodyPr>
          <a:lstStyle/>
          <a:p>
            <a:r>
              <a:rPr lang="en-US" sz="2000" b="1" dirty="0">
                <a:solidFill>
                  <a:schemeClr val="bg1">
                    <a:lumMod val="65000"/>
                  </a:schemeClr>
                </a:solidFill>
                <a:latin typeface="Courier New" panose="02070309020205020404" pitchFamily="49" charset="0"/>
                <a:cs typeface="Courier New" panose="02070309020205020404" pitchFamily="49" charset="0"/>
              </a:rPr>
              <a:t>&lt;script&gt;</a:t>
            </a:r>
          </a:p>
          <a:p>
            <a:r>
              <a:rPr lang="en-US" sz="2000" b="1" dirty="0">
                <a:solidFill>
                  <a:schemeClr val="bg1">
                    <a:lumMod val="65000"/>
                  </a:schemeClr>
                </a:solidFill>
                <a:latin typeface="Courier New" panose="02070309020205020404" pitchFamily="49" charset="0"/>
                <a:cs typeface="Courier New" panose="02070309020205020404" pitchFamily="49" charset="0"/>
              </a:rPr>
              <a:t>function </a:t>
            </a:r>
            <a:r>
              <a:rPr lang="en-US" sz="2000" b="1" dirty="0" err="1">
                <a:solidFill>
                  <a:schemeClr val="bg1">
                    <a:lumMod val="65000"/>
                  </a:schemeClr>
                </a:solidFill>
                <a:latin typeface="Courier New" panose="02070309020205020404" pitchFamily="49" charset="0"/>
                <a:cs typeface="Courier New" panose="02070309020205020404" pitchFamily="49" charset="0"/>
              </a:rPr>
              <a:t>myFunction</a:t>
            </a:r>
            <a:r>
              <a:rPr lang="en-US" sz="2000" b="1" dirty="0">
                <a:solidFill>
                  <a:schemeClr val="bg1">
                    <a:lumMod val="65000"/>
                  </a:schemeClr>
                </a:solidFill>
                <a:latin typeface="Courier New" panose="02070309020205020404" pitchFamily="49" charset="0"/>
                <a:cs typeface="Courier New" panose="02070309020205020404" pitchFamily="49" charset="0"/>
              </a:rPr>
              <a:t>() {</a:t>
            </a:r>
          </a:p>
          <a:p>
            <a:r>
              <a:rPr lang="en-US" sz="2000" b="1" dirty="0">
                <a:solidFill>
                  <a:schemeClr val="bg1">
                    <a:lumMod val="65000"/>
                  </a:schemeClr>
                </a:solidFill>
                <a:latin typeface="Courier New" panose="02070309020205020404" pitchFamily="49" charset="0"/>
                <a:cs typeface="Courier New" panose="02070309020205020404" pitchFamily="49" charset="0"/>
              </a:rPr>
              <a:t>    </a:t>
            </a:r>
            <a:r>
              <a:rPr lang="en-US" sz="2000" b="1" dirty="0" err="1">
                <a:solidFill>
                  <a:schemeClr val="bg1">
                    <a:lumMod val="65000"/>
                  </a:schemeClr>
                </a:solidFill>
                <a:latin typeface="Courier New" panose="02070309020205020404" pitchFamily="49" charset="0"/>
                <a:cs typeface="Courier New" panose="02070309020205020404" pitchFamily="49" charset="0"/>
              </a:rPr>
              <a:t>var</a:t>
            </a:r>
            <a:r>
              <a:rPr lang="en-US" sz="2000" b="1" dirty="0">
                <a:solidFill>
                  <a:schemeClr val="bg1">
                    <a:lumMod val="65000"/>
                  </a:schemeClr>
                </a:solidFill>
                <a:latin typeface="Courier New" panose="02070309020205020404" pitchFamily="49" charset="0"/>
                <a:cs typeface="Courier New" panose="02070309020205020404" pitchFamily="49" charset="0"/>
              </a:rPr>
              <a:t> </a:t>
            </a:r>
            <a:r>
              <a:rPr lang="en-US" sz="2000" b="1" dirty="0" err="1">
                <a:solidFill>
                  <a:schemeClr val="bg1">
                    <a:lumMod val="65000"/>
                  </a:schemeClr>
                </a:solidFill>
                <a:latin typeface="Courier New" panose="02070309020205020404" pitchFamily="49" charset="0"/>
                <a:cs typeface="Courier New" panose="02070309020205020404" pitchFamily="49" charset="0"/>
              </a:rPr>
              <a:t>textnode</a:t>
            </a:r>
            <a:r>
              <a:rPr lang="en-US" sz="2000" b="1" dirty="0">
                <a:solidFill>
                  <a:schemeClr val="bg1">
                    <a:lumMod val="65000"/>
                  </a:schemeClr>
                </a:solidFill>
                <a:latin typeface="Courier New" panose="02070309020205020404" pitchFamily="49" charset="0"/>
                <a:cs typeface="Courier New" panose="02070309020205020404" pitchFamily="49" charset="0"/>
              </a:rPr>
              <a:t> = </a:t>
            </a:r>
            <a:r>
              <a:rPr lang="en-US" sz="2000" b="1" dirty="0" err="1">
                <a:solidFill>
                  <a:schemeClr val="bg1">
                    <a:lumMod val="65000"/>
                  </a:schemeClr>
                </a:solidFill>
                <a:latin typeface="Courier New" panose="02070309020205020404" pitchFamily="49" charset="0"/>
                <a:cs typeface="Courier New" panose="02070309020205020404" pitchFamily="49" charset="0"/>
              </a:rPr>
              <a:t>document.createTextNode</a:t>
            </a:r>
            <a:r>
              <a:rPr lang="en-US" sz="2000" b="1" dirty="0">
                <a:solidFill>
                  <a:schemeClr val="bg1">
                    <a:lumMod val="65000"/>
                  </a:schemeClr>
                </a:solidFill>
                <a:latin typeface="Courier New" panose="02070309020205020404" pitchFamily="49" charset="0"/>
                <a:cs typeface="Courier New" panose="02070309020205020404" pitchFamily="49" charset="0"/>
              </a:rPr>
              <a:t>("Water");</a:t>
            </a:r>
          </a:p>
          <a:p>
            <a:r>
              <a:rPr lang="en-US" sz="2000" b="1" dirty="0">
                <a:solidFill>
                  <a:schemeClr val="bg1">
                    <a:lumMod val="65000"/>
                  </a:schemeClr>
                </a:solidFill>
                <a:latin typeface="Courier New" panose="02070309020205020404" pitchFamily="49" charset="0"/>
                <a:cs typeface="Courier New" panose="02070309020205020404" pitchFamily="49" charset="0"/>
              </a:rPr>
              <a:t>    </a:t>
            </a:r>
            <a:r>
              <a:rPr lang="en-US" sz="2000" b="1" dirty="0" err="1">
                <a:solidFill>
                  <a:schemeClr val="bg1">
                    <a:lumMod val="65000"/>
                  </a:schemeClr>
                </a:solidFill>
                <a:latin typeface="Courier New" panose="02070309020205020404" pitchFamily="49" charset="0"/>
                <a:cs typeface="Courier New" panose="02070309020205020404" pitchFamily="49" charset="0"/>
              </a:rPr>
              <a:t>var</a:t>
            </a:r>
            <a:r>
              <a:rPr lang="en-US" sz="2000" b="1" dirty="0">
                <a:solidFill>
                  <a:schemeClr val="bg1">
                    <a:lumMod val="65000"/>
                  </a:schemeClr>
                </a:solidFill>
                <a:latin typeface="Courier New" panose="02070309020205020404" pitchFamily="49" charset="0"/>
                <a:cs typeface="Courier New" panose="02070309020205020404" pitchFamily="49" charset="0"/>
              </a:rPr>
              <a:t> item = </a:t>
            </a:r>
            <a:r>
              <a:rPr lang="en-US" sz="2000" b="1" dirty="0" err="1">
                <a:solidFill>
                  <a:schemeClr val="bg1">
                    <a:lumMod val="65000"/>
                  </a:schemeClr>
                </a:solidFill>
                <a:latin typeface="Courier New" panose="02070309020205020404" pitchFamily="49" charset="0"/>
                <a:cs typeface="Courier New" panose="02070309020205020404" pitchFamily="49" charset="0"/>
              </a:rPr>
              <a:t>document.getElementById</a:t>
            </a:r>
            <a:r>
              <a:rPr lang="en-US" sz="2000" b="1" dirty="0">
                <a:solidFill>
                  <a:schemeClr val="bg1">
                    <a:lumMod val="65000"/>
                  </a:schemeClr>
                </a:solidFill>
                <a:latin typeface="Courier New" panose="02070309020205020404" pitchFamily="49" charset="0"/>
                <a:cs typeface="Courier New" panose="02070309020205020404" pitchFamily="49" charset="0"/>
              </a:rPr>
              <a:t>("</a:t>
            </a:r>
            <a:r>
              <a:rPr lang="en-US" sz="2000" b="1" dirty="0" err="1">
                <a:solidFill>
                  <a:schemeClr val="bg1">
                    <a:lumMod val="65000"/>
                  </a:schemeClr>
                </a:solidFill>
                <a:latin typeface="Courier New" panose="02070309020205020404" pitchFamily="49" charset="0"/>
                <a:cs typeface="Courier New" panose="02070309020205020404" pitchFamily="49" charset="0"/>
              </a:rPr>
              <a:t>myList</a:t>
            </a:r>
            <a:r>
              <a:rPr lang="en-US" sz="2000" b="1" dirty="0">
                <a:solidFill>
                  <a:schemeClr val="bg1">
                    <a:lumMod val="65000"/>
                  </a:schemeClr>
                </a:solidFill>
                <a:latin typeface="Courier New" panose="02070309020205020404" pitchFamily="49" charset="0"/>
                <a:cs typeface="Courier New" panose="02070309020205020404" pitchFamily="49" charset="0"/>
              </a:rPr>
              <a:t>").</a:t>
            </a:r>
            <a:r>
              <a:rPr lang="en-US" sz="2000" b="1" dirty="0" err="1">
                <a:solidFill>
                  <a:schemeClr val="bg1">
                    <a:lumMod val="65000"/>
                  </a:schemeClr>
                </a:solidFill>
                <a:latin typeface="Courier New" panose="02070309020205020404" pitchFamily="49" charset="0"/>
                <a:cs typeface="Courier New" panose="02070309020205020404" pitchFamily="49" charset="0"/>
              </a:rPr>
              <a:t>childNodes</a:t>
            </a:r>
            <a:r>
              <a:rPr lang="en-US" sz="2000" b="1" dirty="0">
                <a:solidFill>
                  <a:schemeClr val="bg1">
                    <a:lumMod val="65000"/>
                  </a:schemeClr>
                </a:solidFill>
                <a:latin typeface="Courier New" panose="02070309020205020404" pitchFamily="49" charset="0"/>
                <a:cs typeface="Courier New" panose="02070309020205020404" pitchFamily="49" charset="0"/>
              </a:rPr>
              <a:t>[0];</a:t>
            </a:r>
          </a:p>
          <a:p>
            <a:r>
              <a:rPr lang="en-US" sz="2000" b="1" dirty="0">
                <a:solidFill>
                  <a:schemeClr val="bg1">
                    <a:lumMod val="65000"/>
                  </a:schemeClr>
                </a:solidFill>
                <a:latin typeface="Courier New" panose="02070309020205020404" pitchFamily="49" charset="0"/>
                <a:cs typeface="Courier New" panose="02070309020205020404" pitchFamily="49" charset="0"/>
              </a:rPr>
              <a:t>    </a:t>
            </a:r>
            <a:r>
              <a:rPr lang="en-US" sz="2000" b="1" dirty="0" err="1">
                <a:solidFill>
                  <a:schemeClr val="bg1">
                    <a:lumMod val="65000"/>
                  </a:schemeClr>
                </a:solidFill>
                <a:latin typeface="Courier New" panose="02070309020205020404" pitchFamily="49" charset="0"/>
                <a:cs typeface="Courier New" panose="02070309020205020404" pitchFamily="49" charset="0"/>
              </a:rPr>
              <a:t>item.replaceChild</a:t>
            </a:r>
            <a:r>
              <a:rPr lang="en-US" sz="2000" b="1" dirty="0">
                <a:solidFill>
                  <a:schemeClr val="bg1">
                    <a:lumMod val="65000"/>
                  </a:schemeClr>
                </a:solidFill>
                <a:latin typeface="Courier New" panose="02070309020205020404" pitchFamily="49" charset="0"/>
                <a:cs typeface="Courier New" panose="02070309020205020404" pitchFamily="49" charset="0"/>
              </a:rPr>
              <a:t>(</a:t>
            </a:r>
            <a:r>
              <a:rPr lang="en-US" sz="2000" b="1" dirty="0" err="1">
                <a:solidFill>
                  <a:schemeClr val="bg1">
                    <a:lumMod val="65000"/>
                  </a:schemeClr>
                </a:solidFill>
                <a:latin typeface="Courier New" panose="02070309020205020404" pitchFamily="49" charset="0"/>
                <a:cs typeface="Courier New" panose="02070309020205020404" pitchFamily="49" charset="0"/>
              </a:rPr>
              <a:t>textnode</a:t>
            </a:r>
            <a:r>
              <a:rPr lang="en-US" sz="2000" b="1" dirty="0">
                <a:solidFill>
                  <a:schemeClr val="bg1">
                    <a:lumMod val="65000"/>
                  </a:schemeClr>
                </a:solidFill>
                <a:latin typeface="Courier New" panose="02070309020205020404" pitchFamily="49" charset="0"/>
                <a:cs typeface="Courier New" panose="02070309020205020404" pitchFamily="49" charset="0"/>
              </a:rPr>
              <a:t>, </a:t>
            </a:r>
            <a:r>
              <a:rPr lang="en-US" sz="2000" b="1" dirty="0" err="1">
                <a:solidFill>
                  <a:schemeClr val="bg1">
                    <a:lumMod val="65000"/>
                  </a:schemeClr>
                </a:solidFill>
                <a:latin typeface="Courier New" panose="02070309020205020404" pitchFamily="49" charset="0"/>
                <a:cs typeface="Courier New" panose="02070309020205020404" pitchFamily="49" charset="0"/>
              </a:rPr>
              <a:t>item.childNodes</a:t>
            </a:r>
            <a:r>
              <a:rPr lang="en-US" sz="2000" b="1" dirty="0">
                <a:solidFill>
                  <a:schemeClr val="bg1">
                    <a:lumMod val="65000"/>
                  </a:schemeClr>
                </a:solidFill>
                <a:latin typeface="Courier New" panose="02070309020205020404" pitchFamily="49" charset="0"/>
                <a:cs typeface="Courier New" panose="02070309020205020404" pitchFamily="49" charset="0"/>
              </a:rPr>
              <a:t>[0]);</a:t>
            </a:r>
          </a:p>
          <a:p>
            <a:r>
              <a:rPr lang="en-US" sz="2000" b="1" dirty="0">
                <a:solidFill>
                  <a:schemeClr val="bg1">
                    <a:lumMod val="65000"/>
                  </a:schemeClr>
                </a:solidFill>
                <a:latin typeface="Courier New" panose="02070309020205020404" pitchFamily="49" charset="0"/>
                <a:cs typeface="Courier New" panose="02070309020205020404" pitchFamily="49" charset="0"/>
              </a:rPr>
              <a:t>}</a:t>
            </a:r>
          </a:p>
          <a:p>
            <a:r>
              <a:rPr lang="en-US" sz="2000" b="1" dirty="0">
                <a:solidFill>
                  <a:schemeClr val="bg1">
                    <a:lumMod val="65000"/>
                  </a:schemeClr>
                </a:solidFill>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2644070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Example: remove child</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9" name="Rectangle 8"/>
          <p:cNvSpPr/>
          <p:nvPr/>
        </p:nvSpPr>
        <p:spPr>
          <a:xfrm>
            <a:off x="206591" y="1752462"/>
            <a:ext cx="8480209" cy="1631216"/>
          </a:xfrm>
          <a:prstGeom prst="rect">
            <a:avLst/>
          </a:prstGeom>
          <a:solidFill>
            <a:srgbClr val="EFF9FF"/>
          </a:solidFill>
          <a:ln w="19050">
            <a:solidFill>
              <a:schemeClr val="tx1"/>
            </a:solidFill>
          </a:ln>
        </p:spPr>
        <p:txBody>
          <a:bodyPr wrap="square">
            <a:spAutoFit/>
          </a:bodyPr>
          <a:lstStyle/>
          <a:p>
            <a:r>
              <a:rPr lang="en-US" sz="2000" b="1" dirty="0">
                <a:solidFill>
                  <a:schemeClr val="bg1">
                    <a:lumMod val="65000"/>
                  </a:schemeClr>
                </a:solidFill>
                <a:latin typeface="Courier New" panose="02070309020205020404" pitchFamily="49" charset="0"/>
                <a:cs typeface="Courier New" panose="02070309020205020404" pitchFamily="49" charset="0"/>
              </a:rPr>
              <a:t>&lt;span&gt;</a:t>
            </a:r>
          </a:p>
          <a:p>
            <a:r>
              <a:rPr lang="en-US" sz="2000" b="1" dirty="0" err="1">
                <a:solidFill>
                  <a:schemeClr val="bg1">
                    <a:lumMod val="65000"/>
                  </a:schemeClr>
                </a:solidFill>
                <a:latin typeface="Courier New" panose="02070309020205020404" pitchFamily="49" charset="0"/>
                <a:cs typeface="Courier New" panose="02070309020205020404" pitchFamily="49" charset="0"/>
              </a:rPr>
              <a:t>Shotting</a:t>
            </a:r>
            <a:endParaRPr lang="en-US" sz="2000" b="1" dirty="0">
              <a:solidFill>
                <a:schemeClr val="bg1">
                  <a:lumMod val="65000"/>
                </a:schemeClr>
              </a:solidFill>
              <a:latin typeface="Courier New" panose="02070309020205020404" pitchFamily="49" charset="0"/>
              <a:cs typeface="Courier New" panose="02070309020205020404" pitchFamily="49" charset="0"/>
            </a:endParaRPr>
          </a:p>
          <a:p>
            <a:r>
              <a:rPr lang="en-US" sz="2000" b="1" dirty="0">
                <a:solidFill>
                  <a:schemeClr val="bg1">
                    <a:lumMod val="65000"/>
                  </a:schemeClr>
                </a:solidFill>
                <a:latin typeface="Courier New" panose="02070309020205020404" pitchFamily="49" charset="0"/>
                <a:cs typeface="Courier New" panose="02070309020205020404" pitchFamily="49" charset="0"/>
              </a:rPr>
              <a:t>&lt;</a:t>
            </a:r>
            <a:r>
              <a:rPr lang="en-US" sz="2000" b="1" dirty="0" err="1">
                <a:solidFill>
                  <a:schemeClr val="bg1">
                    <a:lumMod val="65000"/>
                  </a:schemeClr>
                </a:solidFill>
                <a:latin typeface="Courier New" panose="02070309020205020404" pitchFamily="49" charset="0"/>
                <a:cs typeface="Courier New" panose="02070309020205020404" pitchFamily="49" charset="0"/>
              </a:rPr>
              <a:t>img</a:t>
            </a:r>
            <a:r>
              <a:rPr lang="en-US" sz="2000" b="1" dirty="0">
                <a:solidFill>
                  <a:schemeClr val="bg1">
                    <a:lumMod val="65000"/>
                  </a:schemeClr>
                </a:solidFill>
                <a:latin typeface="Courier New" panose="02070309020205020404" pitchFamily="49" charset="0"/>
                <a:cs typeface="Courier New" panose="02070309020205020404" pitchFamily="49" charset="0"/>
              </a:rPr>
              <a:t> id= “</a:t>
            </a:r>
            <a:r>
              <a:rPr lang="en-US" sz="2000" b="1" dirty="0" err="1">
                <a:solidFill>
                  <a:schemeClr val="bg1">
                    <a:lumMod val="65000"/>
                  </a:schemeClr>
                </a:solidFill>
                <a:latin typeface="Courier New" panose="02070309020205020404" pitchFamily="49" charset="0"/>
                <a:cs typeface="Courier New" panose="02070309020205020404" pitchFamily="49" charset="0"/>
              </a:rPr>
              <a:t>fallenstar</a:t>
            </a:r>
            <a:r>
              <a:rPr lang="en-US" sz="2000" b="1" dirty="0">
                <a:solidFill>
                  <a:schemeClr val="bg1">
                    <a:lumMod val="65000"/>
                  </a:schemeClr>
                </a:solidFill>
                <a:latin typeface="Courier New" panose="02070309020205020404" pitchFamily="49" charset="0"/>
                <a:cs typeface="Courier New" panose="02070309020205020404" pitchFamily="49" charset="0"/>
              </a:rPr>
              <a:t>” </a:t>
            </a:r>
            <a:r>
              <a:rPr lang="en-US" sz="2000" b="1" dirty="0" err="1">
                <a:solidFill>
                  <a:schemeClr val="bg1">
                    <a:lumMod val="65000"/>
                  </a:schemeClr>
                </a:solidFill>
                <a:latin typeface="Courier New" panose="02070309020205020404" pitchFamily="49" charset="0"/>
                <a:cs typeface="Courier New" panose="02070309020205020404" pitchFamily="49" charset="0"/>
              </a:rPr>
              <a:t>src</a:t>
            </a:r>
            <a:r>
              <a:rPr lang="en-US" sz="2000" b="1" dirty="0">
                <a:solidFill>
                  <a:schemeClr val="bg1">
                    <a:lumMod val="65000"/>
                  </a:schemeClr>
                </a:solidFill>
                <a:latin typeface="Courier New" panose="02070309020205020404" pitchFamily="49" charset="0"/>
                <a:cs typeface="Courier New" panose="02070309020205020404" pitchFamily="49" charset="0"/>
              </a:rPr>
              <a:t> = “</a:t>
            </a:r>
            <a:r>
              <a:rPr lang="en-US" sz="2000" b="1" dirty="0" err="1">
                <a:solidFill>
                  <a:schemeClr val="bg1">
                    <a:lumMod val="65000"/>
                  </a:schemeClr>
                </a:solidFill>
                <a:latin typeface="Courier New" panose="02070309020205020404" pitchFamily="49" charset="0"/>
                <a:cs typeface="Courier New" panose="02070309020205020404" pitchFamily="49" charset="0"/>
              </a:rPr>
              <a:t>star_on.gif</a:t>
            </a:r>
            <a:r>
              <a:rPr lang="en-US" sz="2000" b="1" dirty="0">
                <a:solidFill>
                  <a:schemeClr val="bg1">
                    <a:lumMod val="65000"/>
                  </a:schemeClr>
                </a:solidFill>
                <a:latin typeface="Courier New" panose="02070309020205020404" pitchFamily="49" charset="0"/>
                <a:cs typeface="Courier New" panose="02070309020205020404" pitchFamily="49" charset="0"/>
              </a:rPr>
              <a:t>”&gt;</a:t>
            </a:r>
          </a:p>
          <a:p>
            <a:r>
              <a:rPr lang="en-US" sz="2000" b="1" dirty="0">
                <a:solidFill>
                  <a:schemeClr val="bg1">
                    <a:lumMod val="65000"/>
                  </a:schemeClr>
                </a:solidFill>
                <a:latin typeface="Courier New" panose="02070309020205020404" pitchFamily="49" charset="0"/>
                <a:cs typeface="Courier New" panose="02070309020205020404" pitchFamily="49" charset="0"/>
              </a:rPr>
              <a:t>&lt;/span&gt;</a:t>
            </a:r>
          </a:p>
          <a:p>
            <a:endParaRPr lang="en-US" sz="20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13" name="Rectangle 12"/>
          <p:cNvSpPr/>
          <p:nvPr/>
        </p:nvSpPr>
        <p:spPr>
          <a:xfrm>
            <a:off x="206591" y="4306084"/>
            <a:ext cx="8480209" cy="707886"/>
          </a:xfrm>
          <a:prstGeom prst="rect">
            <a:avLst/>
          </a:prstGeom>
          <a:solidFill>
            <a:srgbClr val="EFF9FF"/>
          </a:solidFill>
          <a:ln w="19050">
            <a:solidFill>
              <a:schemeClr val="tx1"/>
            </a:solidFill>
          </a:ln>
        </p:spPr>
        <p:txBody>
          <a:bodyPr wrap="square">
            <a:spAutoFit/>
          </a:bodyPr>
          <a:lstStyle/>
          <a:p>
            <a:r>
              <a:rPr lang="en-US" sz="2000" b="1" dirty="0" err="1">
                <a:solidFill>
                  <a:schemeClr val="bg1">
                    <a:lumMod val="65000"/>
                  </a:schemeClr>
                </a:solidFill>
                <a:latin typeface="Courier New" panose="02070309020205020404" pitchFamily="49" charset="0"/>
                <a:cs typeface="Courier New" panose="02070309020205020404" pitchFamily="49" charset="0"/>
              </a:rPr>
              <a:t>var</a:t>
            </a:r>
            <a:r>
              <a:rPr lang="en-US" sz="2000" b="1" dirty="0">
                <a:solidFill>
                  <a:schemeClr val="bg1">
                    <a:lumMod val="65000"/>
                  </a:schemeClr>
                </a:solidFill>
                <a:latin typeface="Courier New" panose="02070309020205020404" pitchFamily="49" charset="0"/>
                <a:cs typeface="Courier New" panose="02070309020205020404" pitchFamily="49" charset="0"/>
              </a:rPr>
              <a:t> star = </a:t>
            </a:r>
            <a:r>
              <a:rPr lang="en-US" sz="2000" b="1" dirty="0" err="1">
                <a:solidFill>
                  <a:schemeClr val="bg1">
                    <a:lumMod val="65000"/>
                  </a:schemeClr>
                </a:solidFill>
                <a:latin typeface="Courier New" panose="02070309020205020404" pitchFamily="49" charset="0"/>
                <a:cs typeface="Courier New" panose="02070309020205020404" pitchFamily="49" charset="0"/>
              </a:rPr>
              <a:t>document.getElementById</a:t>
            </a:r>
            <a:r>
              <a:rPr lang="en-US" sz="2000" b="1" dirty="0">
                <a:solidFill>
                  <a:schemeClr val="bg1">
                    <a:lumMod val="65000"/>
                  </a:schemeClr>
                </a:solidFill>
                <a:latin typeface="Courier New" panose="02070309020205020404" pitchFamily="49" charset="0"/>
                <a:cs typeface="Courier New" panose="02070309020205020404" pitchFamily="49" charset="0"/>
              </a:rPr>
              <a:t>('</a:t>
            </a:r>
            <a:r>
              <a:rPr lang="en-US" sz="2000" b="1" dirty="0" err="1">
                <a:solidFill>
                  <a:schemeClr val="bg1">
                    <a:lumMod val="65000"/>
                  </a:schemeClr>
                </a:solidFill>
                <a:latin typeface="Courier New" panose="02070309020205020404" pitchFamily="49" charset="0"/>
                <a:cs typeface="Courier New" panose="02070309020205020404" pitchFamily="49" charset="0"/>
              </a:rPr>
              <a:t>fallenstar</a:t>
            </a:r>
            <a:r>
              <a:rPr lang="en-US" sz="2000" b="1" dirty="0">
                <a:solidFill>
                  <a:schemeClr val="bg1">
                    <a:lumMod val="65000"/>
                  </a:schemeClr>
                </a:solidFill>
                <a:latin typeface="Courier New" panose="02070309020205020404" pitchFamily="49" charset="0"/>
                <a:cs typeface="Courier New" panose="02070309020205020404" pitchFamily="49" charset="0"/>
              </a:rPr>
              <a:t>');</a:t>
            </a:r>
          </a:p>
          <a:p>
            <a:r>
              <a:rPr lang="en-US" sz="2000" b="1" dirty="0" err="1">
                <a:solidFill>
                  <a:schemeClr val="bg1">
                    <a:lumMod val="65000"/>
                  </a:schemeClr>
                </a:solidFill>
                <a:latin typeface="Courier New" panose="02070309020205020404" pitchFamily="49" charset="0"/>
                <a:cs typeface="Courier New" panose="02070309020205020404" pitchFamily="49" charset="0"/>
              </a:rPr>
              <a:t>star.parentNode.removeChild</a:t>
            </a:r>
            <a:r>
              <a:rPr lang="en-US" sz="2000" b="1" dirty="0">
                <a:solidFill>
                  <a:schemeClr val="bg1">
                    <a:lumMod val="65000"/>
                  </a:schemeClr>
                </a:solidFill>
                <a:latin typeface="Courier New" panose="02070309020205020404" pitchFamily="49" charset="0"/>
                <a:cs typeface="Courier New" panose="02070309020205020404" pitchFamily="49" charset="0"/>
              </a:rPr>
              <a:t>(star);</a:t>
            </a:r>
          </a:p>
        </p:txBody>
      </p:sp>
    </p:spTree>
    <p:extLst>
      <p:ext uri="{BB962C8B-B14F-4D97-AF65-F5344CB8AC3E}">
        <p14:creationId xmlns:p14="http://schemas.microsoft.com/office/powerpoint/2010/main" val="881069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Example: </a:t>
            </a:r>
            <a:r>
              <a:rPr lang="en-US" b="1" dirty="0" err="1">
                <a:solidFill>
                  <a:srgbClr val="008000"/>
                </a:solidFill>
                <a:latin typeface="Century Gothic"/>
                <a:cs typeface="Century Gothic"/>
              </a:rPr>
              <a:t>document.createTextNode</a:t>
            </a:r>
            <a:endParaRPr lang="en-US" b="1" dirty="0">
              <a:solidFill>
                <a:srgbClr val="008000"/>
              </a:solidFill>
              <a:latin typeface="Century Gothic"/>
              <a:cs typeface="Century Gothic"/>
            </a:endParaRP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9" name="Rectangle 8"/>
          <p:cNvSpPr/>
          <p:nvPr/>
        </p:nvSpPr>
        <p:spPr>
          <a:xfrm>
            <a:off x="206591" y="1752462"/>
            <a:ext cx="8480209" cy="1323439"/>
          </a:xfrm>
          <a:prstGeom prst="rect">
            <a:avLst/>
          </a:prstGeom>
          <a:solidFill>
            <a:srgbClr val="EFF9FF"/>
          </a:solidFill>
          <a:ln w="19050">
            <a:solidFill>
              <a:schemeClr val="tx1"/>
            </a:solidFill>
          </a:ln>
        </p:spPr>
        <p:txBody>
          <a:bodyPr wrap="square">
            <a:spAutoFit/>
          </a:bodyPr>
          <a:lstStyle/>
          <a:p>
            <a:r>
              <a:rPr lang="en-US" sz="2000" b="1" dirty="0">
                <a:solidFill>
                  <a:schemeClr val="bg1">
                    <a:lumMod val="65000"/>
                  </a:schemeClr>
                </a:solidFill>
                <a:latin typeface="Courier New" panose="02070309020205020404" pitchFamily="49" charset="0"/>
                <a:cs typeface="Courier New" panose="02070309020205020404" pitchFamily="49" charset="0"/>
              </a:rPr>
              <a:t>&lt;span id = “math”</a:t>
            </a:r>
          </a:p>
          <a:p>
            <a:r>
              <a:rPr lang="en-US" sz="2000" b="1" dirty="0">
                <a:solidFill>
                  <a:schemeClr val="bg1">
                    <a:lumMod val="65000"/>
                  </a:schemeClr>
                </a:solidFill>
                <a:latin typeface="Courier New" panose="02070309020205020404" pitchFamily="49" charset="0"/>
                <a:cs typeface="Courier New" panose="02070309020205020404" pitchFamily="49" charset="0"/>
              </a:rPr>
              <a:t> 6*7 = </a:t>
            </a:r>
          </a:p>
          <a:p>
            <a:r>
              <a:rPr lang="en-US" sz="2000" b="1" dirty="0">
                <a:solidFill>
                  <a:schemeClr val="bg1">
                    <a:lumMod val="65000"/>
                  </a:schemeClr>
                </a:solidFill>
                <a:latin typeface="Courier New" panose="02070309020205020404" pitchFamily="49" charset="0"/>
                <a:cs typeface="Courier New" panose="02070309020205020404" pitchFamily="49" charset="0"/>
              </a:rPr>
              <a:t>&lt;/span&gt;</a:t>
            </a:r>
          </a:p>
          <a:p>
            <a:endParaRPr lang="en-US" sz="20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13" name="Rectangle 12"/>
          <p:cNvSpPr/>
          <p:nvPr/>
        </p:nvSpPr>
        <p:spPr>
          <a:xfrm>
            <a:off x="206591" y="4306084"/>
            <a:ext cx="8480209" cy="707886"/>
          </a:xfrm>
          <a:prstGeom prst="rect">
            <a:avLst/>
          </a:prstGeom>
          <a:solidFill>
            <a:srgbClr val="EFF9FF"/>
          </a:solidFill>
          <a:ln w="19050">
            <a:solidFill>
              <a:schemeClr val="tx1"/>
            </a:solidFill>
          </a:ln>
        </p:spPr>
        <p:txBody>
          <a:bodyPr wrap="square">
            <a:spAutoFit/>
          </a:bodyPr>
          <a:lstStyle/>
          <a:p>
            <a:r>
              <a:rPr lang="en-US" sz="2000" b="1" dirty="0" err="1">
                <a:solidFill>
                  <a:schemeClr val="bg1">
                    <a:lumMod val="65000"/>
                  </a:schemeClr>
                </a:solidFill>
                <a:latin typeface="Courier New" panose="02070309020205020404" pitchFamily="49" charset="0"/>
                <a:cs typeface="Courier New" panose="02070309020205020404" pitchFamily="49" charset="0"/>
              </a:rPr>
              <a:t>document.getElementByID</a:t>
            </a:r>
            <a:r>
              <a:rPr lang="en-US" sz="2000" b="1" dirty="0">
                <a:solidFill>
                  <a:schemeClr val="bg1">
                    <a:lumMod val="65000"/>
                  </a:schemeClr>
                </a:solidFill>
                <a:latin typeface="Courier New" panose="02070309020205020404" pitchFamily="49" charset="0"/>
                <a:cs typeface="Courier New" panose="02070309020205020404" pitchFamily="49" charset="0"/>
              </a:rPr>
              <a:t>(‘math’).</a:t>
            </a:r>
            <a:r>
              <a:rPr lang="en-US" sz="2000" b="1" dirty="0" err="1">
                <a:solidFill>
                  <a:schemeClr val="bg1">
                    <a:lumMod val="65000"/>
                  </a:schemeClr>
                </a:solidFill>
                <a:latin typeface="Courier New" panose="02070309020205020404" pitchFamily="49" charset="0"/>
                <a:cs typeface="Courier New" panose="02070309020205020404" pitchFamily="49" charset="0"/>
              </a:rPr>
              <a:t>appendChild</a:t>
            </a:r>
            <a:r>
              <a:rPr lang="en-US" sz="2000" b="1" dirty="0">
                <a:solidFill>
                  <a:schemeClr val="bg1">
                    <a:lumMod val="65000"/>
                  </a:schemeClr>
                </a:solidFill>
                <a:latin typeface="Courier New" panose="02070309020205020404" pitchFamily="49" charset="0"/>
                <a:cs typeface="Courier New" panose="02070309020205020404" pitchFamily="49" charset="0"/>
              </a:rPr>
              <a:t>(</a:t>
            </a:r>
            <a:r>
              <a:rPr lang="en-US" sz="2000" b="1" dirty="0" err="1">
                <a:solidFill>
                  <a:schemeClr val="bg1">
                    <a:lumMod val="65000"/>
                  </a:schemeClr>
                </a:solidFill>
                <a:latin typeface="Courier New" panose="02070309020205020404" pitchFamily="49" charset="0"/>
                <a:cs typeface="Courier New" panose="02070309020205020404" pitchFamily="49" charset="0"/>
              </a:rPr>
              <a:t>document.createTextNode</a:t>
            </a:r>
            <a:r>
              <a:rPr lang="en-US" sz="2000" b="1" dirty="0">
                <a:solidFill>
                  <a:schemeClr val="bg1">
                    <a:lumMod val="65000"/>
                  </a:schemeClr>
                </a:solidFill>
                <a:latin typeface="Courier New" panose="02070309020205020404" pitchFamily="49" charset="0"/>
                <a:cs typeface="Courier New" panose="02070309020205020404" pitchFamily="49" charset="0"/>
              </a:rPr>
              <a:t>(42));</a:t>
            </a:r>
          </a:p>
        </p:txBody>
      </p:sp>
    </p:spTree>
    <p:extLst>
      <p:ext uri="{BB962C8B-B14F-4D97-AF65-F5344CB8AC3E}">
        <p14:creationId xmlns:p14="http://schemas.microsoft.com/office/powerpoint/2010/main" val="218128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8036" cy="540010"/>
          </a:xfrm>
        </p:spPr>
        <p:txBody>
          <a:bodyPr>
            <a:normAutofit fontScale="90000"/>
          </a:bodyPr>
          <a:lstStyle/>
          <a:p>
            <a:r>
              <a:rPr lang="en-US" b="1" dirty="0">
                <a:solidFill>
                  <a:srgbClr val="008000"/>
                </a:solidFill>
                <a:latin typeface="Century Gothic"/>
                <a:cs typeface="Century Gothic"/>
              </a:rPr>
              <a:t>Take-home Exercise: color rectangles, Requires Turn-in</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pic>
        <p:nvPicPr>
          <p:cNvPr id="5" name="Picture 4" descr="Screen Shot 2016-03-14 at 5.19.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045" y="1417638"/>
            <a:ext cx="5803421" cy="5169434"/>
          </a:xfrm>
          <a:prstGeom prst="rect">
            <a:avLst/>
          </a:prstGeom>
        </p:spPr>
      </p:pic>
    </p:spTree>
    <p:extLst>
      <p:ext uri="{BB962C8B-B14F-4D97-AF65-F5344CB8AC3E}">
        <p14:creationId xmlns:p14="http://schemas.microsoft.com/office/powerpoint/2010/main" val="2973303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pic>
        <p:nvPicPr>
          <p:cNvPr id="6" name="Picture 5" descr="A screenshot of a cell phone&#10;&#10;Description automatically generated">
            <a:extLst>
              <a:ext uri="{FF2B5EF4-FFF2-40B4-BE49-F238E27FC236}">
                <a16:creationId xmlns:a16="http://schemas.microsoft.com/office/drawing/2014/main" id="{673D3CDD-4DFA-ED4A-B614-3A9001FC6B9B}"/>
              </a:ext>
            </a:extLst>
          </p:cNvPr>
          <p:cNvPicPr>
            <a:picLocks noChangeAspect="1"/>
          </p:cNvPicPr>
          <p:nvPr/>
        </p:nvPicPr>
        <p:blipFill>
          <a:blip r:embed="rId3"/>
          <a:stretch>
            <a:fillRect/>
          </a:stretch>
        </p:blipFill>
        <p:spPr>
          <a:xfrm>
            <a:off x="1022784" y="178051"/>
            <a:ext cx="7098431" cy="6858000"/>
          </a:xfrm>
          <a:prstGeom prst="rect">
            <a:avLst/>
          </a:prstGeom>
        </p:spPr>
      </p:pic>
    </p:spTree>
    <p:extLst>
      <p:ext uri="{BB962C8B-B14F-4D97-AF65-F5344CB8AC3E}">
        <p14:creationId xmlns:p14="http://schemas.microsoft.com/office/powerpoint/2010/main" val="28707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Readings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normAutofit/>
          </a:bodyPr>
          <a:lstStyle/>
          <a:p>
            <a:r>
              <a:rPr lang="en-US" dirty="0"/>
              <a:t>What you need to know about JavaScript OOP:</a:t>
            </a:r>
          </a:p>
          <a:p>
            <a:r>
              <a:rPr lang="en-US" dirty="0">
                <a:hlinkClick r:id="rId3"/>
              </a:rPr>
              <a:t>http://eloquentjavascript.net/1st_edition/chapter8.html</a:t>
            </a:r>
            <a:endParaRPr lang="en-US" dirty="0"/>
          </a:p>
          <a:p>
            <a:r>
              <a:rPr lang="en-US" dirty="0">
                <a:hlinkClick r:id="rId4"/>
              </a:rPr>
              <a:t>http://javascriptissexy.com/oop-in-javascript-what-you-need-to-know/</a:t>
            </a:r>
            <a:endParaRPr lang="en-US" dirty="0"/>
          </a:p>
          <a:p>
            <a:r>
              <a:rPr lang="en-US" dirty="0"/>
              <a:t>JavaScript Timers:</a:t>
            </a:r>
          </a:p>
          <a:p>
            <a:r>
              <a:rPr lang="en-US" dirty="0">
                <a:hlinkClick r:id="rId5"/>
              </a:rPr>
              <a:t>https://www.w3schools.com/js/js_timing.asp</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812162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A75051-CD2F-B44C-AD00-01272648AE8C}"/>
              </a:ext>
            </a:extLst>
          </p:cNvPr>
          <p:cNvPicPr>
            <a:picLocks noChangeAspect="1"/>
          </p:cNvPicPr>
          <p:nvPr/>
        </p:nvPicPr>
        <p:blipFill rotWithShape="1">
          <a:blip r:embed="rId3"/>
          <a:srcRect t="12013" b="10467"/>
          <a:stretch/>
        </p:blipFill>
        <p:spPr>
          <a:xfrm>
            <a:off x="20" y="10"/>
            <a:ext cx="9143980" cy="6857990"/>
          </a:xfrm>
          <a:prstGeom prst="rect">
            <a:avLst/>
          </a:prstGeom>
        </p:spPr>
      </p:pic>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68388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B06FD1F-CFD7-F54B-9D89-D7D2E825EB5E}"/>
              </a:ext>
            </a:extLst>
          </p:cNvPr>
          <p:cNvSpPr txBox="1"/>
          <p:nvPr/>
        </p:nvSpPr>
        <p:spPr>
          <a:xfrm>
            <a:off x="1342505" y="975561"/>
            <a:ext cx="6458989" cy="5262979"/>
          </a:xfrm>
          <a:prstGeom prst="rect">
            <a:avLst/>
          </a:prstGeom>
          <a:noFill/>
        </p:spPr>
        <p:txBody>
          <a:bodyPr wrap="square" rtlCol="0">
            <a:spAutoFit/>
          </a:bodyPr>
          <a:lstStyle/>
          <a:p>
            <a:pPr marL="342900" indent="-342900">
              <a:buAutoNum type="arabicPeriod"/>
            </a:pPr>
            <a:r>
              <a:rPr lang="en-US" sz="2400" dirty="0"/>
              <a:t>You can create  1, 50, 100 rectangles with different colors by editing the </a:t>
            </a:r>
            <a:r>
              <a:rPr lang="en-US" sz="2400" dirty="0" err="1"/>
              <a:t>rectangle.js</a:t>
            </a:r>
            <a:r>
              <a:rPr lang="en-US" sz="2400" dirty="0"/>
              <a:t> script by using the drop-down menu.  You can use the dropdown menu also to re-place the rectangles as a grid.  </a:t>
            </a:r>
          </a:p>
          <a:p>
            <a:endParaRPr lang="en-US" sz="2400" dirty="0"/>
          </a:p>
          <a:p>
            <a:pPr marL="342900" indent="-342900">
              <a:buAutoNum type="arabicPeriod"/>
            </a:pPr>
            <a:endParaRPr lang="en-US" sz="2400" dirty="0"/>
          </a:p>
          <a:p>
            <a:pPr marL="342900" indent="-342900">
              <a:buAutoNum type="arabicPeriod"/>
            </a:pPr>
            <a:r>
              <a:rPr lang="en-US" sz="2400" dirty="0"/>
              <a:t>You can add colors to the rectangle by clicking “ Color”. </a:t>
            </a:r>
            <a:r>
              <a:rPr lang="en-US" sz="2400" dirty="0" err="1"/>
              <a:t>Everytime</a:t>
            </a:r>
            <a:r>
              <a:rPr lang="en-US" sz="2400" dirty="0"/>
              <a:t> you click “color”, it changes the color of the rectangles. </a:t>
            </a:r>
          </a:p>
          <a:p>
            <a:pPr marL="342900" indent="-342900">
              <a:buAutoNum type="arabicPeriod"/>
            </a:pPr>
            <a:endParaRPr lang="en-US" sz="2400" dirty="0"/>
          </a:p>
          <a:p>
            <a:pPr marL="342900" indent="-342900">
              <a:buAutoNum type="arabicPeriod"/>
            </a:pPr>
            <a:r>
              <a:rPr lang="en-US" sz="2400" dirty="0"/>
              <a:t>You can move the rectangles to random locations WITHIN the boarder by clicking “Move”. </a:t>
            </a:r>
          </a:p>
        </p:txBody>
      </p:sp>
      <p:sp>
        <p:nvSpPr>
          <p:cNvPr id="7" name="Title 1">
            <a:extLst>
              <a:ext uri="{FF2B5EF4-FFF2-40B4-BE49-F238E27FC236}">
                <a16:creationId xmlns:a16="http://schemas.microsoft.com/office/drawing/2014/main" id="{A3D5E63C-5C93-084E-8D5D-5BEB9D3D0CD7}"/>
              </a:ext>
            </a:extLst>
          </p:cNvPr>
          <p:cNvSpPr>
            <a:spLocks noGrp="1"/>
          </p:cNvSpPr>
          <p:nvPr>
            <p:ph type="title"/>
          </p:nvPr>
        </p:nvSpPr>
        <p:spPr>
          <a:xfrm>
            <a:off x="457200" y="274638"/>
            <a:ext cx="8188036" cy="540010"/>
          </a:xfrm>
        </p:spPr>
        <p:txBody>
          <a:bodyPr>
            <a:normAutofit fontScale="90000"/>
          </a:bodyPr>
          <a:lstStyle/>
          <a:p>
            <a:r>
              <a:rPr lang="en-US" b="1" dirty="0">
                <a:solidFill>
                  <a:srgbClr val="008000"/>
                </a:solidFill>
                <a:latin typeface="Century Gothic"/>
                <a:cs typeface="Century Gothic"/>
              </a:rPr>
              <a:t>color rectangles, Instructions</a:t>
            </a:r>
          </a:p>
        </p:txBody>
      </p:sp>
    </p:spTree>
    <p:extLst>
      <p:ext uri="{BB962C8B-B14F-4D97-AF65-F5344CB8AC3E}">
        <p14:creationId xmlns:p14="http://schemas.microsoft.com/office/powerpoint/2010/main" val="392143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Object: function construct with “this”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906000" y="3943474"/>
            <a:ext cx="184666" cy="369332"/>
          </a:xfrm>
          <a:prstGeom prst="rect">
            <a:avLst/>
          </a:prstGeom>
          <a:noFill/>
        </p:spPr>
        <p:txBody>
          <a:bodyPr wrap="none" rtlCol="0">
            <a:spAutoFit/>
          </a:bodyPr>
          <a:lstStyle/>
          <a:p>
            <a:endParaRPr lang="en-US" dirty="0"/>
          </a:p>
        </p:txBody>
      </p:sp>
      <p:sp>
        <p:nvSpPr>
          <p:cNvPr id="8" name="Rectangle 7"/>
          <p:cNvSpPr/>
          <p:nvPr/>
        </p:nvSpPr>
        <p:spPr>
          <a:xfrm>
            <a:off x="672352" y="5840070"/>
            <a:ext cx="6469529" cy="646331"/>
          </a:xfrm>
          <a:prstGeom prst="rect">
            <a:avLst/>
          </a:prstGeom>
        </p:spPr>
        <p:txBody>
          <a:bodyPr wrap="square">
            <a:spAutoFit/>
          </a:bodyPr>
          <a:lstStyle/>
          <a:p>
            <a:r>
              <a:rPr lang="en-US" dirty="0">
                <a:hlinkClick r:id="rId3"/>
              </a:rPr>
              <a:t>http://eloquentjavascript.net/1st_edition/chapter8.html</a:t>
            </a:r>
            <a:endParaRPr lang="en-US" dirty="0"/>
          </a:p>
          <a:p>
            <a:endParaRPr lang="en-US" dirty="0"/>
          </a:p>
        </p:txBody>
      </p:sp>
      <p:sp>
        <p:nvSpPr>
          <p:cNvPr id="6" name="Rectangle 5"/>
          <p:cNvSpPr/>
          <p:nvPr/>
        </p:nvSpPr>
        <p:spPr>
          <a:xfrm>
            <a:off x="1130025" y="1767092"/>
            <a:ext cx="7336265" cy="3477875"/>
          </a:xfrm>
          <a:prstGeom prst="rect">
            <a:avLst/>
          </a:prstGeom>
        </p:spPr>
        <p:txBody>
          <a:bodyPr wrap="square">
            <a:spAutoFit/>
          </a:bodyPr>
          <a:lstStyle/>
          <a:p>
            <a:r>
              <a:rPr lang="en-US" sz="2200" dirty="0">
                <a:latin typeface="Courier New"/>
                <a:cs typeface="Courier New"/>
              </a:rPr>
              <a:t>function Rabbit(adjective) {</a:t>
            </a:r>
          </a:p>
          <a:p>
            <a:r>
              <a:rPr lang="en-US" sz="2200" dirty="0">
                <a:latin typeface="Courier New"/>
                <a:cs typeface="Courier New"/>
              </a:rPr>
              <a:t>  </a:t>
            </a:r>
            <a:r>
              <a:rPr lang="en-US" sz="2200" dirty="0" err="1">
                <a:latin typeface="Courier New"/>
                <a:cs typeface="Courier New"/>
              </a:rPr>
              <a:t>this.adjective</a:t>
            </a:r>
            <a:r>
              <a:rPr lang="en-US" sz="2200" dirty="0">
                <a:latin typeface="Courier New"/>
                <a:cs typeface="Courier New"/>
              </a:rPr>
              <a:t> = adjective;</a:t>
            </a:r>
          </a:p>
          <a:p>
            <a:r>
              <a:rPr lang="en-US" sz="2200" dirty="0">
                <a:latin typeface="Courier New"/>
                <a:cs typeface="Courier New"/>
              </a:rPr>
              <a:t>  </a:t>
            </a:r>
            <a:r>
              <a:rPr lang="en-US" sz="2200" dirty="0" err="1">
                <a:latin typeface="Courier New"/>
                <a:cs typeface="Courier New"/>
              </a:rPr>
              <a:t>this.speak</a:t>
            </a:r>
            <a:r>
              <a:rPr lang="en-US" sz="2200" dirty="0">
                <a:latin typeface="Courier New"/>
                <a:cs typeface="Courier New"/>
              </a:rPr>
              <a:t> = function(line) {</a:t>
            </a:r>
          </a:p>
          <a:p>
            <a:r>
              <a:rPr lang="en-US" sz="2200" dirty="0">
                <a:latin typeface="Courier New"/>
                <a:cs typeface="Courier New"/>
              </a:rPr>
              <a:t>    print("The ", </a:t>
            </a:r>
            <a:r>
              <a:rPr lang="en-US" sz="2200" dirty="0" err="1">
                <a:latin typeface="Courier New"/>
                <a:cs typeface="Courier New"/>
              </a:rPr>
              <a:t>this.adjective</a:t>
            </a:r>
            <a:r>
              <a:rPr lang="en-US" sz="2200" dirty="0">
                <a:latin typeface="Courier New"/>
                <a:cs typeface="Courier New"/>
              </a:rPr>
              <a:t>, " rabbit says '", line, "'");</a:t>
            </a:r>
          </a:p>
          <a:p>
            <a:r>
              <a:rPr lang="en-US" sz="2200" dirty="0">
                <a:latin typeface="Courier New"/>
                <a:cs typeface="Courier New"/>
              </a:rPr>
              <a:t>  };</a:t>
            </a:r>
          </a:p>
          <a:p>
            <a:r>
              <a:rPr lang="en-US" sz="2200" dirty="0">
                <a:latin typeface="Courier New"/>
                <a:cs typeface="Courier New"/>
              </a:rPr>
              <a:t>}</a:t>
            </a:r>
          </a:p>
          <a:p>
            <a:endParaRPr lang="en-US" sz="2200" dirty="0">
              <a:latin typeface="Courier New"/>
              <a:cs typeface="Courier New"/>
            </a:endParaRPr>
          </a:p>
          <a:p>
            <a:r>
              <a:rPr lang="en-US" sz="2200" dirty="0" err="1">
                <a:latin typeface="Courier New"/>
                <a:cs typeface="Courier New"/>
              </a:rPr>
              <a:t>var</a:t>
            </a:r>
            <a:r>
              <a:rPr lang="en-US" sz="2200" dirty="0">
                <a:latin typeface="Courier New"/>
                <a:cs typeface="Courier New"/>
              </a:rPr>
              <a:t> </a:t>
            </a:r>
            <a:r>
              <a:rPr lang="en-US" sz="2200" dirty="0" err="1">
                <a:latin typeface="Courier New"/>
                <a:cs typeface="Courier New"/>
              </a:rPr>
              <a:t>killerRabbit</a:t>
            </a:r>
            <a:r>
              <a:rPr lang="en-US" sz="2200" dirty="0">
                <a:latin typeface="Courier New"/>
                <a:cs typeface="Courier New"/>
              </a:rPr>
              <a:t> = new Rabbit("killer");</a:t>
            </a:r>
          </a:p>
          <a:p>
            <a:r>
              <a:rPr lang="en-US" sz="2200" dirty="0" err="1">
                <a:latin typeface="Courier New"/>
                <a:cs typeface="Courier New"/>
              </a:rPr>
              <a:t>killerRabbit.speak</a:t>
            </a:r>
            <a:r>
              <a:rPr lang="en-US" sz="2200" dirty="0">
                <a:latin typeface="Courier New"/>
                <a:cs typeface="Courier New"/>
              </a:rPr>
              <a:t>("GRAAAAAAAAAH!");</a:t>
            </a:r>
          </a:p>
        </p:txBody>
      </p:sp>
    </p:spTree>
    <p:extLst>
      <p:ext uri="{BB962C8B-B14F-4D97-AF65-F5344CB8AC3E}">
        <p14:creationId xmlns:p14="http://schemas.microsoft.com/office/powerpoint/2010/main" val="3363128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Extending objects with prototype</a:t>
            </a:r>
          </a:p>
        </p:txBody>
      </p:sp>
      <p:sp>
        <p:nvSpPr>
          <p:cNvPr id="3" name="Content Placeholder 2"/>
          <p:cNvSpPr>
            <a:spLocks noGrp="1"/>
          </p:cNvSpPr>
          <p:nvPr>
            <p:ph idx="1"/>
          </p:nvPr>
        </p:nvSpPr>
        <p:spPr/>
        <p:txBody>
          <a:bodyPr>
            <a:normAutofit/>
          </a:bodyPr>
          <a:lstStyle/>
          <a:p>
            <a:pPr marL="0" indent="0">
              <a:buNone/>
            </a:pPr>
            <a:r>
              <a:rPr lang="en-US" sz="2400" dirty="0"/>
              <a:t>Create an object:</a:t>
            </a:r>
          </a:p>
          <a:p>
            <a:pPr marL="0" indent="0">
              <a:buNone/>
            </a:pPr>
            <a:endParaRPr lang="en-US" sz="2400" dirty="0"/>
          </a:p>
          <a:p>
            <a:pPr marL="0" indent="0">
              <a:buNone/>
            </a:pPr>
            <a:r>
              <a:rPr lang="en-US" sz="2400" dirty="0"/>
              <a:t>Create an object:</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The function person has a prototype property. We can add properties to the function:</a:t>
            </a:r>
          </a:p>
          <a:p>
            <a:pPr marL="0" indent="0">
              <a:buNone/>
            </a:pPr>
            <a:endParaRPr lang="en-US" sz="2400" dirty="0"/>
          </a:p>
          <a:p>
            <a:pPr marL="0" indent="0">
              <a:buNone/>
            </a:pPr>
            <a:endParaRPr lang="en-US" dirty="0"/>
          </a:p>
          <a:p>
            <a:pPr marL="0" indent="0">
              <a:buNone/>
            </a:pPr>
            <a:endParaRPr lang="en-US" dirty="0"/>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6" name="Rectangle 5"/>
          <p:cNvSpPr/>
          <p:nvPr/>
        </p:nvSpPr>
        <p:spPr>
          <a:xfrm>
            <a:off x="457200" y="2209667"/>
            <a:ext cx="8510619" cy="2031325"/>
          </a:xfrm>
          <a:prstGeom prst="rect">
            <a:avLst/>
          </a:prstGeom>
          <a:solidFill>
            <a:srgbClr val="EBF8FF"/>
          </a:solidFill>
          <a:ln w="19050">
            <a:solidFill>
              <a:schemeClr val="tx1"/>
            </a:solidFill>
          </a:ln>
        </p:spPr>
        <p:txBody>
          <a:bodyPr wrap="square">
            <a:spAutoFit/>
          </a:bodyPr>
          <a:lstStyle/>
          <a:p>
            <a:r>
              <a:rPr lang="en-US" b="1" dirty="0">
                <a:solidFill>
                  <a:schemeClr val="bg1">
                    <a:lumMod val="65000"/>
                  </a:schemeClr>
                </a:solidFill>
                <a:latin typeface="Courier New" panose="02070309020205020404" pitchFamily="49" charset="0"/>
                <a:cs typeface="Courier New" panose="02070309020205020404" pitchFamily="49" charset="0"/>
              </a:rPr>
              <a:t>function Person(name)</a:t>
            </a:r>
          </a:p>
          <a:p>
            <a:r>
              <a:rPr lang="en-US" b="1" dirty="0">
                <a:solidFill>
                  <a:schemeClr val="bg1">
                    <a:lumMod val="65000"/>
                  </a:schemeClr>
                </a:solidFill>
                <a:latin typeface="Courier New" panose="02070309020205020404" pitchFamily="49" charset="0"/>
                <a:cs typeface="Courier New" panose="02070309020205020404" pitchFamily="49" charset="0"/>
              </a:rPr>
              <a:t>{</a:t>
            </a:r>
          </a:p>
          <a:p>
            <a:r>
              <a:rPr lang="en-US" b="1" dirty="0">
                <a:solidFill>
                  <a:schemeClr val="bg1">
                    <a:lumMod val="65000"/>
                  </a:schemeClr>
                </a:solidFill>
                <a:latin typeface="Courier New" panose="02070309020205020404" pitchFamily="49" charset="0"/>
                <a:cs typeface="Courier New" panose="02070309020205020404" pitchFamily="49" charset="0"/>
              </a:rPr>
              <a:t>	</a:t>
            </a:r>
            <a:r>
              <a:rPr lang="en-US" b="1" dirty="0" err="1">
                <a:solidFill>
                  <a:schemeClr val="bg1">
                    <a:lumMod val="65000"/>
                  </a:schemeClr>
                </a:solidFill>
                <a:latin typeface="Courier New" panose="02070309020205020404" pitchFamily="49" charset="0"/>
                <a:cs typeface="Courier New" panose="02070309020205020404" pitchFamily="49" charset="0"/>
              </a:rPr>
              <a:t>this.name</a:t>
            </a:r>
            <a:r>
              <a:rPr lang="en-US" b="1" dirty="0">
                <a:solidFill>
                  <a:schemeClr val="bg1">
                    <a:lumMod val="65000"/>
                  </a:schemeClr>
                </a:solidFill>
                <a:latin typeface="Courier New" panose="02070309020205020404" pitchFamily="49" charset="0"/>
                <a:cs typeface="Courier New" panose="02070309020205020404" pitchFamily="49" charset="0"/>
              </a:rPr>
              <a:t> = name;</a:t>
            </a:r>
          </a:p>
          <a:p>
            <a:r>
              <a:rPr lang="en-US" b="1" dirty="0">
                <a:solidFill>
                  <a:schemeClr val="bg1">
                    <a:lumMod val="65000"/>
                  </a:schemeClr>
                </a:solidFill>
                <a:latin typeface="Courier New" panose="02070309020205020404" pitchFamily="49" charset="0"/>
                <a:cs typeface="Courier New" panose="02070309020205020404" pitchFamily="49" charset="0"/>
              </a:rPr>
              <a:t>}</a:t>
            </a:r>
          </a:p>
          <a:p>
            <a:r>
              <a:rPr lang="en-US" b="1" dirty="0">
                <a:solidFill>
                  <a:schemeClr val="bg1">
                    <a:lumMod val="65000"/>
                  </a:schemeClr>
                </a:solidFill>
                <a:latin typeface="Courier New" panose="02070309020205020404" pitchFamily="49" charset="0"/>
                <a:cs typeface="Courier New" panose="02070309020205020404" pitchFamily="49" charset="0"/>
              </a:rPr>
              <a:t>// when we create a new object using:</a:t>
            </a:r>
          </a:p>
          <a:p>
            <a:r>
              <a:rPr lang="en-US" b="1" dirty="0">
                <a:solidFill>
                  <a:schemeClr val="bg1">
                    <a:lumMod val="65000"/>
                  </a:schemeClr>
                </a:solidFill>
                <a:latin typeface="Courier New" panose="02070309020205020404" pitchFamily="49" charset="0"/>
                <a:cs typeface="Courier New" panose="02070309020205020404" pitchFamily="49" charset="0"/>
              </a:rPr>
              <a:t> </a:t>
            </a:r>
            <a:r>
              <a:rPr lang="en-US" b="1" dirty="0" err="1">
                <a:solidFill>
                  <a:schemeClr val="bg1">
                    <a:lumMod val="65000"/>
                  </a:schemeClr>
                </a:solidFill>
                <a:latin typeface="Courier New" panose="02070309020205020404" pitchFamily="49" charset="0"/>
                <a:cs typeface="Courier New" panose="02070309020205020404" pitchFamily="49" charset="0"/>
              </a:rPr>
              <a:t>var</a:t>
            </a:r>
            <a:r>
              <a:rPr lang="en-US" b="1" dirty="0">
                <a:solidFill>
                  <a:schemeClr val="bg1">
                    <a:lumMod val="65000"/>
                  </a:schemeClr>
                </a:solidFill>
                <a:latin typeface="Courier New" panose="02070309020205020404" pitchFamily="49" charset="0"/>
                <a:cs typeface="Courier New" panose="02070309020205020404" pitchFamily="49" charset="0"/>
              </a:rPr>
              <a:t> </a:t>
            </a:r>
            <a:r>
              <a:rPr lang="en-US" b="1" dirty="0" err="1">
                <a:solidFill>
                  <a:schemeClr val="bg1">
                    <a:lumMod val="65000"/>
                  </a:schemeClr>
                </a:solidFill>
                <a:latin typeface="Courier New" panose="02070309020205020404" pitchFamily="49" charset="0"/>
                <a:cs typeface="Courier New" panose="02070309020205020404" pitchFamily="49" charset="0"/>
              </a:rPr>
              <a:t>zack</a:t>
            </a:r>
            <a:r>
              <a:rPr lang="en-US" b="1" dirty="0">
                <a:solidFill>
                  <a:schemeClr val="bg1">
                    <a:lumMod val="65000"/>
                  </a:schemeClr>
                </a:solidFill>
                <a:latin typeface="Courier New" panose="02070309020205020404" pitchFamily="49" charset="0"/>
                <a:cs typeface="Courier New" panose="02070309020205020404" pitchFamily="49" charset="0"/>
              </a:rPr>
              <a:t> = new Person (“Zack”)</a:t>
            </a:r>
          </a:p>
          <a:p>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7" name="Rectangle 6"/>
          <p:cNvSpPr/>
          <p:nvPr/>
        </p:nvSpPr>
        <p:spPr>
          <a:xfrm>
            <a:off x="457200" y="5145489"/>
            <a:ext cx="8510619" cy="1200329"/>
          </a:xfrm>
          <a:prstGeom prst="rect">
            <a:avLst/>
          </a:prstGeom>
          <a:solidFill>
            <a:srgbClr val="FFFFFF"/>
          </a:solidFill>
          <a:ln w="19050">
            <a:solidFill>
              <a:schemeClr val="tx1"/>
            </a:solidFill>
          </a:ln>
        </p:spPr>
        <p:txBody>
          <a:bodyPr wrap="square">
            <a:spAutoFit/>
          </a:bodyPr>
          <a:lstStyle/>
          <a:p>
            <a:r>
              <a:rPr lang="en-US" b="1" dirty="0" err="1">
                <a:solidFill>
                  <a:schemeClr val="bg1">
                    <a:lumMod val="65000"/>
                  </a:schemeClr>
                </a:solidFill>
                <a:latin typeface="Courier New" panose="02070309020205020404" pitchFamily="49" charset="0"/>
                <a:cs typeface="Courier New" panose="02070309020205020404" pitchFamily="49" charset="0"/>
              </a:rPr>
              <a:t>Person.prototpye.kind</a:t>
            </a:r>
            <a:r>
              <a:rPr lang="en-US" b="1" dirty="0">
                <a:solidFill>
                  <a:schemeClr val="bg1">
                    <a:lumMod val="65000"/>
                  </a:schemeClr>
                </a:solidFill>
                <a:latin typeface="Courier New" panose="02070309020205020404" pitchFamily="49" charset="0"/>
                <a:cs typeface="Courier New" panose="02070309020205020404" pitchFamily="49" charset="0"/>
              </a:rPr>
              <a:t> = ‘person’</a:t>
            </a:r>
          </a:p>
          <a:p>
            <a:r>
              <a:rPr lang="en-US" b="1" dirty="0">
                <a:solidFill>
                  <a:schemeClr val="bg1">
                    <a:lumMod val="65000"/>
                  </a:schemeClr>
                </a:solidFill>
                <a:latin typeface="Courier New" panose="02070309020205020404" pitchFamily="49" charset="0"/>
                <a:cs typeface="Courier New" panose="02070309020205020404" pitchFamily="49" charset="0"/>
              </a:rPr>
              <a:t>//in the new object we have access to </a:t>
            </a:r>
          </a:p>
          <a:p>
            <a:endParaRPr lang="en-US" b="1" dirty="0">
              <a:solidFill>
                <a:schemeClr val="bg1">
                  <a:lumMod val="65000"/>
                </a:schemeClr>
              </a:solidFill>
              <a:latin typeface="Courier New" panose="02070309020205020404" pitchFamily="49" charset="0"/>
              <a:cs typeface="Courier New" panose="02070309020205020404" pitchFamily="49" charset="0"/>
            </a:endParaRPr>
          </a:p>
          <a:p>
            <a:r>
              <a:rPr lang="en-US" b="1" dirty="0" err="1">
                <a:solidFill>
                  <a:schemeClr val="bg1">
                    <a:lumMod val="65000"/>
                  </a:schemeClr>
                </a:solidFill>
                <a:latin typeface="Courier New" panose="02070309020205020404" pitchFamily="49" charset="0"/>
                <a:cs typeface="Courier New" panose="02070309020205020404" pitchFamily="49" charset="0"/>
              </a:rPr>
              <a:t>Person.prototype.person.kind</a:t>
            </a:r>
            <a:r>
              <a:rPr lang="en-US" b="1" dirty="0">
                <a:solidFill>
                  <a:schemeClr val="bg1">
                    <a:lumMod val="65000"/>
                  </a:schemeClr>
                </a:solidFill>
                <a:latin typeface="Courier New" panose="02070309020205020404" pitchFamily="49" charset="0"/>
                <a:cs typeface="Courier New" panose="02070309020205020404" pitchFamily="49" charset="0"/>
              </a:rPr>
              <a:t>  // person </a:t>
            </a:r>
          </a:p>
        </p:txBody>
      </p:sp>
    </p:spTree>
    <p:extLst>
      <p:ext uri="{BB962C8B-B14F-4D97-AF65-F5344CB8AC3E}">
        <p14:creationId xmlns:p14="http://schemas.microsoft.com/office/powerpoint/2010/main" val="372865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61"/>
            <a:ext cx="8229600" cy="1143000"/>
          </a:xfrm>
        </p:spPr>
        <p:txBody>
          <a:bodyPr>
            <a:normAutofit/>
          </a:bodyPr>
          <a:lstStyle/>
          <a:p>
            <a:r>
              <a:rPr lang="en-US" sz="3000" b="1" dirty="0">
                <a:solidFill>
                  <a:srgbClr val="008000"/>
                </a:solidFill>
                <a:latin typeface="Century Gothic"/>
                <a:cs typeface="Century Gothic"/>
              </a:rPr>
              <a:t>Example: prototype (see </a:t>
            </a:r>
            <a:r>
              <a:rPr lang="en-US" sz="3000" b="1" dirty="0" err="1">
                <a:solidFill>
                  <a:srgbClr val="008000"/>
                </a:solidFill>
                <a:latin typeface="Century Gothic"/>
                <a:cs typeface="Century Gothic"/>
              </a:rPr>
              <a:t>Demo_Extending.html</a:t>
            </a:r>
            <a:r>
              <a:rPr lang="en-US" sz="3000" b="1" dirty="0">
                <a:solidFill>
                  <a:srgbClr val="008000"/>
                </a:solidFill>
                <a:latin typeface="Century Gothic"/>
                <a:cs typeface="Century Gothic"/>
              </a:rPr>
              <a:t>)</a:t>
            </a:r>
          </a:p>
        </p:txBody>
      </p:sp>
      <p:sp>
        <p:nvSpPr>
          <p:cNvPr id="3" name="Content Placeholder 2"/>
          <p:cNvSpPr>
            <a:spLocks noGrp="1"/>
          </p:cNvSpPr>
          <p:nvPr>
            <p:ph idx="1"/>
          </p:nvPr>
        </p:nvSpPr>
        <p:spPr>
          <a:xfrm>
            <a:off x="457200" y="1305898"/>
            <a:ext cx="8229600" cy="4525963"/>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6" name="Rectangle 5"/>
          <p:cNvSpPr/>
          <p:nvPr/>
        </p:nvSpPr>
        <p:spPr>
          <a:xfrm>
            <a:off x="302316" y="1161917"/>
            <a:ext cx="8510619" cy="6463309"/>
          </a:xfrm>
          <a:prstGeom prst="rect">
            <a:avLst/>
          </a:prstGeom>
          <a:solidFill>
            <a:srgbClr val="EBF8FF"/>
          </a:solidFill>
          <a:ln w="19050">
            <a:solidFill>
              <a:schemeClr val="tx1"/>
            </a:solidFill>
          </a:ln>
        </p:spPr>
        <p:txBody>
          <a:bodyPr wrap="square">
            <a:spAutoFit/>
          </a:bodyPr>
          <a:lstStyle/>
          <a:p>
            <a:r>
              <a:rPr lang="en-US" b="1" dirty="0">
                <a:solidFill>
                  <a:srgbClr val="000000"/>
                </a:solidFill>
                <a:latin typeface="Courier New" panose="02070309020205020404" pitchFamily="49" charset="0"/>
                <a:cs typeface="Courier New" panose="02070309020205020404" pitchFamily="49" charset="0"/>
              </a:rPr>
              <a:t>// constructor function that takes two properties, and one method </a:t>
            </a:r>
            <a:r>
              <a:rPr lang="en-US" b="1" dirty="0" err="1">
                <a:solidFill>
                  <a:srgbClr val="000000"/>
                </a:solidFill>
                <a:latin typeface="Courier New" panose="02070309020205020404" pitchFamily="49" charset="0"/>
                <a:cs typeface="Courier New" panose="02070309020205020404" pitchFamily="49" charset="0"/>
              </a:rPr>
              <a:t>showInfo</a:t>
            </a:r>
            <a:endParaRPr lang="en-US" b="1" dirty="0">
              <a:solidFill>
                <a:srgbClr val="000000"/>
              </a:solidFill>
              <a:latin typeface="Courier New" panose="02070309020205020404" pitchFamily="49" charset="0"/>
              <a:cs typeface="Courier New" panose="02070309020205020404" pitchFamily="49" charset="0"/>
            </a:endParaRPr>
          </a:p>
          <a:p>
            <a:r>
              <a:rPr lang="en-US" b="1" dirty="0">
                <a:solidFill>
                  <a:srgbClr val="000000"/>
                </a:solidFill>
                <a:latin typeface="Courier New" panose="02070309020205020404" pitchFamily="49" charset="0"/>
                <a:cs typeface="Courier New" panose="02070309020205020404" pitchFamily="49" charset="0"/>
              </a:rPr>
              <a:t>function Person(</a:t>
            </a:r>
            <a:r>
              <a:rPr lang="en-US" b="1" dirty="0" err="1">
                <a:solidFill>
                  <a:srgbClr val="000000"/>
                </a:solidFill>
                <a:latin typeface="Courier New" panose="02070309020205020404" pitchFamily="49" charset="0"/>
                <a:cs typeface="Courier New" panose="02070309020205020404" pitchFamily="49" charset="0"/>
              </a:rPr>
              <a:t>personName</a:t>
            </a:r>
            <a:r>
              <a:rPr lang="en-US" b="1" dirty="0">
                <a:solidFill>
                  <a:srgbClr val="000000"/>
                </a:solidFill>
                <a:latin typeface="Courier New" panose="02070309020205020404" pitchFamily="49" charset="0"/>
                <a:cs typeface="Courier New" panose="02070309020205020404" pitchFamily="49" charset="0"/>
              </a:rPr>
              <a:t>) {</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this.name</a:t>
            </a:r>
            <a:r>
              <a:rPr lang="en-US" b="1" dirty="0">
                <a:solidFill>
                  <a:srgbClr val="000000"/>
                </a:solidFill>
                <a:latin typeface="Courier New" panose="02070309020205020404" pitchFamily="49" charset="0"/>
                <a:cs typeface="Courier New" panose="02070309020205020404" pitchFamily="49" charset="0"/>
              </a:rPr>
              <a:t> = </a:t>
            </a:r>
            <a:r>
              <a:rPr lang="en-US" b="1" dirty="0" err="1">
                <a:solidFill>
                  <a:srgbClr val="000000"/>
                </a:solidFill>
                <a:latin typeface="Courier New" panose="02070309020205020404" pitchFamily="49" charset="0"/>
                <a:cs typeface="Courier New" panose="02070309020205020404" pitchFamily="49" charset="0"/>
              </a:rPr>
              <a:t>personName</a:t>
            </a:r>
            <a:r>
              <a:rPr lang="en-US" b="1" dirty="0">
                <a:solidFill>
                  <a:srgbClr val="000000"/>
                </a:solidFill>
                <a:latin typeface="Courier New" panose="02070309020205020404" pitchFamily="49" charset="0"/>
                <a:cs typeface="Courier New" panose="02070309020205020404" pitchFamily="49" charset="0"/>
              </a:rPr>
              <a:t>;</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this.info</a:t>
            </a:r>
            <a:r>
              <a:rPr lang="en-US" b="1" dirty="0">
                <a:solidFill>
                  <a:srgbClr val="000000"/>
                </a:solidFill>
                <a:latin typeface="Courier New" panose="02070309020205020404" pitchFamily="49" charset="0"/>
                <a:cs typeface="Courier New" panose="02070309020205020404" pitchFamily="49" charset="0"/>
              </a:rPr>
              <a:t> = “This person is called” + </a:t>
            </a:r>
            <a:r>
              <a:rPr lang="en-US" b="1" dirty="0" err="1">
                <a:solidFill>
                  <a:srgbClr val="000000"/>
                </a:solidFill>
                <a:latin typeface="Courier New" panose="02070309020205020404" pitchFamily="49" charset="0"/>
                <a:cs typeface="Courier New" panose="02070309020205020404" pitchFamily="49" charset="0"/>
              </a:rPr>
              <a:t>this.name</a:t>
            </a:r>
            <a:r>
              <a:rPr lang="en-US" b="1" dirty="0">
                <a:solidFill>
                  <a:srgbClr val="000000"/>
                </a:solidFill>
                <a:latin typeface="Courier New" panose="02070309020205020404" pitchFamily="49" charset="0"/>
                <a:cs typeface="Courier New" panose="02070309020205020404" pitchFamily="49" charset="0"/>
              </a:rPr>
              <a:t>;</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this.showInfo</a:t>
            </a:r>
            <a:r>
              <a:rPr lang="en-US" b="1" dirty="0">
                <a:solidFill>
                  <a:srgbClr val="000000"/>
                </a:solidFill>
                <a:latin typeface="Courier New" panose="02070309020205020404" pitchFamily="49" charset="0"/>
                <a:cs typeface="Courier New" panose="02070309020205020404" pitchFamily="49" charset="0"/>
              </a:rPr>
              <a:t> = function(){</a:t>
            </a:r>
          </a:p>
          <a:p>
            <a:r>
              <a:rPr lang="en-US" b="1" dirty="0">
                <a:solidFill>
                  <a:srgbClr val="000000"/>
                </a:solidFill>
                <a:latin typeface="Courier New" panose="02070309020205020404" pitchFamily="49" charset="0"/>
                <a:cs typeface="Courier New" panose="02070309020205020404" pitchFamily="49" charset="0"/>
              </a:rPr>
              <a:t>		alert(</a:t>
            </a:r>
            <a:r>
              <a:rPr lang="en-US" b="1" dirty="0" err="1">
                <a:solidFill>
                  <a:srgbClr val="000000"/>
                </a:solidFill>
                <a:latin typeface="Courier New" panose="02070309020205020404" pitchFamily="49" charset="0"/>
                <a:cs typeface="Courier New" panose="02070309020205020404" pitchFamily="49" charset="0"/>
              </a:rPr>
              <a:t>this.info</a:t>
            </a:r>
            <a:r>
              <a:rPr lang="en-US" b="1" dirty="0">
                <a:solidFill>
                  <a:srgbClr val="000000"/>
                </a:solidFill>
                <a:latin typeface="Courier New" panose="02070309020205020404" pitchFamily="49" charset="0"/>
                <a:cs typeface="Courier New" panose="02070309020205020404" pitchFamily="49" charset="0"/>
              </a:rPr>
              <a:t>);</a:t>
            </a:r>
          </a:p>
          <a:p>
            <a:r>
              <a:rPr lang="en-US" b="1" dirty="0">
                <a:solidFill>
                  <a:srgbClr val="000000"/>
                </a:solidFill>
                <a:latin typeface="Courier New" panose="02070309020205020404" pitchFamily="49" charset="0"/>
                <a:cs typeface="Courier New" panose="02070309020205020404" pitchFamily="49" charset="0"/>
              </a:rPr>
              <a:t>	}</a:t>
            </a:r>
          </a:p>
          <a:p>
            <a:r>
              <a:rPr lang="en-US" b="1" dirty="0">
                <a:solidFill>
                  <a:srgbClr val="000000"/>
                </a:solidFill>
                <a:latin typeface="Courier New" panose="02070309020205020404" pitchFamily="49" charset="0"/>
                <a:cs typeface="Courier New" panose="02070309020205020404" pitchFamily="49" charset="0"/>
              </a:rPr>
              <a:t>}</a:t>
            </a:r>
          </a:p>
          <a:p>
            <a:r>
              <a:rPr lang="en-US" b="1" dirty="0">
                <a:solidFill>
                  <a:srgbClr val="000000"/>
                </a:solidFill>
                <a:latin typeface="Courier New" panose="02070309020205020404" pitchFamily="49" charset="0"/>
                <a:cs typeface="Courier New" panose="02070309020205020404" pitchFamily="49" charset="0"/>
              </a:rPr>
              <a:t>// create two objects</a:t>
            </a:r>
          </a:p>
          <a:p>
            <a:r>
              <a:rPr lang="en-US" b="1" dirty="0" err="1">
                <a:solidFill>
                  <a:srgbClr val="000000"/>
                </a:solidFill>
                <a:latin typeface="Courier New" panose="02070309020205020404" pitchFamily="49" charset="0"/>
                <a:cs typeface="Courier New" panose="02070309020205020404" pitchFamily="49" charset="0"/>
              </a:rPr>
              <a:t>var</a:t>
            </a:r>
            <a:r>
              <a:rPr lang="en-US" b="1" dirty="0">
                <a:solidFill>
                  <a:srgbClr val="000000"/>
                </a:solidFill>
                <a:latin typeface="Courier New" panose="02070309020205020404" pitchFamily="49" charset="0"/>
                <a:cs typeface="Courier New" panose="02070309020205020404" pitchFamily="49" charset="0"/>
              </a:rPr>
              <a:t> person1 = new Person (“Adam”);</a:t>
            </a:r>
          </a:p>
          <a:p>
            <a:r>
              <a:rPr lang="en-US" b="1" dirty="0" err="1">
                <a:solidFill>
                  <a:srgbClr val="000000"/>
                </a:solidFill>
                <a:latin typeface="Courier New" panose="02070309020205020404" pitchFamily="49" charset="0"/>
                <a:cs typeface="Courier New" panose="02070309020205020404" pitchFamily="49" charset="0"/>
              </a:rPr>
              <a:t>Var</a:t>
            </a:r>
            <a:r>
              <a:rPr lang="en-US" b="1" dirty="0">
                <a:solidFill>
                  <a:srgbClr val="000000"/>
                </a:solidFill>
                <a:latin typeface="Courier New" panose="02070309020205020404" pitchFamily="49" charset="0"/>
                <a:cs typeface="Courier New" panose="02070309020205020404" pitchFamily="49" charset="0"/>
              </a:rPr>
              <a:t> person2 = new Person (“Eve”);</a:t>
            </a:r>
          </a:p>
          <a:p>
            <a:endParaRPr lang="en-US" b="1" dirty="0">
              <a:solidFill>
                <a:srgbClr val="000000"/>
              </a:solidFill>
              <a:latin typeface="Courier New" panose="02070309020205020404" pitchFamily="49" charset="0"/>
              <a:cs typeface="Courier New" panose="02070309020205020404" pitchFamily="49" charset="0"/>
            </a:endParaRPr>
          </a:p>
          <a:p>
            <a:r>
              <a:rPr lang="en-US" b="1" dirty="0">
                <a:solidFill>
                  <a:srgbClr val="000000"/>
                </a:solidFill>
                <a:latin typeface="Courier New" panose="02070309020205020404" pitchFamily="49" charset="0"/>
                <a:cs typeface="Courier New" panose="02070309020205020404" pitchFamily="49" charset="0"/>
              </a:rPr>
              <a:t>// we can add a further method </a:t>
            </a:r>
            <a:r>
              <a:rPr lang="en-US" b="1" dirty="0" err="1">
                <a:solidFill>
                  <a:srgbClr val="000000"/>
                </a:solidFill>
                <a:latin typeface="Courier New" panose="02070309020205020404" pitchFamily="49" charset="0"/>
                <a:cs typeface="Courier New" panose="02070309020205020404" pitchFamily="49" charset="0"/>
              </a:rPr>
              <a:t>sayHello</a:t>
            </a:r>
            <a:r>
              <a:rPr lang="en-US" b="1" dirty="0">
                <a:solidFill>
                  <a:srgbClr val="000000"/>
                </a:solidFill>
                <a:latin typeface="Courier New" panose="02070309020205020404" pitchFamily="49" charset="0"/>
                <a:cs typeface="Courier New" panose="02070309020205020404" pitchFamily="49" charset="0"/>
              </a:rPr>
              <a:t> to the person object</a:t>
            </a:r>
          </a:p>
          <a:p>
            <a:r>
              <a:rPr lang="en-US" b="1" dirty="0">
                <a:solidFill>
                  <a:srgbClr val="000000"/>
                </a:solidFill>
                <a:latin typeface="Courier New" panose="02070309020205020404" pitchFamily="49" charset="0"/>
                <a:cs typeface="Courier New" panose="02070309020205020404" pitchFamily="49" charset="0"/>
              </a:rPr>
              <a:t>Definition. </a:t>
            </a:r>
          </a:p>
          <a:p>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Person.prototype.sayHello</a:t>
            </a:r>
            <a:r>
              <a:rPr lang="en-US" b="1" dirty="0">
                <a:solidFill>
                  <a:srgbClr val="FF0000"/>
                </a:solidFill>
                <a:latin typeface="Courier New" panose="02070309020205020404" pitchFamily="49" charset="0"/>
                <a:cs typeface="Courier New" panose="02070309020205020404" pitchFamily="49" charset="0"/>
              </a:rPr>
              <a:t> = function(){</a:t>
            </a:r>
          </a:p>
          <a:p>
            <a:r>
              <a:rPr lang="en-US" b="1" dirty="0">
                <a:solidFill>
                  <a:srgbClr val="FF0000"/>
                </a:solidFill>
                <a:latin typeface="Courier New" panose="02070309020205020404" pitchFamily="49" charset="0"/>
                <a:cs typeface="Courier New" panose="02070309020205020404" pitchFamily="49" charset="0"/>
              </a:rPr>
              <a:t>	alert(</a:t>
            </a:r>
            <a:r>
              <a:rPr lang="en-US" b="1" dirty="0" err="1">
                <a:solidFill>
                  <a:srgbClr val="FF0000"/>
                </a:solidFill>
                <a:latin typeface="Courier New" panose="02070309020205020404" pitchFamily="49" charset="0"/>
                <a:cs typeface="Courier New" panose="02070309020205020404" pitchFamily="49" charset="0"/>
              </a:rPr>
              <a:t>this.name</a:t>
            </a:r>
            <a:r>
              <a:rPr lang="en-US" b="1" dirty="0">
                <a:solidFill>
                  <a:srgbClr val="FF0000"/>
                </a:solidFill>
                <a:latin typeface="Courier New" panose="02070309020205020404" pitchFamily="49" charset="0"/>
                <a:cs typeface="Courier New" panose="02070309020205020404" pitchFamily="49" charset="0"/>
              </a:rPr>
              <a:t> + “say hello”);</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000000"/>
                </a:solidFill>
                <a:latin typeface="Courier New" panose="02070309020205020404" pitchFamily="49" charset="0"/>
                <a:cs typeface="Courier New" panose="02070309020205020404" pitchFamily="49" charset="0"/>
              </a:rPr>
              <a:t>Person1.sayHello() //”Adam say hello”</a:t>
            </a:r>
          </a:p>
          <a:p>
            <a:r>
              <a:rPr lang="en-US" b="1" dirty="0">
                <a:solidFill>
                  <a:srgbClr val="000000"/>
                </a:solidFill>
                <a:latin typeface="Courier New" panose="02070309020205020404" pitchFamily="49" charset="0"/>
                <a:cs typeface="Courier New" panose="02070309020205020404" pitchFamily="49" charset="0"/>
              </a:rPr>
              <a:t>Person2.showInfo()</a:t>
            </a:r>
          </a:p>
          <a:p>
            <a:endParaRPr lang="en-US" b="1" dirty="0">
              <a:solidFill>
                <a:schemeClr val="bg1">
                  <a:lumMod val="65000"/>
                </a:schemeClr>
              </a:solidFill>
              <a:latin typeface="Courier New" panose="02070309020205020404" pitchFamily="49" charset="0"/>
              <a:cs typeface="Courier New" panose="02070309020205020404" pitchFamily="49" charset="0"/>
            </a:endParaRPr>
          </a:p>
          <a:p>
            <a:endParaRPr lang="en-US" b="1" dirty="0">
              <a:solidFill>
                <a:schemeClr val="bg1">
                  <a:lumMod val="65000"/>
                </a:schemeClr>
              </a:solidFill>
              <a:latin typeface="Courier New" panose="02070309020205020404" pitchFamily="49" charset="0"/>
              <a:cs typeface="Courier New" panose="02070309020205020404" pitchFamily="49" charset="0"/>
            </a:endParaRPr>
          </a:p>
          <a:p>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0703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Inheriting objects</a:t>
            </a:r>
          </a:p>
        </p:txBody>
      </p:sp>
      <p:sp>
        <p:nvSpPr>
          <p:cNvPr id="6" name="Content Placeholder 5"/>
          <p:cNvSpPr>
            <a:spLocks noGrp="1"/>
          </p:cNvSpPr>
          <p:nvPr>
            <p:ph idx="1"/>
          </p:nvPr>
        </p:nvSpPr>
        <p:spPr>
          <a:xfrm>
            <a:off x="457200" y="1600200"/>
            <a:ext cx="8229600" cy="4841875"/>
          </a:xfrm>
        </p:spPr>
        <p:txBody>
          <a:bodyPr>
            <a:normAutofit fontScale="92500" lnSpcReduction="10000"/>
          </a:bodyPr>
          <a:lstStyle/>
          <a:p>
            <a:pPr lvl="0"/>
            <a:r>
              <a:rPr lang="en-US" dirty="0">
                <a:latin typeface="Arial"/>
                <a:cs typeface="Arial"/>
              </a:rPr>
              <a:t>Inheritance is the ability to create one object type from another, the new object type inherits the properties and the methods of the old, as well as optionally having further properties and the methods of its own. </a:t>
            </a:r>
          </a:p>
          <a:p>
            <a:pPr lvl="0"/>
            <a:endParaRPr lang="en-US" dirty="0">
              <a:latin typeface="Arial"/>
              <a:cs typeface="Arial"/>
            </a:endParaRPr>
          </a:p>
          <a:p>
            <a:pPr lvl="0"/>
            <a:r>
              <a:rPr lang="en-US" dirty="0" err="1">
                <a:latin typeface="Arial"/>
                <a:cs typeface="Arial"/>
              </a:rPr>
              <a:t>object.prototype</a:t>
            </a:r>
            <a:r>
              <a:rPr lang="en-US" dirty="0">
                <a:latin typeface="Arial"/>
                <a:cs typeface="Arial"/>
              </a:rPr>
              <a:t> can be used to add new methods and properties, but it can also be utilized to add all of the methods and properties of an existing constructor function to your new object. </a:t>
            </a:r>
            <a:endParaRPr lang="en-US" b="1" dirty="0">
              <a:latin typeface="Arial"/>
              <a:cs typeface="Arial"/>
            </a:endParaRPr>
          </a:p>
          <a:p>
            <a:endParaRPr lang="en-US" dirty="0"/>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latin typeface="Arial"/>
              <a:cs typeface="Arial"/>
            </a:endParaRPr>
          </a:p>
        </p:txBody>
      </p:sp>
    </p:spTree>
    <p:extLst>
      <p:ext uri="{BB962C8B-B14F-4D97-AF65-F5344CB8AC3E}">
        <p14:creationId xmlns:p14="http://schemas.microsoft.com/office/powerpoint/2010/main" val="2412739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Demo: cat and dog</a:t>
            </a:r>
          </a:p>
        </p:txBody>
      </p:sp>
      <p:sp>
        <p:nvSpPr>
          <p:cNvPr id="3" name="Content Placeholder 2"/>
          <p:cNvSpPr>
            <a:spLocks noGrp="1"/>
          </p:cNvSpPr>
          <p:nvPr>
            <p:ph idx="1"/>
          </p:nvPr>
        </p:nvSpPr>
        <p:spPr>
          <a:xfrm>
            <a:off x="457200" y="1600200"/>
            <a:ext cx="8386710" cy="4841875"/>
          </a:xfrm>
        </p:spPr>
        <p:txBody>
          <a:bodyPr>
            <a:normAutofit fontScale="85000" lnSpcReduction="20000"/>
          </a:bodyPr>
          <a:lstStyle/>
          <a:p>
            <a:pPr marL="514350" indent="-514350">
              <a:buFont typeface="+mj-lt"/>
              <a:buAutoNum type="arabicPeriod"/>
            </a:pPr>
            <a:r>
              <a:rPr lang="en-US" dirty="0"/>
              <a:t>Create a function called Pet() that can have the property of “animal” and “name”</a:t>
            </a:r>
          </a:p>
          <a:p>
            <a:pPr marL="514350" indent="-514350">
              <a:buFont typeface="+mj-lt"/>
              <a:buAutoNum type="arabicPeriod"/>
            </a:pPr>
            <a:r>
              <a:rPr lang="en-US" dirty="0"/>
              <a:t>Create methods </a:t>
            </a:r>
            <a:r>
              <a:rPr lang="en-US" dirty="0" err="1"/>
              <a:t>setAnimal</a:t>
            </a:r>
            <a:r>
              <a:rPr lang="en-US" dirty="0"/>
              <a:t> and </a:t>
            </a:r>
            <a:r>
              <a:rPr lang="en-US" dirty="0" err="1"/>
              <a:t>setName</a:t>
            </a:r>
            <a:r>
              <a:rPr lang="en-US" dirty="0"/>
              <a:t>. Such as </a:t>
            </a:r>
          </a:p>
          <a:p>
            <a:pPr marL="857250" lvl="2" indent="0">
              <a:buNone/>
            </a:pPr>
            <a:r>
              <a:rPr lang="en-US" dirty="0" err="1">
                <a:latin typeface="Courier New"/>
                <a:cs typeface="Courier New"/>
              </a:rPr>
              <a:t>var</a:t>
            </a:r>
            <a:r>
              <a:rPr lang="en-US" dirty="0">
                <a:latin typeface="Courier New"/>
                <a:cs typeface="Courier New"/>
              </a:rPr>
              <a:t> </a:t>
            </a:r>
            <a:r>
              <a:rPr lang="en-US" dirty="0" err="1">
                <a:latin typeface="Courier New"/>
                <a:cs typeface="Courier New"/>
              </a:rPr>
              <a:t>myCat</a:t>
            </a:r>
            <a:r>
              <a:rPr lang="en-US" dirty="0">
                <a:latin typeface="Courier New"/>
                <a:cs typeface="Courier New"/>
              </a:rPr>
              <a:t> = new Pet();</a:t>
            </a:r>
          </a:p>
          <a:p>
            <a:pPr marL="857250" lvl="2" indent="0">
              <a:buNone/>
            </a:pPr>
            <a:r>
              <a:rPr lang="en-US" dirty="0" err="1">
                <a:latin typeface="Courier New"/>
                <a:cs typeface="Courier New"/>
              </a:rPr>
              <a:t>myCat.setAnimal</a:t>
            </a:r>
            <a:r>
              <a:rPr lang="en-US" dirty="0">
                <a:latin typeface="Courier New"/>
                <a:cs typeface="Courier New"/>
              </a:rPr>
              <a:t>("cat");</a:t>
            </a:r>
          </a:p>
          <a:p>
            <a:pPr marL="857250" lvl="2" indent="0">
              <a:buNone/>
            </a:pPr>
            <a:r>
              <a:rPr lang="en-US" dirty="0" err="1">
                <a:latin typeface="Courier New"/>
                <a:cs typeface="Courier New"/>
              </a:rPr>
              <a:t>myCat.setName</a:t>
            </a:r>
            <a:r>
              <a:rPr lang="en-US" dirty="0">
                <a:latin typeface="Courier New"/>
                <a:cs typeface="Courier New"/>
              </a:rPr>
              <a:t>("Garfield");</a:t>
            </a:r>
          </a:p>
          <a:p>
            <a:pPr marL="514350" indent="-514350">
              <a:buFont typeface="+mj-lt"/>
              <a:buAutoNum type="arabicPeriod"/>
            </a:pPr>
            <a:r>
              <a:rPr lang="en-US" dirty="0"/>
              <a:t>Now create a function called Dog() that has an additional method called breed. </a:t>
            </a:r>
          </a:p>
          <a:p>
            <a:pPr marL="514350" indent="-514350">
              <a:buFont typeface="+mj-lt"/>
              <a:buAutoNum type="arabicPeriod"/>
            </a:pPr>
            <a:r>
              <a:rPr lang="en-US" dirty="0"/>
              <a:t>Let the Dog inherit all the properties from Pet()</a:t>
            </a:r>
          </a:p>
          <a:p>
            <a:pPr marL="457200" lvl="1" indent="0">
              <a:buNone/>
            </a:pPr>
            <a:r>
              <a:rPr lang="en-US" dirty="0" err="1">
                <a:latin typeface="Courier New"/>
                <a:cs typeface="Courier New"/>
              </a:rPr>
              <a:t>var</a:t>
            </a:r>
            <a:r>
              <a:rPr lang="en-US" dirty="0">
                <a:latin typeface="Courier New"/>
                <a:cs typeface="Courier New"/>
              </a:rPr>
              <a:t> </a:t>
            </a:r>
            <a:r>
              <a:rPr lang="en-US" dirty="0" err="1">
                <a:latin typeface="Courier New"/>
                <a:cs typeface="Courier New"/>
              </a:rPr>
              <a:t>myDog</a:t>
            </a:r>
            <a:r>
              <a:rPr lang="en-US" dirty="0">
                <a:latin typeface="Courier New"/>
                <a:cs typeface="Courier New"/>
              </a:rPr>
              <a:t> = new Dog();</a:t>
            </a:r>
          </a:p>
          <a:p>
            <a:pPr marL="457200" lvl="1" indent="0">
              <a:buNone/>
            </a:pPr>
            <a:r>
              <a:rPr lang="en-US" dirty="0" err="1">
                <a:latin typeface="Courier New"/>
                <a:cs typeface="Courier New"/>
              </a:rPr>
              <a:t>myDog.setAnimal</a:t>
            </a:r>
            <a:r>
              <a:rPr lang="en-US" dirty="0">
                <a:latin typeface="Courier New"/>
                <a:cs typeface="Courier New"/>
              </a:rPr>
              <a:t>("Dog");</a:t>
            </a:r>
          </a:p>
          <a:p>
            <a:pPr marL="457200" lvl="1" indent="0">
              <a:buNone/>
            </a:pPr>
            <a:r>
              <a:rPr lang="en-US" dirty="0" err="1">
                <a:latin typeface="Courier New"/>
                <a:cs typeface="Courier New"/>
              </a:rPr>
              <a:t>myDog.setName</a:t>
            </a:r>
            <a:r>
              <a:rPr lang="en-US" dirty="0">
                <a:latin typeface="Courier New"/>
                <a:cs typeface="Courier New"/>
              </a:rPr>
              <a:t>("</a:t>
            </a:r>
            <a:r>
              <a:rPr lang="en-US" dirty="0" err="1">
                <a:latin typeface="Courier New"/>
                <a:cs typeface="Courier New"/>
              </a:rPr>
              <a:t>Odie</a:t>
            </a:r>
            <a:r>
              <a:rPr lang="en-US" dirty="0">
                <a:latin typeface="Courier New"/>
                <a:cs typeface="Courier New"/>
              </a:rPr>
              <a:t>");</a:t>
            </a:r>
          </a:p>
          <a:p>
            <a:pPr marL="457200" lvl="1" indent="0">
              <a:buNone/>
            </a:pPr>
            <a:r>
              <a:rPr lang="en-US" dirty="0" err="1">
                <a:latin typeface="Courier New"/>
                <a:cs typeface="Courier New"/>
              </a:rPr>
              <a:t>myDog.setBreed</a:t>
            </a:r>
            <a:r>
              <a:rPr lang="en-US" dirty="0">
                <a:latin typeface="Courier New"/>
                <a:cs typeface="Courier New"/>
              </a:rPr>
              <a:t>("Greyhound");</a:t>
            </a:r>
          </a:p>
          <a:p>
            <a:endParaRPr lang="en-US" dirty="0"/>
          </a:p>
          <a:p>
            <a:pPr marL="0" indent="0">
              <a:buNone/>
            </a:pPr>
            <a:endParaRPr lang="en-US" dirty="0"/>
          </a:p>
          <a:p>
            <a:endParaRPr lang="en-US" dirty="0"/>
          </a:p>
          <a:p>
            <a:pPr marL="0" indent="0">
              <a:buNone/>
            </a:pPr>
            <a:endParaRPr lang="en-US" dirty="0"/>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latin typeface="Arial"/>
              <a:cs typeface="Arial"/>
            </a:endParaRPr>
          </a:p>
        </p:txBody>
      </p:sp>
    </p:spTree>
    <p:extLst>
      <p:ext uri="{BB962C8B-B14F-4D97-AF65-F5344CB8AC3E}">
        <p14:creationId xmlns:p14="http://schemas.microsoft.com/office/powerpoint/2010/main" val="3740216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Step 1: Pet()</a:t>
            </a:r>
          </a:p>
        </p:txBody>
      </p:sp>
      <p:sp>
        <p:nvSpPr>
          <p:cNvPr id="3" name="Content Placeholder 2"/>
          <p:cNvSpPr>
            <a:spLocks noGrp="1"/>
          </p:cNvSpPr>
          <p:nvPr>
            <p:ph idx="1"/>
          </p:nvPr>
        </p:nvSpPr>
        <p:spPr>
          <a:xfrm>
            <a:off x="457200" y="1600200"/>
            <a:ext cx="8386710" cy="4841875"/>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0" indent="0">
              <a:buNone/>
            </a:pPr>
            <a:r>
              <a:rPr lang="en-US" dirty="0"/>
              <a:t>function Pet(){</a:t>
            </a:r>
          </a:p>
          <a:p>
            <a:pPr marL="0" indent="0">
              <a:buNone/>
            </a:pPr>
            <a:r>
              <a:rPr lang="en-US" dirty="0"/>
              <a:t>	</a:t>
            </a:r>
            <a:r>
              <a:rPr lang="en-US" dirty="0" err="1"/>
              <a:t>this.animal</a:t>
            </a:r>
            <a:r>
              <a:rPr lang="en-US" dirty="0"/>
              <a:t> = "";</a:t>
            </a:r>
          </a:p>
          <a:p>
            <a:pPr marL="0" indent="0">
              <a:buNone/>
            </a:pPr>
            <a:r>
              <a:rPr lang="en-US" dirty="0"/>
              <a:t>	</a:t>
            </a:r>
            <a:r>
              <a:rPr lang="en-US" dirty="0" err="1"/>
              <a:t>this.name</a:t>
            </a:r>
            <a:r>
              <a:rPr lang="en-US" dirty="0"/>
              <a:t> = "";</a:t>
            </a:r>
          </a:p>
          <a:p>
            <a:pPr marL="0" indent="0">
              <a:buNone/>
            </a:pPr>
            <a:r>
              <a:rPr lang="en-US" dirty="0"/>
              <a:t>	</a:t>
            </a:r>
            <a:r>
              <a:rPr lang="en-US" dirty="0" err="1"/>
              <a:t>this.setAnimal</a:t>
            </a:r>
            <a:r>
              <a:rPr lang="en-US" dirty="0"/>
              <a:t> = function(</a:t>
            </a:r>
            <a:r>
              <a:rPr lang="en-US" dirty="0" err="1"/>
              <a:t>newAnimal</a:t>
            </a:r>
            <a:r>
              <a:rPr lang="en-US" dirty="0"/>
              <a:t>){</a:t>
            </a:r>
          </a:p>
          <a:p>
            <a:pPr marL="0" indent="0">
              <a:buNone/>
            </a:pPr>
            <a:r>
              <a:rPr lang="en-US" dirty="0"/>
              <a:t>		</a:t>
            </a:r>
            <a:r>
              <a:rPr lang="en-US" dirty="0" err="1"/>
              <a:t>this.animal</a:t>
            </a:r>
            <a:r>
              <a:rPr lang="en-US" dirty="0"/>
              <a:t> = </a:t>
            </a:r>
            <a:r>
              <a:rPr lang="en-US" dirty="0" err="1"/>
              <a:t>newAnimal</a:t>
            </a:r>
            <a:r>
              <a:rPr lang="en-US" dirty="0"/>
              <a:t>;</a:t>
            </a:r>
          </a:p>
          <a:p>
            <a:pPr marL="0" indent="0">
              <a:buNone/>
            </a:pPr>
            <a:r>
              <a:rPr lang="en-US" dirty="0"/>
              <a:t>	}</a:t>
            </a:r>
          </a:p>
          <a:p>
            <a:pPr marL="0" indent="0">
              <a:buNone/>
            </a:pPr>
            <a:r>
              <a:rPr lang="en-US" dirty="0"/>
              <a:t>	</a:t>
            </a:r>
            <a:r>
              <a:rPr lang="en-US" dirty="0" err="1"/>
              <a:t>this.setName</a:t>
            </a:r>
            <a:r>
              <a:rPr lang="en-US" dirty="0"/>
              <a:t> = function(</a:t>
            </a:r>
            <a:r>
              <a:rPr lang="en-US" dirty="0" err="1"/>
              <a:t>newName</a:t>
            </a:r>
            <a:r>
              <a:rPr lang="en-US" dirty="0"/>
              <a:t>){</a:t>
            </a:r>
          </a:p>
          <a:p>
            <a:pPr marL="0" indent="0">
              <a:buNone/>
            </a:pPr>
            <a:r>
              <a:rPr lang="en-US" dirty="0"/>
              <a:t>		</a:t>
            </a:r>
            <a:r>
              <a:rPr lang="en-US" dirty="0" err="1"/>
              <a:t>this.name</a:t>
            </a:r>
            <a:r>
              <a:rPr lang="en-US" dirty="0"/>
              <a:t> = </a:t>
            </a:r>
            <a:r>
              <a:rPr lang="en-US" dirty="0" err="1"/>
              <a:t>newName</a:t>
            </a:r>
            <a:r>
              <a:rPr lang="en-US" dirty="0"/>
              <a:t>;</a:t>
            </a:r>
          </a:p>
          <a:p>
            <a:pPr marL="0" indent="0">
              <a:buNone/>
            </a:pPr>
            <a:r>
              <a:rPr lang="en-US" dirty="0"/>
              <a:t>	}</a:t>
            </a:r>
          </a:p>
          <a:p>
            <a:pPr marL="0" indent="0">
              <a:buNone/>
            </a:pPr>
            <a:r>
              <a:rPr lang="en-US" dirty="0"/>
              <a:t>}</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latin typeface="Arial"/>
              <a:cs typeface="Arial"/>
            </a:endParaRPr>
          </a:p>
        </p:txBody>
      </p:sp>
    </p:spTree>
    <p:extLst>
      <p:ext uri="{BB962C8B-B14F-4D97-AF65-F5344CB8AC3E}">
        <p14:creationId xmlns:p14="http://schemas.microsoft.com/office/powerpoint/2010/main" val="2993255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Step 2: cat object </a:t>
            </a:r>
          </a:p>
        </p:txBody>
      </p:sp>
      <p:sp>
        <p:nvSpPr>
          <p:cNvPr id="3" name="Content Placeholder 2"/>
          <p:cNvSpPr>
            <a:spLocks noGrp="1"/>
          </p:cNvSpPr>
          <p:nvPr>
            <p:ph idx="1"/>
          </p:nvPr>
        </p:nvSpPr>
        <p:spPr>
          <a:xfrm>
            <a:off x="457200" y="1600200"/>
            <a:ext cx="8386710" cy="4841875"/>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800" dirty="0"/>
              <a:t>// A Pet object has properties that contain the type of animal and the name of the pet and methods to set these values.</a:t>
            </a:r>
          </a:p>
          <a:p>
            <a:pPr marL="0" indent="0">
              <a:buNone/>
            </a:pPr>
            <a:r>
              <a:rPr lang="en-US" dirty="0" err="1"/>
              <a:t>var</a:t>
            </a:r>
            <a:r>
              <a:rPr lang="en-US" dirty="0"/>
              <a:t> </a:t>
            </a:r>
            <a:r>
              <a:rPr lang="en-US" dirty="0" err="1"/>
              <a:t>myCat</a:t>
            </a:r>
            <a:r>
              <a:rPr lang="en-US" dirty="0"/>
              <a:t> = new Pet();</a:t>
            </a:r>
          </a:p>
          <a:p>
            <a:pPr marL="0" indent="0">
              <a:buNone/>
            </a:pPr>
            <a:r>
              <a:rPr lang="en-US" dirty="0" err="1"/>
              <a:t>myCat.setAnimal</a:t>
            </a:r>
            <a:r>
              <a:rPr lang="en-US" dirty="0"/>
              <a:t>("cat");</a:t>
            </a:r>
          </a:p>
          <a:p>
            <a:pPr marL="0" indent="0">
              <a:buNone/>
            </a:pPr>
            <a:r>
              <a:rPr lang="en-US" dirty="0" err="1"/>
              <a:t>myCat.setName</a:t>
            </a:r>
            <a:r>
              <a:rPr lang="en-US" dirty="0"/>
              <a:t>("Garfield");</a:t>
            </a:r>
          </a:p>
          <a:p>
            <a:pPr marL="0" indent="0">
              <a:buNone/>
            </a:pPr>
            <a:endParaRPr lang="en-US" dirty="0"/>
          </a:p>
          <a:p>
            <a:pPr marL="0" indent="0">
              <a:buNone/>
            </a:pPr>
            <a:r>
              <a:rPr lang="en-US" dirty="0"/>
              <a:t>alert(" " + </a:t>
            </a:r>
            <a:r>
              <a:rPr lang="en-US" dirty="0" err="1"/>
              <a:t>myCat.animal</a:t>
            </a:r>
            <a:r>
              <a:rPr lang="en-US" dirty="0"/>
              <a:t> + " is called " + </a:t>
            </a:r>
            <a:r>
              <a:rPr lang="en-US" dirty="0" err="1"/>
              <a:t>myCat.name</a:t>
            </a:r>
            <a:r>
              <a:rPr lang="en-US" dirty="0"/>
              <a:t>);</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latin typeface="Arial"/>
              <a:cs typeface="Arial"/>
            </a:endParaRPr>
          </a:p>
        </p:txBody>
      </p:sp>
    </p:spTree>
    <p:extLst>
      <p:ext uri="{BB962C8B-B14F-4D97-AF65-F5344CB8AC3E}">
        <p14:creationId xmlns:p14="http://schemas.microsoft.com/office/powerpoint/2010/main" val="3231829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Step 3: create dog and make it breed</a:t>
            </a:r>
          </a:p>
        </p:txBody>
      </p:sp>
      <p:sp>
        <p:nvSpPr>
          <p:cNvPr id="3" name="Content Placeholder 2"/>
          <p:cNvSpPr>
            <a:spLocks noGrp="1"/>
          </p:cNvSpPr>
          <p:nvPr>
            <p:ph idx="1"/>
          </p:nvPr>
        </p:nvSpPr>
        <p:spPr>
          <a:xfrm>
            <a:off x="457200" y="1600200"/>
            <a:ext cx="8386710" cy="4841875"/>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0" indent="0">
              <a:buNone/>
            </a:pPr>
            <a:r>
              <a:rPr lang="en-US" dirty="0"/>
              <a:t>//Now we create a function for Dog. We want to add a property breed and a method </a:t>
            </a:r>
            <a:r>
              <a:rPr lang="en-US" dirty="0" err="1"/>
              <a:t>setBreed</a:t>
            </a:r>
            <a:r>
              <a:rPr lang="en-US" dirty="0"/>
              <a:t>. </a:t>
            </a:r>
          </a:p>
          <a:p>
            <a:pPr marL="0" indent="0">
              <a:buNone/>
            </a:pPr>
            <a:endParaRPr lang="en-US" dirty="0"/>
          </a:p>
          <a:p>
            <a:pPr marL="0" indent="0">
              <a:buNone/>
            </a:pPr>
            <a:r>
              <a:rPr lang="en-US" dirty="0"/>
              <a:t>function Dog(){</a:t>
            </a:r>
          </a:p>
          <a:p>
            <a:pPr marL="0" indent="0">
              <a:buNone/>
            </a:pPr>
            <a:r>
              <a:rPr lang="en-US" dirty="0"/>
              <a:t>	</a:t>
            </a:r>
            <a:r>
              <a:rPr lang="en-US" dirty="0" err="1"/>
              <a:t>this.breed</a:t>
            </a:r>
            <a:r>
              <a:rPr lang="en-US" dirty="0"/>
              <a:t> = "";</a:t>
            </a:r>
          </a:p>
          <a:p>
            <a:pPr marL="0" indent="0">
              <a:buNone/>
            </a:pPr>
            <a:r>
              <a:rPr lang="en-US" dirty="0"/>
              <a:t>	</a:t>
            </a:r>
            <a:r>
              <a:rPr lang="en-US" dirty="0" err="1"/>
              <a:t>this.setBreed</a:t>
            </a:r>
            <a:r>
              <a:rPr lang="en-US" dirty="0"/>
              <a:t> = function(</a:t>
            </a:r>
            <a:r>
              <a:rPr lang="en-US" dirty="0" err="1"/>
              <a:t>newBreed</a:t>
            </a:r>
            <a:r>
              <a:rPr lang="en-US" dirty="0"/>
              <a:t>){</a:t>
            </a:r>
          </a:p>
          <a:p>
            <a:pPr marL="0" indent="0">
              <a:buNone/>
            </a:pPr>
            <a:r>
              <a:rPr lang="en-US" dirty="0"/>
              <a:t>		</a:t>
            </a:r>
            <a:r>
              <a:rPr lang="en-US" dirty="0" err="1"/>
              <a:t>this.breed</a:t>
            </a:r>
            <a:r>
              <a:rPr lang="en-US" dirty="0"/>
              <a:t> = </a:t>
            </a:r>
            <a:r>
              <a:rPr lang="en-US" dirty="0" err="1"/>
              <a:t>newBreed</a:t>
            </a:r>
            <a:r>
              <a:rPr lang="en-US" dirty="0"/>
              <a:t>;</a:t>
            </a:r>
          </a:p>
          <a:p>
            <a:pPr marL="0" indent="0">
              <a:buNone/>
            </a:pPr>
            <a:r>
              <a:rPr lang="en-US" dirty="0"/>
              <a:t>	}</a:t>
            </a:r>
          </a:p>
          <a:p>
            <a:pPr marL="0" indent="0">
              <a:buNone/>
            </a:pPr>
            <a:r>
              <a:rPr lang="en-US" dirty="0"/>
              <a:t>}</a:t>
            </a:r>
          </a:p>
          <a:p>
            <a:pPr marL="0" indent="0">
              <a:buNone/>
            </a:pPr>
            <a:r>
              <a:rPr lang="en-US" dirty="0"/>
              <a:t>// we want the dog has the same property as Pet, to do so we simply inherit the properties and methods of Pet. </a:t>
            </a:r>
          </a:p>
          <a:p>
            <a:pPr marL="0" indent="0">
              <a:buNone/>
            </a:pPr>
            <a:endParaRPr lang="en-US" dirty="0"/>
          </a:p>
          <a:p>
            <a:pPr marL="0" indent="0">
              <a:buNone/>
            </a:pPr>
            <a:r>
              <a:rPr lang="en-US" dirty="0" err="1"/>
              <a:t>Dog.prototype</a:t>
            </a:r>
            <a:r>
              <a:rPr lang="en-US" dirty="0"/>
              <a:t> = new Pet();</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latin typeface="Arial"/>
              <a:cs typeface="Arial"/>
            </a:endParaRPr>
          </a:p>
        </p:txBody>
      </p:sp>
    </p:spTree>
    <p:extLst>
      <p:ext uri="{BB962C8B-B14F-4D97-AF65-F5344CB8AC3E}">
        <p14:creationId xmlns:p14="http://schemas.microsoft.com/office/powerpoint/2010/main" val="311827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1380-8234-E441-A9B3-5A202B72CB08}"/>
              </a:ext>
            </a:extLst>
          </p:cNvPr>
          <p:cNvSpPr>
            <a:spLocks noGrp="1"/>
          </p:cNvSpPr>
          <p:nvPr>
            <p:ph type="title"/>
          </p:nvPr>
        </p:nvSpPr>
        <p:spPr/>
        <p:txBody>
          <a:bodyPr/>
          <a:lstStyle/>
          <a:p>
            <a:r>
              <a:rPr lang="en-US" dirty="0"/>
              <a:t>Warm-up exercise</a:t>
            </a:r>
          </a:p>
        </p:txBody>
      </p:sp>
      <p:sp>
        <p:nvSpPr>
          <p:cNvPr id="3" name="Content Placeholder 2">
            <a:extLst>
              <a:ext uri="{FF2B5EF4-FFF2-40B4-BE49-F238E27FC236}">
                <a16:creationId xmlns:a16="http://schemas.microsoft.com/office/drawing/2014/main" id="{C07C37D3-B773-0B48-B88B-2F0D811A8F5C}"/>
              </a:ext>
            </a:extLst>
          </p:cNvPr>
          <p:cNvSpPr>
            <a:spLocks noGrp="1"/>
          </p:cNvSpPr>
          <p:nvPr>
            <p:ph idx="1"/>
          </p:nvPr>
        </p:nvSpPr>
        <p:spPr>
          <a:xfrm>
            <a:off x="457200" y="1166018"/>
            <a:ext cx="8229600" cy="4525963"/>
          </a:xfrm>
        </p:spPr>
        <p:txBody>
          <a:bodyPr/>
          <a:lstStyle/>
          <a:p>
            <a:r>
              <a:rPr lang="en-US" dirty="0"/>
              <a:t>Write a JS function that counts vowels in a sentence.  You can consult with the following chart:</a:t>
            </a:r>
          </a:p>
          <a:p>
            <a:endParaRPr lang="en-US" dirty="0"/>
          </a:p>
          <a:p>
            <a:endParaRPr lang="en-US" dirty="0"/>
          </a:p>
        </p:txBody>
      </p:sp>
      <p:pic>
        <p:nvPicPr>
          <p:cNvPr id="5" name="Picture 4" descr="A close up of a map&#10;&#10;Description automatically generated">
            <a:extLst>
              <a:ext uri="{FF2B5EF4-FFF2-40B4-BE49-F238E27FC236}">
                <a16:creationId xmlns:a16="http://schemas.microsoft.com/office/drawing/2014/main" id="{344DE8AE-EE2F-4548-B330-BED724202595}"/>
              </a:ext>
            </a:extLst>
          </p:cNvPr>
          <p:cNvPicPr>
            <a:picLocks noChangeAspect="1"/>
          </p:cNvPicPr>
          <p:nvPr/>
        </p:nvPicPr>
        <p:blipFill>
          <a:blip r:embed="rId2"/>
          <a:stretch>
            <a:fillRect/>
          </a:stretch>
        </p:blipFill>
        <p:spPr>
          <a:xfrm>
            <a:off x="4281198" y="2146386"/>
            <a:ext cx="3592802" cy="4664338"/>
          </a:xfrm>
          <a:prstGeom prst="rect">
            <a:avLst/>
          </a:prstGeom>
        </p:spPr>
      </p:pic>
    </p:spTree>
    <p:extLst>
      <p:ext uri="{BB962C8B-B14F-4D97-AF65-F5344CB8AC3E}">
        <p14:creationId xmlns:p14="http://schemas.microsoft.com/office/powerpoint/2010/main" val="1616111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Step 4: Make dog inherit pet()</a:t>
            </a:r>
          </a:p>
        </p:txBody>
      </p:sp>
      <p:sp>
        <p:nvSpPr>
          <p:cNvPr id="3" name="Content Placeholder 2"/>
          <p:cNvSpPr>
            <a:spLocks noGrp="1"/>
          </p:cNvSpPr>
          <p:nvPr>
            <p:ph idx="1"/>
          </p:nvPr>
        </p:nvSpPr>
        <p:spPr>
          <a:xfrm>
            <a:off x="457200" y="1600200"/>
            <a:ext cx="8386710" cy="4841875"/>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buNone/>
            </a:pPr>
            <a:r>
              <a:rPr lang="en-US" dirty="0"/>
              <a:t>// we want the dog has the same property as Pet, to do so we simply inherit the properties and methods of Pet. </a:t>
            </a:r>
          </a:p>
          <a:p>
            <a:pPr marL="0" indent="0">
              <a:buNone/>
            </a:pPr>
            <a:endParaRPr lang="en-US" dirty="0"/>
          </a:p>
          <a:p>
            <a:pPr marL="0" indent="0">
              <a:buNone/>
            </a:pPr>
            <a:r>
              <a:rPr lang="en-US" dirty="0" err="1"/>
              <a:t>Dog.prototype</a:t>
            </a:r>
            <a:r>
              <a:rPr lang="en-US" dirty="0"/>
              <a:t> = new Pet();</a:t>
            </a:r>
          </a:p>
          <a:p>
            <a:pPr marL="0" indent="0">
              <a:buNone/>
            </a:pPr>
            <a:endParaRPr lang="en-US" dirty="0"/>
          </a:p>
          <a:p>
            <a:pPr marL="0" indent="0">
              <a:buNone/>
            </a:pPr>
            <a:r>
              <a:rPr lang="en-US" dirty="0"/>
              <a:t>//Now, we can access to the properties and methods of Pet in addition to those of Dog. </a:t>
            </a:r>
          </a:p>
          <a:p>
            <a:pPr marL="0" indent="0">
              <a:buNone/>
            </a:pPr>
            <a:r>
              <a:rPr lang="en-US" dirty="0" err="1"/>
              <a:t>var</a:t>
            </a:r>
            <a:r>
              <a:rPr lang="en-US" dirty="0"/>
              <a:t> </a:t>
            </a:r>
            <a:r>
              <a:rPr lang="en-US" dirty="0" err="1"/>
              <a:t>myDog</a:t>
            </a:r>
            <a:r>
              <a:rPr lang="en-US" dirty="0"/>
              <a:t> = new Dog();</a:t>
            </a:r>
          </a:p>
          <a:p>
            <a:pPr marL="0" indent="0">
              <a:buNone/>
            </a:pPr>
            <a:endParaRPr lang="en-US" dirty="0"/>
          </a:p>
          <a:p>
            <a:pPr marL="0" indent="0">
              <a:buNone/>
            </a:pPr>
            <a:r>
              <a:rPr lang="en-US" dirty="0" err="1"/>
              <a:t>myDog.setAnimal</a:t>
            </a:r>
            <a:r>
              <a:rPr lang="en-US" dirty="0"/>
              <a:t>("Dog");</a:t>
            </a:r>
          </a:p>
          <a:p>
            <a:pPr marL="0" indent="0">
              <a:buNone/>
            </a:pPr>
            <a:r>
              <a:rPr lang="en-US" dirty="0" err="1"/>
              <a:t>myDog.setName</a:t>
            </a:r>
            <a:r>
              <a:rPr lang="en-US" dirty="0"/>
              <a:t>("</a:t>
            </a:r>
            <a:r>
              <a:rPr lang="en-US" dirty="0" err="1"/>
              <a:t>Odie</a:t>
            </a:r>
            <a:r>
              <a:rPr lang="en-US" dirty="0"/>
              <a:t>");</a:t>
            </a:r>
          </a:p>
          <a:p>
            <a:pPr marL="0" indent="0">
              <a:buNone/>
            </a:pPr>
            <a:r>
              <a:rPr lang="en-US" dirty="0" err="1"/>
              <a:t>myDog.setBreed</a:t>
            </a:r>
            <a:r>
              <a:rPr lang="en-US" dirty="0"/>
              <a:t>("Greyhound");</a:t>
            </a:r>
          </a:p>
          <a:p>
            <a:pPr marL="0" indent="0">
              <a:buNone/>
            </a:pPr>
            <a:r>
              <a:rPr lang="en-US" dirty="0"/>
              <a:t>alert(" My " + </a:t>
            </a:r>
            <a:r>
              <a:rPr lang="en-US" dirty="0" err="1"/>
              <a:t>myDog.animal</a:t>
            </a:r>
            <a:r>
              <a:rPr lang="en-US" dirty="0"/>
              <a:t> + " " + </a:t>
            </a:r>
            <a:r>
              <a:rPr lang="en-US" dirty="0" err="1"/>
              <a:t>myDog.name</a:t>
            </a:r>
            <a:r>
              <a:rPr lang="en-US" dirty="0"/>
              <a:t>+" is a " + </a:t>
            </a:r>
            <a:r>
              <a:rPr lang="en-US" dirty="0" err="1"/>
              <a:t>myDog.breed</a:t>
            </a:r>
            <a:r>
              <a:rPr lang="en-US" dirty="0"/>
              <a:t>);</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latin typeface="Arial"/>
              <a:cs typeface="Arial"/>
            </a:endParaRPr>
          </a:p>
        </p:txBody>
      </p:sp>
    </p:spTree>
    <p:extLst>
      <p:ext uri="{BB962C8B-B14F-4D97-AF65-F5344CB8AC3E}">
        <p14:creationId xmlns:p14="http://schemas.microsoft.com/office/powerpoint/2010/main" val="4069031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7092"/>
            <a:ext cx="8229600" cy="1143000"/>
          </a:xfrm>
        </p:spPr>
        <p:txBody>
          <a:bodyPr>
            <a:normAutofit fontScale="90000"/>
          </a:bodyPr>
          <a:lstStyle/>
          <a:p>
            <a:r>
              <a:rPr lang="en-US" dirty="0"/>
              <a:t>Now, please do the take-home exercises of OOP.</a:t>
            </a:r>
            <a:br>
              <a:rPr lang="en-US" dirty="0"/>
            </a:br>
            <a:br>
              <a:rPr lang="en-US" dirty="0"/>
            </a:br>
            <a:r>
              <a:rPr lang="en-US" dirty="0"/>
              <a:t>Will be used in the mid-term</a:t>
            </a:r>
          </a:p>
        </p:txBody>
      </p:sp>
    </p:spTree>
    <p:extLst>
      <p:ext uri="{BB962C8B-B14F-4D97-AF65-F5344CB8AC3E}">
        <p14:creationId xmlns:p14="http://schemas.microsoft.com/office/powerpoint/2010/main" val="2781902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Exercise 1: using prototype to extend existing JavaScript object</a:t>
            </a:r>
          </a:p>
        </p:txBody>
      </p:sp>
      <p:sp>
        <p:nvSpPr>
          <p:cNvPr id="3" name="Content Placeholder 2"/>
          <p:cNvSpPr>
            <a:spLocks noGrp="1"/>
          </p:cNvSpPr>
          <p:nvPr>
            <p:ph idx="1"/>
          </p:nvPr>
        </p:nvSpPr>
        <p:spPr>
          <a:xfrm>
            <a:off x="638958" y="1769957"/>
            <a:ext cx="8229600" cy="4525963"/>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You can implement  a </a:t>
            </a:r>
            <a:r>
              <a:rPr lang="en-US" dirty="0" err="1"/>
              <a:t>String.prototype.backwards</a:t>
            </a:r>
            <a:r>
              <a:rPr lang="en-US" dirty="0"/>
              <a:t> methods that returns a reversed version of any string you supply. </a:t>
            </a:r>
          </a:p>
          <a:p>
            <a:pPr marL="0" indent="0">
              <a:buFont typeface="Arial"/>
              <a:buNone/>
            </a:pPr>
            <a:r>
              <a:rPr lang="en-US" dirty="0"/>
              <a:t>Here is your starter .</a:t>
            </a:r>
            <a:r>
              <a:rPr lang="en-US" dirty="0" err="1"/>
              <a:t>js</a:t>
            </a:r>
            <a:r>
              <a:rPr lang="en-US" dirty="0"/>
              <a:t> code: </a:t>
            </a:r>
          </a:p>
          <a:p>
            <a:pPr marL="0" indent="0">
              <a:buFont typeface="Arial"/>
              <a:buNone/>
            </a:pPr>
            <a:endParaRPr lang="en-US" dirty="0"/>
          </a:p>
          <a:p>
            <a:pPr marL="0" indent="0">
              <a:buNone/>
            </a:pPr>
            <a:r>
              <a:rPr lang="en-US" dirty="0"/>
              <a:t>	</a:t>
            </a:r>
            <a:r>
              <a:rPr lang="en-US" dirty="0">
                <a:latin typeface="Courier New"/>
                <a:cs typeface="Courier New"/>
              </a:rPr>
              <a:t>&lt;script type="text/</a:t>
            </a:r>
            <a:r>
              <a:rPr lang="en-US" dirty="0" err="1">
                <a:latin typeface="Courier New"/>
                <a:cs typeface="Courier New"/>
              </a:rPr>
              <a:t>javascript</a:t>
            </a:r>
            <a:r>
              <a:rPr lang="en-US" dirty="0">
                <a:latin typeface="Courier New"/>
                <a:cs typeface="Courier New"/>
              </a:rPr>
              <a:t>"&gt;</a:t>
            </a:r>
          </a:p>
          <a:p>
            <a:pPr marL="0" indent="0">
              <a:buNone/>
            </a:pPr>
            <a:r>
              <a:rPr lang="en-US" dirty="0">
                <a:latin typeface="Courier New"/>
                <a:cs typeface="Courier New"/>
              </a:rPr>
              <a:t>	</a:t>
            </a:r>
            <a:r>
              <a:rPr lang="en-US" dirty="0" err="1">
                <a:latin typeface="Courier New"/>
                <a:cs typeface="Courier New"/>
              </a:rPr>
              <a:t>var</a:t>
            </a:r>
            <a:r>
              <a:rPr lang="en-US" dirty="0">
                <a:latin typeface="Courier New"/>
                <a:cs typeface="Courier New"/>
              </a:rPr>
              <a:t> </a:t>
            </a:r>
            <a:r>
              <a:rPr lang="en-US" dirty="0" err="1">
                <a:latin typeface="Courier New"/>
                <a:cs typeface="Courier New"/>
              </a:rPr>
              <a:t>inString</a:t>
            </a:r>
            <a:r>
              <a:rPr lang="en-US" dirty="0">
                <a:latin typeface="Courier New"/>
                <a:cs typeface="Courier New"/>
              </a:rPr>
              <a:t> = prompt("Enter your test string");</a:t>
            </a:r>
          </a:p>
          <a:p>
            <a:pPr marL="0" indent="0">
              <a:buNone/>
            </a:pPr>
            <a:r>
              <a:rPr lang="en-US" dirty="0">
                <a:latin typeface="Courier New"/>
                <a:cs typeface="Courier New"/>
              </a:rPr>
              <a:t>	</a:t>
            </a:r>
            <a:r>
              <a:rPr lang="en-US" dirty="0" err="1">
                <a:latin typeface="Courier New"/>
                <a:cs typeface="Courier New"/>
              </a:rPr>
              <a:t>document.write</a:t>
            </a:r>
            <a:r>
              <a:rPr lang="en-US" dirty="0">
                <a:latin typeface="Courier New"/>
                <a:cs typeface="Courier New"/>
              </a:rPr>
              <a:t>(</a:t>
            </a:r>
            <a:r>
              <a:rPr lang="en-US" dirty="0" err="1">
                <a:latin typeface="Courier New"/>
                <a:cs typeface="Courier New"/>
              </a:rPr>
              <a:t>inString.backwards</a:t>
            </a:r>
            <a:r>
              <a:rPr lang="en-US" dirty="0">
                <a:latin typeface="Courier New"/>
                <a:cs typeface="Courier New"/>
              </a:rPr>
              <a:t>());</a:t>
            </a:r>
          </a:p>
          <a:p>
            <a:pPr marL="0" indent="0">
              <a:buNone/>
            </a:pPr>
            <a:r>
              <a:rPr lang="en-US" dirty="0">
                <a:latin typeface="Courier New"/>
                <a:cs typeface="Courier New"/>
              </a:rPr>
              <a:t>	&lt;/script&gt;</a:t>
            </a:r>
          </a:p>
        </p:txBody>
      </p:sp>
    </p:spTree>
    <p:extLst>
      <p:ext uri="{BB962C8B-B14F-4D97-AF65-F5344CB8AC3E}">
        <p14:creationId xmlns:p14="http://schemas.microsoft.com/office/powerpoint/2010/main" val="1520052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Exercise 2</a:t>
            </a:r>
          </a:p>
        </p:txBody>
      </p:sp>
      <p:sp>
        <p:nvSpPr>
          <p:cNvPr id="3" name="Content Placeholder 2"/>
          <p:cNvSpPr>
            <a:spLocks noGrp="1"/>
          </p:cNvSpPr>
          <p:nvPr>
            <p:ph idx="1"/>
          </p:nvPr>
        </p:nvSpPr>
        <p:spPr>
          <a:xfrm>
            <a:off x="457200" y="1305898"/>
            <a:ext cx="8229600" cy="4525963"/>
          </a:xfrm>
        </p:spPr>
        <p:txBody>
          <a:bodyPr>
            <a:normAutofit fontScale="85000" lnSpcReduction="20000"/>
          </a:bodyPr>
          <a:lstStyle/>
          <a:p>
            <a:pPr marL="457200" indent="-457200"/>
            <a:r>
              <a:rPr lang="en-US" sz="2400" dirty="0"/>
              <a:t>Write a constructor function for a card object with properties suit (diamonds, hearts, spades, or clubs) and face (ace, 1, 2,…king).</a:t>
            </a:r>
          </a:p>
          <a:p>
            <a:pPr marL="0" indent="0">
              <a:buNone/>
            </a:pPr>
            <a:endParaRPr lang="en-US" sz="2400" dirty="0"/>
          </a:p>
          <a:p>
            <a:pPr marL="457200" indent="-457200"/>
            <a:r>
              <a:rPr lang="en-US" sz="2400" dirty="0"/>
              <a:t>Add methods to set the values of suit and face. </a:t>
            </a:r>
          </a:p>
          <a:p>
            <a:pPr marL="0" indent="0">
              <a:buNone/>
            </a:pPr>
            <a:endParaRPr lang="en-US" sz="2400" dirty="0"/>
          </a:p>
          <a:p>
            <a:pPr marL="457200" indent="-457200"/>
            <a:r>
              <a:rPr lang="en-US" sz="2400" dirty="0"/>
              <a:t>Hint: alert  the </a:t>
            </a:r>
            <a:r>
              <a:rPr lang="en-US" sz="2400" dirty="0" err="1"/>
              <a:t>suitName</a:t>
            </a:r>
            <a:r>
              <a:rPr lang="en-US" sz="2400" dirty="0"/>
              <a:t> and the </a:t>
            </a:r>
            <a:r>
              <a:rPr lang="en-US" sz="2400" dirty="0" err="1"/>
              <a:t>faceName</a:t>
            </a:r>
            <a:r>
              <a:rPr lang="en-US" sz="2400" dirty="0"/>
              <a:t> into the screen when you set the new values of suit and face. </a:t>
            </a:r>
            <a:endParaRPr lang="en-US" sz="2400" dirty="0">
              <a:solidFill>
                <a:srgbClr val="FF0000"/>
              </a:solidFill>
            </a:endParaRPr>
          </a:p>
          <a:p>
            <a:pPr marL="0" indent="0">
              <a:buNone/>
            </a:pPr>
            <a:endParaRPr lang="en-US" sz="2400" dirty="0"/>
          </a:p>
          <a:p>
            <a:pPr marL="0" indent="0">
              <a:buNone/>
            </a:pPr>
            <a:r>
              <a:rPr lang="en-US" sz="2400" dirty="0"/>
              <a:t>Inside the constructor: </a:t>
            </a:r>
          </a:p>
          <a:p>
            <a:pPr marL="0" indent="0">
              <a:buNone/>
            </a:pPr>
            <a:endParaRPr lang="en-US" sz="2400" dirty="0"/>
          </a:p>
          <a:p>
            <a:pPr marL="0" indent="0">
              <a:buNone/>
            </a:pPr>
            <a:r>
              <a:rPr lang="en-US" sz="2400" dirty="0"/>
              <a:t>     </a:t>
            </a:r>
            <a:r>
              <a:rPr lang="en-US" sz="2400" dirty="0" err="1"/>
              <a:t>this.setValues</a:t>
            </a:r>
            <a:r>
              <a:rPr lang="en-US" sz="2400" dirty="0"/>
              <a:t> = function(</a:t>
            </a:r>
            <a:r>
              <a:rPr lang="en-US" sz="2400" dirty="0" err="1"/>
              <a:t>suitName</a:t>
            </a:r>
            <a:r>
              <a:rPr lang="en-US" sz="2400" dirty="0"/>
              <a:t>, </a:t>
            </a:r>
            <a:r>
              <a:rPr lang="en-US" sz="2400" dirty="0" err="1"/>
              <a:t>faceName</a:t>
            </a:r>
            <a:r>
              <a:rPr lang="en-US" sz="2400" dirty="0"/>
              <a:t>) {</a:t>
            </a:r>
          </a:p>
          <a:p>
            <a:pPr marL="0" indent="0">
              <a:buNone/>
            </a:pPr>
            <a:r>
              <a:rPr lang="en-US" sz="2400" dirty="0"/>
              <a:t>}</a:t>
            </a:r>
          </a:p>
          <a:p>
            <a:pPr marL="0" indent="0">
              <a:buNone/>
            </a:pPr>
            <a:endParaRPr lang="en-US" sz="2400" dirty="0"/>
          </a:p>
          <a:p>
            <a:pPr marL="0" indent="0">
              <a:buNone/>
            </a:pPr>
            <a:r>
              <a:rPr lang="en-US" sz="2400" dirty="0" err="1"/>
              <a:t>var</a:t>
            </a:r>
            <a:r>
              <a:rPr lang="en-US" sz="2400" dirty="0"/>
              <a:t> myCard1 = new Card(“space”, “ace”) </a:t>
            </a:r>
          </a:p>
          <a:p>
            <a:pPr marL="0" indent="0">
              <a:buNone/>
            </a:pPr>
            <a:r>
              <a:rPr lang="en-US" sz="2400" dirty="0" err="1"/>
              <a:t>myCard.setValues</a:t>
            </a:r>
            <a:r>
              <a:rPr lang="en-US" sz="2400" dirty="0"/>
              <a:t> (“Hearts”, “12”)</a:t>
            </a:r>
          </a:p>
          <a:p>
            <a:pPr marL="0" indent="0">
              <a:buNone/>
            </a:pPr>
            <a:endParaRPr lang="en-US" dirty="0"/>
          </a:p>
          <a:p>
            <a:pPr marL="0" indent="0">
              <a:buNone/>
            </a:pPr>
            <a:endParaRPr lang="en-US" dirty="0"/>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pPr marL="0" indent="0">
              <a:buNone/>
            </a:pPr>
            <a:r>
              <a:rPr lang="en-US" dirty="0"/>
              <a:t>	</a:t>
            </a:r>
            <a:endParaRPr lang="en-US" dirty="0">
              <a:latin typeface="Courier New"/>
              <a:cs typeface="Courier New"/>
            </a:endParaRPr>
          </a:p>
        </p:txBody>
      </p:sp>
    </p:spTree>
    <p:extLst>
      <p:ext uri="{BB962C8B-B14F-4D97-AF65-F5344CB8AC3E}">
        <p14:creationId xmlns:p14="http://schemas.microsoft.com/office/powerpoint/2010/main" val="407799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Exercise 3</a:t>
            </a:r>
          </a:p>
        </p:txBody>
      </p:sp>
      <p:sp>
        <p:nvSpPr>
          <p:cNvPr id="3" name="Content Placeholder 2"/>
          <p:cNvSpPr>
            <a:spLocks noGrp="1"/>
          </p:cNvSpPr>
          <p:nvPr>
            <p:ph idx="1"/>
          </p:nvPr>
        </p:nvSpPr>
        <p:spPr>
          <a:xfrm>
            <a:off x="457200" y="1305898"/>
            <a:ext cx="8229600" cy="4525963"/>
          </a:xfrm>
        </p:spPr>
        <p:txBody>
          <a:bodyPr>
            <a:normAutofit fontScale="62500" lnSpcReduction="20000"/>
          </a:bodyPr>
          <a:lstStyle/>
          <a:p>
            <a:pPr marL="0" indent="0">
              <a:buNone/>
            </a:pPr>
            <a:endParaRPr lang="en-US" sz="2400" dirty="0"/>
          </a:p>
          <a:p>
            <a:pPr marL="0" indent="0">
              <a:buNone/>
            </a:pPr>
            <a:r>
              <a:rPr lang="en-US" sz="2400" dirty="0"/>
              <a:t>Write a JavaScript program to get the volume of a Cylinder with four decimal places using object class. </a:t>
            </a:r>
          </a:p>
          <a:p>
            <a:pPr marL="0" indent="0">
              <a:buNone/>
            </a:pPr>
            <a:endParaRPr lang="en-US" sz="2400" dirty="0"/>
          </a:p>
          <a:p>
            <a:pPr marL="0" indent="0">
              <a:buNone/>
            </a:pPr>
            <a:r>
              <a:rPr lang="en-US" sz="2400" dirty="0"/>
              <a:t>Volume of a cylinder is V = pi r ^2 h</a:t>
            </a:r>
          </a:p>
          <a:p>
            <a:pPr marL="0" indent="0">
              <a:buNone/>
            </a:pPr>
            <a:endParaRPr lang="en-US" sz="2400" dirty="0"/>
          </a:p>
          <a:p>
            <a:pPr marL="0" indent="0">
              <a:buNone/>
            </a:pPr>
            <a:r>
              <a:rPr lang="en-US" sz="2400" dirty="0"/>
              <a:t>Hint: create a Cylinder class that takes height and radius and use prototype to add the Volume function. </a:t>
            </a:r>
          </a:p>
          <a:p>
            <a:pPr marL="0" indent="0">
              <a:buNone/>
            </a:pPr>
            <a:endParaRPr lang="en-US" sz="2400" dirty="0"/>
          </a:p>
          <a:p>
            <a:pPr marL="0" indent="0">
              <a:buNone/>
            </a:pPr>
            <a:r>
              <a:rPr lang="en-US" sz="2400" dirty="0"/>
              <a:t>//You shall create a new Cylinder object by:</a:t>
            </a:r>
          </a:p>
          <a:p>
            <a:pPr marL="0" indent="0">
              <a:buNone/>
            </a:pPr>
            <a:r>
              <a:rPr lang="en-US" sz="2400" dirty="0" err="1"/>
              <a:t>var</a:t>
            </a:r>
            <a:r>
              <a:rPr lang="en-US" sz="2400" dirty="0"/>
              <a:t> </a:t>
            </a:r>
            <a:r>
              <a:rPr lang="en-US" sz="2400" dirty="0" err="1"/>
              <a:t>cyl</a:t>
            </a:r>
            <a:r>
              <a:rPr lang="en-US" sz="2400" dirty="0"/>
              <a:t> = new Cylinder (7,4);</a:t>
            </a:r>
          </a:p>
          <a:p>
            <a:pPr marL="0" indent="0">
              <a:buNone/>
            </a:pPr>
            <a:endParaRPr lang="en-US" sz="2400" dirty="0"/>
          </a:p>
          <a:p>
            <a:pPr marL="0" indent="0">
              <a:buNone/>
            </a:pPr>
            <a:r>
              <a:rPr lang="en-US" sz="2400" dirty="0"/>
              <a:t>//And output:</a:t>
            </a:r>
          </a:p>
          <a:p>
            <a:pPr marL="0" indent="0">
              <a:buNone/>
            </a:pPr>
            <a:r>
              <a:rPr lang="en-US" sz="2400" dirty="0" err="1"/>
              <a:t>Document.write</a:t>
            </a:r>
            <a:r>
              <a:rPr lang="en-US" sz="2400" dirty="0"/>
              <a:t>(</a:t>
            </a:r>
            <a:r>
              <a:rPr lang="en-US" sz="2400" dirty="0" err="1"/>
              <a:t>cyl.Volume</a:t>
            </a:r>
            <a:r>
              <a:rPr lang="en-US" sz="2400" dirty="0"/>
              <a:t>)</a:t>
            </a:r>
          </a:p>
          <a:p>
            <a:pPr marL="0" indent="0">
              <a:buNone/>
            </a:pPr>
            <a:endParaRPr lang="en-US" sz="2400" dirty="0"/>
          </a:p>
          <a:p>
            <a:pPr marL="0" indent="0">
              <a:buNone/>
            </a:pPr>
            <a:r>
              <a:rPr lang="en-US" dirty="0" err="1"/>
              <a:t>num.toFixed</a:t>
            </a:r>
            <a:r>
              <a:rPr lang="en-US" dirty="0"/>
              <a:t>(4)</a:t>
            </a:r>
          </a:p>
          <a:p>
            <a:pPr marL="0" indent="0">
              <a:buNone/>
            </a:pPr>
            <a:endParaRPr lang="en-US" dirty="0"/>
          </a:p>
          <a:p>
            <a:pPr marL="0" indent="0">
              <a:buNone/>
            </a:pPr>
            <a:r>
              <a:rPr lang="en-US" dirty="0">
                <a:hlinkClick r:id="rId3"/>
              </a:rPr>
              <a:t>http://www.w3schools.com/jsref/jsref_tofixed.asp</a:t>
            </a:r>
            <a:endParaRPr lang="en-US" dirty="0"/>
          </a:p>
          <a:p>
            <a:pPr marL="0" indent="0">
              <a:buNone/>
            </a:pPr>
            <a:endParaRPr lang="en-US" dirty="0"/>
          </a:p>
          <a:p>
            <a:pPr marL="0" indent="0">
              <a:buNone/>
            </a:pPr>
            <a:endParaRPr lang="en-US" dirty="0"/>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209383" y="1916112"/>
            <a:ext cx="863452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pPr marL="0" indent="0">
              <a:buNone/>
            </a:pPr>
            <a:r>
              <a:rPr lang="en-US" dirty="0"/>
              <a:t>	</a:t>
            </a:r>
            <a:endParaRPr lang="en-US" dirty="0">
              <a:latin typeface="Courier New"/>
              <a:cs typeface="Courier New"/>
            </a:endParaRPr>
          </a:p>
        </p:txBody>
      </p:sp>
    </p:spTree>
    <p:extLst>
      <p:ext uri="{BB962C8B-B14F-4D97-AF65-F5344CB8AC3E}">
        <p14:creationId xmlns:p14="http://schemas.microsoft.com/office/powerpoint/2010/main" val="158976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Timer Exercise : Bouncing Ball</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5" name="TextBox 4"/>
          <p:cNvSpPr txBox="1"/>
          <p:nvPr/>
        </p:nvSpPr>
        <p:spPr>
          <a:xfrm>
            <a:off x="6009523" y="1765809"/>
            <a:ext cx="184666" cy="369332"/>
          </a:xfrm>
          <a:prstGeom prst="rect">
            <a:avLst/>
          </a:prstGeom>
          <a:noFill/>
        </p:spPr>
        <p:txBody>
          <a:bodyPr wrap="none" rtlCol="0">
            <a:spAutoFit/>
          </a:bodyPr>
          <a:lstStyle/>
          <a:p>
            <a:endParaRPr lang="en-US" dirty="0"/>
          </a:p>
        </p:txBody>
      </p:sp>
      <p:sp>
        <p:nvSpPr>
          <p:cNvPr id="3" name="Rectangle 2"/>
          <p:cNvSpPr/>
          <p:nvPr/>
        </p:nvSpPr>
        <p:spPr>
          <a:xfrm>
            <a:off x="1130025" y="1420334"/>
            <a:ext cx="6717573" cy="4247317"/>
          </a:xfrm>
          <a:prstGeom prst="rect">
            <a:avLst/>
          </a:prstGeom>
        </p:spPr>
        <p:txBody>
          <a:bodyPr wrap="square">
            <a:spAutoFit/>
          </a:bodyPr>
          <a:lstStyle/>
          <a:p>
            <a:r>
              <a:rPr lang="en-US" dirty="0"/>
              <a:t>Create a page which contains an animated bouncing all. You are given </a:t>
            </a:r>
            <a:r>
              <a:rPr lang="en-US" dirty="0" err="1"/>
              <a:t>ball.html</a:t>
            </a:r>
            <a:r>
              <a:rPr lang="en-US" dirty="0"/>
              <a:t> and </a:t>
            </a:r>
            <a:r>
              <a:rPr lang="en-US" dirty="0" err="1"/>
              <a:t>ball.css</a:t>
            </a:r>
            <a:r>
              <a:rPr lang="en-US" dirty="0"/>
              <a:t> and you will write </a:t>
            </a:r>
            <a:r>
              <a:rPr lang="en-US" dirty="0" err="1"/>
              <a:t>ball.js</a:t>
            </a:r>
            <a:r>
              <a:rPr lang="en-US" dirty="0"/>
              <a:t>.</a:t>
            </a:r>
          </a:p>
          <a:p>
            <a:endParaRPr lang="en-US" dirty="0"/>
          </a:p>
          <a:p>
            <a:endParaRPr lang="en-US" dirty="0"/>
          </a:p>
          <a:p>
            <a:r>
              <a:rPr lang="en-US" dirty="0"/>
              <a:t>The bounce area is 600px by 400px, and the ball takes up 40px by 40px of space.</a:t>
            </a:r>
          </a:p>
          <a:p>
            <a:endParaRPr lang="en-US" dirty="0"/>
          </a:p>
          <a:p>
            <a:pPr marL="285750" indent="-285750">
              <a:buFont typeface="Arial"/>
              <a:buChar char="•"/>
            </a:pPr>
            <a:r>
              <a:rPr lang="en-US" dirty="0"/>
              <a:t>Every frame of animation (every 20ms), apply a "gravity" </a:t>
            </a:r>
            <a:r>
              <a:rPr lang="en-US" dirty="0" err="1"/>
              <a:t>ot</a:t>
            </a:r>
            <a:r>
              <a:rPr lang="en-US" dirty="0"/>
              <a:t> the ball and increase its downward speed by 1.</a:t>
            </a:r>
          </a:p>
          <a:p>
            <a:pPr marL="285750" indent="-285750">
              <a:buFont typeface="Arial"/>
              <a:buChar char="•"/>
            </a:pPr>
            <a:r>
              <a:rPr lang="en-US" dirty="0"/>
              <a:t>If the ball hits the ground, make it "bounce" up to 3/4 the velocity it previously had.</a:t>
            </a:r>
          </a:p>
          <a:p>
            <a:pPr marL="285750" indent="-285750">
              <a:buFont typeface="Arial"/>
              <a:buChar char="•"/>
            </a:pPr>
            <a:r>
              <a:rPr lang="en-US" dirty="0"/>
              <a:t>Center the ball within the ball area and use that element's width/height as boundaries.</a:t>
            </a:r>
          </a:p>
          <a:p>
            <a:pPr marL="285750" indent="-285750">
              <a:buFont typeface="Arial"/>
              <a:buChar char="•"/>
            </a:pPr>
            <a:r>
              <a:rPr lang="en-US" dirty="0"/>
              <a:t>Optional: Make the code generic enough to work with any size ball and any size bounce area (</a:t>
            </a:r>
            <a:r>
              <a:rPr lang="en-US" dirty="0" err="1"/>
              <a:t>ie</a:t>
            </a:r>
            <a:r>
              <a:rPr lang="en-US" dirty="0"/>
              <a:t>., don't hard code these numbers)</a:t>
            </a:r>
          </a:p>
        </p:txBody>
      </p:sp>
    </p:spTree>
    <p:extLst>
      <p:ext uri="{BB962C8B-B14F-4D97-AF65-F5344CB8AC3E}">
        <p14:creationId xmlns:p14="http://schemas.microsoft.com/office/powerpoint/2010/main" val="1885138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annoy a web developer?</a:t>
            </a:r>
          </a:p>
        </p:txBody>
      </p:sp>
      <p:sp>
        <p:nvSpPr>
          <p:cNvPr id="4" name="Rectangle 3"/>
          <p:cNvSpPr/>
          <p:nvPr/>
        </p:nvSpPr>
        <p:spPr>
          <a:xfrm>
            <a:off x="4342625" y="6020988"/>
            <a:ext cx="2433167" cy="646331"/>
          </a:xfrm>
          <a:prstGeom prst="rect">
            <a:avLst/>
          </a:prstGeom>
        </p:spPr>
        <p:txBody>
          <a:bodyPr wrap="none">
            <a:spAutoFit/>
          </a:bodyPr>
          <a:lstStyle/>
          <a:p>
            <a:r>
              <a:rPr lang="en-US" dirty="0">
                <a:hlinkClick r:id="rId2"/>
              </a:rPr>
              <a:t>https://xkcd.com/1144/</a:t>
            </a:r>
            <a:endParaRPr lang="en-US" dirty="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400" y="2971800"/>
            <a:ext cx="6032500" cy="901700"/>
          </a:xfrm>
          <a:prstGeom prst="rect">
            <a:avLst/>
          </a:prstGeom>
        </p:spPr>
      </p:pic>
    </p:spTree>
    <p:extLst>
      <p:ext uri="{BB962C8B-B14F-4D97-AF65-F5344CB8AC3E}">
        <p14:creationId xmlns:p14="http://schemas.microsoft.com/office/powerpoint/2010/main" val="100349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a:t>
            </a:r>
            <a:r>
              <a:rPr lang="en-US" dirty="0">
                <a:latin typeface="Courier New" charset="0"/>
                <a:ea typeface="Courier New" charset="0"/>
                <a:cs typeface="Courier New" charset="0"/>
              </a:rPr>
              <a:t>this</a:t>
            </a:r>
          </a:p>
        </p:txBody>
      </p:sp>
      <p:sp>
        <p:nvSpPr>
          <p:cNvPr id="3" name="Rectangle 2"/>
          <p:cNvSpPr/>
          <p:nvPr/>
        </p:nvSpPr>
        <p:spPr>
          <a:xfrm>
            <a:off x="702528" y="1748949"/>
            <a:ext cx="6779940" cy="923330"/>
          </a:xfrm>
          <a:prstGeom prst="rect">
            <a:avLst/>
          </a:prstGeom>
          <a:solidFill>
            <a:schemeClr val="accent3">
              <a:lumMod val="20000"/>
              <a:lumOff val="80000"/>
            </a:schemeClr>
          </a:solidFill>
          <a:ln>
            <a:solidFill>
              <a:schemeClr val="accent3"/>
            </a:solidFill>
          </a:ln>
        </p:spPr>
        <p:txBody>
          <a:bodyPr wrap="square">
            <a:spAutoFit/>
          </a:bodyPr>
          <a:lstStyle/>
          <a:p>
            <a:r>
              <a:rPr lang="en-US" dirty="0" err="1">
                <a:latin typeface="Courier" charset="0"/>
              </a:rPr>
              <a:t>this.fieldName</a:t>
            </a:r>
            <a:r>
              <a:rPr lang="en-US" dirty="0">
                <a:latin typeface="Courier" charset="0"/>
              </a:rPr>
              <a:t>                 // access field</a:t>
            </a:r>
          </a:p>
          <a:p>
            <a:r>
              <a:rPr lang="en-US" dirty="0" err="1">
                <a:latin typeface="Courier" charset="0"/>
              </a:rPr>
              <a:t>this.fieldName</a:t>
            </a:r>
            <a:r>
              <a:rPr lang="en-US" dirty="0">
                <a:latin typeface="Courier" charset="0"/>
              </a:rPr>
              <a:t> = value;        // modify field</a:t>
            </a:r>
          </a:p>
          <a:p>
            <a:r>
              <a:rPr lang="en-US" dirty="0" err="1">
                <a:latin typeface="Courier" charset="0"/>
              </a:rPr>
              <a:t>this.functionName</a:t>
            </a:r>
            <a:r>
              <a:rPr lang="en-US" dirty="0">
                <a:latin typeface="Courier" charset="0"/>
              </a:rPr>
              <a:t>(parameters); // call method</a:t>
            </a:r>
            <a:endParaRPr lang="en-US" dirty="0">
              <a:effectLst/>
              <a:latin typeface="Courier" charset="0"/>
            </a:endParaRPr>
          </a:p>
        </p:txBody>
      </p:sp>
      <p:sp>
        <p:nvSpPr>
          <p:cNvPr id="7" name="Rectangle 6"/>
          <p:cNvSpPr/>
          <p:nvPr/>
        </p:nvSpPr>
        <p:spPr>
          <a:xfrm>
            <a:off x="702528" y="3920535"/>
            <a:ext cx="6813395" cy="1754326"/>
          </a:xfrm>
          <a:prstGeom prst="rect">
            <a:avLst/>
          </a:prstGeom>
        </p:spPr>
        <p:txBody>
          <a:bodyPr wrap="square">
            <a:spAutoFit/>
          </a:bodyPr>
          <a:lstStyle/>
          <a:p>
            <a:pPr marL="285750" indent="-285750">
              <a:buFont typeface="Arial" charset="0"/>
              <a:buChar char="•"/>
            </a:pPr>
            <a:r>
              <a:rPr lang="en-US" dirty="0"/>
              <a:t>All JavaScript code actually runs inside of an object</a:t>
            </a:r>
          </a:p>
          <a:p>
            <a:pPr marL="285750" indent="-285750">
              <a:buFont typeface="Arial" charset="0"/>
              <a:buChar char="•"/>
            </a:pPr>
            <a:r>
              <a:rPr lang="en-US" dirty="0"/>
              <a:t>By default, code runs in the global window object (so this === window)</a:t>
            </a:r>
          </a:p>
          <a:p>
            <a:pPr marL="742950" lvl="1" indent="-285750">
              <a:buFont typeface="Arial" charset="0"/>
              <a:buChar char="•"/>
            </a:pPr>
            <a:r>
              <a:rPr lang="en-US" dirty="0"/>
              <a:t>All global variables and functions you declare become part of window</a:t>
            </a:r>
          </a:p>
          <a:p>
            <a:pPr marL="285750" indent="-285750">
              <a:buFont typeface="Arial" charset="0"/>
              <a:buChar char="•"/>
            </a:pPr>
            <a:r>
              <a:rPr lang="en-US" dirty="0"/>
              <a:t>The </a:t>
            </a:r>
            <a:r>
              <a:rPr lang="en-US" dirty="0">
                <a:latin typeface="Courier New" charset="0"/>
                <a:ea typeface="Courier New" charset="0"/>
                <a:cs typeface="Courier New" charset="0"/>
              </a:rPr>
              <a:t>this</a:t>
            </a:r>
            <a:r>
              <a:rPr lang="en-US" dirty="0"/>
              <a:t> keyword refers to the current object</a:t>
            </a:r>
          </a:p>
        </p:txBody>
      </p:sp>
    </p:spTree>
    <p:extLst>
      <p:ext uri="{BB962C8B-B14F-4D97-AF65-F5344CB8AC3E}">
        <p14:creationId xmlns:p14="http://schemas.microsoft.com/office/powerpoint/2010/main" val="1303904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Handler Binding</a:t>
            </a:r>
            <a:endParaRPr lang="en-US" dirty="0">
              <a:latin typeface="Courier New" charset="0"/>
              <a:ea typeface="Courier New" charset="0"/>
              <a:cs typeface="Courier New" charset="0"/>
            </a:endParaRPr>
          </a:p>
        </p:txBody>
      </p:sp>
      <p:sp>
        <p:nvSpPr>
          <p:cNvPr id="3" name="Rectangle 2"/>
          <p:cNvSpPr/>
          <p:nvPr/>
        </p:nvSpPr>
        <p:spPr>
          <a:xfrm>
            <a:off x="261257" y="1258582"/>
            <a:ext cx="8621485" cy="2308324"/>
          </a:xfrm>
          <a:prstGeom prst="rect">
            <a:avLst/>
          </a:prstGeom>
          <a:solidFill>
            <a:schemeClr val="accent3">
              <a:lumMod val="20000"/>
              <a:lumOff val="80000"/>
            </a:schemeClr>
          </a:solidFill>
          <a:ln>
            <a:solidFill>
              <a:schemeClr val="accent3"/>
            </a:solidFill>
          </a:ln>
        </p:spPr>
        <p:txBody>
          <a:bodyPr wrap="square">
            <a:spAutoFit/>
          </a:bodyPr>
          <a:lstStyle/>
          <a:p>
            <a:r>
              <a:rPr lang="en-US" dirty="0" err="1"/>
              <a:t>window.onload</a:t>
            </a:r>
            <a:r>
              <a:rPr lang="en-US" dirty="0"/>
              <a:t> = function() {</a:t>
            </a:r>
          </a:p>
          <a:p>
            <a:r>
              <a:rPr lang="en-US" dirty="0"/>
              <a:t>  </a:t>
            </a:r>
            <a:r>
              <a:rPr lang="en-US" dirty="0" err="1"/>
              <a:t>document.getElementById</a:t>
            </a:r>
            <a:r>
              <a:rPr lang="en-US" dirty="0"/>
              <a:t>("textbox").</a:t>
            </a:r>
            <a:r>
              <a:rPr lang="en-US" dirty="0" err="1"/>
              <a:t>onmouseout</a:t>
            </a:r>
            <a:r>
              <a:rPr lang="en-US" dirty="0"/>
              <a:t> = </a:t>
            </a:r>
            <a:r>
              <a:rPr lang="en-US" dirty="0" err="1"/>
              <a:t>booyah</a:t>
            </a:r>
            <a:r>
              <a:rPr lang="en-US" dirty="0"/>
              <a:t>;</a:t>
            </a:r>
          </a:p>
          <a:p>
            <a:r>
              <a:rPr lang="en-US" dirty="0"/>
              <a:t>};</a:t>
            </a:r>
          </a:p>
          <a:p>
            <a:endParaRPr lang="en-US" dirty="0"/>
          </a:p>
          <a:p>
            <a:r>
              <a:rPr lang="en-US" dirty="0"/>
              <a:t>function </a:t>
            </a:r>
            <a:r>
              <a:rPr lang="en-US" dirty="0" err="1"/>
              <a:t>booyah</a:t>
            </a:r>
            <a:r>
              <a:rPr lang="en-US" dirty="0"/>
              <a:t>() { // </a:t>
            </a:r>
            <a:r>
              <a:rPr lang="en-US" dirty="0" err="1"/>
              <a:t>booyah</a:t>
            </a:r>
            <a:r>
              <a:rPr lang="en-US" dirty="0"/>
              <a:t> knows what object it was called on</a:t>
            </a:r>
          </a:p>
          <a:p>
            <a:r>
              <a:rPr lang="en-US" dirty="0"/>
              <a:t>  </a:t>
            </a:r>
            <a:r>
              <a:rPr lang="en-US" dirty="0" err="1"/>
              <a:t>this.value</a:t>
            </a:r>
            <a:r>
              <a:rPr lang="en-US" dirty="0"/>
              <a:t> = "</a:t>
            </a:r>
            <a:r>
              <a:rPr lang="en-US" dirty="0" err="1"/>
              <a:t>booyah</a:t>
            </a:r>
            <a:r>
              <a:rPr lang="en-US" dirty="0"/>
              <a:t>";</a:t>
            </a:r>
          </a:p>
          <a:p>
            <a:r>
              <a:rPr lang="en-US" dirty="0"/>
              <a:t>}</a:t>
            </a:r>
          </a:p>
          <a:p>
            <a:endParaRPr lang="en-US" dirty="0">
              <a:effectLst/>
              <a:latin typeface="Courier" charset="0"/>
            </a:endParaRPr>
          </a:p>
        </p:txBody>
      </p:sp>
      <p:sp>
        <p:nvSpPr>
          <p:cNvPr id="7" name="Rectangle 6"/>
          <p:cNvSpPr/>
          <p:nvPr/>
        </p:nvSpPr>
        <p:spPr>
          <a:xfrm>
            <a:off x="873978" y="4827849"/>
            <a:ext cx="6813395" cy="646331"/>
          </a:xfrm>
          <a:prstGeom prst="rect">
            <a:avLst/>
          </a:prstGeom>
        </p:spPr>
        <p:txBody>
          <a:bodyPr wrap="square">
            <a:spAutoFit/>
          </a:bodyPr>
          <a:lstStyle/>
          <a:p>
            <a:pPr fontAlgn="base"/>
            <a:r>
              <a:rPr lang="en-US" dirty="0"/>
              <a:t>Event handlers attached unobtrusively are bound to the element</a:t>
            </a:r>
          </a:p>
          <a:p>
            <a:pPr fontAlgn="base"/>
            <a:r>
              <a:rPr lang="en-US" dirty="0"/>
              <a:t>Inside the handler, that element becomes </a:t>
            </a:r>
            <a:r>
              <a:rPr lang="en-US" dirty="0">
                <a:latin typeface="Courier New" charset="0"/>
                <a:ea typeface="Courier New" charset="0"/>
                <a:cs typeface="Courier New" charset="0"/>
              </a:rPr>
              <a:t>this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7" y="4086764"/>
            <a:ext cx="8621486" cy="498226"/>
          </a:xfrm>
          <a:prstGeom prst="rect">
            <a:avLst/>
          </a:prstGeom>
        </p:spPr>
      </p:pic>
    </p:spTree>
    <p:extLst>
      <p:ext uri="{BB962C8B-B14F-4D97-AF65-F5344CB8AC3E}">
        <p14:creationId xmlns:p14="http://schemas.microsoft.com/office/powerpoint/2010/main" val="197606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The DOM tree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pic>
        <p:nvPicPr>
          <p:cNvPr id="6" name="Picture 2" descr="DOM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675" y="1820172"/>
            <a:ext cx="6667500" cy="347662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57200" y="5591304"/>
            <a:ext cx="8486148" cy="769441"/>
          </a:xfrm>
          <a:prstGeom prst="rect">
            <a:avLst/>
          </a:prstGeom>
        </p:spPr>
        <p:txBody>
          <a:bodyPr wrap="square">
            <a:spAutoFit/>
          </a:bodyPr>
          <a:lstStyle/>
          <a:p>
            <a:pPr marL="342900" indent="-342900">
              <a:buFont typeface="Arial" panose="020B0604020202020204" pitchFamily="34" charset="0"/>
              <a:buChar char="•"/>
            </a:pPr>
            <a:r>
              <a:rPr lang="en-US" sz="2200" dirty="0"/>
              <a:t>The elements of a page are nested into a tree-like structure of objects the DOM has properties and methods for traversing this tree </a:t>
            </a:r>
          </a:p>
        </p:txBody>
      </p:sp>
    </p:spTree>
    <p:extLst>
      <p:ext uri="{BB962C8B-B14F-4D97-AF65-F5344CB8AC3E}">
        <p14:creationId xmlns:p14="http://schemas.microsoft.com/office/powerpoint/2010/main" val="3138317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TotalTime>
  <Words>2654</Words>
  <Application>Microsoft Macintosh PowerPoint</Application>
  <PresentationFormat>On-screen Show (4:3)</PresentationFormat>
  <Paragraphs>438</Paragraphs>
  <Slides>44</Slides>
  <Notes>39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 Unicode MS</vt:lpstr>
      <vt:lpstr>inherit</vt:lpstr>
      <vt:lpstr>Arial</vt:lpstr>
      <vt:lpstr>Calibri</vt:lpstr>
      <vt:lpstr>Century Gothic</vt:lpstr>
      <vt:lpstr>Courier</vt:lpstr>
      <vt:lpstr>Courier New</vt:lpstr>
      <vt:lpstr>Source Sans Pro</vt:lpstr>
      <vt:lpstr>Office Theme</vt:lpstr>
      <vt:lpstr>CSC435: Web Programming  Lecture 15: Walk the Dom tree</vt:lpstr>
      <vt:lpstr>Future lecture plan</vt:lpstr>
      <vt:lpstr>Readings</vt:lpstr>
      <vt:lpstr>Warm-up exercise</vt:lpstr>
      <vt:lpstr>Timer Exercise : Bouncing Ball</vt:lpstr>
      <vt:lpstr>How to annoy a web developer?</vt:lpstr>
      <vt:lpstr>The keyword this</vt:lpstr>
      <vt:lpstr>Event Handler Binding</vt:lpstr>
      <vt:lpstr>The DOM tree</vt:lpstr>
      <vt:lpstr>DOM versus innerHTML hacking</vt:lpstr>
      <vt:lpstr>Creating new node</vt:lpstr>
      <vt:lpstr>Example: replace child</vt:lpstr>
      <vt:lpstr>Modifying the DOM tree</vt:lpstr>
      <vt:lpstr>Complex DOM manipulation problems</vt:lpstr>
      <vt:lpstr>Selecting groups of DOM object</vt:lpstr>
      <vt:lpstr>Getting all elements of a certain type </vt:lpstr>
      <vt:lpstr>Complex Selectors</vt:lpstr>
      <vt:lpstr>Common querySlectorAll issues</vt:lpstr>
      <vt:lpstr>Problems with Reading/Changing Styles</vt:lpstr>
      <vt:lpstr>Getting/Setting CSS Classes with classlist</vt:lpstr>
      <vt:lpstr>Removing a Node from a page</vt:lpstr>
      <vt:lpstr>Types of DOM node</vt:lpstr>
      <vt:lpstr>Traversing the DOM tree</vt:lpstr>
      <vt:lpstr>DOM tree transverse example</vt:lpstr>
      <vt:lpstr>Example: replace child</vt:lpstr>
      <vt:lpstr>Example: remove child</vt:lpstr>
      <vt:lpstr>Example: document.createTextNode</vt:lpstr>
      <vt:lpstr>Take-home Exercise: color rectangles, Requires Turn-in</vt:lpstr>
      <vt:lpstr>PowerPoint Presentation</vt:lpstr>
      <vt:lpstr>PowerPoint Presentation</vt:lpstr>
      <vt:lpstr>color rectangles, Instructions</vt:lpstr>
      <vt:lpstr>Object: function construct with “this”</vt:lpstr>
      <vt:lpstr>Extending objects with prototype</vt:lpstr>
      <vt:lpstr>Example: prototype (see Demo_Extending.html)</vt:lpstr>
      <vt:lpstr>Inheriting objects</vt:lpstr>
      <vt:lpstr>Demo: cat and dog</vt:lpstr>
      <vt:lpstr>Step 1: Pet()</vt:lpstr>
      <vt:lpstr>Step 2: cat object </vt:lpstr>
      <vt:lpstr>Step 3: create dog and make it breed</vt:lpstr>
      <vt:lpstr>Step 4: Make dog inherit pet()</vt:lpstr>
      <vt:lpstr>Now, please do the take-home exercises of OOP.  Will be used in the mid-term</vt:lpstr>
      <vt:lpstr>Exercise 1: using prototype to extend existing JavaScript object</vt:lpstr>
      <vt:lpstr>Exercise 2</vt:lpstr>
      <vt:lpstr>Exercise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CSC435: Web Programming  Lecture 15: Walk the Dom tree</dc:title>
  <dc:creator>Bei Xiao</dc:creator>
  <cp:lastModifiedBy>Bei Xiao</cp:lastModifiedBy>
  <cp:revision>9</cp:revision>
  <cp:lastPrinted>2019-03-08T20:58:37Z</cp:lastPrinted>
  <dcterms:created xsi:type="dcterms:W3CDTF">2019-03-08T20:02:00Z</dcterms:created>
  <dcterms:modified xsi:type="dcterms:W3CDTF">2019-03-08T21:04:22Z</dcterms:modified>
</cp:coreProperties>
</file>