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52"/>
  </p:notesMasterIdLst>
  <p:sldIdLst>
    <p:sldId id="256" r:id="rId2"/>
    <p:sldId id="372" r:id="rId3"/>
    <p:sldId id="462" r:id="rId4"/>
    <p:sldId id="437" r:id="rId5"/>
    <p:sldId id="479" r:id="rId6"/>
    <p:sldId id="530" r:id="rId7"/>
    <p:sldId id="517" r:id="rId8"/>
    <p:sldId id="529" r:id="rId9"/>
    <p:sldId id="528" r:id="rId10"/>
    <p:sldId id="518" r:id="rId11"/>
    <p:sldId id="463" r:id="rId12"/>
    <p:sldId id="436" r:id="rId13"/>
    <p:sldId id="438" r:id="rId14"/>
    <p:sldId id="439" r:id="rId15"/>
    <p:sldId id="440" r:id="rId16"/>
    <p:sldId id="443" r:id="rId17"/>
    <p:sldId id="444" r:id="rId18"/>
    <p:sldId id="446" r:id="rId19"/>
    <p:sldId id="441" r:id="rId20"/>
    <p:sldId id="445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4" r:id="rId36"/>
    <p:sldId id="465" r:id="rId37"/>
    <p:sldId id="466" r:id="rId38"/>
    <p:sldId id="467" r:id="rId39"/>
    <p:sldId id="468" r:id="rId40"/>
    <p:sldId id="469" r:id="rId41"/>
    <p:sldId id="471" r:id="rId42"/>
    <p:sldId id="475" r:id="rId43"/>
    <p:sldId id="476" r:id="rId44"/>
    <p:sldId id="473" r:id="rId45"/>
    <p:sldId id="474" r:id="rId46"/>
    <p:sldId id="461" r:id="rId47"/>
    <p:sldId id="472" r:id="rId48"/>
    <p:sldId id="477" r:id="rId49"/>
    <p:sldId id="478" r:id="rId50"/>
    <p:sldId id="43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7C2"/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192" autoAdjust="0"/>
  </p:normalViewPr>
  <p:slideViewPr>
    <p:cSldViewPr snapToGrid="0" snapToObjects="1">
      <p:cViewPr varScale="1">
        <p:scale>
          <a:sx n="80" d="100"/>
          <a:sy n="80" d="100"/>
        </p:scale>
        <p:origin x="20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API: application</a:t>
            </a:r>
            <a:r>
              <a:rPr lang="en-US" baseline="0" dirty="0"/>
              <a:t> 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/>
              <a:t>: application</a:t>
            </a:r>
            <a:r>
              <a:rPr lang="en-US" baseline="0"/>
              <a:t> </a:t>
            </a:r>
            <a:r>
              <a:rPr lang="en-US" baseline="0" dirty="0"/>
              <a:t>programming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0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8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5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7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5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/path/fi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talog.american.edu/content.php?catoid=6&amp;navoid=1426" TargetMode="External"/><Relationship Id="rId4" Type="http://schemas.openxmlformats.org/officeDocument/2006/relationships/hyperlink" Target="https://en.wikipedia.org/wiki/Domain_Name_Syste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/path/fi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products/jsp/" TargetMode="External"/><Relationship Id="rId13" Type="http://schemas.openxmlformats.org/officeDocument/2006/relationships/hyperlink" Target="https://nodejs.org/en/" TargetMode="External"/><Relationship Id="rId3" Type="http://schemas.openxmlformats.org/officeDocument/2006/relationships/image" Target="../media/image3.gif"/><Relationship Id="rId7" Type="http://schemas.openxmlformats.org/officeDocument/2006/relationships/hyperlink" Target="http://php.net/" TargetMode="External"/><Relationship Id="rId12" Type="http://schemas.openxmlformats.org/officeDocument/2006/relationships/hyperlink" Target="http://www.cgi101.com/lear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www.djangoproject.com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asp.net/" TargetMode="External"/><Relationship Id="rId4" Type="http://schemas.openxmlformats.org/officeDocument/2006/relationships/image" Target="../media/image4.gif"/><Relationship Id="rId9" Type="http://schemas.openxmlformats.org/officeDocument/2006/relationships/hyperlink" Target="http://www.rubyonrails.org/" TargetMode="External"/><Relationship Id="rId14" Type="http://schemas.openxmlformats.org/officeDocument/2006/relationships/hyperlink" Target="https://www.tiobe.com/tiobe-index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tutorial.firstpage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pps.com/download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le.michelsen.dk/blog/setup-local-web-server-apache-php-macos-x-maverick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nual/en/language.types.null.php" TargetMode="External"/><Relationship Id="rId3" Type="http://schemas.openxmlformats.org/officeDocument/2006/relationships/hyperlink" Target="http://www.php.net/manual/en/language.types.float.php" TargetMode="External"/><Relationship Id="rId7" Type="http://schemas.openxmlformats.org/officeDocument/2006/relationships/hyperlink" Target="http://www.php.net/manual/en/language.types.object.php" TargetMode="External"/><Relationship Id="rId2" Type="http://schemas.openxmlformats.org/officeDocument/2006/relationships/hyperlink" Target="http://www.php.net/manual/en/language.types.integer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en/language.types.array.php" TargetMode="External"/><Relationship Id="rId11" Type="http://schemas.openxmlformats.org/officeDocument/2006/relationships/hyperlink" Target="http://www.php.net/language.types.type-juggling" TargetMode="External"/><Relationship Id="rId5" Type="http://schemas.openxmlformats.org/officeDocument/2006/relationships/hyperlink" Target="http://www.php.net/manual/en/language.types.string.php" TargetMode="External"/><Relationship Id="rId10" Type="http://schemas.openxmlformats.org/officeDocument/2006/relationships/hyperlink" Target="http://www.php.net/gettype" TargetMode="External"/><Relationship Id="rId4" Type="http://schemas.openxmlformats.org/officeDocument/2006/relationships/hyperlink" Target="http://www.php.net/manual/en/language.types.boolean.php" TargetMode="External"/><Relationship Id="rId9" Type="http://schemas.openxmlformats.org/officeDocument/2006/relationships/hyperlink" Target="http://www.php.net/manual/en/function.is-string.ph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nual/en/function.explode.php" TargetMode="External"/><Relationship Id="rId3" Type="http://schemas.openxmlformats.org/officeDocument/2006/relationships/hyperlink" Target="http://www.php.net/manual/en/function.strpos.php" TargetMode="External"/><Relationship Id="rId7" Type="http://schemas.openxmlformats.org/officeDocument/2006/relationships/hyperlink" Target="http://www.php.net/manual/en/function.trim.php" TargetMode="External"/><Relationship Id="rId2" Type="http://schemas.openxmlformats.org/officeDocument/2006/relationships/hyperlink" Target="http://www.php.net/manual/en/function.strlen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en/function.strtoupper.php" TargetMode="External"/><Relationship Id="rId5" Type="http://schemas.openxmlformats.org/officeDocument/2006/relationships/hyperlink" Target="http://www.php.net/manual/en/function.strtolower.php" TargetMode="External"/><Relationship Id="rId4" Type="http://schemas.openxmlformats.org/officeDocument/2006/relationships/hyperlink" Target="http://www.php.net/manual/en/function.substr.php" TargetMode="External"/><Relationship Id="rId9" Type="http://schemas.openxmlformats.org/officeDocument/2006/relationships/hyperlink" Target="http://www.php.net/manual/en/function.implode.php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in-array" TargetMode="External"/><Relationship Id="rId13" Type="http://schemas.openxmlformats.org/officeDocument/2006/relationships/hyperlink" Target="http://www.php.net/shuffle" TargetMode="External"/><Relationship Id="rId18" Type="http://schemas.openxmlformats.org/officeDocument/2006/relationships/hyperlink" Target="http://www.php.net/array-slice" TargetMode="External"/><Relationship Id="rId3" Type="http://schemas.openxmlformats.org/officeDocument/2006/relationships/hyperlink" Target="http://www.php.net/print_r" TargetMode="External"/><Relationship Id="rId21" Type="http://schemas.openxmlformats.org/officeDocument/2006/relationships/hyperlink" Target="http://www.php.net/array-product" TargetMode="External"/><Relationship Id="rId7" Type="http://schemas.openxmlformats.org/officeDocument/2006/relationships/hyperlink" Target="http://www.php.net/array-unshift" TargetMode="External"/><Relationship Id="rId12" Type="http://schemas.openxmlformats.org/officeDocument/2006/relationships/hyperlink" Target="http://www.php.net/rsort" TargetMode="External"/><Relationship Id="rId17" Type="http://schemas.openxmlformats.org/officeDocument/2006/relationships/hyperlink" Target="http://www.php.net/array-diff" TargetMode="External"/><Relationship Id="rId2" Type="http://schemas.openxmlformats.org/officeDocument/2006/relationships/hyperlink" Target="http://www.php.net/count" TargetMode="External"/><Relationship Id="rId16" Type="http://schemas.openxmlformats.org/officeDocument/2006/relationships/hyperlink" Target="http://www.php.net/array-intersect" TargetMode="External"/><Relationship Id="rId20" Type="http://schemas.openxmlformats.org/officeDocument/2006/relationships/hyperlink" Target="http://www.php.net/array-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array-shift" TargetMode="External"/><Relationship Id="rId11" Type="http://schemas.openxmlformats.org/officeDocument/2006/relationships/hyperlink" Target="http://www.php.net/sort" TargetMode="External"/><Relationship Id="rId5" Type="http://schemas.openxmlformats.org/officeDocument/2006/relationships/hyperlink" Target="http://www.php.net/array-push" TargetMode="External"/><Relationship Id="rId15" Type="http://schemas.openxmlformats.org/officeDocument/2006/relationships/hyperlink" Target="http://www.php.net/array-merge" TargetMode="External"/><Relationship Id="rId23" Type="http://schemas.openxmlformats.org/officeDocument/2006/relationships/hyperlink" Target="http://www.php.net/array-reduce" TargetMode="External"/><Relationship Id="rId10" Type="http://schemas.openxmlformats.org/officeDocument/2006/relationships/hyperlink" Target="http://www.php.net/array-reverse" TargetMode="External"/><Relationship Id="rId19" Type="http://schemas.openxmlformats.org/officeDocument/2006/relationships/hyperlink" Target="http://www.php.net/range" TargetMode="External"/><Relationship Id="rId4" Type="http://schemas.openxmlformats.org/officeDocument/2006/relationships/hyperlink" Target="http://www.php.net/array-pop" TargetMode="External"/><Relationship Id="rId9" Type="http://schemas.openxmlformats.org/officeDocument/2006/relationships/hyperlink" Target="http://www.php.net/array-search" TargetMode="External"/><Relationship Id="rId14" Type="http://schemas.openxmlformats.org/officeDocument/2006/relationships/hyperlink" Target="http://www.php.net/array-fill" TargetMode="External"/><Relationship Id="rId22" Type="http://schemas.openxmlformats.org/officeDocument/2006/relationships/hyperlink" Target="http://www.php.net/array-unique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pps.com/LAM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nik.me/2016/02/29/sync-ampps-with-multiple-machines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http-the-protocol-every-web-developer-must-know-part-1--net-31177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7l8zgVVvgE" TargetMode="External"/><Relationship Id="rId5" Type="http://schemas.openxmlformats.org/officeDocument/2006/relationships/hyperlink" Target="http://www.php.net/manual/en/language.references.php" TargetMode="External"/><Relationship Id="rId4" Type="http://schemas.openxmlformats.org/officeDocument/2006/relationships/hyperlink" Target="https://www.codecademy.com/ja/courses/web-beginner-en-StaFQ/0/1?curriculum_id=5124ef4c78d510dd89003eb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er.cs.washington.edu/cse154/sections/9/chatit/chatit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9912"/>
            <a:ext cx="9144000" cy="1594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CSC435: Web Programming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Lecture 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20</a:t>
            </a: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: Server-side, Intro to PHP</a:t>
            </a:r>
            <a:endParaRPr lang="en-US" sz="44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03" y="400709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 Xiao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University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April 5 , Friday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1844"/>
            <a:ext cx="8229600" cy="17026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Ajax exercise 1: Chat room</a:t>
            </a:r>
          </a:p>
        </p:txBody>
      </p:sp>
    </p:spTree>
    <p:extLst>
      <p:ext uri="{BB962C8B-B14F-4D97-AF65-F5344CB8AC3E}">
        <p14:creationId xmlns:p14="http://schemas.microsoft.com/office/powerpoint/2010/main" val="240241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URLs and Web Servers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>
                <a:hlinkClick r:id="rId3"/>
              </a:rPr>
              <a:t>https://server/path/file</a:t>
            </a:r>
            <a:endParaRPr lang="en-US" dirty="0"/>
          </a:p>
          <a:p>
            <a:pPr fontAlgn="base"/>
            <a:r>
              <a:rPr lang="en-US" dirty="0"/>
              <a:t>Usually when you type a URL in your browser:</a:t>
            </a:r>
          </a:p>
          <a:p>
            <a:pPr fontAlgn="base"/>
            <a:r>
              <a:rPr lang="en-US" dirty="0"/>
              <a:t>Your computer looks up the server's IP address using </a:t>
            </a:r>
            <a:r>
              <a:rPr lang="en-US" dirty="0">
                <a:hlinkClick r:id="rId4"/>
              </a:rPr>
              <a:t>DNS</a:t>
            </a:r>
            <a:endParaRPr lang="en-US" dirty="0"/>
          </a:p>
          <a:p>
            <a:pPr fontAlgn="base"/>
            <a:r>
              <a:rPr lang="en-US" dirty="0"/>
              <a:t>Your browser connects to that IP address and requests the given file</a:t>
            </a:r>
          </a:p>
          <a:p>
            <a:pPr fontAlgn="base"/>
            <a:r>
              <a:rPr lang="en-US" dirty="0"/>
              <a:t>The web server software (e.g. Apache) grabs that file from the server's local file system and then send back its contents to you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Some URLs actually specify </a:t>
            </a:r>
            <a:r>
              <a:rPr lang="en-US" i="1" dirty="0"/>
              <a:t>programs</a:t>
            </a:r>
            <a:r>
              <a:rPr lang="en-US" dirty="0"/>
              <a:t> that the web server should run, and then send their output back to you as the result:</a:t>
            </a:r>
          </a:p>
          <a:p>
            <a:pPr fontAlgn="base"/>
            <a:r>
              <a:rPr lang="en-US" dirty="0">
                <a:hlinkClick r:id="rId5"/>
              </a:rPr>
              <a:t>https://catalog.american.edu/content.php?catoid=6&amp;navoid=1426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above URL tells the server </a:t>
            </a:r>
            <a:r>
              <a:rPr lang="en-US" dirty="0" err="1"/>
              <a:t>ameican.edu</a:t>
            </a:r>
            <a:r>
              <a:rPr lang="en-US" dirty="0"/>
              <a:t> to run the program </a:t>
            </a:r>
            <a:r>
              <a:rPr lang="en-US" dirty="0" err="1"/>
              <a:t>content.php</a:t>
            </a:r>
            <a:r>
              <a:rPr lang="en-US" dirty="0"/>
              <a:t> (with some parameters)  and send back its 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8" name="Group 17"/>
          <p:cNvGrpSpPr/>
          <p:nvPr/>
        </p:nvGrpSpPr>
        <p:grpSpPr>
          <a:xfrm>
            <a:off x="1245394" y="3777648"/>
            <a:ext cx="855902" cy="897375"/>
            <a:chOff x="1628976" y="4586045"/>
            <a:chExt cx="855902" cy="897375"/>
          </a:xfrm>
        </p:grpSpPr>
        <p:sp>
          <p:nvSpPr>
            <p:cNvPr id="9" name="Frame 8"/>
            <p:cNvSpPr/>
            <p:nvPr/>
          </p:nvSpPr>
          <p:spPr>
            <a:xfrm>
              <a:off x="1711805" y="4586045"/>
              <a:ext cx="676438" cy="524618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28976" y="5193499"/>
              <a:ext cx="855902" cy="289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ube 10"/>
          <p:cNvSpPr/>
          <p:nvPr/>
        </p:nvSpPr>
        <p:spPr>
          <a:xfrm>
            <a:off x="6972217" y="4227258"/>
            <a:ext cx="414146" cy="9802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6455619" y="3305025"/>
            <a:ext cx="1294920" cy="754403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8819" y="3384426"/>
            <a:ext cx="126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xkcd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134955" y="4717364"/>
            <a:ext cx="1214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 </a:t>
            </a:r>
          </a:p>
          <a:p>
            <a:pPr algn="ctr"/>
            <a:r>
              <a:rPr lang="en-US" sz="2000" dirty="0"/>
              <a:t>Your Browser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368236" y="3907646"/>
            <a:ext cx="2437155" cy="394620"/>
          </a:xfrm>
          <a:prstGeom prst="right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57867" y="3489691"/>
            <a:ext cx="369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Request: GET </a:t>
            </a:r>
            <a:r>
              <a:rPr lang="en-US" dirty="0" err="1">
                <a:solidFill>
                  <a:srgbClr val="FF0000"/>
                </a:solidFill>
              </a:rPr>
              <a:t>www.xkcd.com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3368236" y="4488644"/>
            <a:ext cx="2437155" cy="372757"/>
          </a:xfrm>
          <a:prstGeom prst="leftArrow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57867" y="4895672"/>
            <a:ext cx="369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Response: web content HTML file, client side code: HTML, CSS, JavaScript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2216" y="5733027"/>
            <a:ext cx="149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server:</a:t>
            </a:r>
          </a:p>
          <a:p>
            <a:r>
              <a:rPr lang="en-US" dirty="0"/>
              <a:t>IP: 72.26.203.99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Request to a static site</a:t>
            </a:r>
          </a:p>
        </p:txBody>
      </p:sp>
    </p:spTree>
    <p:extLst>
      <p:ext uri="{BB962C8B-B14F-4D97-AF65-F5344CB8AC3E}">
        <p14:creationId xmlns:p14="http://schemas.microsoft.com/office/powerpoint/2010/main" val="41493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Request to a dynamic site</a:t>
            </a:r>
          </a:p>
        </p:txBody>
      </p:sp>
      <p:grpSp>
        <p:nvGrpSpPr>
          <p:cNvPr id="20" name="Group 17"/>
          <p:cNvGrpSpPr/>
          <p:nvPr/>
        </p:nvGrpSpPr>
        <p:grpSpPr>
          <a:xfrm>
            <a:off x="1245394" y="3777648"/>
            <a:ext cx="855902" cy="897375"/>
            <a:chOff x="1628976" y="4586045"/>
            <a:chExt cx="855902" cy="897375"/>
          </a:xfrm>
        </p:grpSpPr>
        <p:sp>
          <p:nvSpPr>
            <p:cNvPr id="22" name="Frame 21"/>
            <p:cNvSpPr/>
            <p:nvPr/>
          </p:nvSpPr>
          <p:spPr>
            <a:xfrm>
              <a:off x="1711805" y="4586045"/>
              <a:ext cx="676438" cy="524618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28976" y="5193499"/>
              <a:ext cx="855902" cy="289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ube 23"/>
          <p:cNvSpPr/>
          <p:nvPr/>
        </p:nvSpPr>
        <p:spPr>
          <a:xfrm>
            <a:off x="6455619" y="3998538"/>
            <a:ext cx="414146" cy="9802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34955" y="4717364"/>
            <a:ext cx="1214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 </a:t>
            </a:r>
          </a:p>
          <a:p>
            <a:pPr algn="ctr"/>
            <a:r>
              <a:rPr lang="en-US" sz="2000" dirty="0"/>
              <a:t>Your Browser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368236" y="3907646"/>
            <a:ext cx="2437155" cy="394620"/>
          </a:xfrm>
          <a:prstGeom prst="right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49783" y="3305025"/>
            <a:ext cx="41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Request: GET </a:t>
            </a:r>
            <a:r>
              <a:rPr lang="en-US" dirty="0" err="1">
                <a:solidFill>
                  <a:srgbClr val="FF0000"/>
                </a:solidFill>
              </a:rPr>
              <a:t>www.facebook.com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3368236" y="4488644"/>
            <a:ext cx="2437155" cy="372757"/>
          </a:xfrm>
          <a:prstGeom prst="leftArrow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57867" y="5058959"/>
            <a:ext cx="3697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Response: web content HTML file, client side code: HTML, CSS, JavaScript (dynamically generated by server)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8509" y="5363695"/>
            <a:ext cx="14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2097" y="1417638"/>
            <a:ext cx="6789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server must respond dynamically if it needs to provide</a:t>
            </a:r>
          </a:p>
          <a:p>
            <a:r>
              <a:rPr lang="en-US" sz="2000" dirty="0"/>
              <a:t>Different client-side code depending on the situation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Date and time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Specifics of the user’s request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Database contents- forms and authentication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616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Request to a dynamic site</a:t>
            </a:r>
          </a:p>
        </p:txBody>
      </p:sp>
      <p:grpSp>
        <p:nvGrpSpPr>
          <p:cNvPr id="20" name="Group 17"/>
          <p:cNvGrpSpPr/>
          <p:nvPr/>
        </p:nvGrpSpPr>
        <p:grpSpPr>
          <a:xfrm>
            <a:off x="1245394" y="3777648"/>
            <a:ext cx="855902" cy="897375"/>
            <a:chOff x="1628976" y="4586045"/>
            <a:chExt cx="855902" cy="897375"/>
          </a:xfrm>
        </p:grpSpPr>
        <p:sp>
          <p:nvSpPr>
            <p:cNvPr id="22" name="Frame 21"/>
            <p:cNvSpPr/>
            <p:nvPr/>
          </p:nvSpPr>
          <p:spPr>
            <a:xfrm>
              <a:off x="1711805" y="4586045"/>
              <a:ext cx="676438" cy="524618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28976" y="5193499"/>
              <a:ext cx="855902" cy="289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ube 23"/>
          <p:cNvSpPr/>
          <p:nvPr/>
        </p:nvSpPr>
        <p:spPr>
          <a:xfrm>
            <a:off x="6455619" y="3998538"/>
            <a:ext cx="414146" cy="9802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34955" y="4717364"/>
            <a:ext cx="1214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 </a:t>
            </a:r>
          </a:p>
          <a:p>
            <a:pPr algn="ctr"/>
            <a:r>
              <a:rPr lang="en-US" sz="2000" dirty="0"/>
              <a:t>Your Browser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368236" y="3907646"/>
            <a:ext cx="2437155" cy="394620"/>
          </a:xfrm>
          <a:prstGeom prst="right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49783" y="3305025"/>
            <a:ext cx="41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Request: GET </a:t>
            </a:r>
            <a:r>
              <a:rPr lang="en-US" dirty="0" err="1">
                <a:solidFill>
                  <a:srgbClr val="FF0000"/>
                </a:solidFill>
              </a:rPr>
              <a:t>www.facebook.com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3368236" y="4488644"/>
            <a:ext cx="2437155" cy="372757"/>
          </a:xfrm>
          <a:prstGeom prst="leftArrow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57867" y="5058959"/>
            <a:ext cx="3697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Response: web content HTML file, client side code: HTML, CSS, JavaScript (dynamically generated by server)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2197" y="5182265"/>
            <a:ext cx="14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1417638"/>
            <a:ext cx="6789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server must respond dynamically if it needs to provide</a:t>
            </a:r>
          </a:p>
          <a:p>
            <a:r>
              <a:rPr lang="en-US" sz="2000" dirty="0"/>
              <a:t>Different client-side code depending on the situation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Date and time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Specifics of the user’s request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Database contents- forms and authentication</a:t>
            </a:r>
          </a:p>
          <a:p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095703" y="1550698"/>
            <a:ext cx="1863657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Look up things that go on user’s profile, such as wall posts and friends, caches, database lookups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Generate client-side code containing these things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Send as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0947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Back-end development </a:t>
            </a:r>
          </a:p>
        </p:txBody>
      </p:sp>
      <p:pic>
        <p:nvPicPr>
          <p:cNvPr id="2" name="Picture 1" descr="Screen Shot 2016-04-04 at 3.4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4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5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http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Two HTTP request Methods</a:t>
            </a:r>
          </a:p>
          <a:p>
            <a:endParaRPr lang="en-US" dirty="0"/>
          </a:p>
          <a:p>
            <a:r>
              <a:rPr lang="en-US" dirty="0"/>
              <a:t>Get: Request data from a specified resource</a:t>
            </a:r>
          </a:p>
          <a:p>
            <a:r>
              <a:rPr lang="en-US" dirty="0"/>
              <a:t>Post: Submits data to be processed to a specified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GET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 used to retrieve data from a server</a:t>
            </a:r>
          </a:p>
          <a:p>
            <a:r>
              <a:rPr lang="en-US" dirty="0"/>
              <a:t>Query string is sent in URL:</a:t>
            </a:r>
          </a:p>
          <a:p>
            <a:pPr>
              <a:buNone/>
            </a:pPr>
            <a:r>
              <a:rPr lang="en-US" dirty="0"/>
              <a:t>     /test/</a:t>
            </a:r>
            <a:r>
              <a:rPr lang="en-US" dirty="0" err="1"/>
              <a:t>demo_form.php?name</a:t>
            </a:r>
            <a:r>
              <a:rPr lang="en-US" dirty="0"/>
              <a:t>=value1&amp;name=value2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GET requests can be cached</a:t>
            </a:r>
          </a:p>
          <a:p>
            <a:r>
              <a:rPr lang="en-US" dirty="0"/>
              <a:t>GET requests remain in the browser history</a:t>
            </a:r>
          </a:p>
          <a:p>
            <a:r>
              <a:rPr lang="en-US" dirty="0"/>
              <a:t>GET requests can be bookmarked</a:t>
            </a:r>
          </a:p>
          <a:p>
            <a:r>
              <a:rPr lang="en-US" dirty="0"/>
              <a:t>GET requests should never be used when dealing with sensitive data</a:t>
            </a:r>
          </a:p>
          <a:p>
            <a:r>
              <a:rPr lang="en-US" dirty="0"/>
              <a:t>GET requests have length restrictions</a:t>
            </a:r>
          </a:p>
          <a:p>
            <a:r>
              <a:rPr lang="en-US" dirty="0"/>
              <a:t>GET requests should be used only to retrieve data</a:t>
            </a:r>
          </a:p>
        </p:txBody>
      </p:sp>
    </p:spTree>
    <p:extLst>
      <p:ext uri="{BB962C8B-B14F-4D97-AF65-F5344CB8AC3E}">
        <p14:creationId xmlns:p14="http://schemas.microsoft.com/office/powerpoint/2010/main" val="164255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POST method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Is used to send data to the server ,  customer information via HTML form</a:t>
            </a:r>
          </a:p>
          <a:p>
            <a:pPr lvl="1">
              <a:buNone/>
            </a:pPr>
            <a:r>
              <a:rPr lang="en-US" dirty="0"/>
              <a:t>POST /test/</a:t>
            </a:r>
            <a:r>
              <a:rPr lang="en-US" dirty="0" err="1"/>
              <a:t>demo_form.sap</a:t>
            </a:r>
            <a:r>
              <a:rPr lang="en-US" dirty="0"/>
              <a:t> HTTP/1.1</a:t>
            </a:r>
          </a:p>
          <a:p>
            <a:pPr lvl="1">
              <a:buNone/>
            </a:pPr>
            <a:r>
              <a:rPr lang="en-US" dirty="0"/>
              <a:t>Host: w3schools.com</a:t>
            </a:r>
          </a:p>
          <a:p>
            <a:pPr lvl="1">
              <a:buNone/>
            </a:pPr>
            <a:r>
              <a:rPr lang="en-US" dirty="0"/>
              <a:t>name1=value1&amp;name=value2</a:t>
            </a:r>
          </a:p>
          <a:p>
            <a:r>
              <a:rPr lang="en-US" dirty="0"/>
              <a:t>POST requests are never cached</a:t>
            </a:r>
          </a:p>
          <a:p>
            <a:r>
              <a:rPr lang="en-US" dirty="0"/>
              <a:t>POST requests do not remain in the browser history</a:t>
            </a:r>
          </a:p>
          <a:p>
            <a:r>
              <a:rPr lang="en-US" dirty="0"/>
              <a:t>POST requests cannot be bookmarked</a:t>
            </a:r>
          </a:p>
          <a:p>
            <a:r>
              <a:rPr lang="en-US" dirty="0"/>
              <a:t>POST requests have no restrictions on data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8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Server-side script basics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Runs on a server</a:t>
            </a:r>
          </a:p>
          <a:p>
            <a:r>
              <a:rPr lang="en-US" dirty="0"/>
              <a:t>Facilitates the transfer of data</a:t>
            </a:r>
          </a:p>
          <a:p>
            <a:r>
              <a:rPr lang="en-US" dirty="0"/>
              <a:t>Runs on-call, e.g. with Ajax.</a:t>
            </a:r>
          </a:p>
          <a:p>
            <a:r>
              <a:rPr lang="en-US" dirty="0"/>
              <a:t>Powers functions in a dynamic web applications.</a:t>
            </a:r>
          </a:p>
          <a:p>
            <a:r>
              <a:rPr lang="en-US" dirty="0"/>
              <a:t>Plays a big role in how a database is built from ground up and manages afterwards</a:t>
            </a:r>
          </a:p>
          <a:p>
            <a:r>
              <a:rPr lang="en-US" dirty="0"/>
              <a:t>Build application programming interfaces (APIs), which controls what data and software a site shares</a:t>
            </a:r>
          </a:p>
        </p:txBody>
      </p:sp>
    </p:spTree>
    <p:extLst>
      <p:ext uri="{BB962C8B-B14F-4D97-AF65-F5344CB8AC3E}">
        <p14:creationId xmlns:p14="http://schemas.microsoft.com/office/powerpoint/2010/main" val="32194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Future lecture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290309"/>
              </p:ext>
            </p:extLst>
          </p:nvPr>
        </p:nvGraphicFramePr>
        <p:xfrm>
          <a:off x="292847" y="1349563"/>
          <a:ext cx="8521359" cy="551172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4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774">
                <a:tc>
                  <a:txBody>
                    <a:bodyPr/>
                    <a:lstStyle/>
                    <a:p>
                      <a:r>
                        <a:rPr lang="en-US" dirty="0"/>
                        <a:t>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 Review, Chatroom</a:t>
                      </a:r>
                    </a:p>
                    <a:p>
                      <a:r>
                        <a:rPr lang="en-US" dirty="0"/>
                        <a:t>Intro to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Homework</a:t>
                      </a:r>
                      <a:r>
                        <a:rPr lang="en-US" baseline="0" dirty="0"/>
                        <a:t> 5  (trivia pursuit) will be out this weekend</a:t>
                      </a:r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r>
                        <a:rPr lang="en-US" baseline="0" dirty="0"/>
                        <a:t> on PHP syntax, File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CP 4 out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03">
                <a:tc>
                  <a:txBody>
                    <a:bodyPr/>
                    <a:lstStyle/>
                    <a:p>
                      <a:r>
                        <a:rPr lang="en-US" dirty="0"/>
                        <a:t>April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Parameters, Form</a:t>
                      </a:r>
                    </a:p>
                    <a:p>
                      <a:r>
                        <a:rPr lang="en-US" dirty="0"/>
                        <a:t>Regular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Homework</a:t>
                      </a:r>
                      <a:r>
                        <a:rPr lang="en-US" baseline="0" dirty="0"/>
                        <a:t> 5 due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Cookies and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 (dating website)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  <a:r>
                        <a:rPr lang="en-US" baseline="0" dirty="0"/>
                        <a:t> 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Cookies and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Project,</a:t>
                      </a:r>
                      <a:r>
                        <a:rPr lang="en-US" baseline="0" dirty="0"/>
                        <a:t> Final CP</a:t>
                      </a:r>
                      <a:r>
                        <a:rPr lang="en-US" dirty="0"/>
                        <a:t> due </a:t>
                      </a:r>
                      <a:r>
                        <a:rPr lang="en-US" baseline="0" dirty="0"/>
                        <a:t> May 3</a:t>
                      </a:r>
                      <a:r>
                        <a:rPr lang="en-US" baseline="30000" dirty="0"/>
                        <a:t>rd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Grades due May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4975">
                <a:tc>
                  <a:txBody>
                    <a:bodyPr/>
                    <a:lstStyle/>
                    <a:p>
                      <a:r>
                        <a:rPr lang="en-US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111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17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URLs and web servers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0266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http://server/path/file</a:t>
            </a:r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8603" y="2893179"/>
            <a:ext cx="88160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usually when you type a URL in your browser: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your computer looks up the server's IP address using DNS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your browser connects to that IP address and requests the given file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the web server software (e.g. Apache) grabs that file from the server's local file system, and sends back its contents to you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some URLs actually specify </a:t>
            </a:r>
            <a:r>
              <a:rPr lang="en-US" sz="2200" i="1" dirty="0">
                <a:solidFill>
                  <a:srgbClr val="000000"/>
                </a:solidFill>
                <a:latin typeface="Calibri" panose="020F0502020204030204" pitchFamily="34" charset="0"/>
              </a:rPr>
              <a:t>programs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 that the web server should run, and then send 	their output back to you as the result: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http://</a:t>
            </a: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</a:rPr>
              <a:t>php.net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/manual/en/</a:t>
            </a: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</a:rPr>
              <a:t>features.commandline.webserver.php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711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Server-side options</a:t>
            </a:r>
          </a:p>
        </p:txBody>
      </p:sp>
      <p:pic>
        <p:nvPicPr>
          <p:cNvPr id="12" name="Picture 2" descr="p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54" y="1714581"/>
            <a:ext cx="114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js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09" y="1824117"/>
            <a:ext cx="16192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uby on rai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866" y="1648153"/>
            <a:ext cx="82867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sp.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16" y="1824117"/>
            <a:ext cx="10287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11305" y="3101008"/>
            <a:ext cx="8294055" cy="3300824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  server-side pages are programs written using one of many web programming languages/frameworks</a:t>
            </a:r>
          </a:p>
          <a:p>
            <a:pPr lvl="1"/>
            <a:r>
              <a:rPr lang="en-US" sz="2200" dirty="0"/>
              <a:t>examples: </a:t>
            </a:r>
            <a:r>
              <a:rPr lang="en-US" sz="2200" dirty="0">
                <a:hlinkClick r:id="rId7"/>
              </a:rPr>
              <a:t>PHP</a:t>
            </a:r>
            <a:r>
              <a:rPr lang="en-US" sz="2200" dirty="0"/>
              <a:t>, </a:t>
            </a:r>
            <a:r>
              <a:rPr lang="en-US" sz="2200" dirty="0">
                <a:hlinkClick r:id="rId8"/>
              </a:rPr>
              <a:t>Java/JSP</a:t>
            </a:r>
            <a:r>
              <a:rPr lang="en-US" sz="2200" dirty="0"/>
              <a:t>, </a:t>
            </a:r>
            <a:r>
              <a:rPr lang="en-US" sz="2200" dirty="0">
                <a:hlinkClick r:id="rId9"/>
              </a:rPr>
              <a:t>Ruby on Rails</a:t>
            </a:r>
            <a:r>
              <a:rPr lang="en-US" sz="2200" dirty="0"/>
              <a:t>, </a:t>
            </a:r>
            <a:r>
              <a:rPr lang="en-US" sz="2200" dirty="0">
                <a:hlinkClick r:id="rId10"/>
              </a:rPr>
              <a:t>ASP.NET</a:t>
            </a:r>
            <a:r>
              <a:rPr lang="en-US" sz="2200" dirty="0"/>
              <a:t>, </a:t>
            </a:r>
            <a:r>
              <a:rPr lang="en-US" sz="2200" dirty="0">
                <a:hlinkClick r:id="rId11"/>
              </a:rPr>
              <a:t>Python</a:t>
            </a:r>
            <a:r>
              <a:rPr lang="en-US" sz="2200" dirty="0"/>
              <a:t>, </a:t>
            </a:r>
            <a:r>
              <a:rPr lang="en-US" sz="2200" dirty="0">
                <a:hlinkClick r:id="rId12"/>
              </a:rPr>
              <a:t>Perl</a:t>
            </a:r>
            <a:r>
              <a:rPr lang="en-US" sz="2200" dirty="0"/>
              <a:t>, </a:t>
            </a:r>
            <a:r>
              <a:rPr lang="en-US" sz="2200" dirty="0" err="1">
                <a:hlinkClick r:id="rId13"/>
              </a:rPr>
              <a:t>NodeJS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  the web server contains software that allows it to run those programs and send back their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  each language/framework has its pros and cons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>
                <a:hlinkClick r:id="rId14"/>
              </a:rPr>
              <a:t>Programming Language Popularity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/>
            <a:r>
              <a:rPr lang="en-US" sz="2200" dirty="0"/>
              <a:t>we will use PHP for server-side programming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81351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Why PHP?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255602" y="2230162"/>
            <a:ext cx="9002835" cy="33364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There are many other options for server-side languages: Ruby on Rails, JSP, ASP.NET, etc. Why choose PHP?</a:t>
            </a:r>
            <a:endParaRPr lang="en-US" sz="2200" dirty="0"/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dirty="0">
                <a:solidFill>
                  <a:srgbClr val="335177"/>
                </a:solidFill>
                <a:latin typeface="Calibri" panose="020F0502020204030204" pitchFamily="34" charset="0"/>
                <a:hlinkClick r:id="rId3"/>
              </a:rPr>
              <a:t>   free and open source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: anyone can run a PHP-enabled server free of charge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</a:rPr>
              <a:t>   compatible: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 supported by most popular web servers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</a:rPr>
              <a:t>   simple: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 lots of built-in functionality; familiar syntax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</a:rPr>
              <a:t>   well-documented: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 type </a:t>
            </a:r>
            <a:r>
              <a:rPr lang="en-US" sz="2200" dirty="0" err="1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php.net</a:t>
            </a:r>
            <a:r>
              <a:rPr lang="en-US" sz="2200" dirty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i="1" dirty="0" err="1">
                <a:solidFill>
                  <a:srgbClr val="000044"/>
                </a:solidFill>
                <a:latin typeface="Helvetica" panose="020B0604020202020204" pitchFamily="34" charset="0"/>
                <a:cs typeface="Consolas" panose="020B0609020204030204" pitchFamily="49" charset="0"/>
              </a:rPr>
              <a:t>functionName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 in browser Address bar to get docs for any function</a:t>
            </a:r>
          </a:p>
        </p:txBody>
      </p:sp>
    </p:spTree>
    <p:extLst>
      <p:ext uri="{BB962C8B-B14F-4D97-AF65-F5344CB8AC3E}">
        <p14:creationId xmlns:p14="http://schemas.microsoft.com/office/powerpoint/2010/main" val="418546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What is PHP?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PHP = PHP: Hypertext Preprocessor</a:t>
            </a:r>
          </a:p>
          <a:p>
            <a:r>
              <a:rPr lang="en-US" dirty="0"/>
              <a:t>Server-side scripting language that maybe embedded into HTML</a:t>
            </a:r>
          </a:p>
          <a:p>
            <a:r>
              <a:rPr lang="en-US" dirty="0"/>
              <a:t>PHP is executed from the server</a:t>
            </a:r>
          </a:p>
          <a:p>
            <a:r>
              <a:rPr lang="en-US" dirty="0"/>
              <a:t>Ultimate goal is to get PHP files to generate client-side code</a:t>
            </a:r>
          </a:p>
          <a:p>
            <a:pPr lvl="1"/>
            <a:r>
              <a:rPr lang="en-US" dirty="0"/>
              <a:t>Must end up with HTML, CSS, JavaScript, other client-side code! </a:t>
            </a:r>
          </a:p>
        </p:txBody>
      </p:sp>
    </p:spTree>
    <p:extLst>
      <p:ext uri="{BB962C8B-B14F-4D97-AF65-F5344CB8AC3E}">
        <p14:creationId xmlns:p14="http://schemas.microsoft.com/office/powerpoint/2010/main" val="271853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Life cycle of a PHP web request</a:t>
            </a:r>
          </a:p>
        </p:txBody>
      </p:sp>
      <p:pic>
        <p:nvPicPr>
          <p:cNvPr id="7" name="Picture 3" descr="PHP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48" y="1609738"/>
            <a:ext cx="5808218" cy="312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5330" y="4734383"/>
            <a:ext cx="8111470" cy="1812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browser requests a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.html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file (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static content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 server just sends that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browser requests a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file (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dynamic content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 server reads it, runs any script code 	inside it, then </a:t>
            </a:r>
          </a:p>
        </p:txBody>
      </p:sp>
    </p:spTree>
    <p:extLst>
      <p:ext uri="{BB962C8B-B14F-4D97-AF65-F5344CB8AC3E}">
        <p14:creationId xmlns:p14="http://schemas.microsoft.com/office/powerpoint/2010/main" val="145075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Life cycle of a PHP web request</a:t>
            </a:r>
          </a:p>
        </p:txBody>
      </p:sp>
      <p:pic>
        <p:nvPicPr>
          <p:cNvPr id="7" name="Picture 3" descr="PHP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48" y="1609738"/>
            <a:ext cx="5808218" cy="312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5330" y="4734383"/>
            <a:ext cx="8111470" cy="1812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browser requests a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.html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file (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static content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 server just sends that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browser requests a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file (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dynamic content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 server reads it, runs any script code 	inside it, then </a:t>
            </a:r>
          </a:p>
        </p:txBody>
      </p:sp>
    </p:spTree>
    <p:extLst>
      <p:ext uri="{BB962C8B-B14F-4D97-AF65-F5344CB8AC3E}">
        <p14:creationId xmlns:p14="http://schemas.microsoft.com/office/powerpoint/2010/main" val="1482930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Side by side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PHP File:                                                    Output: resulting HTML         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&lt;html&gt;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&lt;head&gt;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&lt;title&gt; PHP Introduction &lt;/title&gt;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&lt;/head&gt;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&lt;body&gt;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This is HTML! 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 /&gt;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echo 'This is PHP! &lt;</a:t>
            </a:r>
            <a:r>
              <a:rPr lang="en-US" b="1" dirty="0" err="1">
                <a:solidFill>
                  <a:srgbClr val="FF0000"/>
                </a:solidFill>
              </a:rPr>
              <a:t>br</a:t>
            </a:r>
            <a:r>
              <a:rPr lang="en-US" b="1" dirty="0">
                <a:solidFill>
                  <a:srgbClr val="FF0000"/>
                </a:solidFill>
              </a:rPr>
              <a:t> /&gt;';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?&gt;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&lt;/body&gt;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5509" y="2319364"/>
            <a:ext cx="3506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&lt;html&gt;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&lt;head&gt;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&lt;title&gt; PHP Introduction &lt;/title&gt;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&lt;/head&gt;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&lt;body&gt;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This is HTML! &lt;</a:t>
            </a:r>
            <a:r>
              <a:rPr lang="en-US" sz="2000" dirty="0" err="1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 /&gt;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This is PHP! &lt;</a:t>
            </a:r>
            <a:r>
              <a:rPr lang="en-US" sz="2000" b="1" dirty="0" err="1">
                <a:solidFill>
                  <a:srgbClr val="FF0000"/>
                </a:solidFill>
              </a:rPr>
              <a:t>br</a:t>
            </a:r>
            <a:r>
              <a:rPr lang="en-US" sz="2000" b="1" dirty="0">
                <a:solidFill>
                  <a:srgbClr val="FF0000"/>
                </a:solidFill>
              </a:rPr>
              <a:t> /&gt;&lt;/body&gt;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293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 closer look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&lt;html&gt;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&lt;head&gt;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&lt;title&gt; PHP Introduction &lt;/title&gt;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&lt;/head&gt;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&lt;body&gt;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This is HTML! 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 /&gt;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echo 'This is PHP! &lt;</a:t>
            </a:r>
            <a:r>
              <a:rPr lang="en-US" b="1" dirty="0" err="1">
                <a:solidFill>
                  <a:srgbClr val="FF0000"/>
                </a:solidFill>
              </a:rPr>
              <a:t>br</a:t>
            </a:r>
            <a:r>
              <a:rPr lang="en-US" b="1" dirty="0">
                <a:solidFill>
                  <a:srgbClr val="FF0000"/>
                </a:solidFill>
              </a:rPr>
              <a:t> /&gt;'; // prints to screen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/*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Here's a longer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comment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that spans multiple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lines.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*/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?&gt;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&lt;/body&gt;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1265" y="4306620"/>
            <a:ext cx="374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PHP tag &lt;?</a:t>
            </a:r>
            <a:r>
              <a:rPr lang="en-US" dirty="0" err="1"/>
              <a:t>php</a:t>
            </a:r>
            <a:r>
              <a:rPr lang="en-US" dirty="0"/>
              <a:t> and ?&gt;</a:t>
            </a:r>
          </a:p>
          <a:p>
            <a:pPr>
              <a:buFont typeface="Arial"/>
              <a:buChar char="•"/>
            </a:pPr>
            <a:r>
              <a:rPr lang="en-US" dirty="0"/>
              <a:t>The echo command or print </a:t>
            </a:r>
          </a:p>
          <a:p>
            <a:pPr>
              <a:buFont typeface="Arial"/>
              <a:buChar char="•"/>
            </a:pPr>
            <a:r>
              <a:rPr lang="en-US" dirty="0"/>
              <a:t>Single line comment //</a:t>
            </a:r>
          </a:p>
          <a:p>
            <a:pPr>
              <a:buFont typeface="Arial"/>
              <a:buChar char="•"/>
            </a:pPr>
            <a:r>
              <a:rPr lang="en-US" dirty="0"/>
              <a:t>Multiple line comment /* and */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155" y="6032500"/>
            <a:ext cx="7625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http://php.net/manual/en/tutorial.firstpage.php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10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Viewing PHP output</a:t>
            </a:r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5181" y="4340320"/>
            <a:ext cx="9169403" cy="18129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you can't view your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page on your local hard drive; you'll either see nothing or see the PHP source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if you upload the file to a PHP-enabled web server, requesting the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file will run the program and send you back its output</a:t>
            </a:r>
          </a:p>
        </p:txBody>
      </p:sp>
      <p:pic>
        <p:nvPicPr>
          <p:cNvPr id="10" name="Picture 3" descr="PHP local 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6431"/>
            <a:ext cx="47720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PHP server 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1749386"/>
            <a:ext cx="47720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4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Execute PHP script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Installing AMMPs (WAMP, MAMP, LAMP)</a:t>
            </a:r>
          </a:p>
          <a:p>
            <a:r>
              <a:rPr lang="en-US" dirty="0">
                <a:hlinkClick r:id="rId3"/>
              </a:rPr>
              <a:t>http://www.ampps.com/downloads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can:</a:t>
            </a:r>
          </a:p>
          <a:p>
            <a:endParaRPr lang="en-US" dirty="0"/>
          </a:p>
          <a:p>
            <a:r>
              <a:rPr lang="en-US" dirty="0"/>
              <a:t>1. Put </a:t>
            </a:r>
            <a:r>
              <a:rPr lang="en-US" dirty="0" err="1"/>
              <a:t>your.php</a:t>
            </a:r>
            <a:r>
              <a:rPr lang="en-US" dirty="0"/>
              <a:t> files in </a:t>
            </a:r>
            <a:r>
              <a:rPr lang="en-US" b="1" dirty="0"/>
              <a:t>subdirectory of webserver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/www/ (not recommended) </a:t>
            </a:r>
          </a:p>
          <a:p>
            <a:endParaRPr lang="en-US" dirty="0"/>
          </a:p>
          <a:p>
            <a:r>
              <a:rPr lang="en-US" dirty="0"/>
              <a:t>2. Or configure your directory in configuration inside AMMPs. For example, create a symbolic link into the www directory:</a:t>
            </a:r>
          </a:p>
          <a:p>
            <a:endParaRPr lang="en-US" dirty="0"/>
          </a:p>
          <a:p>
            <a:r>
              <a:rPr lang="en-US" dirty="0" err="1"/>
              <a:t>ln</a:t>
            </a:r>
            <a:r>
              <a:rPr lang="en-US" dirty="0"/>
              <a:t> -s /Users/</a:t>
            </a:r>
            <a:r>
              <a:rPr lang="en-US" dirty="0" err="1"/>
              <a:t>bxiao</a:t>
            </a:r>
            <a:r>
              <a:rPr lang="en-US" dirty="0"/>
              <a:t>/Desktop/CSC435 /Applications/AMPPS/www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179" y="5664499"/>
            <a:ext cx="6987205" cy="92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https://ole.michelsen.dk/blog/setup-local-web-server-apache-php-macos-x-mavericks.html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1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Review: Course 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HTML: Webpage content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CSS: Webpage presentation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JavaScript: Webpage functionality (client-side)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AJAX: Fetching data from the internet</a:t>
            </a:r>
          </a:p>
          <a:p>
            <a:r>
              <a:rPr lang="en-US" dirty="0"/>
              <a:t>PHP: Server-side code</a:t>
            </a:r>
          </a:p>
          <a:p>
            <a:pPr marL="457200" lvl="1" indent="0">
              <a:buNone/>
            </a:pPr>
            <a:r>
              <a:rPr lang="en-US" dirty="0"/>
              <a:t>Regular expressions: validating input</a:t>
            </a:r>
          </a:p>
          <a:p>
            <a:r>
              <a:rPr lang="en-US" dirty="0"/>
              <a:t>SQL: Storing data (optional) </a:t>
            </a:r>
          </a:p>
          <a:p>
            <a:r>
              <a:rPr lang="en-US" dirty="0"/>
              <a:t>Putting things together: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8066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Arithmetic Operations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214262"/>
            <a:ext cx="7798483" cy="27055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+ - * / % 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 ++ -- 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= += -= *= /= %= .=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	many operators auto-convert types: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 + "7"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is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32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Variables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0543" y="1845734"/>
            <a:ext cx="8594831" cy="360753"/>
          </a:xfrm>
          <a:solidFill>
            <a:srgbClr val="E7DFE9"/>
          </a:solidFill>
          <a:ln w="1905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 = expression;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543" y="2505369"/>
            <a:ext cx="8730914" cy="1631216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"PinkHeartLuvr78";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$age = 16;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drinking_age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$age + 5;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this_class_rocks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                                 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0543" y="3868563"/>
            <a:ext cx="8730914" cy="36750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names are case sensitive; separate multiple words with _ (as in $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user_name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names always begin with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on both declaration and usage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implicitly declared by assignment (type is not written; a "loosely typed" language)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11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Types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65722"/>
            <a:ext cx="9144000" cy="61833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basic types: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float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boolean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array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object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NULL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test what type a variable is with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is_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  <a:cs typeface="Consolas" panose="020B0609020204030204" pitchFamily="49" charset="0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functions, e.g.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is_string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  <a:hlinkClick r:id="rId1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gettype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function returns a variable's type as a string (not often needed)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PHP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Calibri" panose="020F0502020204030204" pitchFamily="34" charset="0"/>
                <a:hlinkClick r:id="rId11"/>
              </a:rPr>
              <a:t>converts between types automatically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 many cases: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→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auto-conversion on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 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"1" + 1 == 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→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auto-conversion on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 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 / 2 == 1.5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type-cast with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  <a:cs typeface="Consolas" panose="020B0609020204030204" pitchFamily="49" charset="0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$age =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"21";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0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String type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85261"/>
            <a:ext cx="8055528" cy="1087200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"Ethiopian";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[2];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656643"/>
            <a:ext cx="82296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0-based indexing using bracket 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string concatenation operator is . (period), not 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5 + "2 turtle doves" produces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5 . "2 turtle doves" produces "52 turtle doves“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specified with "" or ' '</a:t>
            </a:r>
          </a:p>
        </p:txBody>
      </p:sp>
    </p:spTree>
    <p:extLst>
      <p:ext uri="{BB962C8B-B14F-4D97-AF65-F5344CB8AC3E}">
        <p14:creationId xmlns:p14="http://schemas.microsoft.com/office/powerpoint/2010/main" val="734199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String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062" y="1533850"/>
            <a:ext cx="8953938" cy="2139857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  0123456789012345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 = “Austin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$length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($name);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16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($name, “Linda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&gt; 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$index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($name, “s");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$first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($name, 7, 4);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“Weal"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($name);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“AUSTIN WEALE“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88863"/>
              </p:ext>
            </p:extLst>
          </p:nvPr>
        </p:nvGraphicFramePr>
        <p:xfrm>
          <a:off x="575696" y="3906246"/>
          <a:ext cx="5575852" cy="2275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8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Java Equivalent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2"/>
                        </a:rPr>
                        <a:t>strlen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length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hlinkClick r:id="rId3"/>
                        </a:rPr>
                        <a:t>strpos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indexOf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4"/>
                        </a:rPr>
                        <a:t>substr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substring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5"/>
                        </a:rPr>
                        <a:t>strtolower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>
                          <a:effectLst/>
                          <a:hlinkClick r:id="rId6"/>
                        </a:rPr>
                        <a:t>strtoupper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toLowerCase, toUpperCase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7"/>
                        </a:rPr>
                        <a:t>trim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trim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8"/>
                        </a:rPr>
                        <a:t>explode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>
                          <a:effectLst/>
                          <a:hlinkClick r:id="rId9"/>
                        </a:rPr>
                        <a:t>implode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split, join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54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Interpreted Strings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986010" y="1417638"/>
            <a:ext cx="65825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$age = 16; </a:t>
            </a:r>
          </a:p>
          <a:p>
            <a:r>
              <a:rPr lang="en-US" dirty="0">
                <a:latin typeface="inherit" charset="0"/>
              </a:rPr>
              <a:t>print</a:t>
            </a:r>
            <a:r>
              <a:rPr lang="en-US" dirty="0"/>
              <a:t> </a:t>
            </a:r>
            <a:r>
              <a:rPr lang="en-US" dirty="0">
                <a:latin typeface="inherit" charset="0"/>
              </a:rPr>
              <a:t>"You are "</a:t>
            </a:r>
            <a:r>
              <a:rPr lang="en-US" dirty="0"/>
              <a:t> . </a:t>
            </a:r>
            <a:r>
              <a:rPr lang="en-US" dirty="0">
                <a:latin typeface="inherit" charset="0"/>
              </a:rPr>
              <a:t>$age</a:t>
            </a:r>
            <a:r>
              <a:rPr lang="en-US" dirty="0"/>
              <a:t> . </a:t>
            </a:r>
            <a:r>
              <a:rPr lang="en-US" dirty="0">
                <a:latin typeface="inherit" charset="0"/>
              </a:rPr>
              <a:t>" years old.\n"</a:t>
            </a:r>
            <a:r>
              <a:rPr lang="en-US" dirty="0"/>
              <a:t>;</a:t>
            </a:r>
            <a:r>
              <a:rPr lang="en-US" dirty="0">
                <a:latin typeface="Courier New" charset="0"/>
              </a:rPr>
              <a:t> </a:t>
            </a:r>
          </a:p>
          <a:p>
            <a:r>
              <a:rPr lang="en-US" dirty="0">
                <a:latin typeface="Courier New" charset="0"/>
              </a:rPr>
              <a:t>print "You are </a:t>
            </a:r>
            <a:r>
              <a:rPr lang="en-US" dirty="0">
                <a:latin typeface="inherit" charset="0"/>
              </a:rPr>
              <a:t>$age</a:t>
            </a:r>
            <a:r>
              <a:rPr lang="en-US" dirty="0">
                <a:latin typeface="Courier New" charset="0"/>
              </a:rPr>
              <a:t> years old.\n"; # You are 16 years old.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6010" y="2715020"/>
            <a:ext cx="632919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latin typeface="Source Sans Pro" charset="0"/>
              </a:rPr>
              <a:t>Strings inside " " </a:t>
            </a:r>
            <a:r>
              <a:rPr lang="en-US" sz="2000" b="1" dirty="0">
                <a:latin typeface="inherit" charset="0"/>
              </a:rPr>
              <a:t>are</a:t>
            </a:r>
            <a:r>
              <a:rPr lang="en-US" sz="2000" dirty="0">
                <a:latin typeface="Source Sans Pro" charset="0"/>
              </a:rPr>
              <a:t> interpreted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latin typeface="inherit" charset="0"/>
              </a:rPr>
              <a:t>Variables that appear inside them will have their values inserted into the string</a:t>
            </a:r>
          </a:p>
          <a:p>
            <a:pPr fontAlgn="base">
              <a:buFont typeface="Arial" charset="0"/>
              <a:buChar char="•"/>
            </a:pPr>
            <a:endParaRPr lang="en-US" dirty="0">
              <a:latin typeface="inherit" charset="0"/>
            </a:endParaRPr>
          </a:p>
          <a:p>
            <a:pPr fontAlgn="base"/>
            <a:r>
              <a:rPr lang="en-US" sz="2000" dirty="0">
                <a:latin typeface="Source Sans Pro" charset="0"/>
              </a:rPr>
              <a:t>Strings inside ' ' </a:t>
            </a:r>
            <a:r>
              <a:rPr lang="en-US" sz="2000" b="1" dirty="0">
                <a:latin typeface="inherit" charset="0"/>
              </a:rPr>
              <a:t>are not</a:t>
            </a:r>
            <a:r>
              <a:rPr lang="en-US" sz="2000" dirty="0">
                <a:latin typeface="Source Sans Pro" charset="0"/>
              </a:rPr>
              <a:t> interpreted</a:t>
            </a:r>
            <a:r>
              <a:rPr lang="en-US" sz="2000" dirty="0">
                <a:solidFill>
                  <a:srgbClr val="FFFFFF"/>
                </a:solidFill>
                <a:latin typeface="Source Sans Pro" charset="0"/>
              </a:rPr>
              <a:t>:</a:t>
            </a:r>
            <a:endParaRPr lang="en-US" sz="2000" b="0" i="0" dirty="0">
              <a:solidFill>
                <a:srgbClr val="FFFFFF"/>
              </a:solidFill>
              <a:effectLst/>
              <a:latin typeface="Source Sans Pr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6010" y="4271549"/>
            <a:ext cx="658257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charset="0"/>
              </a:rPr>
              <a:t>print 'You are </a:t>
            </a:r>
            <a:r>
              <a:rPr lang="en-US" dirty="0">
                <a:solidFill>
                  <a:schemeClr val="tx1"/>
                </a:solidFill>
                <a:latin typeface="inherit" charset="0"/>
              </a:rPr>
              <a:t>$age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 years old.\n'; # You are $age years old.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6010" y="5092554"/>
            <a:ext cx="6913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Sans Pro" charset="0"/>
              </a:rPr>
              <a:t>If necessary to avoid ambiguity, you can enclose the variable in </a:t>
            </a:r>
            <a:r>
              <a:rPr lang="en-US" dirty="0"/>
              <a:t>{}</a:t>
            </a:r>
            <a:r>
              <a:rPr lang="en-US" dirty="0">
                <a:latin typeface="Source Sans Pro" charset="0"/>
              </a:rPr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6009" y="5661387"/>
            <a:ext cx="6582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print "Today is your </a:t>
            </a:r>
            <a:r>
              <a:rPr lang="en-US" dirty="0">
                <a:latin typeface="inherit" charset="0"/>
              </a:rPr>
              <a:t>{$age}</a:t>
            </a:r>
            <a:r>
              <a:rPr lang="en-US" dirty="0" err="1">
                <a:latin typeface="inherit" charset="0"/>
              </a:rPr>
              <a:t>th</a:t>
            </a:r>
            <a:r>
              <a:rPr lang="en-US" dirty="0">
                <a:latin typeface="inherit" charset="0"/>
              </a:rPr>
              <a:t> </a:t>
            </a:r>
            <a:r>
              <a:rPr lang="en-US" dirty="0">
                <a:latin typeface="Courier New" charset="0"/>
              </a:rPr>
              <a:t>birthday.\n";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89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bool (Boolean) Type</a:t>
            </a:r>
          </a:p>
        </p:txBody>
      </p:sp>
      <p:sp>
        <p:nvSpPr>
          <p:cNvPr id="3" name="Rectangle 2"/>
          <p:cNvSpPr/>
          <p:nvPr/>
        </p:nvSpPr>
        <p:spPr>
          <a:xfrm>
            <a:off x="986010" y="1417638"/>
            <a:ext cx="658257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feels_like_summer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FALSE;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php_is_rad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TRUE;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student_count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217;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$nonzero = (bool)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student_count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 # TRUE</a:t>
            </a:r>
          </a:p>
        </p:txBody>
      </p:sp>
      <p:sp>
        <p:nvSpPr>
          <p:cNvPr id="2" name="Rectangle 1"/>
          <p:cNvSpPr/>
          <p:nvPr/>
        </p:nvSpPr>
        <p:spPr>
          <a:xfrm>
            <a:off x="897874" y="3477775"/>
            <a:ext cx="6670713" cy="222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Source Sans Pro" charset="0"/>
              </a:rPr>
              <a:t>The following values are considered to be FALSE (all others are TRUE):</a:t>
            </a: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0 and 0.0</a:t>
            </a: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"", "0", and NULL (includes unset variables)</a:t>
            </a:r>
          </a:p>
          <a:p>
            <a:pPr fontAlgn="base">
              <a:buFont typeface="Arial" charset="0"/>
              <a:buChar char="•"/>
            </a:pPr>
            <a:r>
              <a:rPr lang="en-US" sz="1600" dirty="0">
                <a:latin typeface="inherit" charset="0"/>
              </a:rPr>
              <a:t>arrays with 0 elements</a:t>
            </a:r>
          </a:p>
          <a:p>
            <a:pPr fontAlgn="base">
              <a:buFont typeface="Arial" charset="0"/>
              <a:buChar char="•"/>
            </a:pPr>
            <a:endParaRPr lang="en-US" sz="1600" dirty="0">
              <a:latin typeface="inherit" charset="0"/>
            </a:endParaRPr>
          </a:p>
          <a:p>
            <a:pPr fontAlgn="base"/>
            <a:r>
              <a:rPr lang="en-US" dirty="0">
                <a:latin typeface="Source Sans Pro" charset="0"/>
              </a:rPr>
              <a:t>Can cast to </a:t>
            </a:r>
            <a:r>
              <a:rPr lang="en-US" dirty="0" err="1">
                <a:latin typeface="Source Sans Pro" charset="0"/>
              </a:rPr>
              <a:t>boolean</a:t>
            </a:r>
            <a:r>
              <a:rPr lang="en-US" dirty="0">
                <a:latin typeface="Source Sans Pro" charset="0"/>
              </a:rPr>
              <a:t> using (bool)</a:t>
            </a:r>
          </a:p>
          <a:p>
            <a:pPr fontAlgn="base"/>
            <a:r>
              <a:rPr lang="en-US" dirty="0">
                <a:latin typeface="Source Sans Pro" charset="0"/>
              </a:rPr>
              <a:t>FALSE prints as an empty string (no output); TRUE prints as a </a:t>
            </a:r>
            <a:r>
              <a:rPr lang="en-US" dirty="0">
                <a:solidFill>
                  <a:srgbClr val="FFFFFF"/>
                </a:solidFill>
                <a:latin typeface="Source Sans Pro" charset="0"/>
              </a:rPr>
              <a:t>1</a:t>
            </a:r>
            <a:endParaRPr lang="en-US" b="0" i="0" dirty="0">
              <a:solidFill>
                <a:srgbClr val="FFFFFF"/>
              </a:solidFill>
              <a:effectLst/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72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For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6346" y="1904996"/>
            <a:ext cx="627410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for (initialization; condition; update) { statements 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6346" y="3441060"/>
            <a:ext cx="62080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for ($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= 0; $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&lt; 10; $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 </a:t>
            </a:r>
          </a:p>
          <a:p>
            <a:r>
              <a:rPr lang="en-US" dirty="0">
                <a:latin typeface="Courier New" charset="0"/>
              </a:rPr>
              <a:t>   print "$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squared is " . $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* $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. "\n";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52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If/Else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8545" y="1870369"/>
            <a:ext cx="4572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urier New" charset="0"/>
              </a:rPr>
              <a:t>if (condition) { </a:t>
            </a:r>
          </a:p>
          <a:p>
            <a:r>
              <a:rPr lang="en-US" dirty="0">
                <a:latin typeface="Courier New" charset="0"/>
              </a:rPr>
              <a:t>statements; </a:t>
            </a:r>
          </a:p>
          <a:p>
            <a:r>
              <a:rPr lang="en-US" dirty="0">
                <a:latin typeface="Courier New" charset="0"/>
              </a:rPr>
              <a:t>} else if (condition) { statements; </a:t>
            </a:r>
          </a:p>
          <a:p>
            <a:r>
              <a:rPr lang="en-US" dirty="0">
                <a:latin typeface="Courier New" charset="0"/>
              </a:rPr>
              <a:t>} else { </a:t>
            </a:r>
          </a:p>
          <a:p>
            <a:r>
              <a:rPr lang="en-US" dirty="0">
                <a:latin typeface="Courier New" charset="0"/>
              </a:rPr>
              <a:t>  statements; </a:t>
            </a:r>
          </a:p>
          <a:p>
            <a:r>
              <a:rPr lang="en-US" dirty="0">
                <a:latin typeface="Courier New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7663" y="4852797"/>
            <a:ext cx="4817541" cy="36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Sans Pro" charset="0"/>
              </a:rPr>
              <a:t>Can also use </a:t>
            </a:r>
            <a:r>
              <a:rPr lang="en-US" dirty="0" err="1"/>
              <a:t>elseif</a:t>
            </a:r>
            <a:r>
              <a:rPr lang="en-US" dirty="0">
                <a:latin typeface="Source Sans Pro" charset="0"/>
              </a:rPr>
              <a:t> instead of </a:t>
            </a:r>
            <a:r>
              <a:rPr lang="en-US" dirty="0"/>
              <a:t>else if</a:t>
            </a:r>
          </a:p>
        </p:txBody>
      </p:sp>
    </p:spTree>
    <p:extLst>
      <p:ext uri="{BB962C8B-B14F-4D97-AF65-F5344CB8AC3E}">
        <p14:creationId xmlns:p14="http://schemas.microsoft.com/office/powerpoint/2010/main" val="1346484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While Loop (same as Java)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4820" y="1849912"/>
            <a:ext cx="52715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while (condition) { </a:t>
            </a:r>
          </a:p>
          <a:p>
            <a:r>
              <a:rPr lang="en-US" dirty="0">
                <a:latin typeface="Courier New" charset="0"/>
              </a:rPr>
              <a:t>statements; </a:t>
            </a:r>
          </a:p>
          <a:p>
            <a:r>
              <a:rPr lang="en-US" dirty="0">
                <a:latin typeface="Courier New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4820" y="3599758"/>
            <a:ext cx="52715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 {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statements;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     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156932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Today’s lecture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exercise </a:t>
            </a:r>
          </a:p>
          <a:p>
            <a:r>
              <a:rPr lang="en-US" dirty="0"/>
              <a:t>HTTP review</a:t>
            </a:r>
          </a:p>
          <a:p>
            <a:r>
              <a:rPr lang="en-US" dirty="0"/>
              <a:t>Server side programming</a:t>
            </a:r>
          </a:p>
          <a:p>
            <a:r>
              <a:rPr lang="en-US" dirty="0"/>
              <a:t>Install </a:t>
            </a:r>
            <a:r>
              <a:rPr lang="en-US" dirty="0" err="1"/>
              <a:t>Ammps</a:t>
            </a:r>
            <a:r>
              <a:rPr lang="en-US" dirty="0"/>
              <a:t> and run PHP script</a:t>
            </a:r>
          </a:p>
          <a:p>
            <a:r>
              <a:rPr lang="en-US" dirty="0"/>
              <a:t>Basic PHP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14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Arrays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0414" y="1604386"/>
            <a:ext cx="647241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$name = array(); </a:t>
            </a:r>
          </a:p>
          <a:p>
            <a:r>
              <a:rPr lang="en-US" dirty="0">
                <a:latin typeface="Courier New" charset="0"/>
              </a:rPr>
              <a:t># create $name = array(value0, value1, ..., </a:t>
            </a:r>
            <a:r>
              <a:rPr lang="en-US" dirty="0" err="1">
                <a:latin typeface="Courier New" charset="0"/>
              </a:rPr>
              <a:t>valueN</a:t>
            </a:r>
            <a:r>
              <a:rPr lang="en-US" dirty="0">
                <a:latin typeface="Courier New" charset="0"/>
              </a:rPr>
              <a:t>); $name[index] # get element value $name[index] = value; # set element value $name[] = value; # append PHP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0414" y="3268462"/>
            <a:ext cx="647241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$a = array(); # empty array (length 0) </a:t>
            </a:r>
          </a:p>
          <a:p>
            <a:r>
              <a:rPr lang="en-US" dirty="0">
                <a:latin typeface="Courier New" charset="0"/>
              </a:rPr>
              <a:t>$a[0] = 23; # stores 23 at index 0 (length 1) </a:t>
            </a:r>
          </a:p>
          <a:p>
            <a:r>
              <a:rPr lang="en-US" dirty="0">
                <a:latin typeface="Courier New" charset="0"/>
              </a:rPr>
              <a:t>$a2 = array("some", "strings", "in", "an", "array"); </a:t>
            </a:r>
          </a:p>
          <a:p>
            <a:r>
              <a:rPr lang="en-US" dirty="0">
                <a:latin typeface="Courier New" charset="0"/>
              </a:rPr>
              <a:t>$a2[] = "Ooh!"; # add string to end (at index 5</a:t>
            </a:r>
            <a:r>
              <a:rPr lang="en-US" dirty="0">
                <a:solidFill>
                  <a:srgbClr val="7F9F7F"/>
                </a:solidFill>
                <a:latin typeface="Courier New" charset="0"/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9565" y="5435113"/>
            <a:ext cx="6593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dirty="0">
                <a:latin typeface="inherit" charset="0"/>
              </a:rPr>
              <a:t> to append, use bracket notation without specifying an index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latin typeface="inherit" charset="0"/>
              </a:rPr>
              <a:t> element type is not specified; can mix </a:t>
            </a:r>
            <a:r>
              <a:rPr lang="en-US" dirty="0">
                <a:solidFill>
                  <a:srgbClr val="FFFFFF"/>
                </a:solidFill>
                <a:latin typeface="inherit" charset="0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930095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74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Array functions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84746" y="1299313"/>
          <a:ext cx="8735110" cy="5049520"/>
        </p:xfrm>
        <a:graphic>
          <a:graphicData uri="http://schemas.openxmlformats.org/drawingml/2006/table">
            <a:tbl>
              <a:tblPr/>
              <a:tblGrid>
                <a:gridCol w="436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793"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effectLst/>
                        </a:rPr>
                        <a:t>function name(s)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rgbClr val="335177"/>
                          </a:solidFill>
                          <a:effectLst/>
                          <a:hlinkClick r:id="rId2"/>
                        </a:rPr>
                        <a:t>count</a:t>
                      </a:r>
                      <a:endParaRPr lang="en-US" sz="22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number of elements in the array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93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print_r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print array's contents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66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array_pop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array_push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br>
                        <a:rPr lang="en-US" sz="2200">
                          <a:effectLst/>
                        </a:rPr>
                      </a:b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6"/>
                        </a:rPr>
                        <a:t>array_shift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7"/>
                        </a:rPr>
                        <a:t>array_unshift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using array as a stack/queue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666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 dirty="0" err="1">
                          <a:solidFill>
                            <a:srgbClr val="335177"/>
                          </a:solidFill>
                          <a:effectLst/>
                          <a:hlinkClick r:id="rId8"/>
                        </a:rPr>
                        <a:t>in_array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r>
                        <a:rPr lang="en-US" sz="2200" u="none" strike="noStrike" dirty="0" err="1">
                          <a:solidFill>
                            <a:srgbClr val="335177"/>
                          </a:solidFill>
                          <a:effectLst/>
                          <a:hlinkClick r:id="rId9"/>
                        </a:rPr>
                        <a:t>array_search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r>
                        <a:rPr lang="en-US" sz="2200" u="none" strike="noStrike" dirty="0" err="1">
                          <a:solidFill>
                            <a:srgbClr val="335177"/>
                          </a:solidFill>
                          <a:effectLst/>
                          <a:hlinkClick r:id="rId10"/>
                        </a:rPr>
                        <a:t>array_reverse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solidFill>
                            <a:srgbClr val="335177"/>
                          </a:solidFill>
                          <a:effectLst/>
                          <a:hlinkClick r:id="rId11"/>
                        </a:rPr>
                        <a:t>sort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r>
                        <a:rPr lang="en-US" sz="2200" dirty="0" err="1">
                          <a:solidFill>
                            <a:srgbClr val="335177"/>
                          </a:solidFill>
                          <a:effectLst/>
                          <a:hlinkClick r:id="rId12"/>
                        </a:rPr>
                        <a:t>rsort</a:t>
                      </a:r>
                      <a:r>
                        <a:rPr lang="en-US" sz="2200" dirty="0">
                          <a:effectLst/>
                        </a:rPr>
                        <a:t>, </a:t>
                      </a:r>
                      <a:r>
                        <a:rPr lang="en-US" sz="2200" dirty="0">
                          <a:solidFill>
                            <a:srgbClr val="335177"/>
                          </a:solidFill>
                          <a:effectLst/>
                          <a:hlinkClick r:id="rId13"/>
                        </a:rPr>
                        <a:t>shuffle</a:t>
                      </a:r>
                      <a:endParaRPr lang="en-US" sz="22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searching and reordering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666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4"/>
                        </a:rPr>
                        <a:t>array_fill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5"/>
                        </a:rPr>
                        <a:t>array_merge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6"/>
                        </a:rPr>
                        <a:t>array_intersect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br>
                        <a:rPr lang="en-US" sz="2200">
                          <a:effectLst/>
                        </a:rPr>
                      </a:b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7"/>
                        </a:rPr>
                        <a:t>array_diff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18"/>
                        </a:rPr>
                        <a:t>array_slice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>
                          <a:solidFill>
                            <a:srgbClr val="335177"/>
                          </a:solidFill>
                          <a:effectLst/>
                          <a:hlinkClick r:id="rId19"/>
                        </a:rPr>
                        <a:t>range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creating, filling, filtering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666">
                <a:tc>
                  <a:txBody>
                    <a:bodyPr/>
                    <a:lstStyle/>
                    <a:p>
                      <a:pPr fontAlgn="t"/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0"/>
                        </a:rPr>
                        <a:t>array_sum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1"/>
                        </a:rPr>
                        <a:t>array_product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2"/>
                        </a:rPr>
                        <a:t>array_unique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br>
                        <a:rPr lang="en-US" sz="2200">
                          <a:effectLst/>
                        </a:rPr>
                      </a:b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2"/>
                        </a:rPr>
                        <a:t>array_filter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 u="none" strike="noStrike">
                          <a:solidFill>
                            <a:srgbClr val="335177"/>
                          </a:solidFill>
                          <a:effectLst/>
                          <a:hlinkClick r:id="rId23"/>
                        </a:rPr>
                        <a:t>array_reduce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processing elements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71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6530" y="1818218"/>
            <a:ext cx="8744823" cy="996857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statements;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530" y="3578929"/>
            <a:ext cx="8744823" cy="1200329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($weight, $height)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$result = 703 * $weight / $height / $height;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$result;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05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Calling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6550" y="1778495"/>
            <a:ext cx="7923964" cy="509840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name(expression, ..., expression);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950" y="2632432"/>
            <a:ext cx="8045450" cy="923330"/>
          </a:xfrm>
          <a:prstGeom prst="rect">
            <a:avLst/>
          </a:prstGeom>
          <a:solidFill>
            <a:srgbClr val="EFF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$w = 163;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pounds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 = 70;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inches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($w, $h)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425" y="3998544"/>
            <a:ext cx="792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wrong number of parameters are passed, it's an error</a:t>
            </a:r>
          </a:p>
        </p:txBody>
      </p:sp>
    </p:spTree>
    <p:extLst>
      <p:ext uri="{BB962C8B-B14F-4D97-AF65-F5344CB8AC3E}">
        <p14:creationId xmlns:p14="http://schemas.microsoft.com/office/powerpoint/2010/main" val="1375830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0294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Embedded PHP</a:t>
            </a:r>
          </a:p>
        </p:txBody>
      </p:sp>
    </p:spTree>
    <p:extLst>
      <p:ext uri="{BB962C8B-B14F-4D97-AF65-F5344CB8AC3E}">
        <p14:creationId xmlns:p14="http://schemas.microsoft.com/office/powerpoint/2010/main" val="977042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74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PHP syntax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841" y="1835534"/>
            <a:ext cx="3902103" cy="4023360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 content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PHP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 content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PHP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 content ...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sp>
        <p:nvSpPr>
          <p:cNvPr id="5" name="Rectangle 4"/>
          <p:cNvSpPr/>
          <p:nvPr/>
        </p:nvSpPr>
        <p:spPr>
          <a:xfrm>
            <a:off x="4968796" y="2703252"/>
            <a:ext cx="3969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contents of a .</a:t>
            </a:r>
            <a:r>
              <a:rPr lang="en-US" sz="2400" dirty="0" err="1"/>
              <a:t>php</a:t>
            </a:r>
            <a:r>
              <a:rPr lang="en-US" sz="2400" dirty="0"/>
              <a:t> file between &lt;?</a:t>
            </a:r>
            <a:r>
              <a:rPr lang="en-US" sz="2400" dirty="0" err="1"/>
              <a:t>php</a:t>
            </a:r>
            <a:r>
              <a:rPr lang="en-US" sz="2400" dirty="0"/>
              <a:t> and ?&gt; are executed as PHP code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other contents are output as pure HTML</a:t>
            </a:r>
          </a:p>
        </p:txBody>
      </p:sp>
    </p:spTree>
    <p:extLst>
      <p:ext uri="{BB962C8B-B14F-4D97-AF65-F5344CB8AC3E}">
        <p14:creationId xmlns:p14="http://schemas.microsoft.com/office/powerpoint/2010/main" val="1485987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Quiz 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a simple PHP script, set variables $a = ‘My name’, $</a:t>
            </a:r>
            <a:r>
              <a:rPr lang="en-US" dirty="0" err="1"/>
              <a:t>firstname</a:t>
            </a:r>
            <a:r>
              <a:rPr lang="en-US" dirty="0"/>
              <a:t> = ‘Harry’, $</a:t>
            </a:r>
            <a:r>
              <a:rPr lang="en-US" dirty="0" err="1"/>
              <a:t>lastname</a:t>
            </a:r>
            <a:r>
              <a:rPr lang="en-US" dirty="0"/>
              <a:t> = ‘Potter’, and print out ‘My name is Harry Potter.’ Also, print out the position of the string “Harry”.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56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74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Quiz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an array with weather conditions, rain, sunshine, showers, clouds, snow, sleet, and windy. </a:t>
            </a:r>
          </a:p>
          <a:p>
            <a:r>
              <a:rPr lang="en-US" dirty="0"/>
              <a:t>And write the following sentence to the browser:</a:t>
            </a:r>
          </a:p>
          <a:p>
            <a:r>
              <a:rPr lang="en-US" dirty="0"/>
              <a:t>“We have seen all kinds of weather, in the beginning of the moth, we had </a:t>
            </a:r>
            <a:r>
              <a:rPr lang="en-US" dirty="0">
                <a:solidFill>
                  <a:srgbClr val="FF0000"/>
                </a:solidFill>
              </a:rPr>
              <a:t>snow</a:t>
            </a:r>
            <a:r>
              <a:rPr lang="en-US" dirty="0"/>
              <a:t>, then yesterday morning, we had </a:t>
            </a:r>
            <a:r>
              <a:rPr lang="en-US" dirty="0">
                <a:solidFill>
                  <a:srgbClr val="FF0000"/>
                </a:solidFill>
              </a:rPr>
              <a:t>showers</a:t>
            </a:r>
            <a:r>
              <a:rPr lang="en-US" dirty="0"/>
              <a:t>, later it becomes </a:t>
            </a:r>
            <a:r>
              <a:rPr lang="en-US" dirty="0">
                <a:solidFill>
                  <a:srgbClr val="FF0000"/>
                </a:solidFill>
              </a:rPr>
              <a:t>cloudy</a:t>
            </a:r>
            <a:r>
              <a:rPr lang="en-US" dirty="0"/>
              <a:t>, in the evening, it started to </a:t>
            </a:r>
            <a:r>
              <a:rPr lang="en-US" dirty="0">
                <a:solidFill>
                  <a:srgbClr val="FF0000"/>
                </a:solidFill>
              </a:rPr>
              <a:t>snow</a:t>
            </a:r>
            <a:r>
              <a:rPr lang="en-US" dirty="0"/>
              <a:t>. Today, we finally had </a:t>
            </a:r>
            <a:r>
              <a:rPr lang="en-US" dirty="0">
                <a:solidFill>
                  <a:srgbClr val="FF0000"/>
                </a:solidFill>
              </a:rPr>
              <a:t>sunshine</a:t>
            </a:r>
            <a:r>
              <a:rPr lang="en-US" dirty="0"/>
              <a:t>.”</a:t>
            </a:r>
          </a:p>
          <a:p>
            <a:endParaRPr lang="en-US" dirty="0"/>
          </a:p>
          <a:p>
            <a:r>
              <a:rPr lang="en-US" dirty="0"/>
              <a:t>Hint: use print or echo</a:t>
            </a:r>
          </a:p>
        </p:txBody>
      </p:sp>
    </p:spTree>
    <p:extLst>
      <p:ext uri="{BB962C8B-B14F-4D97-AF65-F5344CB8AC3E}">
        <p14:creationId xmlns:p14="http://schemas.microsoft.com/office/powerpoint/2010/main" val="1835762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74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Quiz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101" y="1417638"/>
            <a:ext cx="7885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kitten.html</a:t>
            </a:r>
            <a:r>
              <a:rPr lang="en-US" dirty="0"/>
              <a:t> and kitten images</a:t>
            </a:r>
          </a:p>
          <a:p>
            <a:endParaRPr lang="en-US" dirty="0"/>
          </a:p>
          <a:p>
            <a:r>
              <a:rPr lang="en-US" dirty="0"/>
              <a:t>Write PHP code that display five kitten images.</a:t>
            </a:r>
          </a:p>
          <a:p>
            <a:r>
              <a:rPr lang="en-US" dirty="0"/>
              <a:t>Your code should replace the .html in the &lt;div&gt;   Hint: how do you make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“”&gt; into a loop. </a:t>
            </a:r>
          </a:p>
        </p:txBody>
      </p:sp>
      <p:pic>
        <p:nvPicPr>
          <p:cNvPr id="6" name="Picture 5" descr="Screen Shot 2016-04-07 at 3.36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04991"/>
            <a:ext cx="7981306" cy="30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5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74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Quiz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101" y="1417638"/>
            <a:ext cx="788586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simple form, asking user for their name and address</a:t>
            </a:r>
          </a:p>
          <a:p>
            <a:endParaRPr lang="en-US" dirty="0"/>
          </a:p>
          <a:p>
            <a:r>
              <a:rPr lang="en-US" dirty="0"/>
              <a:t>And create a </a:t>
            </a:r>
            <a:r>
              <a:rPr lang="en-US" dirty="0" err="1"/>
              <a:t>safedata.php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to save the information as a .txt file. </a:t>
            </a:r>
          </a:p>
          <a:p>
            <a:endParaRPr lang="en-US" dirty="0"/>
          </a:p>
          <a:p>
            <a:r>
              <a:rPr lang="en-US" dirty="0"/>
              <a:t>Hint: Use $.Ajax()  or </a:t>
            </a:r>
            <a:r>
              <a:rPr lang="en-US" dirty="0" err="1"/>
              <a:t>Fect</a:t>
            </a:r>
            <a:r>
              <a:rPr lang="en-US" dirty="0"/>
              <a:t>()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7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4012-B422-CD4C-B2F6-6E04C93A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8334-F7BD-5641-8C40-BA46358D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9119937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http://www.ampps.com/LAMP</a:t>
            </a:r>
            <a:endParaRPr lang="en-US" dirty="0"/>
          </a:p>
          <a:p>
            <a:r>
              <a:rPr lang="en-US" dirty="0"/>
              <a:t>Create a symbolic link of your folder in the www:</a:t>
            </a:r>
          </a:p>
          <a:p>
            <a:r>
              <a:rPr lang="pt" dirty="0"/>
              <a:t> </a:t>
            </a:r>
            <a:r>
              <a:rPr lang="pt" dirty="0" err="1"/>
              <a:t>ln</a:t>
            </a:r>
            <a:r>
              <a:rPr lang="pt" dirty="0"/>
              <a:t> -</a:t>
            </a:r>
            <a:r>
              <a:rPr lang="pt" dirty="0" err="1"/>
              <a:t>s</a:t>
            </a:r>
            <a:r>
              <a:rPr lang="pt" dirty="0"/>
              <a:t> /</a:t>
            </a:r>
            <a:r>
              <a:rPr lang="pt" dirty="0" err="1"/>
              <a:t>yourpath</a:t>
            </a:r>
            <a:r>
              <a:rPr lang="pt" dirty="0"/>
              <a:t> /</a:t>
            </a:r>
            <a:r>
              <a:rPr lang="pt" dirty="0" err="1"/>
              <a:t>Applications</a:t>
            </a:r>
            <a:r>
              <a:rPr lang="pt" dirty="0"/>
              <a:t>/AMPPS/</a:t>
            </a:r>
            <a:r>
              <a:rPr lang="pt" dirty="0" err="1"/>
              <a:t>www</a:t>
            </a:r>
            <a:endParaRPr lang="pt" dirty="0"/>
          </a:p>
          <a:p>
            <a:r>
              <a:rPr lang="en-US" dirty="0"/>
              <a:t>O</a:t>
            </a:r>
            <a:r>
              <a:rPr lang="pt" dirty="0" err="1"/>
              <a:t>r</a:t>
            </a:r>
            <a:r>
              <a:rPr lang="pt" dirty="0"/>
              <a:t> </a:t>
            </a:r>
            <a:r>
              <a:rPr lang="pt" dirty="0" err="1"/>
              <a:t>put</a:t>
            </a:r>
            <a:r>
              <a:rPr lang="pt" dirty="0"/>
              <a:t> </a:t>
            </a:r>
            <a:r>
              <a:rPr lang="pt" dirty="0" err="1"/>
              <a:t>your</a:t>
            </a:r>
            <a:r>
              <a:rPr lang="pt" dirty="0"/>
              <a:t> </a:t>
            </a:r>
            <a:r>
              <a:rPr lang="pt" dirty="0" err="1"/>
              <a:t>code</a:t>
            </a:r>
            <a:r>
              <a:rPr lang="pt" dirty="0"/>
              <a:t> in </a:t>
            </a:r>
            <a:r>
              <a:rPr lang="pt" dirty="0" err="1"/>
              <a:t>the</a:t>
            </a:r>
            <a:r>
              <a:rPr lang="pt" dirty="0"/>
              <a:t> </a:t>
            </a:r>
            <a:r>
              <a:rPr lang="pt" dirty="0" err="1"/>
              <a:t>www</a:t>
            </a:r>
            <a:r>
              <a:rPr lang="pt" dirty="0"/>
              <a:t> folder</a:t>
            </a:r>
          </a:p>
          <a:p>
            <a:r>
              <a:rPr lang="en-US" dirty="0"/>
              <a:t> run </a:t>
            </a:r>
            <a:r>
              <a:rPr lang="en-US" dirty="0" err="1"/>
              <a:t>hello.php</a:t>
            </a:r>
            <a:r>
              <a:rPr lang="en-US" dirty="0"/>
              <a:t> in localhost</a:t>
            </a:r>
          </a:p>
          <a:p>
            <a:endParaRPr lang="en-US" dirty="0"/>
          </a:p>
          <a:p>
            <a:r>
              <a:rPr lang="en-US" dirty="0"/>
              <a:t>See here for reference:</a:t>
            </a:r>
          </a:p>
          <a:p>
            <a:r>
              <a:rPr lang="en-US" dirty="0">
                <a:hlinkClick r:id="rId4"/>
              </a:rPr>
              <a:t>https://manik.me/2016/02/29/sync-ampps-with-multiple-machines/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56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Take home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48440" y="3422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808" y="1088374"/>
            <a:ext cx="8314267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HTTP tutorial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http://code.tutsplus.com/tutorials/http-the-protocol-every-web-developer-must-know-part-1--net-31177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Introduction to PHP, </a:t>
            </a:r>
            <a:r>
              <a:rPr lang="en-US" dirty="0" err="1"/>
              <a:t>codeacademy</a:t>
            </a:r>
            <a:r>
              <a:rPr lang="en-US" dirty="0"/>
              <a:t>, track 1-3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https://www.codecademy.com/ja/courses/web-beginner-en-StaFQ/0/1?curriculum_id=5124ef4c78d510dd89003eb8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PHP manual:</a:t>
            </a:r>
          </a:p>
          <a:p>
            <a:pPr>
              <a:buNone/>
            </a:pPr>
            <a:r>
              <a:rPr lang="en-US" dirty="0">
                <a:hlinkClick r:id="rId5"/>
              </a:rPr>
              <a:t>http://www.php.net/manual/en/language.references.php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Phiilp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 (Univ. Rochester)  has a nice video demos how to configure AMMPs, but he taught Python-CGI instead of PHP:</a:t>
            </a:r>
          </a:p>
          <a:p>
            <a:pPr>
              <a:buNone/>
            </a:pPr>
            <a:r>
              <a:rPr lang="en-US" dirty="0">
                <a:hlinkClick r:id="rId6"/>
              </a:rPr>
              <a:t>https://www.youtube.com/watch?v=b7l8zgVVvgE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0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05E0-CB8D-EC40-91B0-C8403A3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9B7CB8-B8D9-0145-9F8A-76FCE8D3111D}"/>
              </a:ext>
            </a:extLst>
          </p:cNvPr>
          <p:cNvSpPr/>
          <p:nvPr/>
        </p:nvSpPr>
        <p:spPr>
          <a:xfrm>
            <a:off x="986009" y="1388755"/>
            <a:ext cx="77007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inherit" charset="0"/>
              </a:rPr>
              <a:t>checkStatus</a:t>
            </a:r>
            <a:r>
              <a:rPr lang="en-US" dirty="0">
                <a:latin typeface="inherit" charset="0"/>
              </a:rPr>
              <a:t>(response)</a:t>
            </a:r>
            <a:r>
              <a:rPr lang="en-US" dirty="0">
                <a:latin typeface="Courier New" charset="0"/>
              </a:rPr>
              <a:t> { ... } 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inherit" charset="0"/>
              </a:rPr>
              <a:t>callAjax</a:t>
            </a:r>
            <a:r>
              <a:rPr lang="en-US" dirty="0">
                <a:latin typeface="inherit" charset="0"/>
              </a:rPr>
              <a:t>()</a:t>
            </a:r>
            <a:r>
              <a:rPr lang="en-US" dirty="0">
                <a:latin typeface="Courier New" charset="0"/>
              </a:rPr>
              <a:t>{ </a:t>
            </a:r>
          </a:p>
          <a:p>
            <a:r>
              <a:rPr lang="en-US" dirty="0">
                <a:latin typeface="Courier New" charset="0"/>
              </a:rPr>
              <a:t>	let </a:t>
            </a:r>
            <a:r>
              <a:rPr lang="en-US" dirty="0" err="1">
                <a:latin typeface="Courier New" charset="0"/>
              </a:rPr>
              <a:t>url</a:t>
            </a:r>
            <a:r>
              <a:rPr lang="en-US" dirty="0">
                <a:latin typeface="Courier New" charset="0"/>
              </a:rPr>
              <a:t> = ..... // put </a:t>
            </a:r>
            <a:r>
              <a:rPr lang="en-US" dirty="0" err="1">
                <a:latin typeface="Courier New" charset="0"/>
              </a:rPr>
              <a:t>url</a:t>
            </a:r>
            <a:r>
              <a:rPr lang="en-US" dirty="0">
                <a:latin typeface="Courier New" charset="0"/>
              </a:rPr>
              <a:t> string here 	</a:t>
            </a:r>
          </a:p>
          <a:p>
            <a:r>
              <a:rPr lang="en-US" dirty="0">
                <a:latin typeface="Courier New" charset="0"/>
              </a:rPr>
              <a:t>   fetch(</a:t>
            </a:r>
            <a:r>
              <a:rPr lang="en-US" dirty="0" err="1">
                <a:latin typeface="Courier New" charset="0"/>
              </a:rPr>
              <a:t>url</a:t>
            </a:r>
            <a:r>
              <a:rPr lang="en-US" dirty="0">
                <a:latin typeface="Courier New" charset="0"/>
              </a:rPr>
              <a:t>, {</a:t>
            </a:r>
            <a:r>
              <a:rPr lang="en-US" dirty="0" err="1">
                <a:latin typeface="Courier New" charset="0"/>
              </a:rPr>
              <a:t>c</a:t>
            </a:r>
            <a:r>
              <a:rPr lang="en-US" dirty="0" err="1">
                <a:latin typeface="inherit" charset="0"/>
              </a:rPr>
              <a:t>handleError</a:t>
            </a:r>
            <a:r>
              <a:rPr lang="en-US" dirty="0">
                <a:latin typeface="inherit" charset="0"/>
              </a:rPr>
              <a:t>(error)</a:t>
            </a:r>
            <a:r>
              <a:rPr lang="en-US" dirty="0">
                <a:latin typeface="Courier New" charset="0"/>
              </a:rPr>
              <a:t>{ //error: do something with error }</a:t>
            </a:r>
            <a:r>
              <a:rPr lang="en-US" dirty="0" err="1">
                <a:latin typeface="Courier New" charset="0"/>
              </a:rPr>
              <a:t>redentials</a:t>
            </a:r>
            <a:r>
              <a:rPr lang="en-US" dirty="0">
                <a:latin typeface="Courier New" charset="0"/>
              </a:rPr>
              <a:t>: 'include'}) // 	include credentials for cloud9 	.then(</a:t>
            </a:r>
            <a:r>
              <a:rPr lang="en-US" dirty="0" err="1">
                <a:latin typeface="Courier New" charset="0"/>
              </a:rPr>
              <a:t>checkStatus</a:t>
            </a:r>
            <a:r>
              <a:rPr lang="en-US" dirty="0">
                <a:latin typeface="Courier New" charset="0"/>
              </a:rPr>
              <a:t>) </a:t>
            </a:r>
          </a:p>
          <a:p>
            <a:r>
              <a:rPr lang="en-US" dirty="0">
                <a:latin typeface="Courier New" charset="0"/>
              </a:rPr>
              <a:t>	.then(</a:t>
            </a:r>
            <a:r>
              <a:rPr lang="en-US" dirty="0" err="1">
                <a:latin typeface="Courier New" charset="0"/>
              </a:rPr>
              <a:t>handleResponse</a:t>
            </a:r>
            <a:r>
              <a:rPr lang="en-US" dirty="0">
                <a:latin typeface="Courier New" charset="0"/>
              </a:rPr>
              <a:t>) </a:t>
            </a:r>
          </a:p>
          <a:p>
            <a:r>
              <a:rPr lang="en-US" dirty="0">
                <a:latin typeface="Courier New" charset="0"/>
              </a:rPr>
              <a:t>	.catch(</a:t>
            </a:r>
            <a:r>
              <a:rPr lang="en-US" dirty="0" err="1">
                <a:latin typeface="Courier New" charset="0"/>
              </a:rPr>
              <a:t>handleError</a:t>
            </a:r>
            <a:r>
              <a:rPr lang="en-US" dirty="0">
                <a:latin typeface="Courier New" charset="0"/>
              </a:rPr>
              <a:t>); </a:t>
            </a:r>
          </a:p>
          <a:p>
            <a:r>
              <a:rPr lang="en-US" dirty="0">
                <a:latin typeface="Courier New" charset="0"/>
              </a:rPr>
              <a:t>} 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dirty="0">
                <a:latin typeface="inherit" charset="0"/>
              </a:rPr>
              <a:t>function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inherit" charset="0"/>
              </a:rPr>
              <a:t>handleResponse</a:t>
            </a:r>
            <a:r>
              <a:rPr lang="en-US" dirty="0">
                <a:latin typeface="inherit" charset="0"/>
              </a:rPr>
              <a:t>(</a:t>
            </a:r>
            <a:r>
              <a:rPr lang="en-US" dirty="0" err="1">
                <a:latin typeface="inherit" charset="0"/>
              </a:rPr>
              <a:t>responseText</a:t>
            </a:r>
            <a:r>
              <a:rPr lang="en-US" dirty="0">
                <a:latin typeface="inherit" charset="0"/>
              </a:rPr>
              <a:t>)</a:t>
            </a:r>
            <a:r>
              <a:rPr lang="en-US" dirty="0">
                <a:latin typeface="Courier New" charset="0"/>
              </a:rPr>
              <a:t>{ </a:t>
            </a:r>
          </a:p>
          <a:p>
            <a:r>
              <a:rPr lang="en-US" dirty="0">
                <a:latin typeface="Courier New" charset="0"/>
              </a:rPr>
              <a:t>		//success: do something with the </a:t>
            </a:r>
            <a:r>
              <a:rPr lang="en-US" dirty="0" err="1">
                <a:latin typeface="Courier New" charset="0"/>
              </a:rPr>
              <a:t>responseText</a:t>
            </a:r>
            <a:r>
              <a:rPr lang="en-US" dirty="0">
                <a:latin typeface="Courier New" charset="0"/>
              </a:rPr>
              <a:t> } </a:t>
            </a:r>
          </a:p>
          <a:p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1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quiz: Fetch a file!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keep it simple, assume that the file that is typed in will be a simple file name ("</a:t>
            </a:r>
            <a:r>
              <a:rPr lang="en-US" dirty="0" err="1"/>
              <a:t>hello.txt</a:t>
            </a:r>
            <a:r>
              <a:rPr lang="en-US" dirty="0"/>
              <a:t>") and assume it is </a:t>
            </a:r>
            <a:r>
              <a:rPr lang="en-US" dirty="0" err="1"/>
              <a:t>valud</a:t>
            </a:r>
            <a:r>
              <a:rPr lang="en-US" dirty="0"/>
              <a:t> input. </a:t>
            </a:r>
          </a:p>
          <a:p>
            <a:r>
              <a:rPr lang="en-US" dirty="0"/>
              <a:t>that the file is stored in the same directory as your HTML and JS. You may assume (mostly) valid user input,</a:t>
            </a:r>
          </a:p>
          <a:p>
            <a:r>
              <a:rPr lang="en-US" dirty="0"/>
              <a:t>but you must handle the case where the file doesn’t exist. If the file doesn’t exist, place an error message of your choice inside </a:t>
            </a:r>
            <a:r>
              <a:rPr lang="en-US" dirty="0" err="1"/>
              <a:t>p#error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quiz: Fetch a file!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the following HTML (only the body is shown), write a JavaScript program that adds a click event handler to the ’Go Fetch’ button such that when clicked: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/>
              <a:t>• Gets the current input from the text input box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/>
              <a:t>• Uses AJAX to attempt to fetch the contents of the file name given in the input text box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/>
              <a:t>• Uses DOM manipulation to put the contents of the </a:t>
            </a:r>
            <a:r>
              <a:rPr lang="en-US" dirty="0" err="1"/>
              <a:t>fetchd</a:t>
            </a:r>
            <a:r>
              <a:rPr lang="en-US" dirty="0"/>
              <a:t> file into the #file-contents paragraph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dirty="0"/>
              <a:t>Run your .html in AMPPS through local host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3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exercise 1: Chat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Download the HTML skeleton code and the </a:t>
            </a:r>
            <a:r>
              <a:rPr lang="en-US" dirty="0" err="1"/>
              <a:t>chatit.php</a:t>
            </a:r>
            <a:r>
              <a:rPr lang="en-US" dirty="0"/>
              <a:t> file from blackboard. </a:t>
            </a:r>
          </a:p>
          <a:p>
            <a:pPr fontAlgn="base"/>
            <a:r>
              <a:rPr lang="en-US" dirty="0"/>
              <a:t>Write the necessary JavaScript code to make the page into a chat program. Read and submit chat messages by making Ajax requests to the provided (</a:t>
            </a:r>
            <a:r>
              <a:rPr lang="en-US" dirty="0">
                <a:hlinkClick r:id="rId3"/>
              </a:rPr>
              <a:t>https://webster.cs.washington.edu/cse154/sections/9/chatit/chatit.php</a:t>
            </a:r>
            <a:endParaRPr lang="en-US" dirty="0"/>
          </a:p>
          <a:p>
            <a:pPr fontAlgn="base"/>
            <a:r>
              <a:rPr lang="en-US" dirty="0"/>
              <a:t>) . </a:t>
            </a:r>
          </a:p>
          <a:p>
            <a:pPr lvl="1" fontAlgn="base"/>
            <a:r>
              <a:rPr lang="en-US" b="1" dirty="0"/>
              <a:t>Reading</a:t>
            </a:r>
            <a:r>
              <a:rPr lang="en-US" dirty="0"/>
              <a:t>: every 5 seconds, make an Ajax GET request to ask the PHP script for all messages. Optional parameters: reverse returns output in reverse-chronological order; limit returns only that many most recent posts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b="1" dirty="0"/>
              <a:t>Submitting</a:t>
            </a:r>
            <a:r>
              <a:rPr lang="en-US" dirty="0"/>
              <a:t>: When the 'Send!' button is clicked, make an Ajax POST request to the PHP script with the parameter </a:t>
            </a:r>
            <a:r>
              <a:rPr lang="en-US" dirty="0" err="1"/>
              <a:t>msg</a:t>
            </a:r>
            <a:r>
              <a:rPr lang="en-US" dirty="0"/>
              <a:t> to submit a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0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36849</TotalTime>
  <Words>2720</Words>
  <Application>Microsoft Macintosh PowerPoint</Application>
  <PresentationFormat>On-screen Show (4:3)</PresentationFormat>
  <Paragraphs>543</Paragraphs>
  <Slides>50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inherit</vt:lpstr>
      <vt:lpstr>Arial</vt:lpstr>
      <vt:lpstr>Calibri</vt:lpstr>
      <vt:lpstr>Century Gothic</vt:lpstr>
      <vt:lpstr>Consolas</vt:lpstr>
      <vt:lpstr>Courier New</vt:lpstr>
      <vt:lpstr>Helvetica</vt:lpstr>
      <vt:lpstr>Source Sans Pro</vt:lpstr>
      <vt:lpstr>Office Theme</vt:lpstr>
      <vt:lpstr>CSC435: Web Programming  Lecture 20: Server-side, Intro to PHP</vt:lpstr>
      <vt:lpstr>Future lecture plan</vt:lpstr>
      <vt:lpstr>Review: Course Outline</vt:lpstr>
      <vt:lpstr>Today’s lecture</vt:lpstr>
      <vt:lpstr>Install AMPS</vt:lpstr>
      <vt:lpstr>Fetch()</vt:lpstr>
      <vt:lpstr>Ajax quiz: Fetch a file!</vt:lpstr>
      <vt:lpstr>Ajax quiz: Fetch a file!</vt:lpstr>
      <vt:lpstr>Ajax exercise 1: Chat room</vt:lpstr>
      <vt:lpstr>Ajax exercise 1: Chat room</vt:lpstr>
      <vt:lpstr>URLs and Web Servers</vt:lpstr>
      <vt:lpstr>Request to a static site</vt:lpstr>
      <vt:lpstr>Request to a dynamic site</vt:lpstr>
      <vt:lpstr>Request to a dynamic site</vt:lpstr>
      <vt:lpstr>Back-end development </vt:lpstr>
      <vt:lpstr>http methods</vt:lpstr>
      <vt:lpstr>GET method</vt:lpstr>
      <vt:lpstr>POST method</vt:lpstr>
      <vt:lpstr>Server-side script basics</vt:lpstr>
      <vt:lpstr>URLs and web servers</vt:lpstr>
      <vt:lpstr>Server-side options</vt:lpstr>
      <vt:lpstr>Why PHP?</vt:lpstr>
      <vt:lpstr>What is PHP?</vt:lpstr>
      <vt:lpstr>Life cycle of a PHP web request</vt:lpstr>
      <vt:lpstr>Life cycle of a PHP web request</vt:lpstr>
      <vt:lpstr>Side by side</vt:lpstr>
      <vt:lpstr>A closer look</vt:lpstr>
      <vt:lpstr>Viewing PHP output</vt:lpstr>
      <vt:lpstr>Execute PHP script</vt:lpstr>
      <vt:lpstr>Arithmetic Operations</vt:lpstr>
      <vt:lpstr>Variables</vt:lpstr>
      <vt:lpstr>Types</vt:lpstr>
      <vt:lpstr>String type</vt:lpstr>
      <vt:lpstr>String functions</vt:lpstr>
      <vt:lpstr>Interpreted Strings</vt:lpstr>
      <vt:lpstr>bool (Boolean) Type</vt:lpstr>
      <vt:lpstr>For Loops</vt:lpstr>
      <vt:lpstr>If/Else Statement</vt:lpstr>
      <vt:lpstr>While Loop (same as Java)</vt:lpstr>
      <vt:lpstr>Arrays</vt:lpstr>
      <vt:lpstr>Array functions</vt:lpstr>
      <vt:lpstr>Functions</vt:lpstr>
      <vt:lpstr>Calling Functions</vt:lpstr>
      <vt:lpstr>Embedded PHP</vt:lpstr>
      <vt:lpstr>PHP syntax template</vt:lpstr>
      <vt:lpstr>Quiz 1</vt:lpstr>
      <vt:lpstr>Quiz 2</vt:lpstr>
      <vt:lpstr>Quiz 3</vt:lpstr>
      <vt:lpstr>Quiz 4</vt:lpstr>
      <vt:lpstr>Take home read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3189</cp:revision>
  <dcterms:created xsi:type="dcterms:W3CDTF">2014-01-16T21:31:48Z</dcterms:created>
  <dcterms:modified xsi:type="dcterms:W3CDTF">2019-04-05T19:54:08Z</dcterms:modified>
</cp:coreProperties>
</file>