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52"/>
  </p:notesMasterIdLst>
  <p:sldIdLst>
    <p:sldId id="256" r:id="rId2"/>
    <p:sldId id="437" r:id="rId3"/>
    <p:sldId id="516" r:id="rId4"/>
    <p:sldId id="525" r:id="rId5"/>
    <p:sldId id="526" r:id="rId6"/>
    <p:sldId id="487" r:id="rId7"/>
    <p:sldId id="472" r:id="rId8"/>
    <p:sldId id="477" r:id="rId9"/>
    <p:sldId id="484" r:id="rId10"/>
    <p:sldId id="485" r:id="rId11"/>
    <p:sldId id="488" r:id="rId12"/>
    <p:sldId id="489" r:id="rId13"/>
    <p:sldId id="513" r:id="rId14"/>
    <p:sldId id="514" r:id="rId15"/>
    <p:sldId id="515" r:id="rId16"/>
    <p:sldId id="490" r:id="rId17"/>
    <p:sldId id="491" r:id="rId18"/>
    <p:sldId id="492" r:id="rId19"/>
    <p:sldId id="493" r:id="rId20"/>
    <p:sldId id="495" r:id="rId21"/>
    <p:sldId id="494" r:id="rId22"/>
    <p:sldId id="500" r:id="rId23"/>
    <p:sldId id="517" r:id="rId24"/>
    <p:sldId id="518" r:id="rId25"/>
    <p:sldId id="519" r:id="rId26"/>
    <p:sldId id="520" r:id="rId27"/>
    <p:sldId id="521" r:id="rId28"/>
    <p:sldId id="522" r:id="rId29"/>
    <p:sldId id="523" r:id="rId30"/>
    <p:sldId id="501" r:id="rId31"/>
    <p:sldId id="502" r:id="rId32"/>
    <p:sldId id="504" r:id="rId33"/>
    <p:sldId id="503" r:id="rId34"/>
    <p:sldId id="505" r:id="rId35"/>
    <p:sldId id="506" r:id="rId36"/>
    <p:sldId id="508" r:id="rId37"/>
    <p:sldId id="509" r:id="rId38"/>
    <p:sldId id="507" r:id="rId39"/>
    <p:sldId id="524" r:id="rId40"/>
    <p:sldId id="465" r:id="rId41"/>
    <p:sldId id="481" r:id="rId42"/>
    <p:sldId id="482" r:id="rId43"/>
    <p:sldId id="496" r:id="rId44"/>
    <p:sldId id="497" r:id="rId45"/>
    <p:sldId id="498" r:id="rId46"/>
    <p:sldId id="499" r:id="rId47"/>
    <p:sldId id="510" r:id="rId48"/>
    <p:sldId id="511" r:id="rId49"/>
    <p:sldId id="512" r:id="rId50"/>
    <p:sldId id="435"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C7C2"/>
    <a:srgbClr val="CFD9F1"/>
    <a:srgbClr val="C9D9F1"/>
    <a:srgbClr val="C2D9F1"/>
    <a:srgbClr val="FF17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65" autoAdjust="0"/>
    <p:restoredTop sz="86372" autoAdjust="0"/>
  </p:normalViewPr>
  <p:slideViewPr>
    <p:cSldViewPr snapToGrid="0" snapToObjects="1">
      <p:cViewPr varScale="1">
        <p:scale>
          <a:sx n="77" d="100"/>
          <a:sy n="77" d="100"/>
        </p:scale>
        <p:origin x="80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273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30712B-8917-9641-B680-CD808A79C509}" type="datetimeFigureOut">
              <a:rPr lang="en-US" smtClean="0"/>
              <a:pPr/>
              <a:t>4/12/19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B0546-CAFA-8346-8926-B2CE704633F2}" type="slidenum">
              <a:rPr lang="en-US" smtClean="0"/>
              <a:pPr/>
              <a:t>‹#›</a:t>
            </a:fld>
            <a:endParaRPr lang="en-US"/>
          </a:p>
        </p:txBody>
      </p:sp>
    </p:spTree>
    <p:extLst>
      <p:ext uri="{BB962C8B-B14F-4D97-AF65-F5344CB8AC3E}">
        <p14:creationId xmlns:p14="http://schemas.microsoft.com/office/powerpoint/2010/main" val="7243134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a:t>
            </a:fld>
            <a:endParaRPr lang="en-US"/>
          </a:p>
        </p:txBody>
      </p:sp>
    </p:spTree>
    <p:extLst>
      <p:ext uri="{BB962C8B-B14F-4D97-AF65-F5344CB8AC3E}">
        <p14:creationId xmlns:p14="http://schemas.microsoft.com/office/powerpoint/2010/main" val="962877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12</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13</a:t>
            </a:fld>
            <a:endParaRPr lang="en-US"/>
          </a:p>
        </p:txBody>
      </p:sp>
    </p:spTree>
    <p:extLst>
      <p:ext uri="{BB962C8B-B14F-4D97-AF65-F5344CB8AC3E}">
        <p14:creationId xmlns:p14="http://schemas.microsoft.com/office/powerpoint/2010/main" val="1006775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14</a:t>
            </a:fld>
            <a:endParaRPr lang="en-US"/>
          </a:p>
        </p:txBody>
      </p:sp>
    </p:spTree>
    <p:extLst>
      <p:ext uri="{BB962C8B-B14F-4D97-AF65-F5344CB8AC3E}">
        <p14:creationId xmlns:p14="http://schemas.microsoft.com/office/powerpoint/2010/main" val="945470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15</a:t>
            </a:fld>
            <a:endParaRPr lang="en-US"/>
          </a:p>
        </p:txBody>
      </p:sp>
    </p:spTree>
    <p:extLst>
      <p:ext uri="{BB962C8B-B14F-4D97-AF65-F5344CB8AC3E}">
        <p14:creationId xmlns:p14="http://schemas.microsoft.com/office/powerpoint/2010/main" val="277585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16</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17</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18</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19</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20</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www.tutorialspoint.com</a:t>
            </a:r>
            <a:r>
              <a:rPr lang="en-US" dirty="0"/>
              <a:t>/</a:t>
            </a:r>
            <a:r>
              <a:rPr lang="en-US" dirty="0" err="1"/>
              <a:t>php</a:t>
            </a:r>
            <a:r>
              <a:rPr lang="en-US" dirty="0"/>
              <a:t>/</a:t>
            </a:r>
            <a:r>
              <a:rPr lang="en-US" dirty="0" err="1"/>
              <a:t>php_get_post.htm</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21</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www.tutorialspoint.com</a:t>
            </a:r>
            <a:r>
              <a:rPr lang="en-US" dirty="0"/>
              <a:t>/</a:t>
            </a:r>
            <a:r>
              <a:rPr lang="en-US" dirty="0" err="1"/>
              <a:t>php</a:t>
            </a:r>
            <a:r>
              <a:rPr lang="en-US" dirty="0"/>
              <a:t>/</a:t>
            </a:r>
            <a:r>
              <a:rPr lang="en-US" dirty="0" err="1"/>
              <a:t>php_get_post.htm</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22</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www.tutorialspoint.com</a:t>
            </a:r>
            <a:r>
              <a:rPr lang="en-US" dirty="0"/>
              <a:t>/</a:t>
            </a:r>
            <a:r>
              <a:rPr lang="en-US" dirty="0" err="1"/>
              <a:t>php</a:t>
            </a:r>
            <a:r>
              <a:rPr lang="en-US" dirty="0"/>
              <a:t>/</a:t>
            </a:r>
            <a:r>
              <a:rPr lang="en-US" dirty="0" err="1"/>
              <a:t>php_get_post.htm</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23</a:t>
            </a:fld>
            <a:endParaRPr lang="en-US"/>
          </a:p>
        </p:txBody>
      </p:sp>
    </p:spTree>
    <p:extLst>
      <p:ext uri="{BB962C8B-B14F-4D97-AF65-F5344CB8AC3E}">
        <p14:creationId xmlns:p14="http://schemas.microsoft.com/office/powerpoint/2010/main" val="115802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www.tutorialspoint.com</a:t>
            </a:r>
            <a:r>
              <a:rPr lang="en-US" dirty="0"/>
              <a:t>/</a:t>
            </a:r>
            <a:r>
              <a:rPr lang="en-US" dirty="0" err="1"/>
              <a:t>php</a:t>
            </a:r>
            <a:r>
              <a:rPr lang="en-US" dirty="0"/>
              <a:t>/</a:t>
            </a:r>
            <a:r>
              <a:rPr lang="en-US" dirty="0" err="1"/>
              <a:t>php_get_post.htm</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24</a:t>
            </a:fld>
            <a:endParaRPr lang="en-US"/>
          </a:p>
        </p:txBody>
      </p:sp>
    </p:spTree>
    <p:extLst>
      <p:ext uri="{BB962C8B-B14F-4D97-AF65-F5344CB8AC3E}">
        <p14:creationId xmlns:p14="http://schemas.microsoft.com/office/powerpoint/2010/main" val="2026561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www.tutorialspoint.com</a:t>
            </a:r>
            <a:r>
              <a:rPr lang="en-US" dirty="0"/>
              <a:t>/</a:t>
            </a:r>
            <a:r>
              <a:rPr lang="en-US" dirty="0" err="1"/>
              <a:t>php</a:t>
            </a:r>
            <a:r>
              <a:rPr lang="en-US" dirty="0"/>
              <a:t>/</a:t>
            </a:r>
            <a:r>
              <a:rPr lang="en-US" dirty="0" err="1"/>
              <a:t>php_get_post.htm</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25</a:t>
            </a:fld>
            <a:endParaRPr lang="en-US"/>
          </a:p>
        </p:txBody>
      </p:sp>
    </p:spTree>
    <p:extLst>
      <p:ext uri="{BB962C8B-B14F-4D97-AF65-F5344CB8AC3E}">
        <p14:creationId xmlns:p14="http://schemas.microsoft.com/office/powerpoint/2010/main" val="2478091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www.tutorialspoint.com</a:t>
            </a:r>
            <a:r>
              <a:rPr lang="en-US" dirty="0"/>
              <a:t>/</a:t>
            </a:r>
            <a:r>
              <a:rPr lang="en-US" dirty="0" err="1"/>
              <a:t>php</a:t>
            </a:r>
            <a:r>
              <a:rPr lang="en-US" dirty="0"/>
              <a:t>/</a:t>
            </a:r>
            <a:r>
              <a:rPr lang="en-US" dirty="0" err="1"/>
              <a:t>php_get_post.htm</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26</a:t>
            </a:fld>
            <a:endParaRPr lang="en-US"/>
          </a:p>
        </p:txBody>
      </p:sp>
    </p:spTree>
    <p:extLst>
      <p:ext uri="{BB962C8B-B14F-4D97-AF65-F5344CB8AC3E}">
        <p14:creationId xmlns:p14="http://schemas.microsoft.com/office/powerpoint/2010/main" val="830219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www.tutorialspoint.com</a:t>
            </a:r>
            <a:r>
              <a:rPr lang="en-US" dirty="0"/>
              <a:t>/</a:t>
            </a:r>
            <a:r>
              <a:rPr lang="en-US" dirty="0" err="1"/>
              <a:t>php</a:t>
            </a:r>
            <a:r>
              <a:rPr lang="en-US" dirty="0"/>
              <a:t>/</a:t>
            </a:r>
            <a:r>
              <a:rPr lang="en-US" dirty="0" err="1"/>
              <a:t>php_get_post.htm</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27</a:t>
            </a:fld>
            <a:endParaRPr lang="en-US"/>
          </a:p>
        </p:txBody>
      </p:sp>
    </p:spTree>
    <p:extLst>
      <p:ext uri="{BB962C8B-B14F-4D97-AF65-F5344CB8AC3E}">
        <p14:creationId xmlns:p14="http://schemas.microsoft.com/office/powerpoint/2010/main" val="685743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www.tutorialspoint.com</a:t>
            </a:r>
            <a:r>
              <a:rPr lang="en-US" dirty="0"/>
              <a:t>/</a:t>
            </a:r>
            <a:r>
              <a:rPr lang="en-US" dirty="0" err="1"/>
              <a:t>php</a:t>
            </a:r>
            <a:r>
              <a:rPr lang="en-US" dirty="0"/>
              <a:t>/</a:t>
            </a:r>
            <a:r>
              <a:rPr lang="en-US" dirty="0" err="1"/>
              <a:t>php_get_post.htm</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28</a:t>
            </a:fld>
            <a:endParaRPr lang="en-US"/>
          </a:p>
        </p:txBody>
      </p:sp>
    </p:spTree>
    <p:extLst>
      <p:ext uri="{BB962C8B-B14F-4D97-AF65-F5344CB8AC3E}">
        <p14:creationId xmlns:p14="http://schemas.microsoft.com/office/powerpoint/2010/main" val="2139387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www.tutorialspoint.com</a:t>
            </a:r>
            <a:r>
              <a:rPr lang="en-US" dirty="0"/>
              <a:t>/</a:t>
            </a:r>
            <a:r>
              <a:rPr lang="en-US" dirty="0" err="1"/>
              <a:t>php</a:t>
            </a:r>
            <a:r>
              <a:rPr lang="en-US" dirty="0"/>
              <a:t>/</a:t>
            </a:r>
            <a:r>
              <a:rPr lang="en-US" dirty="0" err="1"/>
              <a:t>php_get_post.htm</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29</a:t>
            </a:fld>
            <a:endParaRPr lang="en-US"/>
          </a:p>
        </p:txBody>
      </p:sp>
    </p:spTree>
    <p:extLst>
      <p:ext uri="{BB962C8B-B14F-4D97-AF65-F5344CB8AC3E}">
        <p14:creationId xmlns:p14="http://schemas.microsoft.com/office/powerpoint/2010/main" val="19743827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www.tutorialspoint.com</a:t>
            </a:r>
            <a:r>
              <a:rPr lang="en-US" dirty="0"/>
              <a:t>/</a:t>
            </a:r>
            <a:r>
              <a:rPr lang="en-US" dirty="0" err="1"/>
              <a:t>php</a:t>
            </a:r>
            <a:r>
              <a:rPr lang="en-US" dirty="0"/>
              <a:t>/</a:t>
            </a:r>
            <a:r>
              <a:rPr lang="en-US" dirty="0" err="1"/>
              <a:t>php_get_post.htm</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30</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www.tutorialspoint.com</a:t>
            </a:r>
            <a:r>
              <a:rPr lang="en-US" dirty="0"/>
              <a:t>/</a:t>
            </a:r>
            <a:r>
              <a:rPr lang="en-US" dirty="0" err="1"/>
              <a:t>php</a:t>
            </a:r>
            <a:r>
              <a:rPr lang="en-US" dirty="0"/>
              <a:t>/</a:t>
            </a:r>
            <a:r>
              <a:rPr lang="en-US" dirty="0" err="1"/>
              <a:t>php_get_post.htm</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31</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a:t>
            </a:fld>
            <a:endParaRPr lang="en-US"/>
          </a:p>
        </p:txBody>
      </p:sp>
    </p:spTree>
    <p:extLst>
      <p:ext uri="{BB962C8B-B14F-4D97-AF65-F5344CB8AC3E}">
        <p14:creationId xmlns:p14="http://schemas.microsoft.com/office/powerpoint/2010/main" val="6094056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www.tutorialspoint.com</a:t>
            </a:r>
            <a:r>
              <a:rPr lang="en-US" dirty="0"/>
              <a:t>/</a:t>
            </a:r>
            <a:r>
              <a:rPr lang="en-US" dirty="0" err="1"/>
              <a:t>php</a:t>
            </a:r>
            <a:r>
              <a:rPr lang="en-US" dirty="0"/>
              <a:t>/</a:t>
            </a:r>
            <a:r>
              <a:rPr lang="en-US" dirty="0" err="1"/>
              <a:t>php_get_post.htm</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32</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www.tutorialspoint.com</a:t>
            </a:r>
            <a:r>
              <a:rPr lang="en-US" dirty="0"/>
              <a:t>/</a:t>
            </a:r>
            <a:r>
              <a:rPr lang="en-US" dirty="0" err="1"/>
              <a:t>php</a:t>
            </a:r>
            <a:r>
              <a:rPr lang="en-US" dirty="0"/>
              <a:t>/</a:t>
            </a:r>
            <a:r>
              <a:rPr lang="en-US" dirty="0" err="1"/>
              <a:t>php_get_post.htm</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33</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www.tutorialspoint.com</a:t>
            </a:r>
            <a:r>
              <a:rPr lang="en-US" dirty="0"/>
              <a:t>/</a:t>
            </a:r>
            <a:r>
              <a:rPr lang="en-US" dirty="0" err="1"/>
              <a:t>php</a:t>
            </a:r>
            <a:r>
              <a:rPr lang="en-US" dirty="0"/>
              <a:t>/</a:t>
            </a:r>
            <a:r>
              <a:rPr lang="en-US" dirty="0" err="1"/>
              <a:t>php_get_post.htm</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34</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www.tutorialspoint.com</a:t>
            </a:r>
            <a:r>
              <a:rPr lang="en-US" dirty="0"/>
              <a:t>/</a:t>
            </a:r>
            <a:r>
              <a:rPr lang="en-US" dirty="0" err="1"/>
              <a:t>php</a:t>
            </a:r>
            <a:r>
              <a:rPr lang="en-US" dirty="0"/>
              <a:t>/</a:t>
            </a:r>
            <a:r>
              <a:rPr lang="en-US" dirty="0" err="1"/>
              <a:t>php_get_post.htm</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35</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php.net</a:t>
            </a:r>
            <a:r>
              <a:rPr lang="en-US" dirty="0"/>
              <a:t>/</a:t>
            </a:r>
            <a:r>
              <a:rPr lang="en-US" dirty="0" err="1"/>
              <a:t>file_get_contents</a:t>
            </a:r>
            <a:endParaRPr lang="en-US" dirty="0"/>
          </a:p>
          <a:p>
            <a:r>
              <a:rPr lang="en-US" dirty="0" err="1"/>
              <a:t>str_rev</a:t>
            </a:r>
            <a:r>
              <a:rPr lang="en-US" baseline="0" dirty="0"/>
              <a:t> : reverse string</a:t>
            </a:r>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36</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php.net</a:t>
            </a:r>
            <a:r>
              <a:rPr lang="en-US" dirty="0"/>
              <a:t>/</a:t>
            </a:r>
            <a:r>
              <a:rPr lang="en-US" dirty="0" err="1"/>
              <a:t>file_get_contents</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37</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www.tutorialspoint.com</a:t>
            </a:r>
            <a:r>
              <a:rPr lang="en-US" dirty="0"/>
              <a:t>/</a:t>
            </a:r>
            <a:r>
              <a:rPr lang="en-US" dirty="0" err="1"/>
              <a:t>php</a:t>
            </a:r>
            <a:r>
              <a:rPr lang="en-US" dirty="0"/>
              <a:t>/</a:t>
            </a:r>
            <a:r>
              <a:rPr lang="en-US" dirty="0" err="1"/>
              <a:t>php_get_post.htm</a:t>
            </a:r>
            <a:endParaRPr lang="en-US" dirty="0"/>
          </a:p>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38</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50</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9B0546-CAFA-8346-8926-B2CE704633F2}" type="slidenum">
              <a:rPr lang="en-US" smtClean="0"/>
              <a:pPr/>
              <a:t>5</a:t>
            </a:fld>
            <a:endParaRPr lang="en-US"/>
          </a:p>
        </p:txBody>
      </p:sp>
    </p:spTree>
    <p:extLst>
      <p:ext uri="{BB962C8B-B14F-4D97-AF65-F5344CB8AC3E}">
        <p14:creationId xmlns:p14="http://schemas.microsoft.com/office/powerpoint/2010/main" val="10016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7</a:t>
            </a:fld>
            <a:endParaRPr lang="en-US"/>
          </a:p>
        </p:txBody>
      </p:sp>
    </p:spTree>
    <p:extLst>
      <p:ext uri="{BB962C8B-B14F-4D97-AF65-F5344CB8AC3E}">
        <p14:creationId xmlns:p14="http://schemas.microsoft.com/office/powerpoint/2010/main" val="3929048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8</a:t>
            </a:fld>
            <a:endParaRPr lang="en-US"/>
          </a:p>
        </p:txBody>
      </p:sp>
    </p:spTree>
    <p:extLst>
      <p:ext uri="{BB962C8B-B14F-4D97-AF65-F5344CB8AC3E}">
        <p14:creationId xmlns:p14="http://schemas.microsoft.com/office/powerpoint/2010/main" val="866990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9</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10</a:t>
            </a:fld>
            <a:endParaRPr lang="en-US"/>
          </a:p>
        </p:txBody>
      </p:sp>
    </p:spTree>
    <p:extLst>
      <p:ext uri="{BB962C8B-B14F-4D97-AF65-F5344CB8AC3E}">
        <p14:creationId xmlns:p14="http://schemas.microsoft.com/office/powerpoint/2010/main" val="1307449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B0546-CAFA-8346-8926-B2CE704633F2}" type="slidenum">
              <a:rPr lang="en-US" smtClean="0"/>
              <a:pPr/>
              <a:t>11</a:t>
            </a:fld>
            <a:endParaRPr lang="en-US"/>
          </a:p>
        </p:txBody>
      </p:sp>
    </p:spTree>
    <p:extLst>
      <p:ext uri="{BB962C8B-B14F-4D97-AF65-F5344CB8AC3E}">
        <p14:creationId xmlns:p14="http://schemas.microsoft.com/office/powerpoint/2010/main" val="1307449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635A54B-9217-C44F-B449-E3CA313CCCC5}" type="datetimeFigureOut">
              <a:rPr lang="en-US" smtClean="0"/>
              <a:pPr/>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63975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5A54B-9217-C44F-B449-E3CA313CCCC5}" type="datetimeFigureOut">
              <a:rPr lang="en-US" smtClean="0"/>
              <a:pPr/>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278143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5A54B-9217-C44F-B449-E3CA313CCCC5}" type="datetimeFigureOut">
              <a:rPr lang="en-US" smtClean="0"/>
              <a:pPr/>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402247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5A54B-9217-C44F-B449-E3CA313CCCC5}" type="datetimeFigureOut">
              <a:rPr lang="en-US" smtClean="0"/>
              <a:pPr/>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373181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5A54B-9217-C44F-B449-E3CA313CCCC5}" type="datetimeFigureOut">
              <a:rPr lang="en-US" smtClean="0"/>
              <a:pPr/>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33092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35A54B-9217-C44F-B449-E3CA313CCCC5}" type="datetimeFigureOut">
              <a:rPr lang="en-US" smtClean="0"/>
              <a:pPr/>
              <a:t>4/12/19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71731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35A54B-9217-C44F-B449-E3CA313CCCC5}" type="datetimeFigureOut">
              <a:rPr lang="en-US" smtClean="0"/>
              <a:pPr/>
              <a:t>4/12/19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401074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35A54B-9217-C44F-B449-E3CA313CCCC5}" type="datetimeFigureOut">
              <a:rPr lang="en-US" smtClean="0"/>
              <a:pPr/>
              <a:t>4/12/19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424802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35A54B-9217-C44F-B449-E3CA313CCCC5}" type="datetimeFigureOut">
              <a:rPr lang="en-US" smtClean="0"/>
              <a:pPr/>
              <a:t>4/12/19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336215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35A54B-9217-C44F-B449-E3CA313CCCC5}" type="datetimeFigureOut">
              <a:rPr lang="en-US" smtClean="0"/>
              <a:pPr/>
              <a:t>4/12/19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194826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35A54B-9217-C44F-B449-E3CA313CCCC5}" type="datetimeFigureOut">
              <a:rPr lang="en-US" smtClean="0"/>
              <a:pPr/>
              <a:t>4/12/19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200D1-846E-C548-A951-685B41EBD8C1}" type="slidenum">
              <a:rPr lang="en-US" smtClean="0"/>
              <a:pPr/>
              <a:t>‹#›</a:t>
            </a:fld>
            <a:endParaRPr lang="en-US"/>
          </a:p>
        </p:txBody>
      </p:sp>
    </p:spTree>
    <p:extLst>
      <p:ext uri="{BB962C8B-B14F-4D97-AF65-F5344CB8AC3E}">
        <p14:creationId xmlns:p14="http://schemas.microsoft.com/office/powerpoint/2010/main" val="419395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35A54B-9217-C44F-B449-E3CA313CCCC5}" type="datetimeFigureOut">
              <a:rPr lang="en-US" smtClean="0"/>
              <a:pPr/>
              <a:t>4/12/19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200D1-846E-C548-A951-685B41EBD8C1}" type="slidenum">
              <a:rPr lang="en-US" smtClean="0"/>
              <a:pPr/>
              <a:t>‹#›</a:t>
            </a:fld>
            <a:endParaRPr lang="en-US"/>
          </a:p>
        </p:txBody>
      </p:sp>
    </p:spTree>
    <p:extLst>
      <p:ext uri="{BB962C8B-B14F-4D97-AF65-F5344CB8AC3E}">
        <p14:creationId xmlns:p14="http://schemas.microsoft.com/office/powerpoint/2010/main" val="2961670176"/>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php.net/manual/en/function.log10.php" TargetMode="External"/><Relationship Id="rId13" Type="http://schemas.openxmlformats.org/officeDocument/2006/relationships/hyperlink" Target="http://be2.php.net/manual/en/function.round.php" TargetMode="External"/><Relationship Id="rId3" Type="http://schemas.openxmlformats.org/officeDocument/2006/relationships/hyperlink" Target="http://php.net/manual/en/function.abs.php" TargetMode="External"/><Relationship Id="rId7" Type="http://schemas.openxmlformats.org/officeDocument/2006/relationships/hyperlink" Target="http://php.net/manual/en/function.log.php" TargetMode="External"/><Relationship Id="rId12" Type="http://schemas.openxmlformats.org/officeDocument/2006/relationships/hyperlink" Target="http://php.net/manual/en/function.rand.php" TargetMode="External"/><Relationship Id="rId2" Type="http://schemas.openxmlformats.org/officeDocument/2006/relationships/notesSlide" Target="../notesSlides/notesSlide12.xml"/><Relationship Id="rId16" Type="http://schemas.openxmlformats.org/officeDocument/2006/relationships/hyperlink" Target="http://be2.php.net/manual/en/function.tan.php" TargetMode="External"/><Relationship Id="rId1" Type="http://schemas.openxmlformats.org/officeDocument/2006/relationships/slideLayout" Target="../slideLayouts/slideLayout2.xml"/><Relationship Id="rId6" Type="http://schemas.openxmlformats.org/officeDocument/2006/relationships/hyperlink" Target="http://php.net/manual/en/function.floor.php" TargetMode="External"/><Relationship Id="rId11" Type="http://schemas.openxmlformats.org/officeDocument/2006/relationships/hyperlink" Target="http://php.net/manual/en/function.pow.php" TargetMode="External"/><Relationship Id="rId5" Type="http://schemas.openxmlformats.org/officeDocument/2006/relationships/hyperlink" Target="http://php.net/manual/en/function.cos.php" TargetMode="External"/><Relationship Id="rId15" Type="http://schemas.openxmlformats.org/officeDocument/2006/relationships/hyperlink" Target="http://be2.php.net/manual/en/function.sqrt.php" TargetMode="External"/><Relationship Id="rId10" Type="http://schemas.openxmlformats.org/officeDocument/2006/relationships/hyperlink" Target="http://php.net/manual/en/function.max.php" TargetMode="External"/><Relationship Id="rId4" Type="http://schemas.openxmlformats.org/officeDocument/2006/relationships/hyperlink" Target="http://php.net/manual/en/function.ceil.php" TargetMode="External"/><Relationship Id="rId9" Type="http://schemas.openxmlformats.org/officeDocument/2006/relationships/hyperlink" Target="http://php.net/manual/en/function.min.php" TargetMode="External"/><Relationship Id="rId14" Type="http://schemas.openxmlformats.org/officeDocument/2006/relationships/hyperlink" Target="http://be2.php.net/manual/en/function.sin.php"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ourses.cs.washington.edu/courses/cse154/17au/lecture/lec15/lec15.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xample.com/exponent.php"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php.net/manual/en/function.json-encode.php"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homeandlearn.co.uk/php/php.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jonsuh.com/blog/jquery-ajax-call-to-php-script-with-json-return/" TargetMode="External"/><Relationship Id="rId4" Type="http://schemas.openxmlformats.org/officeDocument/2006/relationships/hyperlink" Target="http://blog.teamtreehouse.com/beginners-guide-to-ajax-development-with-php" TargetMode="External"/></Relationships>
</file>

<file path=ppt/slides/_rels/slide30.xml.rels><?xml version="1.0" encoding="UTF-8" standalone="yes"?>
<Relationships xmlns="http://schemas.openxmlformats.org/package/2006/relationships"><Relationship Id="rId8" Type="http://schemas.openxmlformats.org/officeDocument/2006/relationships/hyperlink" Target="http://www.php.net/filesize" TargetMode="External"/><Relationship Id="rId13" Type="http://schemas.openxmlformats.org/officeDocument/2006/relationships/hyperlink" Target="http://www.php.net/is_writable" TargetMode="External"/><Relationship Id="rId18" Type="http://schemas.openxmlformats.org/officeDocument/2006/relationships/hyperlink" Target="http://www.php.net/chmod" TargetMode="External"/><Relationship Id="rId3" Type="http://schemas.openxmlformats.org/officeDocument/2006/relationships/hyperlink" Target="http://www.php.net/file" TargetMode="External"/><Relationship Id="rId21" Type="http://schemas.openxmlformats.org/officeDocument/2006/relationships/hyperlink" Target="http://www.php.net/mkdir" TargetMode="External"/><Relationship Id="rId7" Type="http://schemas.openxmlformats.org/officeDocument/2006/relationships/hyperlink" Target="http://www.php.net/file_exists" TargetMode="External"/><Relationship Id="rId12" Type="http://schemas.openxmlformats.org/officeDocument/2006/relationships/hyperlink" Target="http://www.php.net/is_readable" TargetMode="External"/><Relationship Id="rId17" Type="http://schemas.openxmlformats.org/officeDocument/2006/relationships/hyperlink" Target="http://www.php.net/unlink" TargetMode="External"/><Relationship Id="rId2" Type="http://schemas.openxmlformats.org/officeDocument/2006/relationships/notesSlide" Target="../notesSlides/notesSlide28.xml"/><Relationship Id="rId16" Type="http://schemas.openxmlformats.org/officeDocument/2006/relationships/hyperlink" Target="http://www.php.net/rename" TargetMode="External"/><Relationship Id="rId20" Type="http://schemas.openxmlformats.org/officeDocument/2006/relationships/hyperlink" Target="http://www.php.net/chown" TargetMode="External"/><Relationship Id="rId1" Type="http://schemas.openxmlformats.org/officeDocument/2006/relationships/slideLayout" Target="../slideLayouts/slideLayout2.xml"/><Relationship Id="rId6" Type="http://schemas.openxmlformats.org/officeDocument/2006/relationships/hyperlink" Target="http://www.php.net/basename" TargetMode="External"/><Relationship Id="rId11" Type="http://schemas.openxmlformats.org/officeDocument/2006/relationships/hyperlink" Target="http://www.php.net/is_dir" TargetMode="External"/><Relationship Id="rId24" Type="http://schemas.openxmlformats.org/officeDocument/2006/relationships/hyperlink" Target="http://www.php.net/scandir" TargetMode="External"/><Relationship Id="rId5" Type="http://schemas.openxmlformats.org/officeDocument/2006/relationships/hyperlink" Target="http://www.php.net/file_put_contents" TargetMode="External"/><Relationship Id="rId15" Type="http://schemas.openxmlformats.org/officeDocument/2006/relationships/hyperlink" Target="http://www.php.net/copy" TargetMode="External"/><Relationship Id="rId23" Type="http://schemas.openxmlformats.org/officeDocument/2006/relationships/hyperlink" Target="http://www.php.net/glob" TargetMode="External"/><Relationship Id="rId10" Type="http://schemas.openxmlformats.org/officeDocument/2006/relationships/hyperlink" Target="http://www.php.net/filemtime" TargetMode="External"/><Relationship Id="rId19" Type="http://schemas.openxmlformats.org/officeDocument/2006/relationships/hyperlink" Target="http://www.php.net/chgrp" TargetMode="External"/><Relationship Id="rId4" Type="http://schemas.openxmlformats.org/officeDocument/2006/relationships/hyperlink" Target="http://www.php.net/file_get_contents" TargetMode="External"/><Relationship Id="rId9" Type="http://schemas.openxmlformats.org/officeDocument/2006/relationships/hyperlink" Target="http://www.php.net/fileperms" TargetMode="External"/><Relationship Id="rId14" Type="http://schemas.openxmlformats.org/officeDocument/2006/relationships/hyperlink" Target="http://www.php.net/disk_free_space" TargetMode="External"/><Relationship Id="rId22" Type="http://schemas.openxmlformats.org/officeDocument/2006/relationships/hyperlink" Target="http://www.php.net/rmdir"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php.net/explode"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php.net/explode"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php.net/glob"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www.php.net/scandir"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php.net/manual/en/function.array-push.php" TargetMode="External"/><Relationship Id="rId2" Type="http://schemas.openxmlformats.org/officeDocument/2006/relationships/hyperlink" Target="http://php.net/manual/en/function.sort.php" TargetMode="External"/><Relationship Id="rId1" Type="http://schemas.openxmlformats.org/officeDocument/2006/relationships/slideLayout" Target="../slideLayouts/slideLayout2.xml"/><Relationship Id="rId4" Type="http://schemas.openxmlformats.org/officeDocument/2006/relationships/hyperlink" Target="http://php.net/manual/en/control-structures.foreach.php" TargetMode="External"/></Relationships>
</file>

<file path=ppt/slides/_rels/slide42.xml.rels><?xml version="1.0" encoding="UTF-8" standalone="yes"?>
<Relationships xmlns="http://schemas.openxmlformats.org/package/2006/relationships"><Relationship Id="rId2" Type="http://schemas.openxmlformats.org/officeDocument/2006/relationships/hyperlink" Target="https://en.wikipedia.org/wiki/99_Bottles_of_Beer"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php.net/manual/en/ref.strings.php"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mozilla.org/en-US/docs/Web/API/Fetch_API/Using_Fetch"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hyperlink" Target="http://www.homeandlearn.co.uk/php/php.html"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blog.teamtreehouse.com/beginners-guide-to-ajax-development-with-ph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29912"/>
            <a:ext cx="9144000" cy="1594200"/>
          </a:xfrm>
        </p:spPr>
        <p:txBody>
          <a:bodyPr>
            <a:normAutofit fontScale="90000"/>
          </a:bodyPr>
          <a:lstStyle/>
          <a:p>
            <a:r>
              <a:rPr lang="en-US" b="1" dirty="0">
                <a:solidFill>
                  <a:srgbClr val="008000"/>
                </a:solidFill>
                <a:latin typeface="Century Gothic"/>
                <a:cs typeface="Century Gothic"/>
              </a:rPr>
              <a:t>CSC435: Web Programming</a:t>
            </a:r>
            <a:br>
              <a:rPr lang="en-US" b="1" dirty="0">
                <a:solidFill>
                  <a:srgbClr val="008000"/>
                </a:solidFill>
                <a:latin typeface="Century Gothic"/>
                <a:cs typeface="Century Gothic"/>
              </a:rPr>
            </a:br>
            <a:br>
              <a:rPr lang="en-US" b="1" dirty="0">
                <a:solidFill>
                  <a:srgbClr val="008000"/>
                </a:solidFill>
                <a:latin typeface="Century Gothic"/>
                <a:cs typeface="Century Gothic"/>
              </a:rPr>
            </a:br>
            <a:r>
              <a:rPr lang="en-US" sz="4400" b="1" dirty="0">
                <a:solidFill>
                  <a:srgbClr val="008000"/>
                </a:solidFill>
                <a:latin typeface="Century Gothic"/>
                <a:cs typeface="Century Gothic"/>
              </a:rPr>
              <a:t>Lecture </a:t>
            </a:r>
            <a:r>
              <a:rPr lang="en-US" b="1" dirty="0">
                <a:solidFill>
                  <a:srgbClr val="008000"/>
                </a:solidFill>
                <a:latin typeface="Century Gothic"/>
                <a:cs typeface="Century Gothic"/>
              </a:rPr>
              <a:t>21</a:t>
            </a:r>
            <a:r>
              <a:rPr lang="en-US" sz="4400" b="1" dirty="0">
                <a:solidFill>
                  <a:srgbClr val="008000"/>
                </a:solidFill>
                <a:latin typeface="Century Gothic"/>
                <a:cs typeface="Century Gothic"/>
              </a:rPr>
              <a:t>: Function, File I/O</a:t>
            </a:r>
            <a:endParaRPr lang="en-US" sz="4400" b="1" dirty="0">
              <a:solidFill>
                <a:srgbClr val="008000"/>
              </a:solidFill>
            </a:endParaRPr>
          </a:p>
        </p:txBody>
      </p:sp>
      <p:sp>
        <p:nvSpPr>
          <p:cNvPr id="3" name="Subtitle 2"/>
          <p:cNvSpPr>
            <a:spLocks noGrp="1"/>
          </p:cNvSpPr>
          <p:nvPr>
            <p:ph type="subTitle" idx="1"/>
          </p:nvPr>
        </p:nvSpPr>
        <p:spPr>
          <a:xfrm>
            <a:off x="1604703" y="4007090"/>
            <a:ext cx="6400800" cy="1752600"/>
          </a:xfrm>
        </p:spPr>
        <p:txBody>
          <a:bodyPr>
            <a:normAutofit/>
          </a:bodyPr>
          <a:lstStyle/>
          <a:p>
            <a:r>
              <a:rPr lang="en-US" dirty="0">
                <a:solidFill>
                  <a:schemeClr val="tx1">
                    <a:lumMod val="95000"/>
                    <a:lumOff val="5000"/>
                  </a:schemeClr>
                </a:solidFill>
              </a:rPr>
              <a:t>Bei Xiao</a:t>
            </a:r>
          </a:p>
          <a:p>
            <a:r>
              <a:rPr lang="en-US" dirty="0">
                <a:solidFill>
                  <a:schemeClr val="tx1">
                    <a:lumMod val="95000"/>
                    <a:lumOff val="5000"/>
                  </a:schemeClr>
                </a:solidFill>
              </a:rPr>
              <a:t>American University</a:t>
            </a:r>
          </a:p>
          <a:p>
            <a:r>
              <a:rPr lang="en-US" dirty="0">
                <a:solidFill>
                  <a:schemeClr val="tx1">
                    <a:lumMod val="95000"/>
                    <a:lumOff val="5000"/>
                  </a:schemeClr>
                </a:solidFill>
              </a:rPr>
              <a:t>Friday, April 12, 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Common errors, unclosed braces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7" name="Content Placeholder 2"/>
          <p:cNvSpPr>
            <a:spLocks noGrp="1"/>
          </p:cNvSpPr>
          <p:nvPr>
            <p:ph idx="1"/>
          </p:nvPr>
        </p:nvSpPr>
        <p:spPr>
          <a:xfrm>
            <a:off x="244855" y="1706573"/>
            <a:ext cx="8592533" cy="2318762"/>
          </a:xfrm>
          <a:solidFill>
            <a:srgbClr val="E5F5FF"/>
          </a:solidFill>
          <a:ln w="19050">
            <a:solidFill>
              <a:schemeClr val="tx1"/>
            </a:solidFill>
          </a:ln>
        </p:spPr>
        <p:txBody>
          <a:bodyPr>
            <a:normAutofit fontScale="55000" lnSpcReduction="20000"/>
          </a:bodyPr>
          <a:lstStyle/>
          <a:p>
            <a:pPr marL="0" indent="0">
              <a:spcBef>
                <a:spcPts val="0"/>
              </a:spcBef>
              <a:buNone/>
            </a:pPr>
            <a:r>
              <a:rPr lang="en-US" dirty="0">
                <a:latin typeface="Courier New" panose="02070309020205020404" pitchFamily="49" charset="0"/>
                <a:cs typeface="Courier New" panose="02070309020205020404" pitchFamily="49" charset="0"/>
              </a:rPr>
              <a:t>&lt;body&gt;</a:t>
            </a:r>
          </a:p>
          <a:p>
            <a:pPr marL="0" indent="0">
              <a:spcBef>
                <a:spcPts val="0"/>
              </a:spcBef>
              <a:buNone/>
            </a:pPr>
            <a:r>
              <a:rPr lang="en-US" dirty="0">
                <a:latin typeface="Courier New" panose="02070309020205020404" pitchFamily="49" charset="0"/>
                <a:cs typeface="Courier New" panose="02070309020205020404" pitchFamily="49" charset="0"/>
              </a:rPr>
              <a:t>    &lt;p&gt;Watch how high I can count:</a:t>
            </a:r>
          </a:p>
          <a:p>
            <a:pPr marL="0" indent="0">
              <a:spcBef>
                <a:spcPts val="0"/>
              </a:spcBef>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php</a:t>
            </a: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10;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a:t>
            </a:r>
          </a:p>
          <a:p>
            <a:pPr marL="0" indent="0">
              <a:spcBef>
                <a:spcPts val="0"/>
              </a:spcBef>
              <a:buNone/>
            </a:pPr>
            <a:r>
              <a:rPr lang="en-US" dirty="0">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a:t>
            </a:r>
          </a:p>
          <a:p>
            <a:pPr marL="0" indent="0">
              <a:spcBef>
                <a:spcPts val="0"/>
              </a:spcBef>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php</a:t>
            </a:r>
            <a:r>
              <a:rPr lang="en-US" dirty="0">
                <a:latin typeface="Courier New" panose="02070309020205020404" pitchFamily="49" charset="0"/>
                <a:cs typeface="Courier New" panose="02070309020205020404" pitchFamily="49" charset="0"/>
              </a:rPr>
              <a:t> } ?&gt;</a:t>
            </a:r>
          </a:p>
          <a:p>
            <a:pPr marL="0" indent="0">
              <a:spcBef>
                <a:spcPts val="0"/>
              </a:spcBef>
              <a:buNone/>
            </a:pP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&lt;/p&gt;</a:t>
            </a:r>
          </a:p>
          <a:p>
            <a:pPr marL="0" indent="0">
              <a:spcBef>
                <a:spcPts val="0"/>
              </a:spcBef>
              <a:buNone/>
            </a:pPr>
            <a:r>
              <a:rPr lang="en-US" dirty="0">
                <a:latin typeface="Courier New" panose="02070309020205020404" pitchFamily="49" charset="0"/>
                <a:cs typeface="Courier New" panose="02070309020205020404" pitchFamily="49" charset="0"/>
              </a:rPr>
              <a:t>  &lt;/body&gt;</a:t>
            </a:r>
          </a:p>
          <a:p>
            <a:pPr marL="0" indent="0">
              <a:spcBef>
                <a:spcPts val="0"/>
              </a:spcBef>
              <a:buNone/>
            </a:pPr>
            <a:r>
              <a:rPr lang="en-US" dirty="0">
                <a:latin typeface="Courier New" panose="02070309020205020404" pitchFamily="49" charset="0"/>
                <a:cs typeface="Courier New" panose="02070309020205020404" pitchFamily="49" charset="0"/>
              </a:rPr>
              <a:t>&lt;/html&gt;                                                     </a:t>
            </a:r>
            <a:r>
              <a:rPr lang="en-US" b="1" dirty="0">
                <a:solidFill>
                  <a:schemeClr val="bg1">
                    <a:lumMod val="65000"/>
                  </a:schemeClr>
                </a:solidFill>
                <a:latin typeface="Courier New" panose="02070309020205020404" pitchFamily="49" charset="0"/>
                <a:cs typeface="Courier New" panose="02070309020205020404" pitchFamily="49" charset="0"/>
              </a:rPr>
              <a:t>PHP</a:t>
            </a:r>
          </a:p>
        </p:txBody>
      </p:sp>
      <p:sp>
        <p:nvSpPr>
          <p:cNvPr id="6" name="Rectangle 5"/>
          <p:cNvSpPr/>
          <p:nvPr/>
        </p:nvSpPr>
        <p:spPr>
          <a:xfrm>
            <a:off x="0" y="4832908"/>
            <a:ext cx="9324488" cy="1785104"/>
          </a:xfrm>
          <a:prstGeom prst="rect">
            <a:avLst/>
          </a:prstGeom>
        </p:spPr>
        <p:txBody>
          <a:bodyPr wrap="square">
            <a:spAutoFit/>
          </a:bodyPr>
          <a:lstStyle/>
          <a:p>
            <a:r>
              <a:rPr lang="en-US" sz="2200" dirty="0"/>
              <a:t>&lt;/body&gt; and &lt;/html&gt; above are inside the for loop, which is never closed</a:t>
            </a:r>
          </a:p>
          <a:p>
            <a:endParaRPr lang="en-US" sz="2200" dirty="0"/>
          </a:p>
          <a:p>
            <a:r>
              <a:rPr lang="en-US" sz="2200" dirty="0"/>
              <a:t>if you forget to close your braces, you'll see an error about 'unexpected $end‘</a:t>
            </a:r>
          </a:p>
          <a:p>
            <a:endParaRPr lang="en-US" sz="2200" dirty="0"/>
          </a:p>
          <a:p>
            <a:r>
              <a:rPr lang="en-US" sz="2200" dirty="0"/>
              <a:t>if you forget = in &lt;?=, the expression does not produce any output</a:t>
            </a:r>
          </a:p>
        </p:txBody>
      </p:sp>
    </p:spTree>
    <p:extLst>
      <p:ext uri="{BB962C8B-B14F-4D97-AF65-F5344CB8AC3E}">
        <p14:creationId xmlns:p14="http://schemas.microsoft.com/office/powerpoint/2010/main" val="3691697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Complex expression blocks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8" name="Content Placeholder 2"/>
          <p:cNvSpPr>
            <a:spLocks noGrp="1"/>
          </p:cNvSpPr>
          <p:nvPr>
            <p:ph idx="1"/>
          </p:nvPr>
        </p:nvSpPr>
        <p:spPr>
          <a:xfrm>
            <a:off x="298450" y="1607609"/>
            <a:ext cx="8686800" cy="1623023"/>
          </a:xfrm>
          <a:solidFill>
            <a:srgbClr val="E5F5FF"/>
          </a:solidFill>
          <a:ln w="19050">
            <a:solidFill>
              <a:schemeClr val="tx1"/>
            </a:solidFill>
          </a:ln>
        </p:spPr>
        <p:txBody>
          <a:bodyPr>
            <a:normAutofit fontScale="62500" lnSpcReduction="20000"/>
          </a:bodyPr>
          <a:lstStyle/>
          <a:p>
            <a:pPr marL="0" indent="0">
              <a:spcBef>
                <a:spcPts val="0"/>
              </a:spcBef>
              <a:buNone/>
            </a:pPr>
            <a:r>
              <a:rPr lang="en-US" dirty="0">
                <a:latin typeface="Courier New" panose="02070309020205020404" pitchFamily="49" charset="0"/>
                <a:cs typeface="Courier New" panose="02070309020205020404" pitchFamily="49" charset="0"/>
              </a:rPr>
              <a:t>  &lt;body&gt;</a:t>
            </a:r>
          </a:p>
          <a:p>
            <a:pPr marL="0" indent="0">
              <a:spcBef>
                <a:spcPts val="0"/>
              </a:spcBef>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php</a:t>
            </a: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3;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?&gt;</a:t>
            </a:r>
          </a:p>
          <a:p>
            <a:pPr marL="0" indent="0">
              <a:spcBef>
                <a:spcPts val="0"/>
              </a:spcBef>
              <a:buNone/>
            </a:pPr>
            <a:r>
              <a:rPr lang="en-US" dirty="0">
                <a:latin typeface="Courier New" panose="02070309020205020404" pitchFamily="49" charset="0"/>
                <a:cs typeface="Courier New" panose="02070309020205020404" pitchFamily="49" charset="0"/>
              </a:rPr>
              <a:t>      &lt;h</a:t>
            </a:r>
            <a:r>
              <a:rPr lang="en-US" dirty="0">
                <a:solidFill>
                  <a:srgbClr val="C00000"/>
                </a:solidFill>
                <a:latin typeface="Courier New" panose="02070309020205020404" pitchFamily="49" charset="0"/>
                <a:cs typeface="Courier New" panose="02070309020205020404" pitchFamily="49" charset="0"/>
              </a:rPr>
              <a:t>&lt;?= $</a:t>
            </a:r>
            <a:r>
              <a:rPr lang="en-US" dirty="0" err="1">
                <a:solidFill>
                  <a:srgbClr val="C00000"/>
                </a:solidFill>
                <a:latin typeface="Courier New" panose="02070309020205020404" pitchFamily="49" charset="0"/>
                <a:cs typeface="Courier New" panose="02070309020205020404" pitchFamily="49" charset="0"/>
              </a:rPr>
              <a:t>i</a:t>
            </a:r>
            <a:r>
              <a:rPr lang="en-US" dirty="0">
                <a:solidFill>
                  <a:srgbClr val="C00000"/>
                </a:solidFill>
                <a:latin typeface="Courier New" panose="02070309020205020404" pitchFamily="49" charset="0"/>
                <a:cs typeface="Courier New" panose="02070309020205020404" pitchFamily="49" charset="0"/>
              </a:rPr>
              <a:t> ?&gt;</a:t>
            </a:r>
            <a:r>
              <a:rPr lang="en-US" dirty="0">
                <a:latin typeface="Courier New" panose="02070309020205020404" pitchFamily="49" charset="0"/>
                <a:cs typeface="Courier New" panose="02070309020205020404" pitchFamily="49" charset="0"/>
              </a:rPr>
              <a:t>&gt;This is a level </a:t>
            </a:r>
            <a:r>
              <a:rPr lang="en-US" dirty="0">
                <a:solidFill>
                  <a:srgbClr val="C00000"/>
                </a:solidFill>
                <a:latin typeface="Courier New" panose="02070309020205020404" pitchFamily="49" charset="0"/>
                <a:cs typeface="Courier New" panose="02070309020205020404" pitchFamily="49" charset="0"/>
              </a:rPr>
              <a:t>&lt;?= $</a:t>
            </a:r>
            <a:r>
              <a:rPr lang="en-US" dirty="0" err="1">
                <a:solidFill>
                  <a:srgbClr val="C00000"/>
                </a:solidFill>
                <a:latin typeface="Courier New" panose="02070309020205020404" pitchFamily="49" charset="0"/>
                <a:cs typeface="Courier New" panose="02070309020205020404" pitchFamily="49" charset="0"/>
              </a:rPr>
              <a:t>i</a:t>
            </a:r>
            <a:r>
              <a:rPr lang="en-US" dirty="0">
                <a:solidFill>
                  <a:srgbClr val="C00000"/>
                </a:solidFill>
                <a:latin typeface="Courier New" panose="02070309020205020404" pitchFamily="49" charset="0"/>
                <a:cs typeface="Courier New" panose="02070309020205020404" pitchFamily="49" charset="0"/>
              </a:rPr>
              <a:t> ?&gt; </a:t>
            </a:r>
            <a:r>
              <a:rPr lang="en-US" dirty="0">
                <a:latin typeface="Courier New" panose="02070309020205020404" pitchFamily="49" charset="0"/>
                <a:cs typeface="Courier New" panose="02070309020205020404" pitchFamily="49" charset="0"/>
              </a:rPr>
              <a:t>heading.&lt;/h</a:t>
            </a:r>
            <a:r>
              <a:rPr lang="en-US" dirty="0">
                <a:solidFill>
                  <a:srgbClr val="C00000"/>
                </a:solidFill>
                <a:latin typeface="Courier New" panose="02070309020205020404" pitchFamily="49" charset="0"/>
                <a:cs typeface="Courier New" panose="02070309020205020404" pitchFamily="49" charset="0"/>
              </a:rPr>
              <a:t>&lt;?= $</a:t>
            </a:r>
            <a:r>
              <a:rPr lang="en-US" dirty="0" err="1">
                <a:solidFill>
                  <a:srgbClr val="C00000"/>
                </a:solidFill>
                <a:latin typeface="Courier New" panose="02070309020205020404" pitchFamily="49" charset="0"/>
                <a:cs typeface="Courier New" panose="02070309020205020404" pitchFamily="49" charset="0"/>
              </a:rPr>
              <a:t>i</a:t>
            </a:r>
            <a:r>
              <a:rPr lang="en-US" dirty="0">
                <a:solidFill>
                  <a:srgbClr val="C00000"/>
                </a:solidFill>
                <a:latin typeface="Courier New" panose="02070309020205020404" pitchFamily="49" charset="0"/>
                <a:cs typeface="Courier New" panose="02070309020205020404" pitchFamily="49" charset="0"/>
              </a:rPr>
              <a:t> ?&gt;</a:t>
            </a:r>
            <a:r>
              <a:rPr lang="en-US" dirty="0">
                <a:latin typeface="Courier New" panose="02070309020205020404" pitchFamily="49" charset="0"/>
                <a:cs typeface="Courier New" panose="02070309020205020404" pitchFamily="49" charset="0"/>
              </a:rPr>
              <a:t>&gt;</a:t>
            </a:r>
          </a:p>
          <a:p>
            <a:pPr marL="0" indent="0">
              <a:spcBef>
                <a:spcPts val="0"/>
              </a:spcBef>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php</a:t>
            </a:r>
            <a:r>
              <a:rPr lang="en-US" dirty="0">
                <a:latin typeface="Courier New" panose="02070309020205020404" pitchFamily="49" charset="0"/>
                <a:cs typeface="Courier New" panose="02070309020205020404" pitchFamily="49" charset="0"/>
              </a:rPr>
              <a:t> } ?&gt;</a:t>
            </a:r>
          </a:p>
          <a:p>
            <a:pPr marL="0" indent="0">
              <a:spcBef>
                <a:spcPts val="0"/>
              </a:spcBef>
              <a:buNone/>
            </a:pPr>
            <a:r>
              <a:rPr lang="en-US" dirty="0">
                <a:latin typeface="Courier New" panose="02070309020205020404" pitchFamily="49" charset="0"/>
                <a:cs typeface="Courier New" panose="02070309020205020404" pitchFamily="49" charset="0"/>
              </a:rPr>
              <a:t>  &lt;/body&gt;</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0838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Complex expression blocks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8" name="Content Placeholder 2"/>
          <p:cNvSpPr>
            <a:spLocks noGrp="1"/>
          </p:cNvSpPr>
          <p:nvPr>
            <p:ph idx="1"/>
          </p:nvPr>
        </p:nvSpPr>
        <p:spPr>
          <a:xfrm>
            <a:off x="298450" y="1607609"/>
            <a:ext cx="8686800" cy="1623023"/>
          </a:xfrm>
          <a:solidFill>
            <a:srgbClr val="E5F5FF"/>
          </a:solidFill>
          <a:ln w="19050">
            <a:solidFill>
              <a:schemeClr val="tx1"/>
            </a:solidFill>
          </a:ln>
        </p:spPr>
        <p:txBody>
          <a:bodyPr>
            <a:normAutofit fontScale="62500" lnSpcReduction="20000"/>
          </a:bodyPr>
          <a:lstStyle/>
          <a:p>
            <a:pPr marL="0" indent="0">
              <a:spcBef>
                <a:spcPts val="0"/>
              </a:spcBef>
              <a:buNone/>
            </a:pPr>
            <a:r>
              <a:rPr lang="en-US" dirty="0">
                <a:latin typeface="Courier New" panose="02070309020205020404" pitchFamily="49" charset="0"/>
                <a:cs typeface="Courier New" panose="02070309020205020404" pitchFamily="49" charset="0"/>
              </a:rPr>
              <a:t>  &lt;body&gt;</a:t>
            </a:r>
          </a:p>
          <a:p>
            <a:pPr marL="0" indent="0">
              <a:spcBef>
                <a:spcPts val="0"/>
              </a:spcBef>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php</a:t>
            </a: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3;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?&gt;</a:t>
            </a:r>
          </a:p>
          <a:p>
            <a:pPr marL="0" indent="0">
              <a:spcBef>
                <a:spcPts val="0"/>
              </a:spcBef>
              <a:buNone/>
            </a:pPr>
            <a:r>
              <a:rPr lang="en-US" dirty="0">
                <a:latin typeface="Courier New" panose="02070309020205020404" pitchFamily="49" charset="0"/>
                <a:cs typeface="Courier New" panose="02070309020205020404" pitchFamily="49" charset="0"/>
              </a:rPr>
              <a:t>      &lt;h</a:t>
            </a:r>
            <a:r>
              <a:rPr lang="en-US" dirty="0">
                <a:solidFill>
                  <a:srgbClr val="C00000"/>
                </a:solidFill>
                <a:latin typeface="Courier New" panose="02070309020205020404" pitchFamily="49" charset="0"/>
                <a:cs typeface="Courier New" panose="02070309020205020404" pitchFamily="49" charset="0"/>
              </a:rPr>
              <a:t>&lt;?= $</a:t>
            </a:r>
            <a:r>
              <a:rPr lang="en-US" dirty="0" err="1">
                <a:solidFill>
                  <a:srgbClr val="C00000"/>
                </a:solidFill>
                <a:latin typeface="Courier New" panose="02070309020205020404" pitchFamily="49" charset="0"/>
                <a:cs typeface="Courier New" panose="02070309020205020404" pitchFamily="49" charset="0"/>
              </a:rPr>
              <a:t>i</a:t>
            </a:r>
            <a:r>
              <a:rPr lang="en-US" dirty="0">
                <a:solidFill>
                  <a:srgbClr val="C00000"/>
                </a:solidFill>
                <a:latin typeface="Courier New" panose="02070309020205020404" pitchFamily="49" charset="0"/>
                <a:cs typeface="Courier New" panose="02070309020205020404" pitchFamily="49" charset="0"/>
              </a:rPr>
              <a:t> ?&gt;</a:t>
            </a:r>
            <a:r>
              <a:rPr lang="en-US" dirty="0">
                <a:latin typeface="Courier New" panose="02070309020205020404" pitchFamily="49" charset="0"/>
                <a:cs typeface="Courier New" panose="02070309020205020404" pitchFamily="49" charset="0"/>
              </a:rPr>
              <a:t>&gt;This is a level </a:t>
            </a:r>
            <a:r>
              <a:rPr lang="en-US" dirty="0">
                <a:solidFill>
                  <a:srgbClr val="C00000"/>
                </a:solidFill>
                <a:latin typeface="Courier New" panose="02070309020205020404" pitchFamily="49" charset="0"/>
                <a:cs typeface="Courier New" panose="02070309020205020404" pitchFamily="49" charset="0"/>
              </a:rPr>
              <a:t>&lt;?= $</a:t>
            </a:r>
            <a:r>
              <a:rPr lang="en-US" dirty="0" err="1">
                <a:solidFill>
                  <a:srgbClr val="C00000"/>
                </a:solidFill>
                <a:latin typeface="Courier New" panose="02070309020205020404" pitchFamily="49" charset="0"/>
                <a:cs typeface="Courier New" panose="02070309020205020404" pitchFamily="49" charset="0"/>
              </a:rPr>
              <a:t>i</a:t>
            </a:r>
            <a:r>
              <a:rPr lang="en-US" dirty="0">
                <a:solidFill>
                  <a:srgbClr val="C00000"/>
                </a:solidFill>
                <a:latin typeface="Courier New" panose="02070309020205020404" pitchFamily="49" charset="0"/>
                <a:cs typeface="Courier New" panose="02070309020205020404" pitchFamily="49" charset="0"/>
              </a:rPr>
              <a:t> ?&gt; </a:t>
            </a:r>
            <a:r>
              <a:rPr lang="en-US" dirty="0">
                <a:latin typeface="Courier New" panose="02070309020205020404" pitchFamily="49" charset="0"/>
                <a:cs typeface="Courier New" panose="02070309020205020404" pitchFamily="49" charset="0"/>
              </a:rPr>
              <a:t>heading.&lt;/h</a:t>
            </a:r>
            <a:r>
              <a:rPr lang="en-US" dirty="0">
                <a:solidFill>
                  <a:srgbClr val="C00000"/>
                </a:solidFill>
                <a:latin typeface="Courier New" panose="02070309020205020404" pitchFamily="49" charset="0"/>
                <a:cs typeface="Courier New" panose="02070309020205020404" pitchFamily="49" charset="0"/>
              </a:rPr>
              <a:t>&lt;?= $</a:t>
            </a:r>
            <a:r>
              <a:rPr lang="en-US" dirty="0" err="1">
                <a:solidFill>
                  <a:srgbClr val="C00000"/>
                </a:solidFill>
                <a:latin typeface="Courier New" panose="02070309020205020404" pitchFamily="49" charset="0"/>
                <a:cs typeface="Courier New" panose="02070309020205020404" pitchFamily="49" charset="0"/>
              </a:rPr>
              <a:t>i</a:t>
            </a:r>
            <a:r>
              <a:rPr lang="en-US" dirty="0">
                <a:solidFill>
                  <a:srgbClr val="C00000"/>
                </a:solidFill>
                <a:latin typeface="Courier New" panose="02070309020205020404" pitchFamily="49" charset="0"/>
                <a:cs typeface="Courier New" panose="02070309020205020404" pitchFamily="49" charset="0"/>
              </a:rPr>
              <a:t> ?&gt;</a:t>
            </a:r>
            <a:r>
              <a:rPr lang="en-US" dirty="0">
                <a:latin typeface="Courier New" panose="02070309020205020404" pitchFamily="49" charset="0"/>
                <a:cs typeface="Courier New" panose="02070309020205020404" pitchFamily="49" charset="0"/>
              </a:rPr>
              <a:t>&gt;</a:t>
            </a:r>
          </a:p>
          <a:p>
            <a:pPr marL="0" indent="0">
              <a:spcBef>
                <a:spcPts val="0"/>
              </a:spcBef>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php</a:t>
            </a:r>
            <a:r>
              <a:rPr lang="en-US" dirty="0">
                <a:latin typeface="Courier New" panose="02070309020205020404" pitchFamily="49" charset="0"/>
                <a:cs typeface="Courier New" panose="02070309020205020404" pitchFamily="49" charset="0"/>
              </a:rPr>
              <a:t> } ?&gt;</a:t>
            </a:r>
          </a:p>
          <a:p>
            <a:pPr marL="0" indent="0">
              <a:spcBef>
                <a:spcPts val="0"/>
              </a:spcBef>
              <a:buNone/>
            </a:pPr>
            <a:r>
              <a:rPr lang="en-US" dirty="0">
                <a:latin typeface="Courier New" panose="02070309020205020404" pitchFamily="49" charset="0"/>
                <a:cs typeface="Courier New" panose="02070309020205020404" pitchFamily="49" charset="0"/>
              </a:rPr>
              <a:t>  &lt;/body&gt;</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6" name="Rectangle 5"/>
          <p:cNvSpPr/>
          <p:nvPr/>
        </p:nvSpPr>
        <p:spPr>
          <a:xfrm>
            <a:off x="335280" y="3817769"/>
            <a:ext cx="8808720" cy="1446550"/>
          </a:xfrm>
          <a:prstGeom prst="rect">
            <a:avLst/>
          </a:prstGeom>
          <a:ln w="19050">
            <a:solidFill>
              <a:schemeClr val="tx1"/>
            </a:solidFill>
          </a:ln>
        </p:spPr>
        <p:txBody>
          <a:bodyPr wrap="square">
            <a:spAutoFit/>
          </a:bodyPr>
          <a:lstStyle/>
          <a:p>
            <a:r>
              <a:rPr lang="en-US" sz="3600" dirty="0"/>
              <a:t>This is a level 1 heading.</a:t>
            </a:r>
          </a:p>
          <a:p>
            <a:r>
              <a:rPr lang="en-US" sz="2800" dirty="0"/>
              <a:t>This is a level 2 heading.</a:t>
            </a:r>
          </a:p>
          <a:p>
            <a:r>
              <a:rPr lang="en-US" sz="2400" dirty="0"/>
              <a:t>This is a level 3 heading.                                                                                         </a:t>
            </a:r>
            <a:endParaRPr lang="en-US" sz="2200" b="1" dirty="0">
              <a:solidFill>
                <a:schemeClr val="bg1">
                  <a:lumMod val="65000"/>
                </a:schemeClr>
              </a:solidFill>
            </a:endParaRPr>
          </a:p>
        </p:txBody>
      </p:sp>
      <p:sp>
        <p:nvSpPr>
          <p:cNvPr id="7" name="Rectangle 6"/>
          <p:cNvSpPr/>
          <p:nvPr/>
        </p:nvSpPr>
        <p:spPr>
          <a:xfrm>
            <a:off x="288816" y="5671714"/>
            <a:ext cx="8190191" cy="461665"/>
          </a:xfrm>
          <a:prstGeom prst="rect">
            <a:avLst/>
          </a:prstGeom>
        </p:spPr>
        <p:txBody>
          <a:bodyPr wrap="none">
            <a:spAutoFit/>
          </a:bodyPr>
          <a:lstStyle/>
          <a:p>
            <a:pPr>
              <a:buFont typeface="Arial" panose="020B0604020202020204" pitchFamily="34" charset="0"/>
              <a:buChar char="•"/>
            </a:pPr>
            <a:r>
              <a:rPr lang="en-US" sz="2400" dirty="0">
                <a:solidFill>
                  <a:srgbClr val="000000"/>
                </a:solidFill>
                <a:latin typeface="Calibri" panose="020F0502020204030204" pitchFamily="34" charset="0"/>
              </a:rPr>
              <a:t>   expression blocks can even go inside HTML tags and attributes</a:t>
            </a:r>
            <a:endParaRPr lang="en-US" sz="24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942166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The </a:t>
            </a:r>
            <a:r>
              <a:rPr lang="en-US" b="1" dirty="0" err="1">
                <a:solidFill>
                  <a:srgbClr val="008000"/>
                </a:solidFill>
                <a:latin typeface="Century Gothic"/>
                <a:cs typeface="Century Gothic"/>
              </a:rPr>
              <a:t>foreach</a:t>
            </a:r>
            <a:r>
              <a:rPr lang="en-US" b="1" dirty="0">
                <a:solidFill>
                  <a:srgbClr val="008000"/>
                </a:solidFill>
                <a:latin typeface="Century Gothic"/>
                <a:cs typeface="Century Gothic"/>
              </a:rPr>
              <a:t> loop</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8" name="Content Placeholder 2"/>
          <p:cNvSpPr>
            <a:spLocks noGrp="1"/>
          </p:cNvSpPr>
          <p:nvPr>
            <p:ph idx="1"/>
          </p:nvPr>
        </p:nvSpPr>
        <p:spPr>
          <a:xfrm>
            <a:off x="298450" y="1607609"/>
            <a:ext cx="8686800" cy="1623023"/>
          </a:xfrm>
          <a:solidFill>
            <a:srgbClr val="E5F5FF"/>
          </a:solidFill>
          <a:ln w="19050">
            <a:solidFill>
              <a:schemeClr val="tx1"/>
            </a:solidFill>
          </a:ln>
        </p:spPr>
        <p:txBody>
          <a:bodyPr>
            <a:normAutofit/>
          </a:bodyPr>
          <a:lstStyle/>
          <a:p>
            <a:pPr marL="0" indent="0">
              <a:spcBef>
                <a:spcPts val="0"/>
              </a:spcBef>
              <a:buNone/>
            </a:pPr>
            <a:r>
              <a:rPr lang="en-US" dirty="0" err="1"/>
              <a:t>foreach</a:t>
            </a:r>
            <a:r>
              <a:rPr lang="en-US" dirty="0"/>
              <a:t> ($array as $</a:t>
            </a:r>
            <a:r>
              <a:rPr lang="en-US" dirty="0" err="1"/>
              <a:t>variableName</a:t>
            </a:r>
            <a:r>
              <a:rPr lang="en-US" dirty="0"/>
              <a:t>) { </a:t>
            </a:r>
          </a:p>
          <a:p>
            <a:pPr marL="0" indent="0">
              <a:spcBef>
                <a:spcPts val="0"/>
              </a:spcBef>
              <a:buNone/>
            </a:pPr>
            <a:r>
              <a:rPr lang="en-US" dirty="0"/>
              <a:t>     ... </a:t>
            </a:r>
          </a:p>
          <a:p>
            <a:pPr marL="0" indent="0">
              <a:spcBef>
                <a:spcPts val="0"/>
              </a:spcBef>
              <a:buNone/>
            </a:pPr>
            <a:r>
              <a:rPr lang="en-US" dirty="0"/>
              <a:t>}</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6" name="Rectangle 5"/>
          <p:cNvSpPr/>
          <p:nvPr/>
        </p:nvSpPr>
        <p:spPr>
          <a:xfrm>
            <a:off x="335280" y="3817769"/>
            <a:ext cx="8808720" cy="1569660"/>
          </a:xfrm>
          <a:prstGeom prst="rect">
            <a:avLst/>
          </a:prstGeom>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$stooges = array ("</a:t>
            </a:r>
            <a:r>
              <a:rPr lang="en-US" sz="2400" dirty="0" err="1"/>
              <a:t>Larray</a:t>
            </a:r>
            <a:r>
              <a:rPr lang="en-US" sz="2400" dirty="0"/>
              <a:t>", "Moe", "Curly", "</a:t>
            </a:r>
            <a:r>
              <a:rPr lang="en-US" sz="2400" dirty="0" err="1"/>
              <a:t>Shemp</a:t>
            </a:r>
            <a:r>
              <a:rPr lang="en-US" sz="2400" dirty="0"/>
              <a:t>"); </a:t>
            </a:r>
          </a:p>
          <a:p>
            <a:r>
              <a:rPr lang="en-US" sz="2400" dirty="0"/>
              <a:t>	</a:t>
            </a:r>
            <a:r>
              <a:rPr lang="en-US" sz="2400" dirty="0" err="1"/>
              <a:t>foreach</a:t>
            </a:r>
            <a:r>
              <a:rPr lang="en-US" sz="2400" dirty="0"/>
              <a:t> ($stooges as $stooge) { </a:t>
            </a:r>
          </a:p>
          <a:p>
            <a:r>
              <a:rPr lang="en-US" sz="2400" dirty="0"/>
              <a:t>	print "Moe slaps $stooge\n"; # even himself </a:t>
            </a:r>
          </a:p>
          <a:p>
            <a:r>
              <a:rPr lang="en-US" sz="2400" dirty="0"/>
              <a:t>}</a:t>
            </a:r>
            <a:endParaRPr lang="en-US" sz="2200" b="1" dirty="0">
              <a:solidFill>
                <a:schemeClr val="bg1">
                  <a:lumMod val="65000"/>
                </a:schemeClr>
              </a:solidFill>
            </a:endParaRPr>
          </a:p>
        </p:txBody>
      </p:sp>
      <p:sp>
        <p:nvSpPr>
          <p:cNvPr id="7" name="Rectangle 6"/>
          <p:cNvSpPr/>
          <p:nvPr/>
        </p:nvSpPr>
        <p:spPr>
          <a:xfrm>
            <a:off x="288816" y="5671714"/>
            <a:ext cx="8090035" cy="461665"/>
          </a:xfrm>
          <a:prstGeom prst="rect">
            <a:avLst/>
          </a:prstGeom>
        </p:spPr>
        <p:txBody>
          <a:bodyPr wrap="none">
            <a:spAutoFit/>
          </a:bodyPr>
          <a:lstStyle/>
          <a:p>
            <a:pPr>
              <a:buFont typeface="Arial" panose="020B0604020202020204" pitchFamily="34" charset="0"/>
              <a:buChar char="•"/>
            </a:pPr>
            <a:r>
              <a:rPr lang="en-US" sz="2400" dirty="0">
                <a:solidFill>
                  <a:srgbClr val="000000"/>
                </a:solidFill>
                <a:latin typeface="Calibri" panose="020F0502020204030204" pitchFamily="34" charset="0"/>
              </a:rPr>
              <a:t>   </a:t>
            </a:r>
            <a:r>
              <a:rPr lang="en-US" sz="2000" dirty="0">
                <a:solidFill>
                  <a:srgbClr val="000000"/>
                </a:solidFill>
                <a:latin typeface="Calibri" panose="020F0502020204030204" pitchFamily="34" charset="0"/>
              </a:rPr>
              <a:t>A convenient way to loop over each element of an array without indices. </a:t>
            </a:r>
            <a:endParaRPr lang="en-US" sz="20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705192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Math operations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8" name="Content Placeholder 2"/>
          <p:cNvSpPr>
            <a:spLocks noGrp="1"/>
          </p:cNvSpPr>
          <p:nvPr>
            <p:ph idx="1"/>
          </p:nvPr>
        </p:nvSpPr>
        <p:spPr>
          <a:xfrm>
            <a:off x="298450" y="1607609"/>
            <a:ext cx="8661066" cy="1424349"/>
          </a:xfrm>
          <a:solidFill>
            <a:srgbClr val="E5F5FF"/>
          </a:solidFill>
          <a:ln w="19050">
            <a:solidFill>
              <a:schemeClr val="tx1"/>
            </a:solidFill>
          </a:ln>
        </p:spPr>
        <p:txBody>
          <a:bodyPr>
            <a:normAutofit/>
          </a:bodyPr>
          <a:lstStyle/>
          <a:p>
            <a:pPr marL="0" indent="0">
              <a:spcBef>
                <a:spcPts val="0"/>
              </a:spcBef>
              <a:buNone/>
            </a:pPr>
            <a:r>
              <a:rPr lang="en-US" sz="2800" dirty="0"/>
              <a:t>$a = 3; </a:t>
            </a:r>
          </a:p>
          <a:p>
            <a:pPr marL="0" indent="0">
              <a:spcBef>
                <a:spcPts val="0"/>
              </a:spcBef>
              <a:buNone/>
            </a:pPr>
            <a:r>
              <a:rPr lang="en-US" sz="2800" dirty="0"/>
              <a:t>$b = 2; </a:t>
            </a:r>
          </a:p>
          <a:p>
            <a:pPr marL="0" indent="0">
              <a:spcBef>
                <a:spcPts val="0"/>
              </a:spcBef>
              <a:buNone/>
            </a:pPr>
            <a:r>
              <a:rPr lang="en-US" sz="2800" dirty="0"/>
              <a:t>$c = </a:t>
            </a:r>
            <a:r>
              <a:rPr lang="en-US" sz="2800" dirty="0" err="1"/>
              <a:t>sqrt</a:t>
            </a:r>
            <a:r>
              <a:rPr lang="en-US" sz="2800" dirty="0"/>
              <a:t>(pow($a, 2) + pow($b, 2));</a:t>
            </a:r>
          </a:p>
        </p:txBody>
      </p:sp>
      <p:sp>
        <p:nvSpPr>
          <p:cNvPr id="7" name="Rectangle 6"/>
          <p:cNvSpPr/>
          <p:nvPr/>
        </p:nvSpPr>
        <p:spPr>
          <a:xfrm>
            <a:off x="288816" y="5671714"/>
            <a:ext cx="8387040" cy="461665"/>
          </a:xfrm>
          <a:prstGeom prst="rect">
            <a:avLst/>
          </a:prstGeom>
        </p:spPr>
        <p:txBody>
          <a:bodyPr wrap="none">
            <a:spAutoFit/>
          </a:bodyPr>
          <a:lstStyle/>
          <a:p>
            <a:pPr>
              <a:buFont typeface="Arial" panose="020B0604020202020204" pitchFamily="34" charset="0"/>
              <a:buChar char="•"/>
            </a:pPr>
            <a:r>
              <a:rPr lang="en-US" sz="2400" dirty="0">
                <a:solidFill>
                  <a:srgbClr val="000000"/>
                </a:solidFill>
                <a:latin typeface="Calibri" panose="020F0502020204030204" pitchFamily="34" charset="0"/>
              </a:rPr>
              <a:t>   </a:t>
            </a:r>
            <a:r>
              <a:rPr lang="en-US" sz="2000" dirty="0">
                <a:solidFill>
                  <a:srgbClr val="000000"/>
                </a:solidFill>
                <a:latin typeface="Calibri" panose="020F0502020204030204" pitchFamily="34" charset="0"/>
              </a:rPr>
              <a:t>The syntax for method calls, parameters, and returns is the same as in JAVA </a:t>
            </a:r>
            <a:endParaRPr lang="en-US" sz="2000" b="0" i="0" dirty="0">
              <a:solidFill>
                <a:srgbClr val="000000"/>
              </a:solidFill>
              <a:effectLst/>
              <a:latin typeface="Calibri" panose="020F0502020204030204" pitchFamily="34" charset="0"/>
            </a:endParaRPr>
          </a:p>
        </p:txBody>
      </p:sp>
      <p:sp>
        <p:nvSpPr>
          <p:cNvPr id="5" name="Rectangle 4"/>
          <p:cNvSpPr/>
          <p:nvPr/>
        </p:nvSpPr>
        <p:spPr>
          <a:xfrm>
            <a:off x="521368" y="3809763"/>
            <a:ext cx="7066547" cy="923330"/>
          </a:xfrm>
          <a:prstGeom prst="rect">
            <a:avLst/>
          </a:prstGeom>
        </p:spPr>
        <p:txBody>
          <a:bodyPr wrap="square">
            <a:spAutoFit/>
          </a:bodyPr>
          <a:lstStyle/>
          <a:p>
            <a:pPr fontAlgn="base"/>
            <a:r>
              <a:rPr lang="en-US" dirty="0">
                <a:solidFill>
                  <a:srgbClr val="42AFFA"/>
                </a:solidFill>
                <a:latin typeface="inherit" charset="0"/>
                <a:hlinkClick r:id="rId3"/>
              </a:rPr>
              <a:t>abs</a:t>
            </a:r>
            <a:r>
              <a:rPr lang="en-US" dirty="0">
                <a:solidFill>
                  <a:srgbClr val="FFFFFF"/>
                </a:solidFill>
                <a:latin typeface="Source Sans Pro" charset="0"/>
              </a:rPr>
              <a:t>, </a:t>
            </a:r>
            <a:r>
              <a:rPr lang="en-US" dirty="0">
                <a:solidFill>
                  <a:srgbClr val="42AFFA"/>
                </a:solidFill>
                <a:latin typeface="inherit" charset="0"/>
                <a:hlinkClick r:id="rId4"/>
              </a:rPr>
              <a:t>ceil</a:t>
            </a:r>
            <a:r>
              <a:rPr lang="en-US" dirty="0">
                <a:solidFill>
                  <a:srgbClr val="FFFFFF"/>
                </a:solidFill>
                <a:latin typeface="Source Sans Pro" charset="0"/>
              </a:rPr>
              <a:t>, </a:t>
            </a:r>
            <a:r>
              <a:rPr lang="en-US" dirty="0">
                <a:solidFill>
                  <a:srgbClr val="42AFFA"/>
                </a:solidFill>
                <a:latin typeface="inherit" charset="0"/>
                <a:hlinkClick r:id="rId5"/>
              </a:rPr>
              <a:t>cos</a:t>
            </a:r>
            <a:r>
              <a:rPr lang="en-US" dirty="0">
                <a:solidFill>
                  <a:srgbClr val="FFFFFF"/>
                </a:solidFill>
                <a:latin typeface="Source Sans Pro" charset="0"/>
              </a:rPr>
              <a:t>, </a:t>
            </a:r>
            <a:r>
              <a:rPr lang="en-US" dirty="0">
                <a:solidFill>
                  <a:srgbClr val="42AFFA"/>
                </a:solidFill>
                <a:latin typeface="inherit" charset="0"/>
                <a:hlinkClick r:id="rId6"/>
              </a:rPr>
              <a:t>floor</a:t>
            </a:r>
            <a:r>
              <a:rPr lang="en-US" dirty="0">
                <a:solidFill>
                  <a:srgbClr val="FFFFFF"/>
                </a:solidFill>
                <a:latin typeface="Source Sans Pro" charset="0"/>
              </a:rPr>
              <a:t>, </a:t>
            </a:r>
            <a:r>
              <a:rPr lang="en-US" dirty="0">
                <a:solidFill>
                  <a:srgbClr val="42AFFA"/>
                </a:solidFill>
                <a:latin typeface="inherit" charset="0"/>
                <a:hlinkClick r:id="rId7"/>
              </a:rPr>
              <a:t>log</a:t>
            </a:r>
            <a:r>
              <a:rPr lang="en-US" dirty="0">
                <a:solidFill>
                  <a:srgbClr val="FFFFFF"/>
                </a:solidFill>
                <a:latin typeface="Source Sans Pro" charset="0"/>
              </a:rPr>
              <a:t>, </a:t>
            </a:r>
            <a:r>
              <a:rPr lang="en-US" dirty="0">
                <a:solidFill>
                  <a:srgbClr val="42AFFA"/>
                </a:solidFill>
                <a:latin typeface="inherit" charset="0"/>
                <a:hlinkClick r:id="rId8"/>
              </a:rPr>
              <a:t>log10</a:t>
            </a:r>
            <a:r>
              <a:rPr lang="en-US" dirty="0">
                <a:solidFill>
                  <a:srgbClr val="FFFFFF"/>
                </a:solidFill>
                <a:latin typeface="Source Sans Pro" charset="0"/>
              </a:rPr>
              <a:t>, </a:t>
            </a:r>
            <a:r>
              <a:rPr lang="en-US" dirty="0">
                <a:solidFill>
                  <a:srgbClr val="42AFFA"/>
                </a:solidFill>
                <a:latin typeface="inherit" charset="0"/>
                <a:hlinkClick r:id="rId9"/>
              </a:rPr>
              <a:t>min</a:t>
            </a:r>
            <a:r>
              <a:rPr lang="en-US" dirty="0">
                <a:solidFill>
                  <a:srgbClr val="FFFFFF"/>
                </a:solidFill>
                <a:latin typeface="Source Sans Pro" charset="0"/>
              </a:rPr>
              <a:t>, </a:t>
            </a:r>
            <a:r>
              <a:rPr lang="en-US" dirty="0">
                <a:solidFill>
                  <a:srgbClr val="42AFFA"/>
                </a:solidFill>
                <a:latin typeface="inherit" charset="0"/>
                <a:hlinkClick r:id="rId10"/>
              </a:rPr>
              <a:t>max</a:t>
            </a:r>
            <a:r>
              <a:rPr lang="en-US" dirty="0">
                <a:solidFill>
                  <a:srgbClr val="FFFFFF"/>
                </a:solidFill>
                <a:latin typeface="Source Sans Pro" charset="0"/>
              </a:rPr>
              <a:t>, </a:t>
            </a:r>
            <a:r>
              <a:rPr lang="en-US" dirty="0">
                <a:solidFill>
                  <a:srgbClr val="42AFFA"/>
                </a:solidFill>
                <a:latin typeface="inherit" charset="0"/>
                <a:hlinkClick r:id="rId11"/>
              </a:rPr>
              <a:t>pow</a:t>
            </a:r>
            <a:r>
              <a:rPr lang="en-US" dirty="0">
                <a:solidFill>
                  <a:srgbClr val="FFFFFF"/>
                </a:solidFill>
                <a:latin typeface="Source Sans Pro" charset="0"/>
              </a:rPr>
              <a:t>, </a:t>
            </a:r>
            <a:r>
              <a:rPr lang="en-US" dirty="0">
                <a:solidFill>
                  <a:srgbClr val="42AFFA"/>
                </a:solidFill>
                <a:latin typeface="inherit" charset="0"/>
                <a:hlinkClick r:id="rId12"/>
              </a:rPr>
              <a:t>rand</a:t>
            </a:r>
            <a:r>
              <a:rPr lang="en-US" dirty="0">
                <a:solidFill>
                  <a:srgbClr val="FFFFFF"/>
                </a:solidFill>
                <a:latin typeface="Source Sans Pro" charset="0"/>
              </a:rPr>
              <a:t>, </a:t>
            </a:r>
            <a:r>
              <a:rPr lang="en-US" dirty="0">
                <a:solidFill>
                  <a:srgbClr val="42AFFA"/>
                </a:solidFill>
                <a:latin typeface="inherit" charset="0"/>
                <a:hlinkClick r:id="rId13"/>
              </a:rPr>
              <a:t>round</a:t>
            </a:r>
            <a:r>
              <a:rPr lang="en-US" dirty="0">
                <a:solidFill>
                  <a:srgbClr val="FFFFFF"/>
                </a:solidFill>
                <a:latin typeface="Source Sans Pro" charset="0"/>
              </a:rPr>
              <a:t>, </a:t>
            </a:r>
            <a:r>
              <a:rPr lang="en-US" dirty="0">
                <a:solidFill>
                  <a:srgbClr val="42AFFA"/>
                </a:solidFill>
                <a:latin typeface="inherit" charset="0"/>
                <a:hlinkClick r:id="rId14"/>
              </a:rPr>
              <a:t>sin</a:t>
            </a:r>
            <a:r>
              <a:rPr lang="en-US" dirty="0">
                <a:solidFill>
                  <a:srgbClr val="FFFFFF"/>
                </a:solidFill>
                <a:latin typeface="Source Sans Pro" charset="0"/>
              </a:rPr>
              <a:t>, </a:t>
            </a:r>
            <a:r>
              <a:rPr lang="en-US" dirty="0">
                <a:solidFill>
                  <a:srgbClr val="42AFFA"/>
                </a:solidFill>
                <a:latin typeface="inherit" charset="0"/>
                <a:hlinkClick r:id="rId15"/>
              </a:rPr>
              <a:t>sqrt</a:t>
            </a:r>
            <a:r>
              <a:rPr lang="en-US" dirty="0">
                <a:solidFill>
                  <a:srgbClr val="FFFFFF"/>
                </a:solidFill>
                <a:latin typeface="Source Sans Pro" charset="0"/>
              </a:rPr>
              <a:t>, </a:t>
            </a:r>
            <a:r>
              <a:rPr lang="en-US" dirty="0">
                <a:solidFill>
                  <a:srgbClr val="42AFFA"/>
                </a:solidFill>
                <a:latin typeface="inherit" charset="0"/>
                <a:hlinkClick r:id="rId16"/>
              </a:rPr>
              <a:t>tan</a:t>
            </a:r>
            <a:endParaRPr lang="en-US" dirty="0">
              <a:solidFill>
                <a:srgbClr val="FFFFFF"/>
              </a:solidFill>
              <a:latin typeface="Source Sans Pro" charset="0"/>
            </a:endParaRPr>
          </a:p>
          <a:p>
            <a:pPr fontAlgn="base"/>
            <a:r>
              <a:rPr lang="en-US" dirty="0">
                <a:solidFill>
                  <a:srgbClr val="FFFFFF"/>
                </a:solidFill>
                <a:latin typeface="Source Sans Pro" charset="0"/>
              </a:rPr>
              <a:t>The syntax for method calls, parameters, and returns is the same as in Java</a:t>
            </a:r>
            <a:endParaRPr lang="en-US" b="0" i="0" dirty="0">
              <a:solidFill>
                <a:srgbClr val="FFFFFF"/>
              </a:solidFill>
              <a:effectLst/>
              <a:latin typeface="Source Sans Pro" charset="0"/>
            </a:endParaRPr>
          </a:p>
        </p:txBody>
      </p:sp>
    </p:spTree>
    <p:extLst>
      <p:ext uri="{BB962C8B-B14F-4D97-AF65-F5344CB8AC3E}">
        <p14:creationId xmlns:p14="http://schemas.microsoft.com/office/powerpoint/2010/main" val="27297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Null</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8" name="Content Placeholder 2"/>
          <p:cNvSpPr>
            <a:spLocks noGrp="1"/>
          </p:cNvSpPr>
          <p:nvPr>
            <p:ph idx="1"/>
          </p:nvPr>
        </p:nvSpPr>
        <p:spPr>
          <a:xfrm>
            <a:off x="298450" y="1607609"/>
            <a:ext cx="8476582" cy="1424349"/>
          </a:xfrm>
          <a:solidFill>
            <a:srgbClr val="E5F5FF"/>
          </a:solidFill>
          <a:ln w="19050">
            <a:solidFill>
              <a:schemeClr val="tx1"/>
            </a:solidFill>
          </a:ln>
        </p:spPr>
        <p:txBody>
          <a:bodyPr>
            <a:normAutofit fontScale="70000" lnSpcReduction="20000"/>
          </a:bodyPr>
          <a:lstStyle/>
          <a:p>
            <a:pPr marL="0" indent="0">
              <a:spcBef>
                <a:spcPts val="0"/>
              </a:spcBef>
              <a:buNone/>
            </a:pPr>
            <a:r>
              <a:rPr lang="en-US" sz="2800" dirty="0"/>
              <a:t>$name = "Pascal"; </a:t>
            </a:r>
          </a:p>
          <a:p>
            <a:pPr marL="0" indent="0">
              <a:spcBef>
                <a:spcPts val="0"/>
              </a:spcBef>
              <a:buNone/>
            </a:pPr>
            <a:r>
              <a:rPr lang="en-US" sz="2800" dirty="0"/>
              <a:t>$name = NULL; </a:t>
            </a:r>
          </a:p>
          <a:p>
            <a:pPr marL="0" indent="0">
              <a:spcBef>
                <a:spcPts val="0"/>
              </a:spcBef>
              <a:buNone/>
            </a:pPr>
            <a:r>
              <a:rPr lang="en-US" sz="2800" dirty="0"/>
              <a:t>if (</a:t>
            </a:r>
            <a:r>
              <a:rPr lang="en-US" sz="2800" dirty="0" err="1"/>
              <a:t>isset</a:t>
            </a:r>
            <a:r>
              <a:rPr lang="en-US" sz="2800" dirty="0"/>
              <a:t>($name)) { </a:t>
            </a:r>
          </a:p>
          <a:p>
            <a:pPr marL="0" indent="0">
              <a:spcBef>
                <a:spcPts val="0"/>
              </a:spcBef>
              <a:buNone/>
            </a:pPr>
            <a:r>
              <a:rPr lang="en-US" sz="2800" dirty="0"/>
              <a:t>	print "This line isn't going to be printed"; </a:t>
            </a:r>
          </a:p>
          <a:p>
            <a:pPr marL="0" indent="0">
              <a:spcBef>
                <a:spcPts val="0"/>
              </a:spcBef>
              <a:buNone/>
            </a:pPr>
            <a:r>
              <a:rPr lang="en-US" sz="2800" dirty="0"/>
              <a:t>}</a:t>
            </a:r>
          </a:p>
        </p:txBody>
      </p:sp>
      <p:sp>
        <p:nvSpPr>
          <p:cNvPr id="6" name="Rectangle 5"/>
          <p:cNvSpPr/>
          <p:nvPr/>
        </p:nvSpPr>
        <p:spPr>
          <a:xfrm>
            <a:off x="298449" y="3594351"/>
            <a:ext cx="8163761" cy="2739211"/>
          </a:xfrm>
          <a:prstGeom prst="rect">
            <a:avLst/>
          </a:prstGeom>
        </p:spPr>
        <p:txBody>
          <a:bodyPr wrap="square">
            <a:spAutoFit/>
          </a:bodyPr>
          <a:lstStyle/>
          <a:p>
            <a:pPr fontAlgn="base"/>
            <a:r>
              <a:rPr lang="en-US" sz="2000" dirty="0">
                <a:latin typeface="Source Sans Pro" charset="0"/>
              </a:rPr>
              <a:t>A variable is NULL if</a:t>
            </a:r>
          </a:p>
          <a:p>
            <a:pPr fontAlgn="base">
              <a:buFont typeface="Arial" charset="0"/>
              <a:buChar char="•"/>
            </a:pPr>
            <a:r>
              <a:rPr lang="en-US" dirty="0">
                <a:latin typeface="inherit" charset="0"/>
              </a:rPr>
              <a:t> It has not been set to any value (undefined)</a:t>
            </a:r>
          </a:p>
          <a:p>
            <a:pPr fontAlgn="base">
              <a:buFont typeface="Arial" charset="0"/>
              <a:buChar char="•"/>
            </a:pPr>
            <a:r>
              <a:rPr lang="en-US" dirty="0">
                <a:latin typeface="inherit" charset="0"/>
              </a:rPr>
              <a:t> It has been assigned the constant NULL </a:t>
            </a:r>
          </a:p>
          <a:p>
            <a:pPr fontAlgn="base">
              <a:buFont typeface="Arial" charset="0"/>
              <a:buChar char="•"/>
            </a:pPr>
            <a:r>
              <a:rPr lang="en-US" dirty="0">
                <a:latin typeface="inherit" charset="0"/>
              </a:rPr>
              <a:t> It has been deleted using the unset function</a:t>
            </a:r>
          </a:p>
          <a:p>
            <a:pPr fontAlgn="base">
              <a:buFont typeface="Arial" charset="0"/>
              <a:buChar char="•"/>
            </a:pPr>
            <a:endParaRPr lang="en-US" dirty="0">
              <a:latin typeface="inherit" charset="0"/>
            </a:endParaRPr>
          </a:p>
          <a:p>
            <a:pPr fontAlgn="base"/>
            <a:r>
              <a:rPr lang="en-US" sz="2000" dirty="0">
                <a:latin typeface="Source Sans Pro" charset="0"/>
              </a:rPr>
              <a:t>Can test if a variable is NULL using the </a:t>
            </a:r>
            <a:r>
              <a:rPr lang="en-US" sz="2000" dirty="0" err="1">
                <a:latin typeface="Source Sans Pro" charset="0"/>
              </a:rPr>
              <a:t>isset</a:t>
            </a:r>
            <a:r>
              <a:rPr lang="en-US" sz="2000" dirty="0">
                <a:latin typeface="Source Sans Pro" charset="0"/>
              </a:rPr>
              <a:t> function</a:t>
            </a:r>
          </a:p>
          <a:p>
            <a:pPr fontAlgn="base"/>
            <a:endParaRPr lang="en-US" sz="2000" dirty="0">
              <a:latin typeface="Source Sans Pro" charset="0"/>
            </a:endParaRPr>
          </a:p>
          <a:p>
            <a:pPr fontAlgn="base"/>
            <a:endParaRPr lang="en-US" sz="2000" dirty="0">
              <a:latin typeface="Source Sans Pro" charset="0"/>
            </a:endParaRPr>
          </a:p>
          <a:p>
            <a:pPr fontAlgn="base"/>
            <a:r>
              <a:rPr lang="en-US" sz="2000" dirty="0">
                <a:latin typeface="Source Sans Pro" charset="0"/>
              </a:rPr>
              <a:t>NULL prints as an empty string (no output)</a:t>
            </a:r>
            <a:endParaRPr lang="en-US" sz="2000" b="0" i="0" dirty="0">
              <a:effectLst/>
              <a:latin typeface="Source Sans Pro" charset="0"/>
            </a:endParaRPr>
          </a:p>
        </p:txBody>
      </p:sp>
    </p:spTree>
    <p:extLst>
      <p:ext uri="{BB962C8B-B14F-4D97-AF65-F5344CB8AC3E}">
        <p14:creationId xmlns:p14="http://schemas.microsoft.com/office/powerpoint/2010/main" val="395218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Functions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9" name="Content Placeholder 2"/>
          <p:cNvSpPr>
            <a:spLocks noGrp="1"/>
          </p:cNvSpPr>
          <p:nvPr>
            <p:ph idx="1"/>
          </p:nvPr>
        </p:nvSpPr>
        <p:spPr>
          <a:xfrm>
            <a:off x="176530" y="1818218"/>
            <a:ext cx="8744823" cy="996857"/>
          </a:xfrm>
          <a:solidFill>
            <a:schemeClr val="bg1">
              <a:lumMod val="95000"/>
            </a:schemeClr>
          </a:solidFill>
          <a:ln w="19050">
            <a:solidFill>
              <a:schemeClr val="tx1"/>
            </a:solidFill>
          </a:ln>
        </p:spPr>
        <p:txBody>
          <a:bodyPr>
            <a:normAutofit fontScale="70000" lnSpcReduction="20000"/>
          </a:bodyPr>
          <a:lstStyle/>
          <a:p>
            <a:pPr marL="0" indent="0">
              <a:spcBef>
                <a:spcPts val="0"/>
              </a:spcBef>
              <a:buNone/>
            </a:pPr>
            <a:r>
              <a:rPr lang="en-US" dirty="0">
                <a:latin typeface="Courier New" panose="02070309020205020404" pitchFamily="49" charset="0"/>
                <a:cs typeface="Courier New" panose="02070309020205020404" pitchFamily="49" charset="0"/>
              </a:rPr>
              <a:t>function name(</a:t>
            </a:r>
            <a:r>
              <a:rPr lang="en-US" dirty="0" err="1">
                <a:latin typeface="Courier New" panose="02070309020205020404" pitchFamily="49" charset="0"/>
                <a:cs typeface="Courier New" panose="02070309020205020404" pitchFamily="49" charset="0"/>
              </a:rPr>
              <a:t>parameterName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parameterName</a:t>
            </a:r>
            <a:r>
              <a:rPr lang="en-US" dirty="0">
                <a:latin typeface="Courier New" panose="02070309020205020404" pitchFamily="49" charset="0"/>
                <a:cs typeface="Courier New" panose="02070309020205020404" pitchFamily="49" charset="0"/>
              </a:rPr>
              <a:t>) {</a:t>
            </a:r>
          </a:p>
          <a:p>
            <a:pPr marL="0" indent="0">
              <a:spcBef>
                <a:spcPts val="0"/>
              </a:spcBef>
              <a:buNone/>
            </a:pPr>
            <a:r>
              <a:rPr lang="en-US" dirty="0">
                <a:latin typeface="Courier New" panose="02070309020205020404" pitchFamily="49" charset="0"/>
                <a:cs typeface="Courier New" panose="02070309020205020404" pitchFamily="49" charset="0"/>
              </a:rPr>
              <a:t>  statements;</a:t>
            </a:r>
          </a:p>
          <a:p>
            <a:pPr marL="0" indent="0">
              <a:spcBef>
                <a:spcPts val="0"/>
              </a:spcBef>
              <a:buNone/>
            </a:pPr>
            <a:r>
              <a:rPr lang="en-US" dirty="0">
                <a:latin typeface="Courier New" panose="02070309020205020404" pitchFamily="49" charset="0"/>
                <a:cs typeface="Courier New" panose="02070309020205020404" pitchFamily="49" charset="0"/>
              </a:rPr>
              <a:t>}</a:t>
            </a:r>
            <a:endParaRPr lang="en-US" dirty="0">
              <a:solidFill>
                <a:schemeClr val="bg1">
                  <a:lumMod val="65000"/>
                </a:schemeClr>
              </a:solidFill>
              <a:latin typeface="Courier New" panose="02070309020205020404" pitchFamily="49" charset="0"/>
              <a:cs typeface="Courier New" panose="02070309020205020404" pitchFamily="49" charset="0"/>
            </a:endParaRPr>
          </a:p>
        </p:txBody>
      </p:sp>
      <p:sp>
        <p:nvSpPr>
          <p:cNvPr id="10" name="Rectangle 9"/>
          <p:cNvSpPr/>
          <p:nvPr/>
        </p:nvSpPr>
        <p:spPr>
          <a:xfrm>
            <a:off x="176530" y="3578929"/>
            <a:ext cx="8744823" cy="1200329"/>
          </a:xfrm>
          <a:prstGeom prst="rect">
            <a:avLst/>
          </a:prstGeom>
          <a:solidFill>
            <a:srgbClr val="EFF9FF"/>
          </a:solidFill>
          <a:ln w="19050">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function </a:t>
            </a:r>
            <a:r>
              <a:rPr lang="en-US" dirty="0" err="1">
                <a:latin typeface="Courier New" panose="02070309020205020404" pitchFamily="49" charset="0"/>
                <a:cs typeface="Courier New" panose="02070309020205020404" pitchFamily="49" charset="0"/>
              </a:rPr>
              <a:t>bmi</a:t>
            </a:r>
            <a:r>
              <a:rPr lang="en-US" dirty="0">
                <a:latin typeface="Courier New" panose="02070309020205020404" pitchFamily="49" charset="0"/>
                <a:cs typeface="Courier New" panose="02070309020205020404" pitchFamily="49" charset="0"/>
              </a:rPr>
              <a:t>($weight, $height) {</a:t>
            </a:r>
          </a:p>
          <a:p>
            <a:r>
              <a:rPr lang="en-US" dirty="0">
                <a:latin typeface="Courier New" panose="02070309020205020404" pitchFamily="49" charset="0"/>
                <a:cs typeface="Courier New" panose="02070309020205020404" pitchFamily="49" charset="0"/>
              </a:rPr>
              <a:t>  $result = 703 * $weight / $height / $height;</a:t>
            </a:r>
          </a:p>
          <a:p>
            <a:r>
              <a:rPr lang="en-US" dirty="0">
                <a:latin typeface="Courier New" panose="02070309020205020404" pitchFamily="49" charset="0"/>
                <a:cs typeface="Courier New" panose="02070309020205020404" pitchFamily="49" charset="0"/>
              </a:rPr>
              <a:t>  return $result;</a:t>
            </a:r>
          </a:p>
          <a:p>
            <a:r>
              <a:rPr lang="en-US" dirty="0">
                <a:latin typeface="Courier New" panose="02070309020205020404" pitchFamily="49" charset="0"/>
                <a:cs typeface="Courier New" panose="02070309020205020404" pitchFamily="49" charset="0"/>
              </a:rPr>
              <a:t>}</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5438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Calling Functions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8" name="Content Placeholder 2"/>
          <p:cNvSpPr>
            <a:spLocks noGrp="1"/>
          </p:cNvSpPr>
          <p:nvPr>
            <p:ph idx="1"/>
          </p:nvPr>
        </p:nvSpPr>
        <p:spPr>
          <a:xfrm>
            <a:off x="336550" y="1778495"/>
            <a:ext cx="7923964" cy="509840"/>
          </a:xfrm>
          <a:solidFill>
            <a:schemeClr val="bg1">
              <a:lumMod val="95000"/>
            </a:schemeClr>
          </a:solidFill>
          <a:ln w="19050">
            <a:solidFill>
              <a:schemeClr val="tx1"/>
            </a:solidFill>
          </a:ln>
        </p:spPr>
        <p:txBody>
          <a:bodyPr>
            <a:normAutofit fontScale="85000" lnSpcReduction="10000"/>
          </a:bodyPr>
          <a:lstStyle/>
          <a:p>
            <a:pPr marL="0" indent="0">
              <a:buNone/>
            </a:pPr>
            <a:r>
              <a:rPr lang="en-US" dirty="0">
                <a:latin typeface="Courier New" panose="02070309020205020404" pitchFamily="49" charset="0"/>
                <a:cs typeface="Courier New" panose="02070309020205020404" pitchFamily="49" charset="0"/>
              </a:rPr>
              <a:t>name(expression, ..., expression);                           </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11" name="Rectangle 10"/>
          <p:cNvSpPr/>
          <p:nvPr/>
        </p:nvSpPr>
        <p:spPr>
          <a:xfrm>
            <a:off x="361950" y="2632432"/>
            <a:ext cx="8045450" cy="923330"/>
          </a:xfrm>
          <a:prstGeom prst="rect">
            <a:avLst/>
          </a:prstGeom>
          <a:solidFill>
            <a:srgbClr val="EFF9FF"/>
          </a:solidFill>
          <a:ln w="19050">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$w = 163;  </a:t>
            </a:r>
            <a:r>
              <a:rPr lang="en-US" dirty="0">
                <a:solidFill>
                  <a:srgbClr val="00B050"/>
                </a:solidFill>
                <a:latin typeface="Courier New" panose="02070309020205020404" pitchFamily="49" charset="0"/>
                <a:cs typeface="Courier New" panose="02070309020205020404" pitchFamily="49" charset="0"/>
              </a:rPr>
              <a:t># pounds</a:t>
            </a:r>
          </a:p>
          <a:p>
            <a:r>
              <a:rPr lang="en-US" dirty="0">
                <a:latin typeface="Courier New" panose="02070309020205020404" pitchFamily="49" charset="0"/>
                <a:cs typeface="Courier New" panose="02070309020205020404" pitchFamily="49" charset="0"/>
              </a:rPr>
              <a:t>$h = 70;   </a:t>
            </a:r>
            <a:r>
              <a:rPr lang="en-US" dirty="0">
                <a:solidFill>
                  <a:srgbClr val="00B050"/>
                </a:solidFill>
                <a:latin typeface="Courier New" panose="02070309020205020404" pitchFamily="49" charset="0"/>
                <a:cs typeface="Courier New" panose="02070309020205020404" pitchFamily="49" charset="0"/>
              </a:rPr>
              <a:t># inches</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my_bmi</a:t>
            </a:r>
            <a:r>
              <a:rPr lang="en-US" dirty="0">
                <a:latin typeface="Courier New" panose="02070309020205020404" pitchFamily="49" charset="0"/>
                <a:cs typeface="Courier New" panose="02070309020205020404" pitchFamily="49" charset="0"/>
              </a:rPr>
              <a:t> = </a:t>
            </a:r>
            <a:r>
              <a:rPr lang="en-US" dirty="0" err="1">
                <a:solidFill>
                  <a:srgbClr val="C00000"/>
                </a:solidFill>
                <a:latin typeface="Courier New" panose="02070309020205020404" pitchFamily="49" charset="0"/>
                <a:cs typeface="Courier New" panose="02070309020205020404" pitchFamily="49" charset="0"/>
              </a:rPr>
              <a:t>bmi</a:t>
            </a:r>
            <a:r>
              <a:rPr lang="en-US" dirty="0">
                <a:solidFill>
                  <a:srgbClr val="C00000"/>
                </a:solidFill>
                <a:latin typeface="Courier New" panose="02070309020205020404" pitchFamily="49" charset="0"/>
                <a:cs typeface="Courier New" panose="02070309020205020404" pitchFamily="49" charset="0"/>
              </a:rPr>
              <a:t>($w, $h)</a:t>
            </a:r>
            <a:r>
              <a:rPr lang="en-US" dirty="0">
                <a:latin typeface="Courier New" panose="02070309020205020404" pitchFamily="49" charset="0"/>
                <a:cs typeface="Courier New" panose="02070309020205020404" pitchFamily="49" charset="0"/>
              </a:rPr>
              <a:t>;                                               </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12" name="Rectangle 11"/>
          <p:cNvSpPr/>
          <p:nvPr/>
        </p:nvSpPr>
        <p:spPr>
          <a:xfrm>
            <a:off x="98425" y="3998544"/>
            <a:ext cx="7923964" cy="461665"/>
          </a:xfrm>
          <a:prstGeom prst="rect">
            <a:avLst/>
          </a:prstGeom>
        </p:spPr>
        <p:txBody>
          <a:bodyPr wrap="none">
            <a:spAutoFit/>
          </a:bodyPr>
          <a:lstStyle/>
          <a:p>
            <a:pPr marL="342900" indent="-342900">
              <a:buFont typeface="Arial" panose="020B0604020202020204" pitchFamily="34" charset="0"/>
              <a:buChar char="•"/>
            </a:pPr>
            <a:r>
              <a:rPr lang="en-US" sz="2400" dirty="0"/>
              <a:t>if the wrong number of parameters are passed, it's an error</a:t>
            </a:r>
          </a:p>
        </p:txBody>
      </p:sp>
    </p:spTree>
    <p:extLst>
      <p:ext uri="{BB962C8B-B14F-4D97-AF65-F5344CB8AC3E}">
        <p14:creationId xmlns:p14="http://schemas.microsoft.com/office/powerpoint/2010/main" val="95369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008000"/>
                </a:solidFill>
                <a:latin typeface="Century Gothic"/>
                <a:cs typeface="Century Gothic"/>
              </a:rPr>
              <a:t>Variable scope: global and local </a:t>
            </a:r>
            <a:r>
              <a:rPr lang="en-US" sz="3200" b="1" dirty="0" err="1">
                <a:solidFill>
                  <a:srgbClr val="008000"/>
                </a:solidFill>
                <a:latin typeface="Century Gothic"/>
                <a:cs typeface="Century Gothic"/>
              </a:rPr>
              <a:t>vars</a:t>
            </a:r>
            <a:endParaRPr lang="en-US" sz="3200" b="1" dirty="0">
              <a:solidFill>
                <a:srgbClr val="008000"/>
              </a:solidFill>
              <a:latin typeface="Century Gothic"/>
              <a:cs typeface="Century Gothic"/>
            </a:endParaRP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9" name="Content Placeholder 2"/>
          <p:cNvSpPr>
            <a:spLocks noGrp="1"/>
          </p:cNvSpPr>
          <p:nvPr>
            <p:ph idx="1"/>
          </p:nvPr>
        </p:nvSpPr>
        <p:spPr>
          <a:xfrm>
            <a:off x="287655" y="1671109"/>
            <a:ext cx="8713470" cy="2885016"/>
          </a:xfrm>
          <a:solidFill>
            <a:srgbClr val="EFF9FF"/>
          </a:solidFill>
          <a:ln w="19050">
            <a:solidFill>
              <a:schemeClr val="tx1"/>
            </a:solidFill>
          </a:ln>
        </p:spPr>
        <p:txBody>
          <a:bodyPr>
            <a:normAutofit fontScale="62500" lnSpcReduction="20000"/>
          </a:bodyPr>
          <a:lstStyle/>
          <a:p>
            <a:pPr marL="0" indent="0">
              <a:spcBef>
                <a:spcPts val="0"/>
              </a:spcBef>
              <a:buNone/>
            </a:pPr>
            <a:r>
              <a:rPr lang="en-US" dirty="0">
                <a:latin typeface="Courier New" panose="02070309020205020404" pitchFamily="49" charset="0"/>
                <a:cs typeface="Courier New" panose="02070309020205020404" pitchFamily="49" charset="0"/>
              </a:rPr>
              <a:t>$school = ”AU";                   </a:t>
            </a:r>
            <a:r>
              <a:rPr lang="en-US" dirty="0">
                <a:solidFill>
                  <a:srgbClr val="00B050"/>
                </a:solidFill>
                <a:latin typeface="Courier New" panose="02070309020205020404" pitchFamily="49" charset="0"/>
                <a:cs typeface="Courier New" panose="02070309020205020404" pitchFamily="49" charset="0"/>
              </a:rPr>
              <a:t># global</a:t>
            </a:r>
          </a:p>
          <a:p>
            <a:pPr marL="0" indent="0">
              <a:spcBef>
                <a:spcPts val="0"/>
              </a:spcBef>
              <a:buNone/>
            </a:pPr>
            <a:r>
              <a:rPr lang="en-US" dirty="0">
                <a:latin typeface="Courier New" panose="02070309020205020404" pitchFamily="49" charset="0"/>
                <a:cs typeface="Courier New" panose="02070309020205020404" pitchFamily="49" charset="0"/>
              </a:rPr>
              <a:t>...</a:t>
            </a:r>
          </a:p>
          <a:p>
            <a:pPr marL="0" indent="0">
              <a:spcBef>
                <a:spcPts val="0"/>
              </a:spcBef>
              <a:buNone/>
            </a:pP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function downgrade() {</a:t>
            </a:r>
          </a:p>
          <a:p>
            <a:pPr marL="0" indent="0">
              <a:spcBef>
                <a:spcPts val="0"/>
              </a:spcBef>
              <a:buNone/>
            </a:pPr>
            <a:r>
              <a:rPr lang="en-US" dirty="0">
                <a:latin typeface="Courier New" panose="02070309020205020404" pitchFamily="49" charset="0"/>
                <a:cs typeface="Courier New" panose="02070309020205020404" pitchFamily="49" charset="0"/>
              </a:rPr>
              <a:t>  </a:t>
            </a:r>
            <a:r>
              <a:rPr lang="en-US" dirty="0">
                <a:solidFill>
                  <a:srgbClr val="C00000"/>
                </a:solidFill>
                <a:latin typeface="Courier New" panose="02070309020205020404" pitchFamily="49" charset="0"/>
                <a:cs typeface="Courier New" panose="02070309020205020404" pitchFamily="49" charset="0"/>
              </a:rPr>
              <a:t>global $school;</a:t>
            </a:r>
          </a:p>
          <a:p>
            <a:pPr marL="0" indent="0">
              <a:spcBef>
                <a:spcPts val="0"/>
              </a:spcBef>
              <a:buNone/>
            </a:pPr>
            <a:r>
              <a:rPr lang="en-US" dirty="0">
                <a:latin typeface="Courier New" panose="02070309020205020404" pitchFamily="49" charset="0"/>
                <a:cs typeface="Courier New" panose="02070309020205020404" pitchFamily="49" charset="0"/>
              </a:rPr>
              <a:t>  $suffix = "(Washington)";        </a:t>
            </a:r>
            <a:r>
              <a:rPr lang="en-US" dirty="0">
                <a:solidFill>
                  <a:srgbClr val="00B050"/>
                </a:solidFill>
                <a:latin typeface="Courier New" panose="02070309020205020404" pitchFamily="49" charset="0"/>
                <a:cs typeface="Courier New" panose="02070309020205020404" pitchFamily="49" charset="0"/>
              </a:rPr>
              <a:t># local</a:t>
            </a:r>
          </a:p>
          <a:p>
            <a:pPr marL="0" indent="0">
              <a:spcBef>
                <a:spcPts val="0"/>
              </a:spcBef>
              <a:buNone/>
            </a:pP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  $school = "$school $suffix";</a:t>
            </a:r>
          </a:p>
          <a:p>
            <a:pPr marL="0" indent="0">
              <a:spcBef>
                <a:spcPts val="0"/>
              </a:spcBef>
              <a:buNone/>
            </a:pPr>
            <a:r>
              <a:rPr lang="en-US" dirty="0">
                <a:latin typeface="Courier New" panose="02070309020205020404" pitchFamily="49" charset="0"/>
                <a:cs typeface="Courier New" panose="02070309020205020404" pitchFamily="49" charset="0"/>
              </a:rPr>
              <a:t>  print "$school\n";</a:t>
            </a:r>
          </a:p>
          <a:p>
            <a:pPr marL="0" indent="0">
              <a:spcBef>
                <a:spcPts val="0"/>
              </a:spcBef>
              <a:buNone/>
            </a:pPr>
            <a:r>
              <a:rPr lang="en-US" dirty="0">
                <a:latin typeface="Courier New" panose="02070309020205020404" pitchFamily="49" charset="0"/>
                <a:cs typeface="Courier New" panose="02070309020205020404" pitchFamily="49" charset="0"/>
              </a:rPr>
              <a:t>}                                                            </a:t>
            </a:r>
            <a:r>
              <a:rPr lang="en-US" b="1" dirty="0">
                <a:solidFill>
                  <a:schemeClr val="bg1">
                    <a:lumMod val="65000"/>
                  </a:schemeClr>
                </a:solidFill>
                <a:latin typeface="Courier New" panose="02070309020205020404" pitchFamily="49" charset="0"/>
                <a:cs typeface="Courier New" panose="02070309020205020404" pitchFamily="49" charset="0"/>
              </a:rPr>
              <a:t>PHP</a:t>
            </a:r>
          </a:p>
        </p:txBody>
      </p:sp>
      <p:sp>
        <p:nvSpPr>
          <p:cNvPr id="10" name="Rectangle 9"/>
          <p:cNvSpPr/>
          <p:nvPr/>
        </p:nvSpPr>
        <p:spPr>
          <a:xfrm>
            <a:off x="128905" y="5028244"/>
            <a:ext cx="8872220" cy="1785104"/>
          </a:xfrm>
          <a:prstGeom prst="rect">
            <a:avLst/>
          </a:prstGeom>
        </p:spPr>
        <p:txBody>
          <a:bodyPr wrap="square">
            <a:spAutoFit/>
          </a:bodyPr>
          <a:lstStyle/>
          <a:p>
            <a:pPr marL="342900" indent="-342900">
              <a:buFont typeface="Arial" panose="020B0604020202020204" pitchFamily="34" charset="0"/>
              <a:buChar char="•"/>
            </a:pPr>
            <a:r>
              <a:rPr lang="en-US" sz="2200" dirty="0"/>
              <a:t>variables declared in a function are local to that function; others are global</a:t>
            </a:r>
          </a:p>
          <a:p>
            <a:pPr marL="342900" indent="-342900">
              <a:buFont typeface="Arial" panose="020B0604020202020204" pitchFamily="34" charset="0"/>
              <a:buChar char="•"/>
            </a:pPr>
            <a:r>
              <a:rPr lang="en-US" sz="2200" dirty="0"/>
              <a:t>if a function wants to use a global variable, it must have a global statement</a:t>
            </a:r>
          </a:p>
          <a:p>
            <a:pPr marL="800100" lvl="1" indent="-342900">
              <a:buFont typeface="Arial" panose="020B0604020202020204" pitchFamily="34" charset="0"/>
              <a:buChar char="•"/>
            </a:pPr>
            <a:r>
              <a:rPr lang="en-US" sz="2200" dirty="0"/>
              <a:t>but don't abuse this; mostly you should use parameters</a:t>
            </a:r>
          </a:p>
        </p:txBody>
      </p:sp>
    </p:spTree>
    <p:extLst>
      <p:ext uri="{BB962C8B-B14F-4D97-AF65-F5344CB8AC3E}">
        <p14:creationId xmlns:p14="http://schemas.microsoft.com/office/powerpoint/2010/main" val="3263495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008000"/>
                </a:solidFill>
                <a:latin typeface="Century Gothic"/>
                <a:cs typeface="Century Gothic"/>
              </a:rPr>
              <a:t>Default Parameter Value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8" name="Content Placeholder 2"/>
          <p:cNvSpPr>
            <a:spLocks noGrp="1"/>
          </p:cNvSpPr>
          <p:nvPr>
            <p:ph idx="1"/>
          </p:nvPr>
        </p:nvSpPr>
        <p:spPr>
          <a:xfrm>
            <a:off x="160655" y="1453622"/>
            <a:ext cx="8983345" cy="784753"/>
          </a:xfrm>
          <a:solidFill>
            <a:schemeClr val="bg1">
              <a:lumMod val="95000"/>
            </a:schemeClr>
          </a:solidFill>
          <a:ln w="19050">
            <a:solidFill>
              <a:schemeClr val="tx1"/>
            </a:solidFill>
          </a:ln>
        </p:spPr>
        <p:txBody>
          <a:bodyPr>
            <a:normAutofit fontScale="85000" lnSpcReduction="10000"/>
          </a:bodyPr>
          <a:lstStyle/>
          <a:p>
            <a:pPr marL="0" indent="0">
              <a:spcBef>
                <a:spcPts val="0"/>
              </a:spcBef>
              <a:buNone/>
            </a:pPr>
            <a:r>
              <a:rPr lang="en-US" sz="1900" dirty="0">
                <a:latin typeface="Courier New" panose="02070309020205020404" pitchFamily="49" charset="0"/>
                <a:cs typeface="Courier New" panose="02070309020205020404" pitchFamily="49" charset="0"/>
              </a:rPr>
              <a:t>function name(</a:t>
            </a:r>
            <a:r>
              <a:rPr lang="en-US" sz="1900" dirty="0" err="1">
                <a:latin typeface="Courier New" panose="02070309020205020404" pitchFamily="49" charset="0"/>
                <a:cs typeface="Courier New" panose="02070309020205020404" pitchFamily="49" charset="0"/>
              </a:rPr>
              <a:t>parameterName</a:t>
            </a:r>
            <a:r>
              <a:rPr lang="en-US" sz="1900" dirty="0">
                <a:latin typeface="Courier New" panose="02070309020205020404" pitchFamily="49" charset="0"/>
                <a:cs typeface="Courier New" panose="02070309020205020404" pitchFamily="49" charset="0"/>
              </a:rPr>
              <a:t> = value, ..., </a:t>
            </a:r>
            <a:r>
              <a:rPr lang="en-US" sz="1900" dirty="0" err="1">
                <a:latin typeface="Courier New" panose="02070309020205020404" pitchFamily="49" charset="0"/>
                <a:cs typeface="Courier New" panose="02070309020205020404" pitchFamily="49" charset="0"/>
              </a:rPr>
              <a:t>parameterName</a:t>
            </a:r>
            <a:r>
              <a:rPr lang="en-US" sz="1900" dirty="0">
                <a:latin typeface="Courier New" panose="02070309020205020404" pitchFamily="49" charset="0"/>
                <a:cs typeface="Courier New" panose="02070309020205020404" pitchFamily="49" charset="0"/>
              </a:rPr>
              <a:t> = value) {</a:t>
            </a:r>
          </a:p>
          <a:p>
            <a:pPr marL="0" indent="0">
              <a:spcBef>
                <a:spcPts val="0"/>
              </a:spcBef>
              <a:buNone/>
            </a:pPr>
            <a:r>
              <a:rPr lang="en-US" sz="1900" dirty="0">
                <a:latin typeface="Courier New" panose="02070309020205020404" pitchFamily="49" charset="0"/>
                <a:cs typeface="Courier New" panose="02070309020205020404" pitchFamily="49" charset="0"/>
              </a:rPr>
              <a:t>  statements;</a:t>
            </a:r>
          </a:p>
          <a:p>
            <a:pPr marL="0" indent="0">
              <a:spcBef>
                <a:spcPts val="0"/>
              </a:spcBef>
              <a:buNone/>
            </a:pPr>
            <a:r>
              <a:rPr lang="en-US" sz="1900" dirty="0">
                <a:latin typeface="Courier New" panose="02070309020205020404" pitchFamily="49" charset="0"/>
                <a:cs typeface="Courier New" panose="02070309020205020404" pitchFamily="49" charset="0"/>
              </a:rPr>
              <a:t>}                                                                </a:t>
            </a:r>
            <a:r>
              <a:rPr lang="en-US" sz="1900" b="1" dirty="0">
                <a:solidFill>
                  <a:schemeClr val="bg1">
                    <a:lumMod val="65000"/>
                  </a:schemeClr>
                </a:solidFill>
                <a:latin typeface="Courier New" panose="02070309020205020404" pitchFamily="49" charset="0"/>
                <a:cs typeface="Courier New" panose="02070309020205020404" pitchFamily="49" charset="0"/>
              </a:rPr>
              <a:t>PHP</a:t>
            </a:r>
          </a:p>
        </p:txBody>
      </p:sp>
      <p:sp>
        <p:nvSpPr>
          <p:cNvPr id="11" name="Rectangle 10"/>
          <p:cNvSpPr/>
          <p:nvPr/>
        </p:nvSpPr>
        <p:spPr>
          <a:xfrm>
            <a:off x="160655" y="2743200"/>
            <a:ext cx="8983345" cy="2308324"/>
          </a:xfrm>
          <a:prstGeom prst="rect">
            <a:avLst/>
          </a:prstGeom>
          <a:solidFill>
            <a:srgbClr val="EFF9FF"/>
          </a:solidFill>
          <a:ln w="19050">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function </a:t>
            </a:r>
            <a:r>
              <a:rPr lang="en-US" dirty="0" err="1">
                <a:latin typeface="Courier New" panose="02070309020205020404" pitchFamily="49" charset="0"/>
                <a:cs typeface="Courier New" panose="02070309020205020404" pitchFamily="49" charset="0"/>
              </a:rPr>
              <a:t>print_separated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 $separator = ", ") {</a:t>
            </a:r>
          </a:p>
          <a:p>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strlen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 &gt; 0) {</a:t>
            </a:r>
          </a:p>
          <a:p>
            <a:r>
              <a:rPr lang="en-US" dirty="0">
                <a:latin typeface="Courier New" panose="02070309020205020404" pitchFamily="49" charset="0"/>
                <a:cs typeface="Courier New" panose="02070309020205020404" pitchFamily="49" charset="0"/>
              </a:rPr>
              <a:t>    print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[0];</a:t>
            </a:r>
          </a:p>
          <a:p>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strlen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print $separator .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12" name="Rectangle 11"/>
          <p:cNvSpPr/>
          <p:nvPr/>
        </p:nvSpPr>
        <p:spPr>
          <a:xfrm>
            <a:off x="160655" y="5221335"/>
            <a:ext cx="8983345" cy="923330"/>
          </a:xfrm>
          <a:prstGeom prst="rect">
            <a:avLst/>
          </a:prstGeom>
          <a:solidFill>
            <a:srgbClr val="EFF9FF"/>
          </a:solidFill>
          <a:ln w="19050">
            <a:solidFill>
              <a:schemeClr val="tx1"/>
            </a:solidFill>
          </a:ln>
        </p:spPr>
        <p:txBody>
          <a:bodyPr wrap="square">
            <a:spAutoFit/>
          </a:bodyPr>
          <a:lstStyle/>
          <a:p>
            <a:r>
              <a:rPr lang="en-US" dirty="0" err="1">
                <a:latin typeface="Courier New" panose="02070309020205020404" pitchFamily="49" charset="0"/>
                <a:cs typeface="Courier New" panose="02070309020205020404" pitchFamily="49" charset="0"/>
              </a:rPr>
              <a:t>print_separated</a:t>
            </a:r>
            <a:r>
              <a:rPr lang="en-US" dirty="0">
                <a:latin typeface="Courier New" panose="02070309020205020404" pitchFamily="49" charset="0"/>
                <a:cs typeface="Courier New" panose="02070309020205020404" pitchFamily="49" charset="0"/>
              </a:rPr>
              <a:t>("hello");        </a:t>
            </a:r>
            <a:r>
              <a:rPr lang="en-US" dirty="0">
                <a:solidFill>
                  <a:srgbClr val="00B050"/>
                </a:solidFill>
                <a:latin typeface="Courier New" panose="02070309020205020404" pitchFamily="49" charset="0"/>
                <a:cs typeface="Courier New" panose="02070309020205020404" pitchFamily="49" charset="0"/>
              </a:rPr>
              <a:t># h, e, l, l, o</a:t>
            </a:r>
          </a:p>
          <a:p>
            <a:r>
              <a:rPr lang="en-US" dirty="0" err="1">
                <a:latin typeface="Courier New" panose="02070309020205020404" pitchFamily="49" charset="0"/>
                <a:cs typeface="Courier New" panose="02070309020205020404" pitchFamily="49" charset="0"/>
              </a:rPr>
              <a:t>print_separated</a:t>
            </a:r>
            <a:r>
              <a:rPr lang="en-US" dirty="0">
                <a:latin typeface="Courier New" panose="02070309020205020404" pitchFamily="49" charset="0"/>
                <a:cs typeface="Courier New" panose="02070309020205020404" pitchFamily="49" charset="0"/>
              </a:rPr>
              <a:t>("hello", "-");   </a:t>
            </a:r>
            <a:r>
              <a:rPr lang="en-US" dirty="0">
                <a:solidFill>
                  <a:srgbClr val="00B050"/>
                </a:solidFill>
                <a:latin typeface="Courier New" panose="02070309020205020404" pitchFamily="49" charset="0"/>
                <a:cs typeface="Courier New" panose="02070309020205020404" pitchFamily="49" charset="0"/>
              </a:rPr>
              <a:t># h-e-l-l-o                         </a:t>
            </a:r>
            <a:r>
              <a:rPr lang="en-US" b="1" dirty="0">
                <a:solidFill>
                  <a:schemeClr val="bg1">
                    <a:lumMod val="65000"/>
                  </a:schemeClr>
                </a:solidFill>
                <a:latin typeface="Courier New" panose="02070309020205020404" pitchFamily="49" charset="0"/>
                <a:cs typeface="Courier New" panose="02070309020205020404" pitchFamily="49" charset="0"/>
              </a:rPr>
              <a:t>PHP</a:t>
            </a:r>
          </a:p>
        </p:txBody>
      </p:sp>
      <p:sp>
        <p:nvSpPr>
          <p:cNvPr id="14" name="Rectangle 13"/>
          <p:cNvSpPr/>
          <p:nvPr/>
        </p:nvSpPr>
        <p:spPr>
          <a:xfrm>
            <a:off x="160655" y="6263176"/>
            <a:ext cx="8983345" cy="430887"/>
          </a:xfrm>
          <a:prstGeom prst="rect">
            <a:avLst/>
          </a:prstGeom>
        </p:spPr>
        <p:txBody>
          <a:bodyPr wrap="square">
            <a:spAutoFit/>
          </a:bodyPr>
          <a:lstStyle/>
          <a:p>
            <a:pPr>
              <a:buFont typeface="Arial" panose="020B0604020202020204" pitchFamily="34" charset="0"/>
              <a:buChar char="•"/>
            </a:pPr>
            <a:r>
              <a:rPr lang="en-US" sz="2200" dirty="0">
                <a:solidFill>
                  <a:srgbClr val="000000"/>
                </a:solidFill>
                <a:latin typeface="Calibri" panose="020F0502020204030204" pitchFamily="34" charset="0"/>
              </a:rPr>
              <a:t>   if no value is passed, the default will be used (defaults must come last)</a:t>
            </a:r>
            <a:endParaRPr lang="en-US" sz="22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800888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8000"/>
                </a:solidFill>
                <a:latin typeface="Century Gothic"/>
                <a:cs typeface="Century Gothic"/>
              </a:rPr>
              <a:t>Today’s lecture</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6" name="Content Placeholder 5"/>
          <p:cNvSpPr>
            <a:spLocks noGrp="1"/>
          </p:cNvSpPr>
          <p:nvPr>
            <p:ph idx="1"/>
          </p:nvPr>
        </p:nvSpPr>
        <p:spPr/>
        <p:txBody>
          <a:bodyPr>
            <a:normAutofit fontScale="92500" lnSpcReduction="20000"/>
          </a:bodyPr>
          <a:lstStyle/>
          <a:p>
            <a:pPr marL="0" indent="0">
              <a:buNone/>
            </a:pPr>
            <a:r>
              <a:rPr lang="en-US" dirty="0"/>
              <a:t>More on basic PHP</a:t>
            </a:r>
          </a:p>
          <a:p>
            <a:pPr marL="0" indent="0">
              <a:buNone/>
            </a:pPr>
            <a:endParaRPr lang="en-US" dirty="0"/>
          </a:p>
          <a:p>
            <a:pPr marL="0" indent="0">
              <a:buNone/>
            </a:pPr>
            <a:r>
              <a:rPr lang="en-US" dirty="0"/>
              <a:t>Query parameters</a:t>
            </a:r>
          </a:p>
          <a:p>
            <a:pPr marL="0" indent="0">
              <a:buNone/>
            </a:pPr>
            <a:endParaRPr lang="en-US" dirty="0"/>
          </a:p>
          <a:p>
            <a:pPr marL="0" indent="0">
              <a:buNone/>
            </a:pPr>
            <a:r>
              <a:rPr lang="en-US" dirty="0"/>
              <a:t>Web services</a:t>
            </a:r>
          </a:p>
          <a:p>
            <a:pPr marL="0" indent="0">
              <a:buNone/>
            </a:pPr>
            <a:endParaRPr lang="en-US" dirty="0"/>
          </a:p>
          <a:p>
            <a:pPr marL="0" indent="0">
              <a:buNone/>
            </a:pPr>
            <a:r>
              <a:rPr lang="en-US" dirty="0"/>
              <a:t>JSON/File processing</a:t>
            </a:r>
          </a:p>
          <a:p>
            <a:pPr marL="0" indent="0">
              <a:buNone/>
            </a:pPr>
            <a:endParaRPr lang="en-US" dirty="0"/>
          </a:p>
          <a:p>
            <a:pPr marL="0" indent="0">
              <a:buNone/>
            </a:pPr>
            <a:r>
              <a:rPr lang="en-US" dirty="0"/>
              <a:t>Exercises: music page</a:t>
            </a:r>
          </a:p>
        </p:txBody>
      </p:sp>
    </p:spTree>
    <p:extLst>
      <p:ext uri="{BB962C8B-B14F-4D97-AF65-F5344CB8AC3E}">
        <p14:creationId xmlns:p14="http://schemas.microsoft.com/office/powerpoint/2010/main" val="4063414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008000"/>
                </a:solidFill>
                <a:latin typeface="Century Gothic"/>
                <a:cs typeface="Century Gothic"/>
              </a:rPr>
              <a:t>Query strings and parameters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5" name="Content Placeholder 2"/>
          <p:cNvSpPr>
            <a:spLocks noGrp="1"/>
          </p:cNvSpPr>
          <p:nvPr>
            <p:ph idx="1"/>
          </p:nvPr>
        </p:nvSpPr>
        <p:spPr>
          <a:xfrm>
            <a:off x="265366" y="1845734"/>
            <a:ext cx="8421434" cy="489962"/>
          </a:xfrm>
          <a:solidFill>
            <a:srgbClr val="EBF8FF"/>
          </a:solidFill>
          <a:ln w="19050">
            <a:solidFill>
              <a:schemeClr val="tx1"/>
            </a:solidFill>
          </a:ln>
        </p:spPr>
        <p:txBody>
          <a:bodyPr>
            <a:normAutofit fontScale="92500" lnSpcReduction="20000"/>
          </a:bodyPr>
          <a:lstStyle/>
          <a:p>
            <a:pPr marL="0" indent="0">
              <a:buNone/>
            </a:pPr>
            <a:r>
              <a:rPr lang="en-US" dirty="0" err="1">
                <a:latin typeface="Courier New" panose="02070309020205020404" pitchFamily="49" charset="0"/>
                <a:cs typeface="Courier New" panose="02070309020205020404" pitchFamily="49" charset="0"/>
              </a:rPr>
              <a:t>URL</a:t>
            </a:r>
            <a:r>
              <a:rPr lang="en-US" dirty="0" err="1">
                <a:solidFill>
                  <a:srgbClr val="C00000"/>
                </a:solidFill>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value</a:t>
            </a:r>
            <a:r>
              <a:rPr lang="en-US" dirty="0" err="1">
                <a:solidFill>
                  <a:srgbClr val="C00000"/>
                </a:solidFill>
                <a:latin typeface="Courier New" panose="02070309020205020404" pitchFamily="49" charset="0"/>
                <a:cs typeface="Courier New" panose="02070309020205020404" pitchFamily="49" charset="0"/>
              </a:rPr>
              <a:t>&amp;</a:t>
            </a:r>
            <a:r>
              <a:rPr lang="en-US" dirty="0" err="1">
                <a:latin typeface="Courier New" panose="02070309020205020404" pitchFamily="49" charset="0"/>
                <a:cs typeface="Courier New" panose="02070309020205020404" pitchFamily="49" charset="0"/>
              </a:rPr>
              <a:t>name</a:t>
            </a:r>
            <a:r>
              <a:rPr lang="en-US" dirty="0">
                <a:latin typeface="Courier New" panose="02070309020205020404" pitchFamily="49" charset="0"/>
                <a:cs typeface="Courier New" panose="02070309020205020404" pitchFamily="49" charset="0"/>
              </a:rPr>
              <a:t>=value...</a:t>
            </a:r>
          </a:p>
        </p:txBody>
      </p:sp>
      <p:sp>
        <p:nvSpPr>
          <p:cNvPr id="6" name="Rectangle 5"/>
          <p:cNvSpPr/>
          <p:nvPr/>
        </p:nvSpPr>
        <p:spPr>
          <a:xfrm>
            <a:off x="265366" y="2675003"/>
            <a:ext cx="8745986" cy="923330"/>
          </a:xfrm>
          <a:prstGeom prst="rect">
            <a:avLst/>
          </a:prstGeom>
          <a:solidFill>
            <a:srgbClr val="EBF8FF"/>
          </a:solidFill>
          <a:ln w="19050">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http://www.google.com/search</a:t>
            </a:r>
            <a:r>
              <a:rPr lang="en-US" dirty="0">
                <a:solidFill>
                  <a:srgbClr val="C00000"/>
                </a:solidFill>
                <a:latin typeface="Courier New" panose="02070309020205020404" pitchFamily="49" charset="0"/>
                <a:cs typeface="Courier New" panose="02070309020205020404" pitchFamily="49" charset="0"/>
              </a:rPr>
              <a:t>?q=Romney</a:t>
            </a:r>
          </a:p>
          <a:p>
            <a:r>
              <a:rPr lang="en-US" dirty="0">
                <a:latin typeface="Courier New" panose="02070309020205020404" pitchFamily="49" charset="0"/>
                <a:cs typeface="Courier New" panose="02070309020205020404" pitchFamily="49" charset="0"/>
              </a:rPr>
              <a:t>http://example.com/student_login.php</a:t>
            </a:r>
            <a:r>
              <a:rPr lang="en-US" dirty="0">
                <a:solidFill>
                  <a:srgbClr val="C00000"/>
                </a:solidFill>
                <a:latin typeface="Courier New" panose="02070309020205020404" pitchFamily="49" charset="0"/>
                <a:cs typeface="Courier New" panose="02070309020205020404" pitchFamily="49" charset="0"/>
              </a:rPr>
              <a:t>?username=obourn&amp;id=1234567</a:t>
            </a:r>
          </a:p>
        </p:txBody>
      </p:sp>
      <p:sp>
        <p:nvSpPr>
          <p:cNvPr id="7" name="Rectangle 6"/>
          <p:cNvSpPr/>
          <p:nvPr/>
        </p:nvSpPr>
        <p:spPr>
          <a:xfrm>
            <a:off x="0" y="3320550"/>
            <a:ext cx="9144000" cy="3570208"/>
          </a:xfrm>
          <a:prstGeom prst="rect">
            <a:avLst/>
          </a:prstGeom>
        </p:spPr>
        <p:txBody>
          <a:bodyPr wrap="square">
            <a:spAutoFit/>
          </a:bodyPr>
          <a:lstStyle/>
          <a:p>
            <a:endParaRPr lang="en-US" sz="2200" dirty="0"/>
          </a:p>
          <a:p>
            <a:pPr marL="342900" indent="-342900">
              <a:spcBef>
                <a:spcPts val="1200"/>
              </a:spcBef>
              <a:buFont typeface="Arial" panose="020B0604020202020204" pitchFamily="34" charset="0"/>
              <a:buChar char="•"/>
            </a:pPr>
            <a:r>
              <a:rPr lang="en-US" sz="2200" b="1" dirty="0"/>
              <a:t>query string</a:t>
            </a:r>
            <a:r>
              <a:rPr lang="en-US" sz="2200" dirty="0"/>
              <a:t>: a set of parameters passed from a browser to a web server</a:t>
            </a:r>
          </a:p>
          <a:p>
            <a:pPr marL="800100" lvl="1" indent="-342900">
              <a:spcBef>
                <a:spcPts val="1200"/>
              </a:spcBef>
              <a:buFont typeface="Arial" panose="020B0604020202020204" pitchFamily="34" charset="0"/>
              <a:buChar char="•"/>
            </a:pPr>
            <a:r>
              <a:rPr lang="en-US" sz="2200" dirty="0"/>
              <a:t>often passed by placing name/value pairs at the end of a URL</a:t>
            </a:r>
          </a:p>
          <a:p>
            <a:pPr marL="800100" lvl="1" indent="-342900">
              <a:spcBef>
                <a:spcPts val="1200"/>
              </a:spcBef>
              <a:buFont typeface="Arial" panose="020B0604020202020204" pitchFamily="34" charset="0"/>
              <a:buChar char="•"/>
            </a:pPr>
            <a:r>
              <a:rPr lang="en-US" sz="2200" dirty="0"/>
              <a:t>above, parameter username has value </a:t>
            </a:r>
            <a:r>
              <a:rPr lang="en-US" sz="2200" dirty="0" err="1"/>
              <a:t>obourn</a:t>
            </a:r>
            <a:r>
              <a:rPr lang="en-US" sz="2200" dirty="0"/>
              <a:t>, and </a:t>
            </a:r>
            <a:r>
              <a:rPr lang="en-US" sz="2200" dirty="0" err="1"/>
              <a:t>sid</a:t>
            </a:r>
            <a:r>
              <a:rPr lang="en-US" sz="2200" dirty="0"/>
              <a:t> has value 1234567</a:t>
            </a:r>
          </a:p>
          <a:p>
            <a:pPr marL="342900" indent="-342900">
              <a:spcBef>
                <a:spcPts val="1200"/>
              </a:spcBef>
              <a:buFont typeface="Arial" panose="020B0604020202020204" pitchFamily="34" charset="0"/>
              <a:buChar char="•"/>
            </a:pPr>
            <a:r>
              <a:rPr lang="en-US" sz="2200" dirty="0"/>
              <a:t>PHP code on the server can examine and utilize the value of parameters</a:t>
            </a:r>
          </a:p>
          <a:p>
            <a:pPr marL="342900" indent="-342900">
              <a:spcBef>
                <a:spcPts val="1200"/>
              </a:spcBef>
              <a:buFont typeface="Arial" panose="020B0604020202020204" pitchFamily="34" charset="0"/>
              <a:buChar char="•"/>
            </a:pPr>
            <a:r>
              <a:rPr lang="en-US" sz="2200" dirty="0"/>
              <a:t>a way for PHP code to produce different output based on values passed by the user</a:t>
            </a:r>
          </a:p>
        </p:txBody>
      </p:sp>
    </p:spTree>
    <p:extLst>
      <p:ext uri="{BB962C8B-B14F-4D97-AF65-F5344CB8AC3E}">
        <p14:creationId xmlns:p14="http://schemas.microsoft.com/office/powerpoint/2010/main" val="1545563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10" name="Content Placeholder 2"/>
          <p:cNvSpPr>
            <a:spLocks noGrp="1"/>
          </p:cNvSpPr>
          <p:nvPr>
            <p:ph idx="1"/>
          </p:nvPr>
        </p:nvSpPr>
        <p:spPr>
          <a:xfrm>
            <a:off x="422408" y="1417638"/>
            <a:ext cx="8686800" cy="1851623"/>
          </a:xfrm>
          <a:solidFill>
            <a:srgbClr val="EBF8FF"/>
          </a:solidFill>
          <a:ln w="19050">
            <a:solidFill>
              <a:schemeClr val="tx1"/>
            </a:solidFill>
          </a:ln>
        </p:spPr>
        <p:txBody>
          <a:bodyPr>
            <a:normAutofit fontScale="62500" lnSpcReduction="20000"/>
          </a:bodyPr>
          <a:lstStyle/>
          <a:p>
            <a:pPr marL="0" indent="0">
              <a:spcBef>
                <a:spcPts val="0"/>
              </a:spcBef>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user_name</a:t>
            </a:r>
            <a:r>
              <a:rPr lang="en-US" dirty="0">
                <a:latin typeface="Courier New" panose="02070309020205020404" pitchFamily="49" charset="0"/>
                <a:cs typeface="Courier New" panose="02070309020205020404" pitchFamily="49" charset="0"/>
              </a:rPr>
              <a:t> = </a:t>
            </a:r>
            <a:r>
              <a:rPr lang="en-US" dirty="0">
                <a:solidFill>
                  <a:srgbClr val="C00000"/>
                </a:solidFill>
                <a:latin typeface="Courier New" panose="02070309020205020404" pitchFamily="49" charset="0"/>
                <a:cs typeface="Courier New" panose="02070309020205020404" pitchFamily="49" charset="0"/>
              </a:rPr>
              <a:t>$_GET["username"]</a:t>
            </a:r>
            <a:r>
              <a:rPr lang="en-US" dirty="0">
                <a:latin typeface="Courier New" panose="02070309020205020404" pitchFamily="49" charset="0"/>
                <a:cs typeface="Courier New" panose="02070309020205020404" pitchFamily="49" charset="0"/>
              </a:rPr>
              <a:t>;</a:t>
            </a:r>
          </a:p>
          <a:p>
            <a:pPr marL="0" indent="0">
              <a:spcBef>
                <a:spcPts val="0"/>
              </a:spcBef>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id_number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a:solidFill>
                  <a:srgbClr val="C00000"/>
                </a:solidFill>
                <a:latin typeface="Courier New" panose="02070309020205020404" pitchFamily="49" charset="0"/>
                <a:cs typeface="Courier New" panose="02070309020205020404" pitchFamily="49" charset="0"/>
              </a:rPr>
              <a:t>$_GET["id"]</a:t>
            </a:r>
            <a:r>
              <a:rPr lang="en-US" dirty="0">
                <a:latin typeface="Courier New" panose="02070309020205020404" pitchFamily="49" charset="0"/>
                <a:cs typeface="Courier New" panose="02070309020205020404" pitchFamily="49" charset="0"/>
              </a:rPr>
              <a:t>;</a:t>
            </a:r>
          </a:p>
          <a:p>
            <a:pPr marL="0" indent="0">
              <a:spcBef>
                <a:spcPts val="0"/>
              </a:spcBef>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eats_meat</a:t>
            </a:r>
            <a:r>
              <a:rPr lang="en-US" dirty="0">
                <a:latin typeface="Courier New" panose="02070309020205020404" pitchFamily="49" charset="0"/>
                <a:cs typeface="Courier New" panose="02070309020205020404" pitchFamily="49" charset="0"/>
              </a:rPr>
              <a:t> = FALSE;</a:t>
            </a:r>
          </a:p>
          <a:p>
            <a:pPr marL="0" indent="0">
              <a:spcBef>
                <a:spcPts val="0"/>
              </a:spcBef>
              <a:buNone/>
            </a:pPr>
            <a:r>
              <a:rPr lang="en-US" dirty="0">
                <a:latin typeface="Courier New" panose="02070309020205020404" pitchFamily="49" charset="0"/>
                <a:cs typeface="Courier New" panose="02070309020205020404" pitchFamily="49" charset="0"/>
              </a:rPr>
              <a:t>if (</a:t>
            </a:r>
            <a:r>
              <a:rPr lang="en-US" dirty="0" err="1">
                <a:latin typeface="Courier New" panose="02070309020205020404" pitchFamily="49" charset="0"/>
                <a:cs typeface="Courier New" panose="02070309020205020404" pitchFamily="49" charset="0"/>
              </a:rPr>
              <a:t>isset</a:t>
            </a:r>
            <a:r>
              <a:rPr lang="en-US" dirty="0">
                <a:latin typeface="Courier New" panose="02070309020205020404" pitchFamily="49" charset="0"/>
                <a:cs typeface="Courier New" panose="02070309020205020404" pitchFamily="49" charset="0"/>
              </a:rPr>
              <a:t>(</a:t>
            </a:r>
            <a:r>
              <a:rPr lang="en-US" dirty="0">
                <a:solidFill>
                  <a:srgbClr val="C00000"/>
                </a:solidFill>
                <a:latin typeface="Courier New" panose="02070309020205020404" pitchFamily="49" charset="0"/>
                <a:cs typeface="Courier New" panose="02070309020205020404" pitchFamily="49" charset="0"/>
              </a:rPr>
              <a:t>$_GET["meat"]</a:t>
            </a:r>
            <a:r>
              <a:rPr lang="en-US" dirty="0">
                <a:latin typeface="Courier New" panose="02070309020205020404" pitchFamily="49" charset="0"/>
                <a:cs typeface="Courier New" panose="02070309020205020404" pitchFamily="49" charset="0"/>
              </a:rPr>
              <a:t>)) {</a:t>
            </a:r>
          </a:p>
          <a:p>
            <a:pPr marL="0" indent="0">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eats_meat</a:t>
            </a:r>
            <a:r>
              <a:rPr lang="en-US" dirty="0">
                <a:latin typeface="Courier New" panose="02070309020205020404" pitchFamily="49" charset="0"/>
                <a:cs typeface="Courier New" panose="02070309020205020404" pitchFamily="49" charset="0"/>
              </a:rPr>
              <a:t> = TRUE;</a:t>
            </a:r>
          </a:p>
          <a:p>
            <a:pPr marL="0" indent="0">
              <a:spcBef>
                <a:spcPts val="0"/>
              </a:spcBef>
              <a:buNone/>
            </a:pPr>
            <a:r>
              <a:rPr lang="en-US" dirty="0">
                <a:latin typeface="Courier New" panose="02070309020205020404" pitchFamily="49" charset="0"/>
                <a:cs typeface="Courier New" panose="02070309020205020404" pitchFamily="49" charset="0"/>
              </a:rPr>
              <a:t>}                                                            </a:t>
            </a:r>
            <a:r>
              <a:rPr lang="en-US" b="1" dirty="0">
                <a:solidFill>
                  <a:schemeClr val="bg1">
                    <a:lumMod val="65000"/>
                  </a:schemeClr>
                </a:solidFill>
                <a:latin typeface="Courier New" panose="02070309020205020404" pitchFamily="49" charset="0"/>
                <a:cs typeface="Courier New" panose="02070309020205020404" pitchFamily="49" charset="0"/>
              </a:rPr>
              <a:t>PHP</a:t>
            </a:r>
          </a:p>
        </p:txBody>
      </p:sp>
      <p:sp>
        <p:nvSpPr>
          <p:cNvPr id="15" name="Rectangle 14"/>
          <p:cNvSpPr/>
          <p:nvPr/>
        </p:nvSpPr>
        <p:spPr>
          <a:xfrm>
            <a:off x="297042" y="3424004"/>
            <a:ext cx="8916542" cy="3046988"/>
          </a:xfrm>
          <a:prstGeom prst="rect">
            <a:avLst/>
          </a:prstGeom>
        </p:spPr>
        <p:txBody>
          <a:bodyPr wrap="square">
            <a:spAutoFit/>
          </a:bodyPr>
          <a:lstStyle/>
          <a:p>
            <a:endParaRPr lang="en-US" sz="2400" dirty="0"/>
          </a:p>
          <a:p>
            <a:r>
              <a:rPr lang="en-US" sz="2400" dirty="0"/>
              <a:t>$_GET["parameter name"] or $_POST["parameter name"] returns a GET/POST parameter's value as a string</a:t>
            </a:r>
          </a:p>
          <a:p>
            <a:endParaRPr lang="en-US" sz="2400" dirty="0"/>
          </a:p>
          <a:p>
            <a:r>
              <a:rPr lang="en-US" sz="2400" dirty="0"/>
              <a:t>parameters specified as http://....?name=</a:t>
            </a:r>
            <a:r>
              <a:rPr lang="en-US" sz="2400" dirty="0" err="1"/>
              <a:t>value&amp;name</a:t>
            </a:r>
            <a:r>
              <a:rPr lang="en-US" sz="2400" dirty="0"/>
              <a:t>=value are GET parameters</a:t>
            </a:r>
          </a:p>
          <a:p>
            <a:endParaRPr lang="en-US" sz="2400" dirty="0"/>
          </a:p>
          <a:p>
            <a:r>
              <a:rPr lang="en-US" sz="2400" dirty="0"/>
              <a:t>test whether a given parameter was passed with </a:t>
            </a:r>
            <a:r>
              <a:rPr lang="en-US" sz="2400" dirty="0" err="1"/>
              <a:t>isset</a:t>
            </a:r>
            <a:endParaRPr lang="en-US" sz="2400" dirty="0"/>
          </a:p>
        </p:txBody>
      </p:sp>
      <p:sp>
        <p:nvSpPr>
          <p:cNvPr id="16" name="Title 1"/>
          <p:cNvSpPr>
            <a:spLocks noGrp="1"/>
          </p:cNvSpPr>
          <p:nvPr>
            <p:ph type="title"/>
          </p:nvPr>
        </p:nvSpPr>
        <p:spPr>
          <a:xfrm>
            <a:off x="457200" y="274638"/>
            <a:ext cx="8229600" cy="1143000"/>
          </a:xfrm>
        </p:spPr>
        <p:txBody>
          <a:bodyPr>
            <a:noAutofit/>
          </a:bodyPr>
          <a:lstStyle/>
          <a:p>
            <a:r>
              <a:rPr lang="en-US" sz="3200" b="1" dirty="0">
                <a:solidFill>
                  <a:srgbClr val="008000"/>
                </a:solidFill>
                <a:latin typeface="Century Gothic"/>
                <a:cs typeface="Century Gothic"/>
              </a:rPr>
              <a:t>Query parameters: $_GET, $_POST</a:t>
            </a:r>
          </a:p>
        </p:txBody>
      </p:sp>
    </p:spTree>
    <p:extLst>
      <p:ext uri="{BB962C8B-B14F-4D97-AF65-F5344CB8AC3E}">
        <p14:creationId xmlns:p14="http://schemas.microsoft.com/office/powerpoint/2010/main" val="3021491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16" name="Title 1"/>
          <p:cNvSpPr>
            <a:spLocks noGrp="1"/>
          </p:cNvSpPr>
          <p:nvPr>
            <p:ph type="title"/>
          </p:nvPr>
        </p:nvSpPr>
        <p:spPr>
          <a:xfrm>
            <a:off x="457200" y="274638"/>
            <a:ext cx="8229600" cy="1143000"/>
          </a:xfrm>
        </p:spPr>
        <p:txBody>
          <a:bodyPr>
            <a:noAutofit/>
          </a:bodyPr>
          <a:lstStyle/>
          <a:p>
            <a:r>
              <a:rPr lang="en-US" sz="3200" b="1" dirty="0">
                <a:solidFill>
                  <a:srgbClr val="008000"/>
                </a:solidFill>
                <a:latin typeface="Century Gothic"/>
                <a:cs typeface="Century Gothic"/>
              </a:rPr>
              <a:t>$_GET, $_POST used in form submission</a:t>
            </a:r>
          </a:p>
        </p:txBody>
      </p:sp>
      <p:sp>
        <p:nvSpPr>
          <p:cNvPr id="9" name="Content Placeholder 2"/>
          <p:cNvSpPr>
            <a:spLocks noGrp="1"/>
          </p:cNvSpPr>
          <p:nvPr>
            <p:ph idx="1"/>
          </p:nvPr>
        </p:nvSpPr>
        <p:spPr>
          <a:xfrm>
            <a:off x="422408" y="1417638"/>
            <a:ext cx="8686800" cy="1851623"/>
          </a:xfrm>
          <a:solidFill>
            <a:srgbClr val="EBF8FF"/>
          </a:solidFill>
          <a:ln w="19050">
            <a:solidFill>
              <a:schemeClr val="tx1"/>
            </a:solidFill>
          </a:ln>
        </p:spPr>
        <p:txBody>
          <a:bodyPr>
            <a:normAutofit fontScale="47500" lnSpcReduction="20000"/>
          </a:bodyPr>
          <a:lstStyle/>
          <a:p>
            <a:pPr marL="0" indent="0">
              <a:spcBef>
                <a:spcPts val="0"/>
              </a:spcBef>
              <a:buNone/>
            </a:pPr>
            <a:r>
              <a:rPr lang="en-US" b="1" dirty="0">
                <a:solidFill>
                  <a:srgbClr val="000000"/>
                </a:solidFill>
                <a:latin typeface="Courier New" panose="02070309020205020404" pitchFamily="49" charset="0"/>
                <a:cs typeface="Courier New" panose="02070309020205020404" pitchFamily="49" charset="0"/>
              </a:rPr>
              <a:t>&lt;?</a:t>
            </a:r>
            <a:r>
              <a:rPr lang="en-US" b="1" dirty="0" err="1">
                <a:solidFill>
                  <a:srgbClr val="000000"/>
                </a:solidFill>
                <a:latin typeface="Courier New" panose="02070309020205020404" pitchFamily="49" charset="0"/>
                <a:cs typeface="Courier New" panose="02070309020205020404" pitchFamily="49" charset="0"/>
              </a:rPr>
              <a:t>php</a:t>
            </a:r>
            <a:endParaRPr lang="en-US" b="1" dirty="0">
              <a:solidFill>
                <a:srgbClr val="000000"/>
              </a:solidFill>
              <a:latin typeface="Courier New" panose="02070309020205020404" pitchFamily="49" charset="0"/>
              <a:cs typeface="Courier New" panose="02070309020205020404" pitchFamily="49" charset="0"/>
            </a:endParaRPr>
          </a:p>
          <a:p>
            <a:pPr marL="0" indent="0">
              <a:spcBef>
                <a:spcPts val="0"/>
              </a:spcBef>
              <a:buNone/>
            </a:pPr>
            <a:r>
              <a:rPr lang="en-US" b="1" dirty="0">
                <a:solidFill>
                  <a:srgbClr val="000000"/>
                </a:solidFill>
                <a:latin typeface="Courier New" panose="02070309020205020404" pitchFamily="49" charset="0"/>
                <a:cs typeface="Courier New" panose="02070309020205020404" pitchFamily="49" charset="0"/>
              </a:rPr>
              <a:t>   if( $_GET["name"] || $_GET["age"] ) {</a:t>
            </a:r>
          </a:p>
          <a:p>
            <a:pPr marL="0" indent="0">
              <a:spcBef>
                <a:spcPts val="0"/>
              </a:spcBef>
              <a:buNone/>
            </a:pPr>
            <a:r>
              <a:rPr lang="en-US" b="1" dirty="0">
                <a:solidFill>
                  <a:srgbClr val="000000"/>
                </a:solidFill>
                <a:latin typeface="Courier New" panose="02070309020205020404" pitchFamily="49" charset="0"/>
                <a:cs typeface="Courier New" panose="02070309020205020404" pitchFamily="49" charset="0"/>
              </a:rPr>
              <a:t>      echo "Welcome ". $_GET['name']. "&lt;</a:t>
            </a:r>
            <a:r>
              <a:rPr lang="en-US" b="1" dirty="0" err="1">
                <a:solidFill>
                  <a:srgbClr val="000000"/>
                </a:solidFill>
                <a:latin typeface="Courier New" panose="02070309020205020404" pitchFamily="49" charset="0"/>
                <a:cs typeface="Courier New" panose="02070309020205020404" pitchFamily="49" charset="0"/>
              </a:rPr>
              <a:t>br</a:t>
            </a:r>
            <a:r>
              <a:rPr lang="en-US" b="1" dirty="0">
                <a:solidFill>
                  <a:srgbClr val="000000"/>
                </a:solidFill>
                <a:latin typeface="Courier New" panose="02070309020205020404" pitchFamily="49" charset="0"/>
                <a:cs typeface="Courier New" panose="02070309020205020404" pitchFamily="49" charset="0"/>
              </a:rPr>
              <a:t> /&gt;";</a:t>
            </a:r>
          </a:p>
          <a:p>
            <a:pPr marL="0" indent="0">
              <a:spcBef>
                <a:spcPts val="0"/>
              </a:spcBef>
              <a:buNone/>
            </a:pPr>
            <a:r>
              <a:rPr lang="en-US" b="1" dirty="0">
                <a:solidFill>
                  <a:srgbClr val="000000"/>
                </a:solidFill>
                <a:latin typeface="Courier New" panose="02070309020205020404" pitchFamily="49" charset="0"/>
                <a:cs typeface="Courier New" panose="02070309020205020404" pitchFamily="49" charset="0"/>
              </a:rPr>
              <a:t>      echo "You are ". $_GET['age']. " years old.";</a:t>
            </a:r>
          </a:p>
          <a:p>
            <a:pPr marL="0" indent="0">
              <a:spcBef>
                <a:spcPts val="0"/>
              </a:spcBef>
              <a:buNone/>
            </a:pPr>
            <a:r>
              <a:rPr lang="en-US" b="1" dirty="0">
                <a:solidFill>
                  <a:srgbClr val="000000"/>
                </a:solidFill>
                <a:latin typeface="Courier New" panose="02070309020205020404" pitchFamily="49" charset="0"/>
                <a:cs typeface="Courier New" panose="02070309020205020404" pitchFamily="49" charset="0"/>
              </a:rPr>
              <a:t>      </a:t>
            </a:r>
          </a:p>
          <a:p>
            <a:pPr marL="0" indent="0">
              <a:spcBef>
                <a:spcPts val="0"/>
              </a:spcBef>
              <a:buNone/>
            </a:pPr>
            <a:r>
              <a:rPr lang="en-US" b="1" dirty="0">
                <a:solidFill>
                  <a:srgbClr val="000000"/>
                </a:solidFill>
                <a:latin typeface="Courier New" panose="02070309020205020404" pitchFamily="49" charset="0"/>
                <a:cs typeface="Courier New" panose="02070309020205020404" pitchFamily="49" charset="0"/>
              </a:rPr>
              <a:t>      exit();</a:t>
            </a:r>
          </a:p>
          <a:p>
            <a:pPr marL="0" indent="0">
              <a:spcBef>
                <a:spcPts val="0"/>
              </a:spcBef>
              <a:buNone/>
            </a:pPr>
            <a:r>
              <a:rPr lang="en-US" b="1" dirty="0">
                <a:solidFill>
                  <a:srgbClr val="000000"/>
                </a:solidFill>
                <a:latin typeface="Courier New" panose="02070309020205020404" pitchFamily="49" charset="0"/>
                <a:cs typeface="Courier New" panose="02070309020205020404" pitchFamily="49" charset="0"/>
              </a:rPr>
              <a:t>   }</a:t>
            </a:r>
          </a:p>
          <a:p>
            <a:pPr marL="0" indent="0">
              <a:spcBef>
                <a:spcPts val="0"/>
              </a:spcBef>
              <a:buNone/>
            </a:pPr>
            <a:r>
              <a:rPr lang="en-US" b="1" dirty="0">
                <a:solidFill>
                  <a:schemeClr val="bg1">
                    <a:lumMod val="65000"/>
                  </a:schemeClr>
                </a:solidFill>
                <a:latin typeface="Courier New" panose="02070309020205020404" pitchFamily="49" charset="0"/>
                <a:cs typeface="Courier New" panose="02070309020205020404" pitchFamily="49" charset="0"/>
              </a:rPr>
              <a:t>?&gt;</a:t>
            </a:r>
          </a:p>
        </p:txBody>
      </p:sp>
      <p:sp>
        <p:nvSpPr>
          <p:cNvPr id="12" name="Content Placeholder 2"/>
          <p:cNvSpPr txBox="1">
            <a:spLocks/>
          </p:cNvSpPr>
          <p:nvPr/>
        </p:nvSpPr>
        <p:spPr>
          <a:xfrm>
            <a:off x="422408" y="3809762"/>
            <a:ext cx="8686800" cy="1851623"/>
          </a:xfrm>
          <a:prstGeom prst="rect">
            <a:avLst/>
          </a:prstGeom>
          <a:solidFill>
            <a:schemeClr val="accent2">
              <a:lumMod val="40000"/>
              <a:lumOff val="60000"/>
            </a:schemeClr>
          </a:solidFill>
          <a:ln w="19050">
            <a:solidFill>
              <a:schemeClr val="tx1"/>
            </a:solidFill>
          </a:ln>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pPr>
            <a:r>
              <a:rPr lang="en-US" b="1" dirty="0">
                <a:solidFill>
                  <a:srgbClr val="000000"/>
                </a:solidFill>
                <a:latin typeface="Courier New" panose="02070309020205020404" pitchFamily="49" charset="0"/>
                <a:cs typeface="Courier New" panose="02070309020205020404" pitchFamily="49" charset="0"/>
              </a:rPr>
              <a:t> &lt;form action = "&lt;?</a:t>
            </a:r>
            <a:r>
              <a:rPr lang="en-US" b="1" dirty="0" err="1">
                <a:solidFill>
                  <a:srgbClr val="000000"/>
                </a:solidFill>
                <a:latin typeface="Courier New" panose="02070309020205020404" pitchFamily="49" charset="0"/>
                <a:cs typeface="Courier New" panose="02070309020205020404" pitchFamily="49" charset="0"/>
              </a:rPr>
              <a:t>php</a:t>
            </a:r>
            <a:r>
              <a:rPr lang="en-US" b="1" dirty="0">
                <a:solidFill>
                  <a:srgbClr val="000000"/>
                </a:solidFill>
                <a:latin typeface="Courier New" panose="02070309020205020404" pitchFamily="49" charset="0"/>
                <a:cs typeface="Courier New" panose="02070309020205020404" pitchFamily="49" charset="0"/>
              </a:rPr>
              <a:t> $_PHP_SELF ?&gt;" method = "GET"&gt;</a:t>
            </a:r>
          </a:p>
          <a:p>
            <a:pPr marL="0" indent="0">
              <a:spcBef>
                <a:spcPts val="0"/>
              </a:spcBef>
              <a:buNone/>
            </a:pPr>
            <a:r>
              <a:rPr lang="en-US" b="1" dirty="0">
                <a:solidFill>
                  <a:srgbClr val="000000"/>
                </a:solidFill>
                <a:latin typeface="Courier New" panose="02070309020205020404" pitchFamily="49" charset="0"/>
                <a:cs typeface="Courier New" panose="02070309020205020404" pitchFamily="49" charset="0"/>
              </a:rPr>
              <a:t>         Name: &lt;input type = "text" name = "name" /&gt;</a:t>
            </a:r>
          </a:p>
          <a:p>
            <a:pPr marL="0" indent="0">
              <a:spcBef>
                <a:spcPts val="0"/>
              </a:spcBef>
              <a:buNone/>
            </a:pPr>
            <a:r>
              <a:rPr lang="en-US" b="1" dirty="0">
                <a:solidFill>
                  <a:srgbClr val="000000"/>
                </a:solidFill>
                <a:latin typeface="Courier New" panose="02070309020205020404" pitchFamily="49" charset="0"/>
                <a:cs typeface="Courier New" panose="02070309020205020404" pitchFamily="49" charset="0"/>
              </a:rPr>
              <a:t>         Age: &lt;input type = "text" name = "age" /&gt;</a:t>
            </a:r>
          </a:p>
          <a:p>
            <a:pPr marL="0" indent="0">
              <a:spcBef>
                <a:spcPts val="0"/>
              </a:spcBef>
              <a:buNone/>
            </a:pPr>
            <a:r>
              <a:rPr lang="en-US" b="1" dirty="0">
                <a:solidFill>
                  <a:srgbClr val="000000"/>
                </a:solidFill>
                <a:latin typeface="Courier New" panose="02070309020205020404" pitchFamily="49" charset="0"/>
                <a:cs typeface="Courier New" panose="02070309020205020404" pitchFamily="49" charset="0"/>
              </a:rPr>
              <a:t>         &lt;input type = "submit" /&gt;</a:t>
            </a:r>
          </a:p>
          <a:p>
            <a:pPr marL="0" indent="0">
              <a:spcBef>
                <a:spcPts val="0"/>
              </a:spcBef>
              <a:buNone/>
            </a:pPr>
            <a:r>
              <a:rPr lang="en-US" b="1" dirty="0">
                <a:solidFill>
                  <a:srgbClr val="000000"/>
                </a:solidFill>
                <a:latin typeface="Courier New" panose="02070309020205020404" pitchFamily="49" charset="0"/>
                <a:cs typeface="Courier New" panose="02070309020205020404" pitchFamily="49" charset="0"/>
              </a:rPr>
              <a:t> &lt;/form&gt;</a:t>
            </a:r>
          </a:p>
        </p:txBody>
      </p:sp>
    </p:spTree>
    <p:extLst>
      <p:ext uri="{BB962C8B-B14F-4D97-AF65-F5344CB8AC3E}">
        <p14:creationId xmlns:p14="http://schemas.microsoft.com/office/powerpoint/2010/main" val="3632480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16" name="Title 1"/>
          <p:cNvSpPr>
            <a:spLocks noGrp="1"/>
          </p:cNvSpPr>
          <p:nvPr>
            <p:ph type="title"/>
          </p:nvPr>
        </p:nvSpPr>
        <p:spPr>
          <a:xfrm>
            <a:off x="457200" y="274638"/>
            <a:ext cx="8229600" cy="1143000"/>
          </a:xfrm>
        </p:spPr>
        <p:txBody>
          <a:bodyPr>
            <a:noAutofit/>
          </a:bodyPr>
          <a:lstStyle/>
          <a:p>
            <a:r>
              <a:rPr lang="en-US" sz="3200" b="1" dirty="0">
                <a:solidFill>
                  <a:srgbClr val="008000"/>
                </a:solidFill>
                <a:latin typeface="Century Gothic"/>
                <a:cs typeface="Century Gothic"/>
              </a:rPr>
              <a:t>Web services</a:t>
            </a:r>
          </a:p>
        </p:txBody>
      </p:sp>
      <p:sp>
        <p:nvSpPr>
          <p:cNvPr id="2" name="Content Placeholder 1"/>
          <p:cNvSpPr>
            <a:spLocks noGrp="1"/>
          </p:cNvSpPr>
          <p:nvPr>
            <p:ph idx="1"/>
          </p:nvPr>
        </p:nvSpPr>
        <p:spPr/>
        <p:txBody>
          <a:bodyPr>
            <a:normAutofit/>
          </a:bodyPr>
          <a:lstStyle/>
          <a:p>
            <a:pPr fontAlgn="base"/>
            <a:r>
              <a:rPr lang="en-US" sz="2600" b="1" dirty="0"/>
              <a:t>Web service</a:t>
            </a:r>
            <a:r>
              <a:rPr lang="en-US" sz="2600" dirty="0"/>
              <a:t>: software functionality that can be invoked through the internet using common protocols</a:t>
            </a:r>
          </a:p>
          <a:p>
            <a:pPr fontAlgn="base"/>
            <a:r>
              <a:rPr lang="en-US" sz="2600" dirty="0"/>
              <a:t>Like a remote function(s) you can call by contacting a program on a web server</a:t>
            </a:r>
          </a:p>
          <a:p>
            <a:pPr fontAlgn="base"/>
            <a:r>
              <a:rPr lang="en-US" sz="2600" dirty="0"/>
              <a:t>Many web services accept parameters and produce results</a:t>
            </a:r>
          </a:p>
          <a:p>
            <a:pPr fontAlgn="base"/>
            <a:r>
              <a:rPr lang="en-US" sz="2600" dirty="0"/>
              <a:t>Can be written in PHP and contacted by the browser in HTML and/or AJAX code</a:t>
            </a:r>
          </a:p>
          <a:p>
            <a:pPr fontAlgn="base"/>
            <a:r>
              <a:rPr lang="en-US" sz="2600" dirty="0"/>
              <a:t>Service's output might be HTML but could be text, XML, JSON, or other content</a:t>
            </a:r>
          </a:p>
          <a:p>
            <a:endParaRPr lang="en-US" dirty="0"/>
          </a:p>
        </p:txBody>
      </p:sp>
    </p:spTree>
    <p:extLst>
      <p:ext uri="{BB962C8B-B14F-4D97-AF65-F5344CB8AC3E}">
        <p14:creationId xmlns:p14="http://schemas.microsoft.com/office/powerpoint/2010/main" val="227826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16" name="Title 1"/>
          <p:cNvSpPr>
            <a:spLocks noGrp="1"/>
          </p:cNvSpPr>
          <p:nvPr>
            <p:ph type="title"/>
          </p:nvPr>
        </p:nvSpPr>
        <p:spPr>
          <a:xfrm>
            <a:off x="457200" y="274638"/>
            <a:ext cx="8229600" cy="1143000"/>
          </a:xfrm>
        </p:spPr>
        <p:txBody>
          <a:bodyPr>
            <a:noAutofit/>
          </a:bodyPr>
          <a:lstStyle/>
          <a:p>
            <a:r>
              <a:rPr lang="en-US" sz="3200" b="1" dirty="0">
                <a:solidFill>
                  <a:srgbClr val="008000"/>
                </a:solidFill>
                <a:latin typeface="Century Gothic"/>
                <a:cs typeface="Century Gothic"/>
              </a:rPr>
              <a:t>Setting Content Type with </a:t>
            </a:r>
            <a:r>
              <a:rPr lang="en-US" sz="3200" b="1" dirty="0">
                <a:solidFill>
                  <a:srgbClr val="008000"/>
                </a:solidFill>
                <a:latin typeface="Courier New" charset="0"/>
                <a:ea typeface="Courier New" charset="0"/>
                <a:cs typeface="Courier New" charset="0"/>
              </a:rPr>
              <a:t>header</a:t>
            </a:r>
          </a:p>
        </p:txBody>
      </p:sp>
      <p:sp>
        <p:nvSpPr>
          <p:cNvPr id="2" name="Content Placeholder 1"/>
          <p:cNvSpPr>
            <a:spLocks noGrp="1"/>
          </p:cNvSpPr>
          <p:nvPr>
            <p:ph idx="1"/>
          </p:nvPr>
        </p:nvSpPr>
        <p:spPr/>
        <p:txBody>
          <a:bodyPr>
            <a:normAutofit fontScale="70000" lnSpcReduction="20000"/>
          </a:bodyPr>
          <a:lstStyle/>
          <a:p>
            <a:pPr marL="0" indent="0">
              <a:buNone/>
            </a:pPr>
            <a:r>
              <a:rPr lang="en-US" dirty="0"/>
              <a:t>header("Content-type: type/subtype");</a:t>
            </a:r>
          </a:p>
          <a:p>
            <a:pPr marL="0" indent="0">
              <a:buNone/>
            </a:pPr>
            <a:endParaRPr lang="en-US" dirty="0"/>
          </a:p>
          <a:p>
            <a:pPr marL="0" indent="0">
              <a:buNone/>
            </a:pPr>
            <a:r>
              <a:rPr lang="en-US" dirty="0"/>
              <a:t>header("Content-type: type/plain"); </a:t>
            </a:r>
          </a:p>
          <a:p>
            <a:pPr marL="0" indent="0">
              <a:buNone/>
            </a:pPr>
            <a:r>
              <a:rPr lang="en-US" dirty="0"/>
              <a:t>print "This output will appear as plain text now !\n</a:t>
            </a:r>
          </a:p>
          <a:p>
            <a:endParaRPr lang="en-US" dirty="0"/>
          </a:p>
          <a:p>
            <a:pPr fontAlgn="base"/>
            <a:r>
              <a:rPr lang="en-US" dirty="0"/>
              <a:t>By default, a PHP file's output is assumed to be HTML (text/html)</a:t>
            </a:r>
          </a:p>
          <a:p>
            <a:pPr fontAlgn="base"/>
            <a:r>
              <a:rPr lang="en-US" dirty="0"/>
              <a:t>However, in this course we aren't using PHP to generate HTML, so we use the </a:t>
            </a:r>
            <a:r>
              <a:rPr lang="en-US" dirty="0">
                <a:hlinkClick r:id="rId3"/>
              </a:rPr>
              <a:t>header</a:t>
            </a:r>
            <a:r>
              <a:rPr lang="en-US" dirty="0"/>
              <a:t> function to specify non-HTML output</a:t>
            </a:r>
          </a:p>
          <a:p>
            <a:pPr fontAlgn="base"/>
            <a:endParaRPr lang="en-US" dirty="0"/>
          </a:p>
          <a:p>
            <a:pPr fontAlgn="base"/>
            <a:endParaRPr lang="en-US" dirty="0"/>
          </a:p>
          <a:p>
            <a:pPr fontAlgn="base"/>
            <a:r>
              <a:rPr lang="en-US" dirty="0"/>
              <a:t>Must appear before any other output generated by the script</a:t>
            </a:r>
          </a:p>
          <a:p>
            <a:pPr fontAlgn="base"/>
            <a:r>
              <a:rPr lang="en-US" dirty="0"/>
              <a:t>(doesn't have to be the first line of code, though)</a:t>
            </a:r>
          </a:p>
          <a:p>
            <a:r>
              <a:rPr lang="en-US" dirty="0"/>
              <a:t>l appear as plain text now!\n";</a:t>
            </a:r>
          </a:p>
        </p:txBody>
      </p:sp>
    </p:spTree>
    <p:extLst>
      <p:ext uri="{BB962C8B-B14F-4D97-AF65-F5344CB8AC3E}">
        <p14:creationId xmlns:p14="http://schemas.microsoft.com/office/powerpoint/2010/main" val="1524071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16" name="Title 1"/>
          <p:cNvSpPr>
            <a:spLocks noGrp="1"/>
          </p:cNvSpPr>
          <p:nvPr>
            <p:ph type="title"/>
          </p:nvPr>
        </p:nvSpPr>
        <p:spPr>
          <a:xfrm>
            <a:off x="457200" y="274638"/>
            <a:ext cx="8229600" cy="1143000"/>
          </a:xfrm>
        </p:spPr>
        <p:txBody>
          <a:bodyPr>
            <a:noAutofit/>
          </a:bodyPr>
          <a:lstStyle/>
          <a:p>
            <a:r>
              <a:rPr lang="en-US" sz="3200" b="1" dirty="0">
                <a:solidFill>
                  <a:srgbClr val="008000"/>
                </a:solidFill>
                <a:latin typeface="Century Gothic"/>
                <a:cs typeface="Century Gothic"/>
              </a:rPr>
              <a:t>Example: Exponent Web Service</a:t>
            </a:r>
            <a:endParaRPr lang="en-US" sz="3200" b="1" dirty="0">
              <a:solidFill>
                <a:srgbClr val="008000"/>
              </a:solidFill>
              <a:latin typeface="Courier New" charset="0"/>
              <a:ea typeface="Courier New" charset="0"/>
              <a:cs typeface="Courier New" charset="0"/>
            </a:endParaRPr>
          </a:p>
        </p:txBody>
      </p:sp>
      <p:sp>
        <p:nvSpPr>
          <p:cNvPr id="5" name="Content Placeholder 4"/>
          <p:cNvSpPr>
            <a:spLocks noGrp="1"/>
          </p:cNvSpPr>
          <p:nvPr>
            <p:ph idx="1"/>
          </p:nvPr>
        </p:nvSpPr>
        <p:spPr>
          <a:xfrm>
            <a:off x="457200" y="1600201"/>
            <a:ext cx="8229600" cy="2315666"/>
          </a:xfrm>
        </p:spPr>
        <p:txBody>
          <a:bodyPr>
            <a:normAutofit/>
          </a:bodyPr>
          <a:lstStyle/>
          <a:p>
            <a:r>
              <a:rPr lang="en-US" sz="2000" dirty="0"/>
              <a:t>Write a web service that accepts a base and exponent and outputs base to the exponent power. For example, the following query should output 8:</a:t>
            </a:r>
          </a:p>
          <a:p>
            <a:endParaRPr lang="en-US" sz="2000" dirty="0"/>
          </a:p>
          <a:p>
            <a:r>
              <a:rPr lang="en-US" sz="2000" dirty="0">
                <a:hlinkClick r:id="rId3"/>
              </a:rPr>
              <a:t>http://example.com/</a:t>
            </a:r>
            <a:r>
              <a:rPr lang="en-US" sz="2000" dirty="0" err="1">
                <a:hlinkClick r:id="rId3"/>
              </a:rPr>
              <a:t>exponent.php</a:t>
            </a:r>
            <a:r>
              <a:rPr lang="en-US" sz="2000" dirty="0" err="1"/>
              <a:t>?base</a:t>
            </a:r>
            <a:r>
              <a:rPr lang="en-US" sz="2000" dirty="0"/>
              <a:t>=2&amp;exponent=3</a:t>
            </a:r>
          </a:p>
          <a:p>
            <a:endParaRPr lang="en-US" sz="2000" dirty="0"/>
          </a:p>
          <a:p>
            <a:r>
              <a:rPr lang="en-US" sz="2000" dirty="0"/>
              <a:t>Solution</a:t>
            </a:r>
          </a:p>
          <a:p>
            <a:endParaRPr lang="en-US" sz="2000" dirty="0"/>
          </a:p>
          <a:p>
            <a:endParaRPr lang="en-US" sz="2000" dirty="0"/>
          </a:p>
          <a:p>
            <a:endParaRPr lang="en-US" sz="2000" dirty="0"/>
          </a:p>
        </p:txBody>
      </p:sp>
      <p:sp>
        <p:nvSpPr>
          <p:cNvPr id="6" name="Rectangle 5"/>
          <p:cNvSpPr/>
          <p:nvPr/>
        </p:nvSpPr>
        <p:spPr>
          <a:xfrm>
            <a:off x="743384" y="4098430"/>
            <a:ext cx="6306569"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urier New" charset="0"/>
              </a:rPr>
              <a:t>&lt;?</a:t>
            </a:r>
            <a:r>
              <a:rPr lang="en-US" dirty="0" err="1">
                <a:latin typeface="Courier New" charset="0"/>
              </a:rPr>
              <a:t>php</a:t>
            </a:r>
            <a:r>
              <a:rPr lang="en-US" dirty="0">
                <a:latin typeface="Courier New" charset="0"/>
              </a:rPr>
              <a:t> </a:t>
            </a:r>
          </a:p>
          <a:p>
            <a:r>
              <a:rPr lang="en-US" dirty="0">
                <a:latin typeface="Courier New" charset="0"/>
              </a:rPr>
              <a:t>	header("Content-type: text/plain"); </a:t>
            </a:r>
          </a:p>
          <a:p>
            <a:r>
              <a:rPr lang="en-US" dirty="0">
                <a:latin typeface="Courier New" charset="0"/>
              </a:rPr>
              <a:t>	$base = (</a:t>
            </a:r>
            <a:r>
              <a:rPr lang="en-US" dirty="0" err="1">
                <a:latin typeface="Courier New" charset="0"/>
              </a:rPr>
              <a:t>int</a:t>
            </a:r>
            <a:r>
              <a:rPr lang="en-US" dirty="0">
                <a:latin typeface="Courier New" charset="0"/>
              </a:rPr>
              <a:t>) $_GET["base"]; </a:t>
            </a:r>
          </a:p>
          <a:p>
            <a:r>
              <a:rPr lang="en-US" dirty="0">
                <a:latin typeface="Courier New" charset="0"/>
              </a:rPr>
              <a:t>	$</a:t>
            </a:r>
            <a:r>
              <a:rPr lang="en-US" dirty="0" err="1">
                <a:latin typeface="Courier New" charset="0"/>
              </a:rPr>
              <a:t>exp</a:t>
            </a:r>
            <a:r>
              <a:rPr lang="en-US" dirty="0">
                <a:latin typeface="Courier New" charset="0"/>
              </a:rPr>
              <a:t> = (</a:t>
            </a:r>
            <a:r>
              <a:rPr lang="en-US" dirty="0" err="1">
                <a:latin typeface="Courier New" charset="0"/>
              </a:rPr>
              <a:t>int</a:t>
            </a:r>
            <a:r>
              <a:rPr lang="en-US" dirty="0">
                <a:latin typeface="Courier New" charset="0"/>
              </a:rPr>
              <a:t>) $_GET["exponent"]; </a:t>
            </a:r>
          </a:p>
          <a:p>
            <a:r>
              <a:rPr lang="en-US" dirty="0">
                <a:latin typeface="Courier New" charset="0"/>
              </a:rPr>
              <a:t>	$result = pow($base, $</a:t>
            </a:r>
            <a:r>
              <a:rPr lang="en-US" dirty="0" err="1">
                <a:latin typeface="Courier New" charset="0"/>
              </a:rPr>
              <a:t>exp</a:t>
            </a:r>
            <a:r>
              <a:rPr lang="en-US" dirty="0">
                <a:latin typeface="Courier New" charset="0"/>
              </a:rPr>
              <a:t>); </a:t>
            </a:r>
          </a:p>
          <a:p>
            <a:r>
              <a:rPr lang="en-US" dirty="0">
                <a:latin typeface="Courier New" charset="0"/>
              </a:rPr>
              <a:t>	print $result; </a:t>
            </a:r>
          </a:p>
          <a:p>
            <a:r>
              <a:rPr lang="en-US" dirty="0">
                <a:latin typeface="Courier New" charset="0"/>
              </a:rPr>
              <a:t>?&gt;</a:t>
            </a:r>
            <a:endParaRPr lang="en-US" dirty="0"/>
          </a:p>
        </p:txBody>
      </p:sp>
    </p:spTree>
    <p:extLst>
      <p:ext uri="{BB962C8B-B14F-4D97-AF65-F5344CB8AC3E}">
        <p14:creationId xmlns:p14="http://schemas.microsoft.com/office/powerpoint/2010/main" val="1208237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16" name="Title 1"/>
          <p:cNvSpPr>
            <a:spLocks noGrp="1"/>
          </p:cNvSpPr>
          <p:nvPr>
            <p:ph type="title"/>
          </p:nvPr>
        </p:nvSpPr>
        <p:spPr>
          <a:xfrm>
            <a:off x="457200" y="274638"/>
            <a:ext cx="8229600" cy="1143000"/>
          </a:xfrm>
        </p:spPr>
        <p:txBody>
          <a:bodyPr>
            <a:noAutofit/>
          </a:bodyPr>
          <a:lstStyle/>
          <a:p>
            <a:r>
              <a:rPr lang="en-US" sz="3200" b="1" dirty="0">
                <a:solidFill>
                  <a:srgbClr val="008000"/>
                </a:solidFill>
                <a:latin typeface="Century Gothic"/>
                <a:cs typeface="Century Gothic"/>
              </a:rPr>
              <a:t>Embedded PHP Syntax Template</a:t>
            </a:r>
            <a:endParaRPr lang="en-US" sz="3200" b="1" dirty="0">
              <a:solidFill>
                <a:srgbClr val="008000"/>
              </a:solidFill>
              <a:latin typeface="Courier New" charset="0"/>
              <a:ea typeface="Courier New" charset="0"/>
              <a:cs typeface="Courier New" charset="0"/>
            </a:endParaRPr>
          </a:p>
        </p:txBody>
      </p:sp>
      <p:sp>
        <p:nvSpPr>
          <p:cNvPr id="7" name="Rectangle 6"/>
          <p:cNvSpPr/>
          <p:nvPr/>
        </p:nvSpPr>
        <p:spPr>
          <a:xfrm>
            <a:off x="1106354" y="1857491"/>
            <a:ext cx="5182764"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urier New" charset="0"/>
              </a:rPr>
              <a:t>HTML content </a:t>
            </a:r>
          </a:p>
          <a:p>
            <a:r>
              <a:rPr lang="en-US" dirty="0">
                <a:latin typeface="inherit" charset="0"/>
              </a:rPr>
              <a:t>&lt;?</a:t>
            </a:r>
            <a:r>
              <a:rPr lang="en-US" dirty="0" err="1">
                <a:latin typeface="inherit" charset="0"/>
              </a:rPr>
              <a:t>php</a:t>
            </a:r>
            <a:r>
              <a:rPr lang="en-US" dirty="0">
                <a:latin typeface="Courier New" charset="0"/>
              </a:rPr>
              <a:t> PHP code </a:t>
            </a:r>
            <a:r>
              <a:rPr lang="en-US" dirty="0">
                <a:latin typeface="inherit" charset="0"/>
              </a:rPr>
              <a:t>?&gt;</a:t>
            </a:r>
            <a:r>
              <a:rPr lang="en-US" dirty="0">
                <a:latin typeface="Courier New" charset="0"/>
              </a:rPr>
              <a:t> </a:t>
            </a:r>
          </a:p>
          <a:p>
            <a:endParaRPr lang="en-US" dirty="0">
              <a:latin typeface="Courier New" charset="0"/>
            </a:endParaRPr>
          </a:p>
          <a:p>
            <a:r>
              <a:rPr lang="en-US" dirty="0">
                <a:latin typeface="Courier New" charset="0"/>
              </a:rPr>
              <a:t>HTML content </a:t>
            </a:r>
          </a:p>
          <a:p>
            <a:endParaRPr lang="en-US" dirty="0">
              <a:latin typeface="Courier New" charset="0"/>
            </a:endParaRPr>
          </a:p>
          <a:p>
            <a:r>
              <a:rPr lang="en-US" dirty="0">
                <a:latin typeface="inherit" charset="0"/>
              </a:rPr>
              <a:t>&lt;?</a:t>
            </a:r>
            <a:r>
              <a:rPr lang="en-US" dirty="0" err="1">
                <a:latin typeface="inherit" charset="0"/>
              </a:rPr>
              <a:t>php</a:t>
            </a:r>
            <a:r>
              <a:rPr lang="en-US" dirty="0">
                <a:latin typeface="Courier New" charset="0"/>
              </a:rPr>
              <a:t> PHP code </a:t>
            </a:r>
            <a:r>
              <a:rPr lang="en-US" dirty="0">
                <a:latin typeface="inherit" charset="0"/>
              </a:rPr>
              <a:t>?&gt;</a:t>
            </a:r>
            <a:r>
              <a:rPr lang="en-US" dirty="0">
                <a:latin typeface="Courier New" charset="0"/>
              </a:rPr>
              <a:t> </a:t>
            </a:r>
          </a:p>
          <a:p>
            <a:endParaRPr lang="en-US" dirty="0">
              <a:latin typeface="Courier New" charset="0"/>
            </a:endParaRPr>
          </a:p>
          <a:p>
            <a:r>
              <a:rPr lang="en-US" dirty="0">
                <a:latin typeface="Courier New" charset="0"/>
              </a:rPr>
              <a:t>HTML content...</a:t>
            </a:r>
            <a:endParaRPr lang="en-US" dirty="0"/>
          </a:p>
        </p:txBody>
      </p:sp>
      <p:sp>
        <p:nvSpPr>
          <p:cNvPr id="8" name="Rectangle 7"/>
          <p:cNvSpPr/>
          <p:nvPr/>
        </p:nvSpPr>
        <p:spPr>
          <a:xfrm>
            <a:off x="1022591" y="4611414"/>
            <a:ext cx="6515973" cy="958747"/>
          </a:xfrm>
          <a:prstGeom prst="rect">
            <a:avLst/>
          </a:prstGeom>
        </p:spPr>
        <p:txBody>
          <a:bodyPr wrap="square">
            <a:spAutoFit/>
          </a:bodyPr>
          <a:lstStyle/>
          <a:p>
            <a:pPr fontAlgn="base"/>
            <a:r>
              <a:rPr lang="en-US" dirty="0">
                <a:latin typeface="Source Sans Pro" charset="0"/>
              </a:rPr>
              <a:t>Any contents of a .</a:t>
            </a:r>
            <a:r>
              <a:rPr lang="en-US" dirty="0" err="1">
                <a:latin typeface="Source Sans Pro" charset="0"/>
              </a:rPr>
              <a:t>php</a:t>
            </a:r>
            <a:r>
              <a:rPr lang="en-US" dirty="0">
                <a:latin typeface="Source Sans Pro" charset="0"/>
              </a:rPr>
              <a:t> file between &lt;?</a:t>
            </a:r>
            <a:r>
              <a:rPr lang="en-US" dirty="0" err="1">
                <a:latin typeface="Source Sans Pro" charset="0"/>
              </a:rPr>
              <a:t>php</a:t>
            </a:r>
            <a:r>
              <a:rPr lang="en-US" dirty="0">
                <a:latin typeface="Source Sans Pro" charset="0"/>
              </a:rPr>
              <a:t> and ?&gt; are executed as PHP code</a:t>
            </a:r>
          </a:p>
          <a:p>
            <a:pPr fontAlgn="base"/>
            <a:r>
              <a:rPr lang="en-US" dirty="0">
                <a:latin typeface="Source Sans Pro" charset="0"/>
              </a:rPr>
              <a:t>All other contents are output as pure HTML</a:t>
            </a:r>
            <a:r>
              <a:rPr lang="en-US" dirty="0">
                <a:solidFill>
                  <a:srgbClr val="FFFFFF"/>
                </a:solidFill>
                <a:latin typeface="Source Sans Pro" charset="0"/>
              </a:rPr>
              <a:t>ML</a:t>
            </a:r>
            <a:endParaRPr lang="en-US" b="0" i="0" dirty="0">
              <a:solidFill>
                <a:srgbClr val="FFFFFF"/>
              </a:solidFill>
              <a:effectLst/>
              <a:latin typeface="Source Sans Pro" charset="0"/>
            </a:endParaRPr>
          </a:p>
        </p:txBody>
      </p:sp>
    </p:spTree>
    <p:extLst>
      <p:ext uri="{BB962C8B-B14F-4D97-AF65-F5344CB8AC3E}">
        <p14:creationId xmlns:p14="http://schemas.microsoft.com/office/powerpoint/2010/main" val="951703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16" name="Title 1"/>
          <p:cNvSpPr>
            <a:spLocks noGrp="1"/>
          </p:cNvSpPr>
          <p:nvPr>
            <p:ph type="title"/>
          </p:nvPr>
        </p:nvSpPr>
        <p:spPr>
          <a:xfrm>
            <a:off x="457200" y="274638"/>
            <a:ext cx="8229600" cy="1143000"/>
          </a:xfrm>
        </p:spPr>
        <p:txBody>
          <a:bodyPr>
            <a:noAutofit/>
          </a:bodyPr>
          <a:lstStyle/>
          <a:p>
            <a:r>
              <a:rPr lang="en-US" sz="3200" b="1" dirty="0">
                <a:solidFill>
                  <a:srgbClr val="008000"/>
                </a:solidFill>
                <a:latin typeface="Century Gothic"/>
                <a:cs typeface="Century Gothic"/>
              </a:rPr>
              <a:t>Embedded PHP Syntax Template</a:t>
            </a:r>
            <a:endParaRPr lang="en-US" sz="3200" b="1" dirty="0">
              <a:solidFill>
                <a:srgbClr val="008000"/>
              </a:solidFill>
              <a:latin typeface="Courier New" charset="0"/>
              <a:ea typeface="Courier New" charset="0"/>
              <a:cs typeface="Courier New" charset="0"/>
            </a:endParaRPr>
          </a:p>
        </p:txBody>
      </p:sp>
      <p:sp>
        <p:nvSpPr>
          <p:cNvPr id="7" name="Rectangle 6"/>
          <p:cNvSpPr/>
          <p:nvPr/>
        </p:nvSpPr>
        <p:spPr>
          <a:xfrm>
            <a:off x="1106353" y="1857492"/>
            <a:ext cx="6690477"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&lt;DOCTYPE html&gt; </a:t>
            </a:r>
          </a:p>
          <a:p>
            <a:r>
              <a:rPr lang="en-US" dirty="0"/>
              <a:t>&lt;html&gt; &lt;head&gt;&lt;title&gt;Embedded PHP&lt;/title&gt;&lt;/head&gt;</a:t>
            </a:r>
          </a:p>
          <a:p>
            <a:r>
              <a:rPr lang="en-US" dirty="0"/>
              <a:t> &lt;body&gt; </a:t>
            </a:r>
          </a:p>
          <a:p>
            <a:r>
              <a:rPr lang="en-US" dirty="0">
                <a:solidFill>
                  <a:srgbClr val="92D050"/>
                </a:solidFill>
              </a:rPr>
              <a:t>&lt;?</a:t>
            </a:r>
            <a:r>
              <a:rPr lang="en-US" dirty="0" err="1">
                <a:solidFill>
                  <a:srgbClr val="92D050"/>
                </a:solidFill>
              </a:rPr>
              <a:t>php</a:t>
            </a:r>
            <a:r>
              <a:rPr lang="en-US" dirty="0">
                <a:solidFill>
                  <a:srgbClr val="92D050"/>
                </a:solidFill>
              </a:rPr>
              <a:t>  </a:t>
            </a:r>
            <a:r>
              <a:rPr lang="en-US" dirty="0"/>
              <a:t>for ($</a:t>
            </a:r>
            <a:r>
              <a:rPr lang="en-US" dirty="0" err="1"/>
              <a:t>i</a:t>
            </a:r>
            <a:r>
              <a:rPr lang="en-US" dirty="0"/>
              <a:t> = 99; $</a:t>
            </a:r>
            <a:r>
              <a:rPr lang="en-US" dirty="0" err="1"/>
              <a:t>i</a:t>
            </a:r>
            <a:r>
              <a:rPr lang="en-US" dirty="0"/>
              <a:t> &gt;= 1; $</a:t>
            </a:r>
            <a:r>
              <a:rPr lang="en-US" dirty="0" err="1"/>
              <a:t>i</a:t>
            </a:r>
            <a:r>
              <a:rPr lang="en-US" dirty="0"/>
              <a:t>--) { </a:t>
            </a:r>
            <a:r>
              <a:rPr lang="en-US" dirty="0">
                <a:solidFill>
                  <a:srgbClr val="92D050"/>
                </a:solidFill>
              </a:rPr>
              <a:t>?</a:t>
            </a:r>
            <a:r>
              <a:rPr lang="en-US" dirty="0"/>
              <a:t>&gt; </a:t>
            </a:r>
          </a:p>
          <a:p>
            <a:r>
              <a:rPr lang="en-US" dirty="0"/>
              <a:t>	&lt;p&gt; </a:t>
            </a:r>
            <a:r>
              <a:rPr lang="en-US" dirty="0">
                <a:solidFill>
                  <a:srgbClr val="92D050"/>
                </a:solidFill>
              </a:rPr>
              <a:t>&lt;?</a:t>
            </a:r>
            <a:r>
              <a:rPr lang="en-US" dirty="0"/>
              <a:t>= $</a:t>
            </a:r>
            <a:r>
              <a:rPr lang="en-US" dirty="0" err="1"/>
              <a:t>i</a:t>
            </a:r>
            <a:r>
              <a:rPr lang="en-US" dirty="0"/>
              <a:t> </a:t>
            </a:r>
            <a:r>
              <a:rPr lang="en-US" dirty="0">
                <a:solidFill>
                  <a:srgbClr val="92D050"/>
                </a:solidFill>
              </a:rPr>
              <a:t>?&gt;</a:t>
            </a:r>
            <a:r>
              <a:rPr lang="en-US" dirty="0"/>
              <a:t> bottles of beer on the wall, &lt;</a:t>
            </a:r>
            <a:r>
              <a:rPr lang="en-US" dirty="0" err="1"/>
              <a:t>br</a:t>
            </a:r>
            <a:r>
              <a:rPr lang="en-US" dirty="0"/>
              <a:t> /&gt; &lt;?= $</a:t>
            </a:r>
            <a:r>
              <a:rPr lang="en-US" dirty="0" err="1"/>
              <a:t>i</a:t>
            </a:r>
            <a:r>
              <a:rPr lang="en-US" dirty="0"/>
              <a:t> </a:t>
            </a:r>
            <a:r>
              <a:rPr lang="en-US" dirty="0">
                <a:solidFill>
                  <a:srgbClr val="92D050"/>
                </a:solidFill>
              </a:rPr>
              <a:t>?&gt; </a:t>
            </a:r>
            <a:r>
              <a:rPr lang="en-US" dirty="0"/>
              <a:t>bottles of beer. &lt;</a:t>
            </a:r>
            <a:r>
              <a:rPr lang="en-US" dirty="0" err="1"/>
              <a:t>br</a:t>
            </a:r>
            <a:r>
              <a:rPr lang="en-US" dirty="0"/>
              <a:t> /&gt; Take one down, pass it around, &lt;</a:t>
            </a:r>
            <a:r>
              <a:rPr lang="en-US" dirty="0" err="1"/>
              <a:t>br</a:t>
            </a:r>
            <a:r>
              <a:rPr lang="en-US" dirty="0"/>
              <a:t> /&gt; </a:t>
            </a:r>
            <a:r>
              <a:rPr lang="en-US" dirty="0">
                <a:solidFill>
                  <a:srgbClr val="92D050"/>
                </a:solidFill>
              </a:rPr>
              <a:t>&lt;?</a:t>
            </a:r>
            <a:r>
              <a:rPr lang="en-US" dirty="0"/>
              <a:t>= $</a:t>
            </a:r>
            <a:r>
              <a:rPr lang="en-US" dirty="0" err="1"/>
              <a:t>i</a:t>
            </a:r>
            <a:r>
              <a:rPr lang="en-US" dirty="0"/>
              <a:t> - 1 </a:t>
            </a:r>
            <a:r>
              <a:rPr lang="en-US" dirty="0">
                <a:solidFill>
                  <a:srgbClr val="92D050"/>
                </a:solidFill>
              </a:rPr>
              <a:t>?&gt;</a:t>
            </a:r>
            <a:r>
              <a:rPr lang="en-US" dirty="0"/>
              <a:t> bottles of beer on the wall. &lt;/p&gt; </a:t>
            </a:r>
          </a:p>
          <a:p>
            <a:r>
              <a:rPr lang="en-US" dirty="0"/>
              <a:t>	</a:t>
            </a:r>
            <a:r>
              <a:rPr lang="en-US" dirty="0">
                <a:solidFill>
                  <a:srgbClr val="92D050"/>
                </a:solidFill>
              </a:rPr>
              <a:t>&lt;?</a:t>
            </a:r>
            <a:r>
              <a:rPr lang="en-US" dirty="0" err="1">
                <a:solidFill>
                  <a:srgbClr val="92D050"/>
                </a:solidFill>
              </a:rPr>
              <a:t>php</a:t>
            </a:r>
            <a:r>
              <a:rPr lang="en-US" dirty="0">
                <a:solidFill>
                  <a:srgbClr val="92D050"/>
                </a:solidFill>
              </a:rPr>
              <a:t> </a:t>
            </a:r>
            <a:r>
              <a:rPr lang="en-US" dirty="0"/>
              <a:t>} </a:t>
            </a:r>
            <a:r>
              <a:rPr lang="en-US" dirty="0">
                <a:solidFill>
                  <a:srgbClr val="92D050"/>
                </a:solidFill>
              </a:rPr>
              <a:t>?&gt; </a:t>
            </a:r>
          </a:p>
          <a:p>
            <a:r>
              <a:rPr lang="en-US" dirty="0"/>
              <a:t>	&lt;/body&gt; </a:t>
            </a:r>
          </a:p>
          <a:p>
            <a:r>
              <a:rPr lang="en-US" dirty="0"/>
              <a:t>&lt;/html&gt; </a:t>
            </a:r>
          </a:p>
        </p:txBody>
      </p:sp>
      <p:sp>
        <p:nvSpPr>
          <p:cNvPr id="8" name="Rectangle 7"/>
          <p:cNvSpPr/>
          <p:nvPr/>
        </p:nvSpPr>
        <p:spPr>
          <a:xfrm>
            <a:off x="1193604" y="5309429"/>
            <a:ext cx="6515973" cy="958747"/>
          </a:xfrm>
          <a:prstGeom prst="rect">
            <a:avLst/>
          </a:prstGeom>
        </p:spPr>
        <p:txBody>
          <a:bodyPr wrap="square">
            <a:spAutoFit/>
          </a:bodyPr>
          <a:lstStyle/>
          <a:p>
            <a:pPr fontAlgn="base"/>
            <a:r>
              <a:rPr lang="en-US" dirty="0"/>
              <a:t>Note: This is messy! There are much better ways to do this, and you should not write any embedded PHP in this class. But you should be aware of it.</a:t>
            </a:r>
            <a:endParaRPr lang="en-US" b="0" i="0" dirty="0">
              <a:solidFill>
                <a:srgbClr val="FFFFFF"/>
              </a:solidFill>
              <a:effectLst/>
              <a:latin typeface="Source Sans Pro" charset="0"/>
            </a:endParaRPr>
          </a:p>
        </p:txBody>
      </p:sp>
    </p:spTree>
    <p:extLst>
      <p:ext uri="{BB962C8B-B14F-4D97-AF65-F5344CB8AC3E}">
        <p14:creationId xmlns:p14="http://schemas.microsoft.com/office/powerpoint/2010/main" val="910169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16" name="Title 1"/>
          <p:cNvSpPr>
            <a:spLocks noGrp="1"/>
          </p:cNvSpPr>
          <p:nvPr>
            <p:ph type="title"/>
          </p:nvPr>
        </p:nvSpPr>
        <p:spPr>
          <a:xfrm>
            <a:off x="457200" y="274638"/>
            <a:ext cx="8229600" cy="1143000"/>
          </a:xfrm>
        </p:spPr>
        <p:txBody>
          <a:bodyPr>
            <a:noAutofit/>
          </a:bodyPr>
          <a:lstStyle/>
          <a:p>
            <a:r>
              <a:rPr lang="en-US" sz="3200" b="1" dirty="0">
                <a:solidFill>
                  <a:srgbClr val="008000"/>
                </a:solidFill>
                <a:latin typeface="Century Gothic"/>
                <a:cs typeface="Century Gothic"/>
              </a:rPr>
              <a:t>Returning JSON from PHP</a:t>
            </a:r>
            <a:endParaRPr lang="en-US" sz="3200" b="1" dirty="0">
              <a:solidFill>
                <a:srgbClr val="008000"/>
              </a:solidFill>
              <a:latin typeface="Courier New" charset="0"/>
              <a:ea typeface="Courier New" charset="0"/>
              <a:cs typeface="Courier New" charset="0"/>
            </a:endParaRPr>
          </a:p>
        </p:txBody>
      </p:sp>
      <p:sp>
        <p:nvSpPr>
          <p:cNvPr id="9" name="Rectangle 8"/>
          <p:cNvSpPr/>
          <p:nvPr/>
        </p:nvSpPr>
        <p:spPr>
          <a:xfrm>
            <a:off x="935338" y="2154400"/>
            <a:ext cx="6515973" cy="369332"/>
          </a:xfrm>
          <a:prstGeom prst="rect">
            <a:avLst/>
          </a:prstGeom>
        </p:spPr>
        <p:txBody>
          <a:bodyPr wrap="square">
            <a:spAutoFit/>
          </a:bodyPr>
          <a:lstStyle/>
          <a:p>
            <a:pPr fontAlgn="base"/>
            <a:r>
              <a:rPr lang="en-US" dirty="0"/>
              <a:t>We use the PHP function </a:t>
            </a:r>
            <a:r>
              <a:rPr lang="en-US" dirty="0" err="1">
                <a:hlinkClick r:id="rId3"/>
              </a:rPr>
              <a:t>json_encode</a:t>
            </a:r>
            <a:r>
              <a:rPr lang="en-US" dirty="0"/>
              <a:t>(array) to output JSON</a:t>
            </a:r>
            <a:endParaRPr lang="en-US" dirty="0">
              <a:solidFill>
                <a:srgbClr val="FFFFFF"/>
              </a:solidFill>
              <a:latin typeface="Source Sans Pro" charset="0"/>
            </a:endParaRPr>
          </a:p>
        </p:txBody>
      </p:sp>
      <p:sp>
        <p:nvSpPr>
          <p:cNvPr id="10" name="Rectangle 9"/>
          <p:cNvSpPr/>
          <p:nvPr/>
        </p:nvSpPr>
        <p:spPr>
          <a:xfrm>
            <a:off x="935338" y="3018775"/>
            <a:ext cx="6515973" cy="1754326"/>
          </a:xfrm>
          <a:prstGeom prst="rect">
            <a:avLst/>
          </a:prstGeom>
        </p:spPr>
        <p:txBody>
          <a:bodyPr wrap="square">
            <a:spAutoFit/>
          </a:bodyPr>
          <a:lstStyle/>
          <a:p>
            <a:pPr fontAlgn="base"/>
            <a:r>
              <a:rPr lang="en-US" dirty="0" err="1"/>
              <a:t>json_encode</a:t>
            </a:r>
            <a:r>
              <a:rPr lang="en-US" dirty="0"/>
              <a:t> takes PHP arrays (including nested arrays) and generates JSON strings that can be printed</a:t>
            </a:r>
          </a:p>
          <a:p>
            <a:pPr fontAlgn="base"/>
            <a:endParaRPr lang="en-US" dirty="0"/>
          </a:p>
          <a:p>
            <a:pPr fontAlgn="base"/>
            <a:endParaRPr lang="en-US" dirty="0"/>
          </a:p>
          <a:p>
            <a:pPr fontAlgn="base"/>
            <a:r>
              <a:rPr lang="en-US" dirty="0"/>
              <a:t>NOTE: we can also use </a:t>
            </a:r>
            <a:r>
              <a:rPr lang="en-US" dirty="0" err="1"/>
              <a:t>json_decode</a:t>
            </a:r>
            <a:r>
              <a:rPr lang="en-US" dirty="0"/>
              <a:t> to convert </a:t>
            </a:r>
            <a:r>
              <a:rPr lang="en-US" dirty="0" err="1"/>
              <a:t>json</a:t>
            </a:r>
            <a:r>
              <a:rPr lang="en-US" dirty="0"/>
              <a:t> strings into PHP arrays.</a:t>
            </a:r>
          </a:p>
        </p:txBody>
      </p:sp>
    </p:spTree>
    <p:extLst>
      <p:ext uri="{BB962C8B-B14F-4D97-AF65-F5344CB8AC3E}">
        <p14:creationId xmlns:p14="http://schemas.microsoft.com/office/powerpoint/2010/main" val="1266614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16" name="Title 1"/>
          <p:cNvSpPr>
            <a:spLocks noGrp="1"/>
          </p:cNvSpPr>
          <p:nvPr>
            <p:ph type="title"/>
          </p:nvPr>
        </p:nvSpPr>
        <p:spPr>
          <a:xfrm>
            <a:off x="457200" y="274638"/>
            <a:ext cx="8229600" cy="1143000"/>
          </a:xfrm>
        </p:spPr>
        <p:txBody>
          <a:bodyPr>
            <a:noAutofit/>
          </a:bodyPr>
          <a:lstStyle/>
          <a:p>
            <a:r>
              <a:rPr lang="en-US" sz="3200" b="1" dirty="0">
                <a:solidFill>
                  <a:srgbClr val="008000"/>
                </a:solidFill>
                <a:latin typeface="Century Gothic"/>
                <a:cs typeface="Century Gothic"/>
              </a:rPr>
              <a:t>Example PHP code</a:t>
            </a:r>
            <a:endParaRPr lang="en-US" sz="3200" b="1" dirty="0">
              <a:solidFill>
                <a:srgbClr val="008000"/>
              </a:solidFill>
              <a:latin typeface="Courier New" charset="0"/>
              <a:ea typeface="Courier New" charset="0"/>
              <a:cs typeface="Courier New" charset="0"/>
            </a:endParaRPr>
          </a:p>
        </p:txBody>
      </p:sp>
      <p:sp>
        <p:nvSpPr>
          <p:cNvPr id="2" name="Rectangle 1"/>
          <p:cNvSpPr/>
          <p:nvPr/>
        </p:nvSpPr>
        <p:spPr>
          <a:xfrm>
            <a:off x="701504" y="1417638"/>
            <a:ext cx="7296813"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urier New" charset="0"/>
              </a:rPr>
              <a:t>&lt;?</a:t>
            </a:r>
            <a:r>
              <a:rPr lang="en-US" dirty="0" err="1">
                <a:latin typeface="Courier New" charset="0"/>
              </a:rPr>
              <a:t>php</a:t>
            </a:r>
            <a:r>
              <a:rPr lang="en-US" dirty="0">
                <a:latin typeface="Courier New" charset="0"/>
              </a:rPr>
              <a:t> </a:t>
            </a:r>
          </a:p>
          <a:p>
            <a:r>
              <a:rPr lang="en-US" dirty="0">
                <a:latin typeface="Courier New" charset="0"/>
              </a:rPr>
              <a:t>	header("Content-Type: application/</a:t>
            </a:r>
            <a:r>
              <a:rPr lang="en-US" dirty="0" err="1">
                <a:latin typeface="Courier New" charset="0"/>
              </a:rPr>
              <a:t>json</a:t>
            </a:r>
            <a:r>
              <a:rPr lang="en-US" dirty="0">
                <a:latin typeface="Courier New" charset="0"/>
              </a:rPr>
              <a:t>"); 	$output = array(); </a:t>
            </a:r>
          </a:p>
          <a:p>
            <a:r>
              <a:rPr lang="en-US" dirty="0">
                <a:latin typeface="Courier New" charset="0"/>
              </a:rPr>
              <a:t>   $output["name"] = "Kyle"; $output["hobbies"] = array("reading", "</a:t>
            </a:r>
            <a:r>
              <a:rPr lang="en-US" dirty="0" err="1">
                <a:latin typeface="Courier New" charset="0"/>
              </a:rPr>
              <a:t>frisbee</a:t>
            </a:r>
            <a:r>
              <a:rPr lang="en-US" dirty="0">
                <a:latin typeface="Courier New" charset="0"/>
              </a:rPr>
              <a:t>"); </a:t>
            </a:r>
          </a:p>
          <a:p>
            <a:r>
              <a:rPr lang="en-US" dirty="0">
                <a:latin typeface="Courier New" charset="0"/>
              </a:rPr>
              <a:t>	print(</a:t>
            </a:r>
            <a:r>
              <a:rPr lang="en-US" dirty="0" err="1">
                <a:latin typeface="Courier New" charset="0"/>
              </a:rPr>
              <a:t>json_encode</a:t>
            </a:r>
            <a:r>
              <a:rPr lang="en-US" dirty="0">
                <a:latin typeface="Courier New" charset="0"/>
              </a:rPr>
              <a:t>($output)); </a:t>
            </a:r>
          </a:p>
          <a:p>
            <a:endParaRPr lang="en-US" dirty="0">
              <a:latin typeface="Courier New" charset="0"/>
            </a:endParaRPr>
          </a:p>
          <a:p>
            <a:r>
              <a:rPr lang="en-US" dirty="0">
                <a:latin typeface="Courier New" charset="0"/>
              </a:rPr>
              <a:t>?&gt;</a:t>
            </a:r>
            <a:endParaRPr lang="en-US" dirty="0"/>
          </a:p>
        </p:txBody>
      </p:sp>
      <p:sp>
        <p:nvSpPr>
          <p:cNvPr id="5" name="TextBox 4"/>
          <p:cNvSpPr txBox="1"/>
          <p:nvPr/>
        </p:nvSpPr>
        <p:spPr>
          <a:xfrm>
            <a:off x="649153" y="4179094"/>
            <a:ext cx="6617185" cy="1754326"/>
          </a:xfrm>
          <a:prstGeom prst="rect">
            <a:avLst/>
          </a:prstGeom>
          <a:noFill/>
        </p:spPr>
        <p:txBody>
          <a:bodyPr wrap="square" rtlCol="0">
            <a:spAutoFit/>
          </a:bodyPr>
          <a:lstStyle/>
          <a:p>
            <a:r>
              <a:rPr lang="en-US" dirty="0"/>
              <a:t>Produces:</a:t>
            </a:r>
          </a:p>
          <a:p>
            <a:endParaRPr lang="en-US" dirty="0"/>
          </a:p>
          <a:p>
            <a:r>
              <a:rPr lang="en-US" dirty="0"/>
              <a:t> {</a:t>
            </a:r>
          </a:p>
          <a:p>
            <a:r>
              <a:rPr lang="en-US" dirty="0"/>
              <a:t>     “name”: “Kyle”,</a:t>
            </a:r>
          </a:p>
          <a:p>
            <a:r>
              <a:rPr lang="en-US" dirty="0"/>
              <a:t>     “hobbies”: [“reading”,”</a:t>
            </a:r>
            <a:r>
              <a:rPr lang="en-US" dirty="0" err="1"/>
              <a:t>frisbee</a:t>
            </a:r>
            <a:r>
              <a:rPr lang="en-US" dirty="0"/>
              <a:t>”]</a:t>
            </a:r>
          </a:p>
          <a:p>
            <a:r>
              <a:rPr lang="en-US" dirty="0"/>
              <a:t>}</a:t>
            </a:r>
          </a:p>
        </p:txBody>
      </p:sp>
    </p:spTree>
    <p:extLst>
      <p:ext uri="{BB962C8B-B14F-4D97-AF65-F5344CB8AC3E}">
        <p14:creationId xmlns:p14="http://schemas.microsoft.com/office/powerpoint/2010/main" val="1541189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Take home tutorial !!</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sp>
        <p:nvSpPr>
          <p:cNvPr id="5" name="Rectangle 4"/>
          <p:cNvSpPr/>
          <p:nvPr/>
        </p:nvSpPr>
        <p:spPr>
          <a:xfrm>
            <a:off x="587808" y="1215374"/>
            <a:ext cx="8314267" cy="8956298"/>
          </a:xfrm>
          <a:prstGeom prst="rect">
            <a:avLst/>
          </a:prstGeom>
        </p:spPr>
        <p:txBody>
          <a:bodyPr wrap="square">
            <a:spAutoFit/>
          </a:bodyPr>
          <a:lstStyle/>
          <a:p>
            <a:endParaRPr lang="en-US" dirty="0"/>
          </a:p>
          <a:p>
            <a:r>
              <a:rPr lang="en-US" dirty="0"/>
              <a:t> </a:t>
            </a:r>
          </a:p>
          <a:p>
            <a:endParaRPr lang="en-US" dirty="0"/>
          </a:p>
          <a:p>
            <a:pPr>
              <a:buNone/>
            </a:pPr>
            <a:endParaRPr lang="en-US" dirty="0"/>
          </a:p>
          <a:p>
            <a:pPr>
              <a:buNone/>
            </a:pPr>
            <a:r>
              <a:rPr lang="en-US" dirty="0"/>
              <a:t>PHP tutorials for beginners (really great tutorials):</a:t>
            </a:r>
          </a:p>
          <a:p>
            <a:pPr>
              <a:buNone/>
            </a:pPr>
            <a:endParaRPr lang="en-US" dirty="0"/>
          </a:p>
          <a:p>
            <a:pPr>
              <a:buNone/>
            </a:pPr>
            <a:r>
              <a:rPr lang="en-US" dirty="0">
                <a:hlinkClick r:id="rId3"/>
              </a:rPr>
              <a:t>http://www.homeandlearn.co.uk/php/php.html</a:t>
            </a:r>
            <a:endParaRPr lang="en-US" dirty="0"/>
          </a:p>
          <a:p>
            <a:pPr>
              <a:buNone/>
            </a:pPr>
            <a:endParaRPr lang="en-US" dirty="0"/>
          </a:p>
          <a:p>
            <a:pPr>
              <a:buNone/>
            </a:pPr>
            <a:endParaRPr lang="en-US" dirty="0"/>
          </a:p>
          <a:p>
            <a:pPr>
              <a:buNone/>
            </a:pPr>
            <a:r>
              <a:rPr lang="en-US" dirty="0"/>
              <a:t>PHP, Ajax, JavaScript, JSON  (important for homework!)  </a:t>
            </a:r>
          </a:p>
          <a:p>
            <a:pPr>
              <a:buNone/>
            </a:pPr>
            <a:endParaRPr lang="en-US" dirty="0"/>
          </a:p>
          <a:p>
            <a:pPr>
              <a:buNone/>
            </a:pPr>
            <a:r>
              <a:rPr lang="en-US" dirty="0">
                <a:hlinkClick r:id="rId4"/>
              </a:rPr>
              <a:t>http://blog.teamtreehouse.com/beginners-guide-to-ajax-development-with-php</a:t>
            </a:r>
            <a:endParaRPr lang="en-US" dirty="0"/>
          </a:p>
          <a:p>
            <a:pPr>
              <a:buNone/>
            </a:pPr>
            <a:endParaRPr lang="en-US" dirty="0"/>
          </a:p>
          <a:p>
            <a:pPr>
              <a:buNone/>
            </a:pPr>
            <a:endParaRPr lang="en-US" dirty="0"/>
          </a:p>
          <a:p>
            <a:pPr>
              <a:buNone/>
            </a:pPr>
            <a:r>
              <a:rPr lang="en-US" dirty="0"/>
              <a:t>jQuery Ajax call and JSON return </a:t>
            </a:r>
          </a:p>
          <a:p>
            <a:pPr>
              <a:buNone/>
            </a:pPr>
            <a:r>
              <a:rPr lang="en-US" dirty="0">
                <a:hlinkClick r:id="rId5"/>
              </a:rPr>
              <a:t>https://jonsuh.com/blog/jquery-ajax-call-to-php-script-with-json-return/</a:t>
            </a:r>
            <a:endParaRPr lang="en-US" dirty="0"/>
          </a:p>
          <a:p>
            <a:pPr>
              <a:buNone/>
            </a:pPr>
            <a:endParaRPr lang="en-US" dirty="0"/>
          </a:p>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9672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16" name="Title 1"/>
          <p:cNvSpPr>
            <a:spLocks noGrp="1"/>
          </p:cNvSpPr>
          <p:nvPr>
            <p:ph type="title"/>
          </p:nvPr>
        </p:nvSpPr>
        <p:spPr>
          <a:xfrm>
            <a:off x="457200" y="274638"/>
            <a:ext cx="8229600" cy="1143000"/>
          </a:xfrm>
        </p:spPr>
        <p:txBody>
          <a:bodyPr>
            <a:noAutofit/>
          </a:bodyPr>
          <a:lstStyle/>
          <a:p>
            <a:r>
              <a:rPr lang="en-US" sz="3200" b="1" dirty="0">
                <a:solidFill>
                  <a:srgbClr val="008000"/>
                </a:solidFill>
                <a:latin typeface="Century Gothic"/>
                <a:cs typeface="Century Gothic"/>
              </a:rPr>
              <a:t>PHP file I/O functions</a:t>
            </a:r>
          </a:p>
        </p:txBody>
      </p:sp>
      <p:graphicFrame>
        <p:nvGraphicFramePr>
          <p:cNvPr id="8" name="Content Placeholder 3"/>
          <p:cNvGraphicFramePr>
            <a:graphicFrameLocks noGrp="1"/>
          </p:cNvGraphicFramePr>
          <p:nvPr>
            <p:ph idx="1"/>
            <p:extLst>
              <p:ext uri="{D42A27DB-BD31-4B8C-83A1-F6EECF244321}">
                <p14:modId xmlns:p14="http://schemas.microsoft.com/office/powerpoint/2010/main" val="901111477"/>
              </p:ext>
            </p:extLst>
          </p:nvPr>
        </p:nvGraphicFramePr>
        <p:xfrm>
          <a:off x="457200" y="2182711"/>
          <a:ext cx="8040760" cy="2722880"/>
        </p:xfrm>
        <a:graphic>
          <a:graphicData uri="http://schemas.openxmlformats.org/drawingml/2006/table">
            <a:tbl>
              <a:tblPr/>
              <a:tblGrid>
                <a:gridCol w="4020380">
                  <a:extLst>
                    <a:ext uri="{9D8B030D-6E8A-4147-A177-3AD203B41FA5}">
                      <a16:colId xmlns:a16="http://schemas.microsoft.com/office/drawing/2014/main" val="20000"/>
                    </a:ext>
                  </a:extLst>
                </a:gridCol>
                <a:gridCol w="4020380">
                  <a:extLst>
                    <a:ext uri="{9D8B030D-6E8A-4147-A177-3AD203B41FA5}">
                      <a16:colId xmlns:a16="http://schemas.microsoft.com/office/drawing/2014/main" val="20001"/>
                    </a:ext>
                  </a:extLst>
                </a:gridCol>
              </a:tblGrid>
              <a:tr h="0">
                <a:tc>
                  <a:txBody>
                    <a:bodyPr/>
                    <a:lstStyle/>
                    <a:p>
                      <a:pPr fontAlgn="t"/>
                      <a:r>
                        <a:rPr lang="en-US" b="1" dirty="0">
                          <a:effectLst/>
                        </a:rPr>
                        <a:t>function name(s)</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9FF"/>
                    </a:solidFill>
                  </a:tcPr>
                </a:tc>
                <a:tc>
                  <a:txBody>
                    <a:bodyPr/>
                    <a:lstStyle/>
                    <a:p>
                      <a:pPr fontAlgn="t"/>
                      <a:r>
                        <a:rPr lang="en-US" b="1" dirty="0">
                          <a:effectLst/>
                        </a:rPr>
                        <a:t>category</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9FF"/>
                    </a:solidFill>
                  </a:tcPr>
                </a:tc>
                <a:extLst>
                  <a:ext uri="{0D108BD9-81ED-4DB2-BD59-A6C34878D82A}">
                    <a16:rowId xmlns:a16="http://schemas.microsoft.com/office/drawing/2014/main" val="10000"/>
                  </a:ext>
                </a:extLst>
              </a:tr>
              <a:tr h="0">
                <a:tc>
                  <a:txBody>
                    <a:bodyPr/>
                    <a:lstStyle/>
                    <a:p>
                      <a:pPr fontAlgn="t"/>
                      <a:r>
                        <a:rPr lang="en-US" b="1" i="0">
                          <a:solidFill>
                            <a:srgbClr val="660000"/>
                          </a:solidFill>
                          <a:effectLst/>
                          <a:hlinkClick r:id="rId3"/>
                        </a:rPr>
                        <a:t>file</a:t>
                      </a:r>
                      <a:r>
                        <a:rPr lang="en-US">
                          <a:effectLst/>
                        </a:rPr>
                        <a:t>, </a:t>
                      </a:r>
                      <a:r>
                        <a:rPr lang="en-US" b="1" i="0" u="none" strike="noStrike">
                          <a:solidFill>
                            <a:srgbClr val="660000"/>
                          </a:solidFill>
                          <a:effectLst/>
                          <a:hlinkClick r:id="rId4"/>
                        </a:rPr>
                        <a:t>file_get_contents</a:t>
                      </a:r>
                      <a:r>
                        <a:rPr lang="en-US">
                          <a:effectLst/>
                        </a:rPr>
                        <a:t>, </a:t>
                      </a:r>
                      <a:br>
                        <a:rPr lang="en-US">
                          <a:effectLst/>
                        </a:rPr>
                      </a:br>
                      <a:r>
                        <a:rPr lang="en-US" b="1" i="0" u="none" strike="noStrike">
                          <a:solidFill>
                            <a:srgbClr val="660000"/>
                          </a:solidFill>
                          <a:effectLst/>
                          <a:hlinkClick r:id="rId5"/>
                        </a:rPr>
                        <a:t>file_put_contents</a:t>
                      </a:r>
                      <a:endParaRPr lang="en-US">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9FF"/>
                    </a:solidFill>
                  </a:tcPr>
                </a:tc>
                <a:tc>
                  <a:txBody>
                    <a:bodyPr/>
                    <a:lstStyle/>
                    <a:p>
                      <a:pPr fontAlgn="t"/>
                      <a:r>
                        <a:rPr lang="en-US">
                          <a:effectLst/>
                        </a:rPr>
                        <a:t>reading/writing entire files</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9FF"/>
                    </a:solidFill>
                  </a:tcPr>
                </a:tc>
                <a:extLst>
                  <a:ext uri="{0D108BD9-81ED-4DB2-BD59-A6C34878D82A}">
                    <a16:rowId xmlns:a16="http://schemas.microsoft.com/office/drawing/2014/main" val="10001"/>
                  </a:ext>
                </a:extLst>
              </a:tr>
              <a:tr h="0">
                <a:tc>
                  <a:txBody>
                    <a:bodyPr/>
                    <a:lstStyle/>
                    <a:p>
                      <a:pPr fontAlgn="t"/>
                      <a:r>
                        <a:rPr lang="en-US" b="1" i="0" dirty="0" err="1">
                          <a:solidFill>
                            <a:srgbClr val="660000"/>
                          </a:solidFill>
                          <a:effectLst/>
                          <a:hlinkClick r:id="rId6"/>
                        </a:rPr>
                        <a:t>basename</a:t>
                      </a:r>
                      <a:r>
                        <a:rPr lang="en-US" dirty="0">
                          <a:effectLst/>
                        </a:rPr>
                        <a:t>, </a:t>
                      </a:r>
                      <a:r>
                        <a:rPr lang="en-US" u="none" strike="noStrike" dirty="0" err="1">
                          <a:solidFill>
                            <a:srgbClr val="335177"/>
                          </a:solidFill>
                          <a:effectLst/>
                          <a:hlinkClick r:id="rId7"/>
                        </a:rPr>
                        <a:t>file_exists</a:t>
                      </a:r>
                      <a:r>
                        <a:rPr lang="en-US" dirty="0">
                          <a:effectLst/>
                        </a:rPr>
                        <a:t>, </a:t>
                      </a:r>
                      <a:r>
                        <a:rPr lang="en-US" dirty="0" err="1">
                          <a:solidFill>
                            <a:srgbClr val="335177"/>
                          </a:solidFill>
                          <a:effectLst/>
                          <a:hlinkClick r:id="rId8"/>
                        </a:rPr>
                        <a:t>filesize</a:t>
                      </a:r>
                      <a:r>
                        <a:rPr lang="en-US" dirty="0">
                          <a:effectLst/>
                        </a:rPr>
                        <a:t>, </a:t>
                      </a:r>
                      <a:br>
                        <a:rPr lang="en-US" dirty="0">
                          <a:effectLst/>
                        </a:rPr>
                      </a:br>
                      <a:r>
                        <a:rPr lang="en-US" dirty="0" err="1">
                          <a:solidFill>
                            <a:srgbClr val="335177"/>
                          </a:solidFill>
                          <a:effectLst/>
                          <a:hlinkClick r:id="rId9"/>
                        </a:rPr>
                        <a:t>fileperms</a:t>
                      </a:r>
                      <a:r>
                        <a:rPr lang="en-US" dirty="0">
                          <a:effectLst/>
                        </a:rPr>
                        <a:t>, </a:t>
                      </a:r>
                      <a:r>
                        <a:rPr lang="en-US" dirty="0" err="1">
                          <a:solidFill>
                            <a:srgbClr val="335177"/>
                          </a:solidFill>
                          <a:effectLst/>
                          <a:hlinkClick r:id="rId10"/>
                        </a:rPr>
                        <a:t>filemtime</a:t>
                      </a:r>
                      <a:r>
                        <a:rPr lang="en-US" dirty="0">
                          <a:effectLst/>
                        </a:rPr>
                        <a:t>, </a:t>
                      </a:r>
                      <a:r>
                        <a:rPr lang="en-US" u="none" strike="noStrike" dirty="0" err="1">
                          <a:solidFill>
                            <a:srgbClr val="335177"/>
                          </a:solidFill>
                          <a:effectLst/>
                          <a:hlinkClick r:id="rId11"/>
                        </a:rPr>
                        <a:t>is_dir</a:t>
                      </a:r>
                      <a:r>
                        <a:rPr lang="en-US" dirty="0">
                          <a:effectLst/>
                        </a:rPr>
                        <a:t>, </a:t>
                      </a:r>
                      <a:br>
                        <a:rPr lang="en-US" dirty="0">
                          <a:effectLst/>
                        </a:rPr>
                      </a:br>
                      <a:r>
                        <a:rPr lang="en-US" u="none" strike="noStrike" dirty="0" err="1">
                          <a:solidFill>
                            <a:srgbClr val="335177"/>
                          </a:solidFill>
                          <a:effectLst/>
                          <a:hlinkClick r:id="rId12"/>
                        </a:rPr>
                        <a:t>is_readable</a:t>
                      </a:r>
                      <a:r>
                        <a:rPr lang="en-US" dirty="0">
                          <a:effectLst/>
                        </a:rPr>
                        <a:t>, </a:t>
                      </a:r>
                      <a:r>
                        <a:rPr lang="en-US" u="none" strike="noStrike" dirty="0" err="1">
                          <a:solidFill>
                            <a:srgbClr val="335177"/>
                          </a:solidFill>
                          <a:effectLst/>
                          <a:hlinkClick r:id="rId13"/>
                        </a:rPr>
                        <a:t>is_writable</a:t>
                      </a:r>
                      <a:r>
                        <a:rPr lang="en-US" dirty="0">
                          <a:effectLst/>
                        </a:rPr>
                        <a:t>, </a:t>
                      </a:r>
                      <a:r>
                        <a:rPr lang="en-US" u="none" strike="noStrike" dirty="0" err="1">
                          <a:solidFill>
                            <a:srgbClr val="335177"/>
                          </a:solidFill>
                          <a:effectLst/>
                          <a:hlinkClick r:id="rId14"/>
                        </a:rPr>
                        <a:t>disk_free_space</a:t>
                      </a:r>
                      <a:endParaRPr lang="en-US" dirty="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9FF"/>
                    </a:solidFill>
                  </a:tcPr>
                </a:tc>
                <a:tc>
                  <a:txBody>
                    <a:bodyPr/>
                    <a:lstStyle/>
                    <a:p>
                      <a:pPr fontAlgn="t"/>
                      <a:r>
                        <a:rPr lang="en-US" dirty="0">
                          <a:effectLst/>
                        </a:rPr>
                        <a:t>asking for information</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9FF"/>
                    </a:solidFill>
                  </a:tcPr>
                </a:tc>
                <a:extLst>
                  <a:ext uri="{0D108BD9-81ED-4DB2-BD59-A6C34878D82A}">
                    <a16:rowId xmlns:a16="http://schemas.microsoft.com/office/drawing/2014/main" val="10002"/>
                  </a:ext>
                </a:extLst>
              </a:tr>
              <a:tr h="0">
                <a:tc>
                  <a:txBody>
                    <a:bodyPr/>
                    <a:lstStyle/>
                    <a:p>
                      <a:pPr fontAlgn="t"/>
                      <a:r>
                        <a:rPr lang="en-US">
                          <a:solidFill>
                            <a:srgbClr val="335177"/>
                          </a:solidFill>
                          <a:effectLst/>
                          <a:hlinkClick r:id="rId15"/>
                        </a:rPr>
                        <a:t>copy</a:t>
                      </a:r>
                      <a:r>
                        <a:rPr lang="en-US">
                          <a:effectLst/>
                        </a:rPr>
                        <a:t>, </a:t>
                      </a:r>
                      <a:r>
                        <a:rPr lang="en-US">
                          <a:solidFill>
                            <a:srgbClr val="335177"/>
                          </a:solidFill>
                          <a:effectLst/>
                          <a:hlinkClick r:id="rId16"/>
                        </a:rPr>
                        <a:t>rename</a:t>
                      </a:r>
                      <a:r>
                        <a:rPr lang="en-US">
                          <a:effectLst/>
                        </a:rPr>
                        <a:t>, </a:t>
                      </a:r>
                      <a:r>
                        <a:rPr lang="en-US">
                          <a:solidFill>
                            <a:srgbClr val="335177"/>
                          </a:solidFill>
                          <a:effectLst/>
                          <a:hlinkClick r:id="rId17"/>
                        </a:rPr>
                        <a:t>unlink</a:t>
                      </a:r>
                      <a:r>
                        <a:rPr lang="en-US">
                          <a:effectLst/>
                        </a:rPr>
                        <a:t>, </a:t>
                      </a:r>
                      <a:r>
                        <a:rPr lang="en-US">
                          <a:solidFill>
                            <a:srgbClr val="335177"/>
                          </a:solidFill>
                          <a:effectLst/>
                          <a:hlinkClick r:id="rId18"/>
                        </a:rPr>
                        <a:t>chmod</a:t>
                      </a:r>
                      <a:r>
                        <a:rPr lang="en-US">
                          <a:effectLst/>
                        </a:rPr>
                        <a:t>, </a:t>
                      </a:r>
                      <a:br>
                        <a:rPr lang="en-US">
                          <a:effectLst/>
                        </a:rPr>
                      </a:br>
                      <a:r>
                        <a:rPr lang="en-US">
                          <a:solidFill>
                            <a:srgbClr val="335177"/>
                          </a:solidFill>
                          <a:effectLst/>
                          <a:hlinkClick r:id="rId19"/>
                        </a:rPr>
                        <a:t>chgrp</a:t>
                      </a:r>
                      <a:r>
                        <a:rPr lang="en-US">
                          <a:effectLst/>
                        </a:rPr>
                        <a:t>, </a:t>
                      </a:r>
                      <a:r>
                        <a:rPr lang="en-US">
                          <a:solidFill>
                            <a:srgbClr val="335177"/>
                          </a:solidFill>
                          <a:effectLst/>
                          <a:hlinkClick r:id="rId20"/>
                        </a:rPr>
                        <a:t>chown</a:t>
                      </a:r>
                      <a:r>
                        <a:rPr lang="en-US">
                          <a:effectLst/>
                        </a:rPr>
                        <a:t>, </a:t>
                      </a:r>
                      <a:r>
                        <a:rPr lang="en-US">
                          <a:solidFill>
                            <a:srgbClr val="335177"/>
                          </a:solidFill>
                          <a:effectLst/>
                          <a:hlinkClick r:id="rId21"/>
                        </a:rPr>
                        <a:t>mkdir</a:t>
                      </a:r>
                      <a:r>
                        <a:rPr lang="en-US">
                          <a:effectLst/>
                        </a:rPr>
                        <a:t>, </a:t>
                      </a:r>
                      <a:r>
                        <a:rPr lang="en-US">
                          <a:solidFill>
                            <a:srgbClr val="335177"/>
                          </a:solidFill>
                          <a:effectLst/>
                          <a:hlinkClick r:id="rId22"/>
                        </a:rPr>
                        <a:t>rmdir</a:t>
                      </a:r>
                      <a:endParaRPr lang="en-US">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9FF"/>
                    </a:solidFill>
                  </a:tcPr>
                </a:tc>
                <a:tc>
                  <a:txBody>
                    <a:bodyPr/>
                    <a:lstStyle/>
                    <a:p>
                      <a:pPr fontAlgn="t"/>
                      <a:r>
                        <a:rPr lang="en-US">
                          <a:effectLst/>
                        </a:rPr>
                        <a:t>manipulating files and directories</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9FF"/>
                    </a:solidFill>
                  </a:tcPr>
                </a:tc>
                <a:extLst>
                  <a:ext uri="{0D108BD9-81ED-4DB2-BD59-A6C34878D82A}">
                    <a16:rowId xmlns:a16="http://schemas.microsoft.com/office/drawing/2014/main" val="10003"/>
                  </a:ext>
                </a:extLst>
              </a:tr>
              <a:tr h="0">
                <a:tc>
                  <a:txBody>
                    <a:bodyPr/>
                    <a:lstStyle/>
                    <a:p>
                      <a:pPr fontAlgn="t"/>
                      <a:r>
                        <a:rPr lang="en-US" b="1" i="0" dirty="0">
                          <a:solidFill>
                            <a:srgbClr val="660000"/>
                          </a:solidFill>
                          <a:effectLst/>
                          <a:hlinkClick r:id="rId23"/>
                        </a:rPr>
                        <a:t>glob</a:t>
                      </a:r>
                      <a:r>
                        <a:rPr lang="en-US" dirty="0">
                          <a:effectLst/>
                        </a:rPr>
                        <a:t>, </a:t>
                      </a:r>
                      <a:r>
                        <a:rPr lang="en-US" b="1" i="0" dirty="0" err="1">
                          <a:solidFill>
                            <a:srgbClr val="660000"/>
                          </a:solidFill>
                          <a:effectLst/>
                          <a:hlinkClick r:id="rId24"/>
                        </a:rPr>
                        <a:t>scandir</a:t>
                      </a:r>
                      <a:endParaRPr lang="en-US" dirty="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9FF"/>
                    </a:solidFill>
                  </a:tcPr>
                </a:tc>
                <a:tc>
                  <a:txBody>
                    <a:bodyPr/>
                    <a:lstStyle/>
                    <a:p>
                      <a:pPr fontAlgn="t"/>
                      <a:r>
                        <a:rPr lang="en-US" dirty="0">
                          <a:effectLst/>
                        </a:rPr>
                        <a:t>reading directories</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9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5019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16" name="Title 1"/>
          <p:cNvSpPr>
            <a:spLocks noGrp="1"/>
          </p:cNvSpPr>
          <p:nvPr>
            <p:ph type="title"/>
          </p:nvPr>
        </p:nvSpPr>
        <p:spPr>
          <a:xfrm>
            <a:off x="457200" y="274638"/>
            <a:ext cx="8229600" cy="1143000"/>
          </a:xfrm>
        </p:spPr>
        <p:txBody>
          <a:bodyPr>
            <a:noAutofit/>
          </a:bodyPr>
          <a:lstStyle/>
          <a:p>
            <a:r>
              <a:rPr lang="en-US" sz="3200" b="1" dirty="0">
                <a:solidFill>
                  <a:srgbClr val="008000"/>
                </a:solidFill>
                <a:latin typeface="Century Gothic"/>
                <a:cs typeface="Century Gothic"/>
              </a:rPr>
              <a:t>The File() function </a:t>
            </a:r>
          </a:p>
        </p:txBody>
      </p:sp>
      <p:sp>
        <p:nvSpPr>
          <p:cNvPr id="2" name="Content Placeholder 1"/>
          <p:cNvSpPr>
            <a:spLocks noGrp="1"/>
          </p:cNvSpPr>
          <p:nvPr>
            <p:ph idx="1"/>
          </p:nvPr>
        </p:nvSpPr>
        <p:spPr/>
        <p:txBody>
          <a:bodyPr/>
          <a:lstStyle/>
          <a:p>
            <a:r>
              <a:rPr lang="en-US" dirty="0"/>
              <a:t>file function returns lines of a file as an array (\n at end of each)</a:t>
            </a:r>
          </a:p>
          <a:p>
            <a:endParaRPr lang="en-US" dirty="0"/>
          </a:p>
        </p:txBody>
      </p:sp>
      <p:sp>
        <p:nvSpPr>
          <p:cNvPr id="5" name="Rectangle 4"/>
          <p:cNvSpPr/>
          <p:nvPr/>
        </p:nvSpPr>
        <p:spPr>
          <a:xfrm>
            <a:off x="999407" y="2912535"/>
            <a:ext cx="4572000" cy="923330"/>
          </a:xfrm>
          <a:prstGeom prst="rect">
            <a:avLst/>
          </a:prstGeom>
        </p:spPr>
        <p:txBody>
          <a:bodyPr>
            <a:spAutoFit/>
          </a:bodyPr>
          <a:lstStyle/>
          <a:p>
            <a:r>
              <a:rPr lang="en-US" dirty="0"/>
              <a:t>&lt;?</a:t>
            </a:r>
            <a:r>
              <a:rPr lang="en-US" dirty="0" err="1"/>
              <a:t>php</a:t>
            </a:r>
            <a:endParaRPr lang="en-US" dirty="0"/>
          </a:p>
          <a:p>
            <a:r>
              <a:rPr lang="en-US" dirty="0" err="1"/>
              <a:t>print_r</a:t>
            </a:r>
            <a:r>
              <a:rPr lang="en-US" dirty="0"/>
              <a:t>(file("</a:t>
            </a:r>
            <a:r>
              <a:rPr lang="en-US" dirty="0" err="1"/>
              <a:t>test.txt</a:t>
            </a:r>
            <a:r>
              <a:rPr lang="en-US" dirty="0"/>
              <a:t>"));</a:t>
            </a:r>
          </a:p>
          <a:p>
            <a:r>
              <a:rPr lang="en-US" dirty="0"/>
              <a:t>?&gt;</a:t>
            </a:r>
          </a:p>
        </p:txBody>
      </p:sp>
      <p:sp>
        <p:nvSpPr>
          <p:cNvPr id="6" name="Rectangle 5"/>
          <p:cNvSpPr/>
          <p:nvPr/>
        </p:nvSpPr>
        <p:spPr>
          <a:xfrm>
            <a:off x="999407" y="4179094"/>
            <a:ext cx="4572000" cy="2031325"/>
          </a:xfrm>
          <a:prstGeom prst="rect">
            <a:avLst/>
          </a:prstGeom>
        </p:spPr>
        <p:txBody>
          <a:bodyPr>
            <a:spAutoFit/>
          </a:bodyPr>
          <a:lstStyle/>
          <a:p>
            <a:r>
              <a:rPr lang="en-US" dirty="0"/>
              <a:t>Array</a:t>
            </a:r>
          </a:p>
          <a:p>
            <a:r>
              <a:rPr lang="en-US" dirty="0"/>
              <a:t>(</a:t>
            </a:r>
          </a:p>
          <a:p>
            <a:r>
              <a:rPr lang="en-US" dirty="0"/>
              <a:t>[0] =&gt; Hello World. Testing testing!</a:t>
            </a:r>
          </a:p>
          <a:p>
            <a:r>
              <a:rPr lang="en-US" dirty="0"/>
              <a:t>[1] =&gt; Another day, another line.</a:t>
            </a:r>
          </a:p>
          <a:p>
            <a:r>
              <a:rPr lang="en-US" dirty="0"/>
              <a:t>[2] =&gt; If the array picks up this line,</a:t>
            </a:r>
          </a:p>
          <a:p>
            <a:r>
              <a:rPr lang="en-US" dirty="0"/>
              <a:t>[3] =&gt; then is it a pickup line?</a:t>
            </a:r>
          </a:p>
          <a:p>
            <a:r>
              <a:rPr lang="en-US" dirty="0"/>
              <a:t>)</a:t>
            </a:r>
          </a:p>
        </p:txBody>
      </p:sp>
    </p:spTree>
    <p:extLst>
      <p:ext uri="{BB962C8B-B14F-4D97-AF65-F5344CB8AC3E}">
        <p14:creationId xmlns:p14="http://schemas.microsoft.com/office/powerpoint/2010/main" val="3461751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16" name="Title 1"/>
          <p:cNvSpPr>
            <a:spLocks noGrp="1"/>
          </p:cNvSpPr>
          <p:nvPr>
            <p:ph type="title"/>
          </p:nvPr>
        </p:nvSpPr>
        <p:spPr>
          <a:xfrm>
            <a:off x="457200" y="274638"/>
            <a:ext cx="8229600" cy="1143000"/>
          </a:xfrm>
        </p:spPr>
        <p:txBody>
          <a:bodyPr>
            <a:noAutofit/>
          </a:bodyPr>
          <a:lstStyle/>
          <a:p>
            <a:r>
              <a:rPr lang="en-US" sz="3200" b="1" dirty="0">
                <a:solidFill>
                  <a:srgbClr val="008000"/>
                </a:solidFill>
                <a:latin typeface="Century Gothic"/>
                <a:cs typeface="Century Gothic"/>
              </a:rPr>
              <a:t>The File() function </a:t>
            </a:r>
          </a:p>
        </p:txBody>
      </p:sp>
      <p:sp>
        <p:nvSpPr>
          <p:cNvPr id="9" name="Content Placeholder 2"/>
          <p:cNvSpPr>
            <a:spLocks noGrp="1"/>
          </p:cNvSpPr>
          <p:nvPr>
            <p:ph idx="1"/>
          </p:nvPr>
        </p:nvSpPr>
        <p:spPr>
          <a:xfrm>
            <a:off x="457200" y="1654388"/>
            <a:ext cx="8646027" cy="2155374"/>
          </a:xfrm>
          <a:solidFill>
            <a:srgbClr val="EFF9FF"/>
          </a:solidFill>
          <a:ln w="19050">
            <a:solidFill>
              <a:schemeClr val="tx1"/>
            </a:solidFill>
          </a:ln>
        </p:spPr>
        <p:txBody>
          <a:bodyPr>
            <a:normAutofit fontScale="77500" lnSpcReduction="20000"/>
          </a:bodyPr>
          <a:lstStyle/>
          <a:p>
            <a:pPr marL="0" indent="0">
              <a:spcBef>
                <a:spcPts val="0"/>
              </a:spcBef>
              <a:buNone/>
            </a:pPr>
            <a:r>
              <a:rPr lang="en-US" dirty="0">
                <a:solidFill>
                  <a:srgbClr val="00B050"/>
                </a:solidFill>
                <a:latin typeface="Courier New" panose="02070309020205020404" pitchFamily="49" charset="0"/>
                <a:cs typeface="Courier New" panose="02070309020205020404" pitchFamily="49" charset="0"/>
              </a:rPr>
              <a:t># display lines of file as a bulleted list</a:t>
            </a:r>
          </a:p>
          <a:p>
            <a:pPr marL="0" indent="0">
              <a:spcBef>
                <a:spcPts val="0"/>
              </a:spcBef>
              <a:buNone/>
            </a:pPr>
            <a:r>
              <a:rPr lang="en-US" dirty="0">
                <a:latin typeface="Courier New" panose="02070309020205020404" pitchFamily="49" charset="0"/>
                <a:cs typeface="Courier New" panose="02070309020205020404" pitchFamily="49" charset="0"/>
              </a:rPr>
              <a:t>$lines = </a:t>
            </a:r>
            <a:r>
              <a:rPr lang="en-US" dirty="0">
                <a:solidFill>
                  <a:srgbClr val="C00000"/>
                </a:solidFill>
                <a:latin typeface="Courier New" panose="02070309020205020404" pitchFamily="49" charset="0"/>
                <a:cs typeface="Courier New" panose="02070309020205020404" pitchFamily="49" charset="0"/>
              </a:rPr>
              <a:t>file("todolist.txt");</a:t>
            </a:r>
          </a:p>
          <a:p>
            <a:pPr marL="0" indent="0">
              <a:spcBef>
                <a:spcPts val="0"/>
              </a:spcBef>
              <a:buNone/>
            </a:pP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 ($lines as $line) {    </a:t>
            </a:r>
            <a:endParaRPr lang="en-US" sz="1600" dirty="0">
              <a:solidFill>
                <a:srgbClr val="00B050"/>
              </a:solidFill>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  print $line;</a:t>
            </a:r>
          </a:p>
          <a:p>
            <a:pPr marL="0" indent="0">
              <a:spcBef>
                <a:spcPts val="0"/>
              </a:spcBef>
              <a:buNone/>
            </a:pPr>
            <a:r>
              <a:rPr lang="en-US" dirty="0">
                <a:latin typeface="Courier New" panose="02070309020205020404" pitchFamily="49" charset="0"/>
                <a:cs typeface="Courier New" panose="02070309020205020404" pitchFamily="49" charset="0"/>
              </a:rPr>
              <a:t>}                                                            </a:t>
            </a:r>
            <a:r>
              <a:rPr lang="en-US" b="1" dirty="0">
                <a:solidFill>
                  <a:schemeClr val="bg1">
                    <a:lumMod val="65000"/>
                  </a:schemeClr>
                </a:solidFill>
                <a:latin typeface="Courier New" panose="02070309020205020404" pitchFamily="49" charset="0"/>
                <a:cs typeface="Courier New" panose="02070309020205020404" pitchFamily="49" charset="0"/>
              </a:rPr>
              <a:t>PHP</a:t>
            </a:r>
          </a:p>
        </p:txBody>
      </p:sp>
      <p:sp>
        <p:nvSpPr>
          <p:cNvPr id="10" name="Rectangle 9"/>
          <p:cNvSpPr/>
          <p:nvPr/>
        </p:nvSpPr>
        <p:spPr>
          <a:xfrm>
            <a:off x="457200" y="3901641"/>
            <a:ext cx="8686800" cy="1107996"/>
          </a:xfrm>
          <a:prstGeom prst="rect">
            <a:avLst/>
          </a:prstGeom>
        </p:spPr>
        <p:txBody>
          <a:bodyPr wrap="square">
            <a:spAutoFit/>
          </a:bodyPr>
          <a:lstStyle/>
          <a:p>
            <a:pPr marL="342900" indent="-342900">
              <a:buFont typeface="Arial" panose="020B0604020202020204" pitchFamily="34" charset="0"/>
              <a:buChar char="•"/>
            </a:pPr>
            <a:r>
              <a:rPr lang="en-US" sz="2200" dirty="0"/>
              <a:t>file returns the lines of a file as an array of strings</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each ends with \n ; to strip it, use an optional second parameter:</a:t>
            </a:r>
          </a:p>
        </p:txBody>
      </p:sp>
      <p:sp>
        <p:nvSpPr>
          <p:cNvPr id="11" name="Rectangle 10"/>
          <p:cNvSpPr/>
          <p:nvPr/>
        </p:nvSpPr>
        <p:spPr>
          <a:xfrm>
            <a:off x="431028" y="5338555"/>
            <a:ext cx="8388964" cy="369332"/>
          </a:xfrm>
          <a:prstGeom prst="rect">
            <a:avLst/>
          </a:prstGeom>
          <a:solidFill>
            <a:srgbClr val="EFF9FF"/>
          </a:solidFill>
          <a:ln w="19050">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$lines = file("todolist.txt", FILE_IGNORE_NEW_LINES);           </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12" name="Rectangle 11"/>
          <p:cNvSpPr/>
          <p:nvPr/>
        </p:nvSpPr>
        <p:spPr>
          <a:xfrm>
            <a:off x="157872" y="6186388"/>
            <a:ext cx="10058400" cy="430887"/>
          </a:xfrm>
          <a:prstGeom prst="rect">
            <a:avLst/>
          </a:prstGeom>
        </p:spPr>
        <p:txBody>
          <a:bodyPr wrap="square">
            <a:spAutoFit/>
          </a:bodyPr>
          <a:lstStyle/>
          <a:p>
            <a:pPr marL="342900" indent="-342900">
              <a:buFont typeface="Arial" panose="020B0604020202020204" pitchFamily="34" charset="0"/>
              <a:buChar char="•"/>
            </a:pPr>
            <a:r>
              <a:rPr lang="en-US" sz="2200" dirty="0"/>
              <a:t>common idiom: </a:t>
            </a:r>
            <a:r>
              <a:rPr lang="en-US" sz="2200" dirty="0" err="1"/>
              <a:t>foreach</a:t>
            </a:r>
            <a:r>
              <a:rPr lang="en-US" sz="2200" dirty="0"/>
              <a:t> or for loop over lines of file</a:t>
            </a:r>
          </a:p>
        </p:txBody>
      </p:sp>
    </p:spTree>
    <p:extLst>
      <p:ext uri="{BB962C8B-B14F-4D97-AF65-F5344CB8AC3E}">
        <p14:creationId xmlns:p14="http://schemas.microsoft.com/office/powerpoint/2010/main" val="2823499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16" name="Title 1"/>
          <p:cNvSpPr>
            <a:spLocks noGrp="1"/>
          </p:cNvSpPr>
          <p:nvPr>
            <p:ph type="title"/>
          </p:nvPr>
        </p:nvSpPr>
        <p:spPr>
          <a:xfrm>
            <a:off x="457200" y="274638"/>
            <a:ext cx="8229600" cy="1143000"/>
          </a:xfrm>
        </p:spPr>
        <p:txBody>
          <a:bodyPr>
            <a:noAutofit/>
          </a:bodyPr>
          <a:lstStyle/>
          <a:p>
            <a:r>
              <a:rPr lang="en-US" sz="3200" b="1" dirty="0">
                <a:solidFill>
                  <a:srgbClr val="008000"/>
                </a:solidFill>
                <a:latin typeface="Century Gothic"/>
                <a:cs typeface="Century Gothic"/>
              </a:rPr>
              <a:t>Reading/Writing files</a:t>
            </a:r>
          </a:p>
        </p:txBody>
      </p:sp>
      <p:graphicFrame>
        <p:nvGraphicFramePr>
          <p:cNvPr id="9" name="Content Placeholder 3"/>
          <p:cNvGraphicFramePr>
            <a:graphicFrameLocks noGrp="1"/>
          </p:cNvGraphicFramePr>
          <p:nvPr>
            <p:ph idx="1"/>
            <p:extLst>
              <p:ext uri="{D42A27DB-BD31-4B8C-83A1-F6EECF244321}">
                <p14:modId xmlns:p14="http://schemas.microsoft.com/office/powerpoint/2010/main" val="2357285491"/>
              </p:ext>
            </p:extLst>
          </p:nvPr>
        </p:nvGraphicFramePr>
        <p:xfrm>
          <a:off x="140476" y="1621167"/>
          <a:ext cx="8749101" cy="2235200"/>
        </p:xfrm>
        <a:graphic>
          <a:graphicData uri="http://schemas.openxmlformats.org/drawingml/2006/table">
            <a:tbl>
              <a:tblPr/>
              <a:tblGrid>
                <a:gridCol w="2374015">
                  <a:extLst>
                    <a:ext uri="{9D8B030D-6E8A-4147-A177-3AD203B41FA5}">
                      <a16:colId xmlns:a16="http://schemas.microsoft.com/office/drawing/2014/main" val="20000"/>
                    </a:ext>
                  </a:extLst>
                </a:gridCol>
                <a:gridCol w="3458719">
                  <a:extLst>
                    <a:ext uri="{9D8B030D-6E8A-4147-A177-3AD203B41FA5}">
                      <a16:colId xmlns:a16="http://schemas.microsoft.com/office/drawing/2014/main" val="20001"/>
                    </a:ext>
                  </a:extLst>
                </a:gridCol>
                <a:gridCol w="2916367">
                  <a:extLst>
                    <a:ext uri="{9D8B030D-6E8A-4147-A177-3AD203B41FA5}">
                      <a16:colId xmlns:a16="http://schemas.microsoft.com/office/drawing/2014/main" val="20002"/>
                    </a:ext>
                  </a:extLst>
                </a:gridCol>
              </a:tblGrid>
              <a:tr h="326213">
                <a:tc>
                  <a:txBody>
                    <a:bodyPr/>
                    <a:lstStyle/>
                    <a:p>
                      <a:pPr fontAlgn="t"/>
                      <a:r>
                        <a:rPr lang="en-US" sz="2000" b="1" dirty="0">
                          <a:effectLst/>
                        </a:rPr>
                        <a:t>contents of foo.txt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9FF"/>
                    </a:solidFill>
                  </a:tcPr>
                </a:tc>
                <a:tc>
                  <a:txBody>
                    <a:bodyPr/>
                    <a:lstStyle/>
                    <a:p>
                      <a:pPr fontAlgn="t"/>
                      <a:r>
                        <a:rPr lang="en-US" sz="2000" b="1" dirty="0">
                          <a:effectLst/>
                        </a:rPr>
                        <a:t>file("foo.txt")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9FF"/>
                    </a:solidFill>
                  </a:tcPr>
                </a:tc>
                <a:tc>
                  <a:txBody>
                    <a:bodyPr/>
                    <a:lstStyle/>
                    <a:p>
                      <a:pPr fontAlgn="t"/>
                      <a:r>
                        <a:rPr lang="en-US" sz="2000" b="1" dirty="0" err="1">
                          <a:effectLst/>
                        </a:rPr>
                        <a:t>file_get_contents</a:t>
                      </a:r>
                      <a:r>
                        <a:rPr lang="en-US" sz="2000" b="1" dirty="0">
                          <a:effectLst/>
                        </a:rPr>
                        <a:t>("foo.txt")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9FF"/>
                    </a:solidFill>
                  </a:tcPr>
                </a:tc>
                <a:extLst>
                  <a:ext uri="{0D108BD9-81ED-4DB2-BD59-A6C34878D82A}">
                    <a16:rowId xmlns:a16="http://schemas.microsoft.com/office/drawing/2014/main" val="10000"/>
                  </a:ext>
                </a:extLst>
              </a:tr>
              <a:tr h="1444656">
                <a:tc>
                  <a:txBody>
                    <a:bodyPr/>
                    <a:lstStyle/>
                    <a:p>
                      <a:pPr fontAlgn="t"/>
                      <a:r>
                        <a:rPr lang="en-US" sz="2000" dirty="0">
                          <a:effectLst/>
                        </a:rPr>
                        <a:t>Hello </a:t>
                      </a:r>
                    </a:p>
                    <a:p>
                      <a:pPr fontAlgn="t"/>
                      <a:r>
                        <a:rPr lang="en-US" sz="2000" dirty="0">
                          <a:effectLst/>
                        </a:rPr>
                        <a:t>how r u? </a:t>
                      </a:r>
                    </a:p>
                    <a:p>
                      <a:pPr fontAlgn="t"/>
                      <a:endParaRPr lang="en-US" sz="2000" dirty="0">
                        <a:effectLst/>
                      </a:endParaRPr>
                    </a:p>
                    <a:p>
                      <a:pPr fontAlgn="t"/>
                      <a:r>
                        <a:rPr lang="en-US" sz="2000" dirty="0">
                          <a:effectLst/>
                        </a:rPr>
                        <a:t>I'm fine </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9FF"/>
                    </a:solidFill>
                  </a:tcPr>
                </a:tc>
                <a:tc>
                  <a:txBody>
                    <a:bodyPr/>
                    <a:lstStyle/>
                    <a:p>
                      <a:pPr fontAlgn="t"/>
                      <a:r>
                        <a:rPr lang="pt-BR" sz="2000" dirty="0">
                          <a:effectLst/>
                        </a:rPr>
                        <a:t>array( "Hello\n",  </a:t>
                      </a:r>
                      <a:r>
                        <a:rPr lang="pt-BR" sz="2000" dirty="0">
                          <a:solidFill>
                            <a:srgbClr val="008000"/>
                          </a:solidFill>
                          <a:effectLst/>
                        </a:rPr>
                        <a:t># 0</a:t>
                      </a:r>
                      <a:r>
                        <a:rPr lang="pt-BR" sz="2000" dirty="0">
                          <a:effectLst/>
                        </a:rPr>
                        <a:t> </a:t>
                      </a:r>
                    </a:p>
                    <a:p>
                      <a:pPr fontAlgn="t"/>
                      <a:r>
                        <a:rPr lang="pt-BR" sz="2000" dirty="0">
                          <a:effectLst/>
                        </a:rPr>
                        <a:t>"how r u?\n",       </a:t>
                      </a:r>
                      <a:r>
                        <a:rPr lang="pt-BR" sz="2000" dirty="0">
                          <a:solidFill>
                            <a:srgbClr val="008000"/>
                          </a:solidFill>
                          <a:effectLst/>
                        </a:rPr>
                        <a:t># 1</a:t>
                      </a:r>
                      <a:r>
                        <a:rPr lang="pt-BR" sz="2000" dirty="0">
                          <a:effectLst/>
                        </a:rPr>
                        <a:t> </a:t>
                      </a:r>
                    </a:p>
                    <a:p>
                      <a:pPr fontAlgn="t"/>
                      <a:r>
                        <a:rPr lang="pt-BR" sz="2000" dirty="0">
                          <a:effectLst/>
                        </a:rPr>
                        <a:t>"\n",                       </a:t>
                      </a:r>
                      <a:r>
                        <a:rPr lang="pt-BR" sz="2000" dirty="0">
                          <a:solidFill>
                            <a:srgbClr val="008000"/>
                          </a:solidFill>
                          <a:effectLst/>
                        </a:rPr>
                        <a:t># 2</a:t>
                      </a:r>
                      <a:r>
                        <a:rPr lang="pt-BR" sz="2000" dirty="0">
                          <a:effectLst/>
                        </a:rPr>
                        <a:t> </a:t>
                      </a:r>
                    </a:p>
                    <a:p>
                      <a:pPr fontAlgn="t"/>
                      <a:r>
                        <a:rPr lang="pt-BR" sz="2000" dirty="0">
                          <a:effectLst/>
                        </a:rPr>
                        <a:t>"I'm fine\n"          </a:t>
                      </a:r>
                      <a:r>
                        <a:rPr lang="pt-BR" sz="2000" dirty="0">
                          <a:solidFill>
                            <a:srgbClr val="008000"/>
                          </a:solidFill>
                          <a:effectLst/>
                        </a:rPr>
                        <a:t># 3</a:t>
                      </a:r>
                      <a:r>
                        <a:rPr lang="pt-BR" sz="2000" dirty="0">
                          <a:effectLst/>
                        </a:rPr>
                        <a:t> </a:t>
                      </a:r>
                    </a:p>
                    <a:p>
                      <a:pPr fontAlgn="t"/>
                      <a:r>
                        <a:rPr lang="pt-BR" sz="2000" dirty="0">
                          <a:effectLst/>
                        </a:rPr>
                        <a:t>) </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9FF"/>
                    </a:solidFill>
                  </a:tcPr>
                </a:tc>
                <a:tc>
                  <a:txBody>
                    <a:bodyPr/>
                    <a:lstStyle/>
                    <a:p>
                      <a:pPr fontAlgn="t"/>
                      <a:r>
                        <a:rPr lang="pt-BR" sz="2000" dirty="0">
                          <a:effectLst/>
                        </a:rPr>
                        <a:t>"Hello\n </a:t>
                      </a:r>
                    </a:p>
                    <a:p>
                      <a:pPr fontAlgn="t"/>
                      <a:r>
                        <a:rPr lang="pt-BR" sz="2000" dirty="0">
                          <a:effectLst/>
                        </a:rPr>
                        <a:t>how r u?\n    </a:t>
                      </a:r>
                      <a:r>
                        <a:rPr lang="pt-BR" sz="2000" dirty="0">
                          <a:solidFill>
                            <a:srgbClr val="008000"/>
                          </a:solidFill>
                          <a:effectLst/>
                        </a:rPr>
                        <a:t># a single</a:t>
                      </a:r>
                      <a:r>
                        <a:rPr lang="pt-BR" sz="2000" dirty="0">
                          <a:effectLst/>
                        </a:rPr>
                        <a:t> </a:t>
                      </a:r>
                    </a:p>
                    <a:p>
                      <a:pPr fontAlgn="t"/>
                      <a:r>
                        <a:rPr lang="pt-BR" sz="2000" dirty="0">
                          <a:effectLst/>
                        </a:rPr>
                        <a:t>\n                    </a:t>
                      </a:r>
                      <a:r>
                        <a:rPr lang="pt-BR" sz="2000" dirty="0">
                          <a:solidFill>
                            <a:srgbClr val="008000"/>
                          </a:solidFill>
                          <a:effectLst/>
                        </a:rPr>
                        <a:t># string</a:t>
                      </a:r>
                      <a:r>
                        <a:rPr lang="pt-BR" sz="2000" dirty="0">
                          <a:effectLst/>
                        </a:rPr>
                        <a:t> </a:t>
                      </a:r>
                    </a:p>
                    <a:p>
                      <a:pPr fontAlgn="t"/>
                      <a:r>
                        <a:rPr lang="pt-BR" sz="2000" dirty="0">
                          <a:effectLst/>
                        </a:rPr>
                        <a:t>I'm fine\n"</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9FF"/>
                    </a:solidFill>
                  </a:tcPr>
                </a:tc>
                <a:extLst>
                  <a:ext uri="{0D108BD9-81ED-4DB2-BD59-A6C34878D82A}">
                    <a16:rowId xmlns:a16="http://schemas.microsoft.com/office/drawing/2014/main" val="10001"/>
                  </a:ext>
                </a:extLst>
              </a:tr>
            </a:tbl>
          </a:graphicData>
        </a:graphic>
      </p:graphicFrame>
      <p:sp>
        <p:nvSpPr>
          <p:cNvPr id="10" name="Rectangle 9"/>
          <p:cNvSpPr/>
          <p:nvPr/>
        </p:nvSpPr>
        <p:spPr>
          <a:xfrm>
            <a:off x="313579" y="4179094"/>
            <a:ext cx="8546324" cy="2308324"/>
          </a:xfrm>
          <a:prstGeom prst="rect">
            <a:avLst/>
          </a:prstGeom>
        </p:spPr>
        <p:txBody>
          <a:bodyPr wrap="square">
            <a:spAutoFit/>
          </a:bodyPr>
          <a:lstStyle/>
          <a:p>
            <a:pPr marL="342900" indent="-342900">
              <a:buFont typeface="Arial" panose="020B0604020202020204" pitchFamily="34" charset="0"/>
              <a:buChar char="•"/>
            </a:pPr>
            <a:r>
              <a:rPr lang="en-US" sz="2400" dirty="0"/>
              <a:t>file function returns lines of a file as an array (\n at end of each)</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200" dirty="0" err="1">
                <a:latin typeface="Consolas" panose="020B0609020204030204" pitchFamily="49" charset="0"/>
                <a:cs typeface="Consolas" panose="020B0609020204030204" pitchFamily="49" charset="0"/>
              </a:rPr>
              <a:t>file_get_contents</a:t>
            </a:r>
            <a:r>
              <a:rPr lang="en-US" sz="2400" dirty="0"/>
              <a:t> returns entire contents of a file as a single string</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200" dirty="0" err="1">
                <a:latin typeface="Consolas" panose="020B0609020204030204" pitchFamily="49" charset="0"/>
                <a:cs typeface="Consolas" panose="020B0609020204030204" pitchFamily="49" charset="0"/>
              </a:rPr>
              <a:t>file_put_contents</a:t>
            </a:r>
            <a:r>
              <a:rPr lang="en-US" sz="2400" dirty="0"/>
              <a:t> writes a string into a file</a:t>
            </a:r>
          </a:p>
        </p:txBody>
      </p:sp>
    </p:spTree>
    <p:extLst>
      <p:ext uri="{BB962C8B-B14F-4D97-AF65-F5344CB8AC3E}">
        <p14:creationId xmlns:p14="http://schemas.microsoft.com/office/powerpoint/2010/main" val="3907380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49212"/>
            <a:ext cx="184666" cy="369332"/>
          </a:xfrm>
          <a:prstGeom prst="rect">
            <a:avLst/>
          </a:prstGeom>
          <a:noFill/>
        </p:spPr>
        <p:txBody>
          <a:bodyPr wrap="none" rtlCol="0">
            <a:spAutoFit/>
          </a:bodyPr>
          <a:lstStyle/>
          <a:p>
            <a:r>
              <a:rPr lang="en-US" dirty="0"/>
              <a:t> </a:t>
            </a:r>
          </a:p>
        </p:txBody>
      </p:sp>
      <p:sp>
        <p:nvSpPr>
          <p:cNvPr id="16" name="Title 1"/>
          <p:cNvSpPr>
            <a:spLocks noGrp="1"/>
          </p:cNvSpPr>
          <p:nvPr>
            <p:ph type="title"/>
          </p:nvPr>
        </p:nvSpPr>
        <p:spPr>
          <a:xfrm>
            <a:off x="457200" y="274638"/>
            <a:ext cx="8229600" cy="1143000"/>
          </a:xfrm>
        </p:spPr>
        <p:txBody>
          <a:bodyPr>
            <a:noAutofit/>
          </a:bodyPr>
          <a:lstStyle/>
          <a:p>
            <a:r>
              <a:rPr lang="en-US" sz="3200" b="1" dirty="0">
                <a:solidFill>
                  <a:srgbClr val="008000"/>
                </a:solidFill>
                <a:latin typeface="Century Gothic"/>
                <a:cs typeface="Century Gothic"/>
              </a:rPr>
              <a:t>Splitting/Joining strings</a:t>
            </a:r>
          </a:p>
        </p:txBody>
      </p:sp>
      <p:sp>
        <p:nvSpPr>
          <p:cNvPr id="8" name="Content Placeholder 2"/>
          <p:cNvSpPr>
            <a:spLocks noGrp="1"/>
          </p:cNvSpPr>
          <p:nvPr>
            <p:ph idx="1"/>
          </p:nvPr>
        </p:nvSpPr>
        <p:spPr>
          <a:xfrm>
            <a:off x="387616" y="1451298"/>
            <a:ext cx="8380188" cy="788136"/>
          </a:xfrm>
          <a:solidFill>
            <a:schemeClr val="bg1">
              <a:lumMod val="95000"/>
            </a:schemeClr>
          </a:solidFill>
          <a:ln w="19050">
            <a:solidFill>
              <a:schemeClr val="tx1"/>
            </a:solidFill>
          </a:ln>
        </p:spPr>
        <p:txBody>
          <a:bodyPr>
            <a:normAutofit fontScale="55000" lnSpcReduction="20000"/>
          </a:bodyPr>
          <a:lstStyle/>
          <a:p>
            <a:pPr marL="0" indent="0">
              <a:spcBef>
                <a:spcPts val="0"/>
              </a:spcBef>
              <a:buNone/>
            </a:pPr>
            <a:r>
              <a:rPr lang="en-US" dirty="0">
                <a:latin typeface="Courier New" panose="02070309020205020404" pitchFamily="49" charset="0"/>
                <a:cs typeface="Courier New" panose="02070309020205020404" pitchFamily="49" charset="0"/>
              </a:rPr>
              <a:t>$array = explode(delimiter, string);</a:t>
            </a:r>
          </a:p>
          <a:p>
            <a:pPr marL="0" indent="0">
              <a:spcBef>
                <a:spcPts val="0"/>
              </a:spcBef>
              <a:buNone/>
            </a:pPr>
            <a:r>
              <a:rPr lang="en-US" dirty="0">
                <a:latin typeface="Courier New" panose="02070309020205020404" pitchFamily="49" charset="0"/>
                <a:cs typeface="Courier New" panose="02070309020205020404" pitchFamily="49" charset="0"/>
              </a:rPr>
              <a:t>$string = implode(delimiter, array);                         </a:t>
            </a:r>
            <a:r>
              <a:rPr lang="en-US" b="1" dirty="0">
                <a:solidFill>
                  <a:schemeClr val="bg1">
                    <a:lumMod val="65000"/>
                  </a:schemeClr>
                </a:solidFill>
                <a:latin typeface="Courier New" panose="02070309020205020404" pitchFamily="49" charset="0"/>
                <a:cs typeface="Courier New" panose="02070309020205020404" pitchFamily="49" charset="0"/>
              </a:rPr>
              <a:t>PHP</a:t>
            </a:r>
          </a:p>
        </p:txBody>
      </p:sp>
      <p:sp>
        <p:nvSpPr>
          <p:cNvPr id="11" name="Rectangle 10"/>
          <p:cNvSpPr/>
          <p:nvPr/>
        </p:nvSpPr>
        <p:spPr>
          <a:xfrm>
            <a:off x="314441" y="2987567"/>
            <a:ext cx="8522947" cy="1200329"/>
          </a:xfrm>
          <a:prstGeom prst="rect">
            <a:avLst/>
          </a:prstGeom>
          <a:solidFill>
            <a:srgbClr val="EFF9FF"/>
          </a:solidFill>
          <a:ln w="19050">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$s  = ”CSC 435 S";</a:t>
            </a:r>
          </a:p>
          <a:p>
            <a:r>
              <a:rPr lang="en-US" dirty="0">
                <a:latin typeface="Courier New" panose="02070309020205020404" pitchFamily="49" charset="0"/>
                <a:cs typeface="Courier New" panose="02070309020205020404" pitchFamily="49" charset="0"/>
              </a:rPr>
              <a:t>$a  = </a:t>
            </a:r>
            <a:r>
              <a:rPr lang="en-US" dirty="0">
                <a:solidFill>
                  <a:srgbClr val="C00000"/>
                </a:solidFill>
                <a:latin typeface="Courier New" panose="02070309020205020404" pitchFamily="49" charset="0"/>
                <a:cs typeface="Courier New" panose="02070309020205020404" pitchFamily="49" charset="0"/>
              </a:rPr>
              <a:t>explode(" ", $s)</a:t>
            </a:r>
            <a:r>
              <a:rPr lang="en-US" dirty="0">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 ("CSC", ”435", ”S")</a:t>
            </a:r>
          </a:p>
          <a:p>
            <a:r>
              <a:rPr lang="en-US" dirty="0">
                <a:latin typeface="Courier New" panose="02070309020205020404" pitchFamily="49" charset="0"/>
                <a:cs typeface="Courier New" panose="02070309020205020404" pitchFamily="49" charset="0"/>
              </a:rPr>
              <a:t>$s2 = </a:t>
            </a:r>
            <a:r>
              <a:rPr lang="en-US" dirty="0">
                <a:solidFill>
                  <a:srgbClr val="C00000"/>
                </a:solidFill>
                <a:latin typeface="Courier New" panose="02070309020205020404" pitchFamily="49" charset="0"/>
                <a:cs typeface="Courier New" panose="02070309020205020404" pitchFamily="49" charset="0"/>
              </a:rPr>
              <a:t>implode("...", $a)</a:t>
            </a:r>
            <a:r>
              <a:rPr lang="en-US" dirty="0">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 ”CSC...435...S“                        </a:t>
            </a:r>
            <a:r>
              <a:rPr lang="en-US" b="1" dirty="0">
                <a:solidFill>
                  <a:schemeClr val="bg1">
                    <a:lumMod val="65000"/>
                  </a:schemeClr>
                </a:solidFill>
                <a:latin typeface="Courier New" panose="02070309020205020404" pitchFamily="49" charset="0"/>
                <a:cs typeface="Courier New" panose="02070309020205020404" pitchFamily="49" charset="0"/>
              </a:rPr>
              <a:t>PHP</a:t>
            </a:r>
          </a:p>
        </p:txBody>
      </p:sp>
      <p:sp>
        <p:nvSpPr>
          <p:cNvPr id="12" name="Rectangle 11"/>
          <p:cNvSpPr/>
          <p:nvPr/>
        </p:nvSpPr>
        <p:spPr>
          <a:xfrm>
            <a:off x="0" y="4627981"/>
            <a:ext cx="8686800" cy="1569660"/>
          </a:xfrm>
          <a:prstGeom prst="rect">
            <a:avLst/>
          </a:prstGeom>
        </p:spPr>
        <p:txBody>
          <a:bodyPr wrap="square">
            <a:spAutoFit/>
          </a:bodyPr>
          <a:lstStyle/>
          <a:p>
            <a:pPr marL="342900" indent="-342900">
              <a:buFont typeface="Arial" panose="020B0604020202020204" pitchFamily="34" charset="0"/>
              <a:buChar char="•"/>
            </a:pPr>
            <a:r>
              <a:rPr lang="en-US" sz="2400" dirty="0"/>
              <a:t>explode and implode </a:t>
            </a:r>
            <a:r>
              <a:rPr lang="en-US" sz="2400" b="1" dirty="0"/>
              <a:t>convert between strings and arrays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for more complex string splitting, you can use regular expressions (later)</a:t>
            </a:r>
          </a:p>
        </p:txBody>
      </p:sp>
      <p:sp>
        <p:nvSpPr>
          <p:cNvPr id="5" name="Rectangle 4"/>
          <p:cNvSpPr/>
          <p:nvPr/>
        </p:nvSpPr>
        <p:spPr>
          <a:xfrm>
            <a:off x="2872204" y="6007329"/>
            <a:ext cx="5965184" cy="646331"/>
          </a:xfrm>
          <a:prstGeom prst="rect">
            <a:avLst/>
          </a:prstGeom>
        </p:spPr>
        <p:txBody>
          <a:bodyPr wrap="square">
            <a:spAutoFit/>
          </a:bodyPr>
          <a:lstStyle/>
          <a:p>
            <a:r>
              <a:rPr lang="en-US" dirty="0">
                <a:hlinkClick r:id="rId3"/>
              </a:rPr>
              <a:t>http://php.net/explode</a:t>
            </a:r>
            <a:endParaRPr lang="en-US" dirty="0"/>
          </a:p>
          <a:p>
            <a:endParaRPr lang="en-US" dirty="0"/>
          </a:p>
        </p:txBody>
      </p:sp>
    </p:spTree>
    <p:extLst>
      <p:ext uri="{BB962C8B-B14F-4D97-AF65-F5344CB8AC3E}">
        <p14:creationId xmlns:p14="http://schemas.microsoft.com/office/powerpoint/2010/main" val="600566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66941" y="6049212"/>
            <a:ext cx="184666" cy="369332"/>
          </a:xfrm>
          <a:prstGeom prst="rect">
            <a:avLst/>
          </a:prstGeom>
          <a:noFill/>
        </p:spPr>
        <p:txBody>
          <a:bodyPr wrap="none" rtlCol="0">
            <a:spAutoFit/>
          </a:bodyPr>
          <a:lstStyle/>
          <a:p>
            <a:r>
              <a:rPr lang="en-US" dirty="0"/>
              <a:t> </a:t>
            </a:r>
          </a:p>
        </p:txBody>
      </p:sp>
      <p:sp>
        <p:nvSpPr>
          <p:cNvPr id="16" name="Title 1"/>
          <p:cNvSpPr>
            <a:spLocks noGrp="1"/>
          </p:cNvSpPr>
          <p:nvPr>
            <p:ph type="title"/>
          </p:nvPr>
        </p:nvSpPr>
        <p:spPr>
          <a:xfrm>
            <a:off x="457200" y="274638"/>
            <a:ext cx="8229600" cy="1143000"/>
          </a:xfrm>
        </p:spPr>
        <p:txBody>
          <a:bodyPr>
            <a:noAutofit/>
          </a:bodyPr>
          <a:lstStyle/>
          <a:p>
            <a:r>
              <a:rPr lang="en-US" sz="3200" b="1" dirty="0">
                <a:solidFill>
                  <a:srgbClr val="008000"/>
                </a:solidFill>
                <a:latin typeface="Century Gothic"/>
                <a:cs typeface="Century Gothic"/>
              </a:rPr>
              <a:t>Example with explode</a:t>
            </a:r>
          </a:p>
        </p:txBody>
      </p:sp>
      <p:sp>
        <p:nvSpPr>
          <p:cNvPr id="5" name="Rectangle 4"/>
          <p:cNvSpPr/>
          <p:nvPr/>
        </p:nvSpPr>
        <p:spPr>
          <a:xfrm>
            <a:off x="5481669" y="6007329"/>
            <a:ext cx="5965184" cy="646331"/>
          </a:xfrm>
          <a:prstGeom prst="rect">
            <a:avLst/>
          </a:prstGeom>
        </p:spPr>
        <p:txBody>
          <a:bodyPr wrap="square">
            <a:spAutoFit/>
          </a:bodyPr>
          <a:lstStyle/>
          <a:p>
            <a:r>
              <a:rPr lang="en-US" dirty="0">
                <a:hlinkClick r:id="rId3"/>
              </a:rPr>
              <a:t>http://php.net/explode</a:t>
            </a:r>
            <a:endParaRPr lang="en-US" dirty="0"/>
          </a:p>
          <a:p>
            <a:endParaRPr lang="en-US" dirty="0"/>
          </a:p>
        </p:txBody>
      </p:sp>
      <p:sp>
        <p:nvSpPr>
          <p:cNvPr id="10" name="Content Placeholder 2"/>
          <p:cNvSpPr>
            <a:spLocks noGrp="1"/>
          </p:cNvSpPr>
          <p:nvPr>
            <p:ph idx="1"/>
          </p:nvPr>
        </p:nvSpPr>
        <p:spPr>
          <a:xfrm>
            <a:off x="175269" y="1417637"/>
            <a:ext cx="8968731" cy="1330781"/>
          </a:xfrm>
          <a:solidFill>
            <a:schemeClr val="bg1">
              <a:lumMod val="95000"/>
            </a:schemeClr>
          </a:solidFill>
          <a:ln w="19050">
            <a:solidFill>
              <a:schemeClr val="tx1"/>
            </a:solidFill>
          </a:ln>
        </p:spPr>
        <p:txBody>
          <a:bodyPr>
            <a:noAutofit/>
          </a:bodyPr>
          <a:lstStyle/>
          <a:p>
            <a:pPr marL="0" indent="0">
              <a:spcBef>
                <a:spcPts val="0"/>
              </a:spcBef>
              <a:buNone/>
            </a:pPr>
            <a:r>
              <a:rPr lang="en-US" sz="1800" dirty="0">
                <a:latin typeface="Courier New" panose="02070309020205020404" pitchFamily="49" charset="0"/>
                <a:cs typeface="Courier New" panose="02070309020205020404" pitchFamily="49" charset="0"/>
              </a:rPr>
              <a:t>Martin D </a:t>
            </a:r>
            <a:r>
              <a:rPr lang="en-US" sz="1800" dirty="0" err="1">
                <a:latin typeface="Courier New" panose="02070309020205020404" pitchFamily="49" charset="0"/>
                <a:cs typeface="Courier New" panose="02070309020205020404" pitchFamily="49" charset="0"/>
              </a:rPr>
              <a:t>Stepp</a:t>
            </a: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Jessica K Miller</a:t>
            </a:r>
          </a:p>
          <a:p>
            <a:pPr marL="0" indent="0">
              <a:spcBef>
                <a:spcPts val="0"/>
              </a:spcBef>
              <a:buNone/>
            </a:pPr>
            <a:r>
              <a:rPr lang="en-US" sz="1800" dirty="0">
                <a:latin typeface="Courier New" panose="02070309020205020404" pitchFamily="49" charset="0"/>
                <a:cs typeface="Courier New" panose="02070309020205020404" pitchFamily="49" charset="0"/>
              </a:rPr>
              <a:t>Victoria R </a:t>
            </a:r>
            <a:r>
              <a:rPr lang="en-US" sz="1800" dirty="0" err="1">
                <a:latin typeface="Courier New" panose="02070309020205020404" pitchFamily="49" charset="0"/>
                <a:cs typeface="Courier New" panose="02070309020205020404" pitchFamily="49" charset="0"/>
              </a:rPr>
              <a:t>Kirst</a:t>
            </a:r>
            <a:r>
              <a:rPr lang="en-US" sz="1800" dirty="0">
                <a:latin typeface="Courier New" panose="02070309020205020404" pitchFamily="49" charset="0"/>
                <a:cs typeface="Courier New" panose="02070309020205020404" pitchFamily="49" charset="0"/>
              </a:rPr>
              <a:t>                    </a:t>
            </a:r>
            <a:r>
              <a:rPr lang="en-US" sz="1800" b="1" dirty="0">
                <a:solidFill>
                  <a:schemeClr val="bg1">
                    <a:lumMod val="65000"/>
                  </a:schemeClr>
                </a:solidFill>
                <a:latin typeface="Courier New" panose="02070309020205020404" pitchFamily="49" charset="0"/>
                <a:cs typeface="Courier New" panose="02070309020205020404" pitchFamily="49" charset="0"/>
              </a:rPr>
              <a:t>contents of input file names.txt</a:t>
            </a:r>
          </a:p>
        </p:txBody>
      </p:sp>
      <p:sp>
        <p:nvSpPr>
          <p:cNvPr id="13" name="Rectangle 12"/>
          <p:cNvSpPr/>
          <p:nvPr/>
        </p:nvSpPr>
        <p:spPr>
          <a:xfrm>
            <a:off x="175269" y="2880414"/>
            <a:ext cx="8968731" cy="1754326"/>
          </a:xfrm>
          <a:prstGeom prst="rect">
            <a:avLst/>
          </a:prstGeom>
          <a:solidFill>
            <a:srgbClr val="EFF9FF"/>
          </a:solidFill>
          <a:ln w="19050">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php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 (file("names.txt") as $name) {</a:t>
            </a:r>
          </a:p>
          <a:p>
            <a:r>
              <a:rPr lang="en-US" dirty="0">
                <a:latin typeface="Courier New" panose="02070309020205020404" pitchFamily="49" charset="0"/>
                <a:cs typeface="Courier New" panose="02070309020205020404" pitchFamily="49" charset="0"/>
              </a:rPr>
              <a:t>  $tokens = </a:t>
            </a:r>
            <a:r>
              <a:rPr lang="en-US" dirty="0">
                <a:solidFill>
                  <a:srgbClr val="C00000"/>
                </a:solidFill>
                <a:latin typeface="Courier New" panose="02070309020205020404" pitchFamily="49" charset="0"/>
                <a:cs typeface="Courier New" panose="02070309020205020404" pitchFamily="49" charset="0"/>
              </a:rPr>
              <a:t>explode(" ", $name);   #separated by space</a:t>
            </a:r>
          </a:p>
          <a:p>
            <a:r>
              <a:rPr lang="en-US" dirty="0">
                <a:latin typeface="Courier New" panose="02070309020205020404" pitchFamily="49" charset="0"/>
                <a:cs typeface="Courier New" panose="02070309020205020404" pitchFamily="49" charset="0"/>
              </a:rPr>
              <a:t>  ?&gt;</a:t>
            </a:r>
          </a:p>
          <a:p>
            <a:r>
              <a:rPr lang="en-US" dirty="0">
                <a:latin typeface="Courier New" panose="02070309020205020404" pitchFamily="49" charset="0"/>
                <a:cs typeface="Courier New" panose="02070309020205020404" pitchFamily="49" charset="0"/>
              </a:rPr>
              <a:t>  &lt;p&gt; author: &lt;?= $tokens[2] ?&gt;, &lt;?= $tokens[0] ?&gt; &lt;/p&gt;</a:t>
            </a:r>
          </a:p>
          <a:p>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php</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p:txBody>
      </p:sp>
      <p:sp>
        <p:nvSpPr>
          <p:cNvPr id="14" name="Rectangle 13"/>
          <p:cNvSpPr/>
          <p:nvPr/>
        </p:nvSpPr>
        <p:spPr>
          <a:xfrm>
            <a:off x="102663" y="4716382"/>
            <a:ext cx="9041337" cy="1938992"/>
          </a:xfrm>
          <a:prstGeom prst="rect">
            <a:avLst/>
          </a:prstGeom>
          <a:ln w="19050">
            <a:solidFill>
              <a:schemeClr val="tx1"/>
            </a:solidFill>
          </a:ln>
        </p:spPr>
        <p:txBody>
          <a:bodyPr wrap="square">
            <a:spAutoFit/>
          </a:bodyPr>
          <a:lstStyle/>
          <a:p>
            <a:r>
              <a:rPr lang="en-US" sz="2000" dirty="0"/>
              <a:t>author: </a:t>
            </a:r>
            <a:r>
              <a:rPr lang="en-US" sz="2000" dirty="0" err="1"/>
              <a:t>Stepp</a:t>
            </a:r>
            <a:r>
              <a:rPr lang="en-US" sz="2000" dirty="0"/>
              <a:t>, Marty</a:t>
            </a:r>
          </a:p>
          <a:p>
            <a:endParaRPr lang="en-US" sz="2000" dirty="0"/>
          </a:p>
          <a:p>
            <a:r>
              <a:rPr lang="en-US" sz="2000" dirty="0"/>
              <a:t>author: Miller, Jessica</a:t>
            </a:r>
          </a:p>
          <a:p>
            <a:endParaRPr lang="en-US" sz="2000" dirty="0"/>
          </a:p>
          <a:p>
            <a:r>
              <a:rPr lang="en-US" sz="2000" dirty="0"/>
              <a:t>author: </a:t>
            </a:r>
            <a:r>
              <a:rPr lang="en-US" sz="2000" dirty="0" err="1"/>
              <a:t>Kirst</a:t>
            </a:r>
            <a:r>
              <a:rPr lang="en-US" sz="2000" dirty="0"/>
              <a:t>, Victoria                                                                                                                       </a:t>
            </a:r>
            <a:r>
              <a:rPr lang="en-US" sz="2000" b="1" dirty="0">
                <a:solidFill>
                  <a:schemeClr val="bg1">
                    <a:lumMod val="65000"/>
                  </a:schemeClr>
                </a:solidFill>
              </a:rPr>
              <a:t>output</a:t>
            </a:r>
          </a:p>
        </p:txBody>
      </p:sp>
    </p:spTree>
    <p:extLst>
      <p:ext uri="{BB962C8B-B14F-4D97-AF65-F5344CB8AC3E}">
        <p14:creationId xmlns:p14="http://schemas.microsoft.com/office/powerpoint/2010/main" val="973299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49212"/>
            <a:ext cx="184666" cy="369332"/>
          </a:xfrm>
          <a:prstGeom prst="rect">
            <a:avLst/>
          </a:prstGeom>
          <a:noFill/>
        </p:spPr>
        <p:txBody>
          <a:bodyPr wrap="none" rtlCol="0">
            <a:spAutoFit/>
          </a:bodyPr>
          <a:lstStyle/>
          <a:p>
            <a:r>
              <a:rPr lang="en-US" dirty="0"/>
              <a:t> </a:t>
            </a:r>
          </a:p>
        </p:txBody>
      </p:sp>
      <p:sp>
        <p:nvSpPr>
          <p:cNvPr id="16" name="Title 1"/>
          <p:cNvSpPr>
            <a:spLocks noGrp="1"/>
          </p:cNvSpPr>
          <p:nvPr>
            <p:ph type="title"/>
          </p:nvPr>
        </p:nvSpPr>
        <p:spPr>
          <a:xfrm>
            <a:off x="457200" y="274638"/>
            <a:ext cx="8229600" cy="1143000"/>
          </a:xfrm>
        </p:spPr>
        <p:txBody>
          <a:bodyPr>
            <a:noAutofit/>
          </a:bodyPr>
          <a:lstStyle/>
          <a:p>
            <a:r>
              <a:rPr lang="en-US" sz="3200" b="1" dirty="0">
                <a:solidFill>
                  <a:srgbClr val="008000"/>
                </a:solidFill>
                <a:latin typeface="Century Gothic"/>
                <a:cs typeface="Century Gothic"/>
              </a:rPr>
              <a:t>Glob example</a:t>
            </a:r>
          </a:p>
        </p:txBody>
      </p:sp>
      <p:sp>
        <p:nvSpPr>
          <p:cNvPr id="11" name="Content Placeholder 2"/>
          <p:cNvSpPr>
            <a:spLocks noGrp="1"/>
          </p:cNvSpPr>
          <p:nvPr>
            <p:ph idx="1"/>
          </p:nvPr>
        </p:nvSpPr>
        <p:spPr>
          <a:xfrm>
            <a:off x="262251" y="1845734"/>
            <a:ext cx="8881749" cy="2333360"/>
          </a:xfrm>
          <a:solidFill>
            <a:srgbClr val="EFF9FF"/>
          </a:solidFill>
          <a:ln w="19050">
            <a:solidFill>
              <a:schemeClr val="tx1"/>
            </a:solidFill>
          </a:ln>
        </p:spPr>
        <p:txBody>
          <a:bodyPr>
            <a:normAutofit fontScale="55000" lnSpcReduction="20000"/>
          </a:bodyPr>
          <a:lstStyle/>
          <a:p>
            <a:pPr marL="0" indent="0">
              <a:spcBef>
                <a:spcPts val="0"/>
              </a:spcBef>
              <a:buNone/>
            </a:pPr>
            <a:r>
              <a:rPr lang="en-US" dirty="0">
                <a:solidFill>
                  <a:srgbClr val="00B050"/>
                </a:solidFill>
                <a:latin typeface="Courier New" panose="02070309020205020404" pitchFamily="49" charset="0"/>
                <a:cs typeface="Courier New" panose="02070309020205020404" pitchFamily="49" charset="0"/>
              </a:rPr>
              <a:t># reverse all poems in the poetry directory</a:t>
            </a:r>
          </a:p>
          <a:p>
            <a:pPr marL="0" indent="0">
              <a:spcBef>
                <a:spcPts val="0"/>
              </a:spcBef>
              <a:buNone/>
            </a:pPr>
            <a:r>
              <a:rPr lang="en-US" dirty="0">
                <a:latin typeface="Courier New" panose="02070309020205020404" pitchFamily="49" charset="0"/>
                <a:cs typeface="Courier New" panose="02070309020205020404" pitchFamily="49" charset="0"/>
              </a:rPr>
              <a:t>$poems = </a:t>
            </a:r>
            <a:r>
              <a:rPr lang="en-US" dirty="0">
                <a:solidFill>
                  <a:srgbClr val="C00000"/>
                </a:solidFill>
                <a:latin typeface="Courier New" panose="02070309020205020404" pitchFamily="49" charset="0"/>
                <a:cs typeface="Courier New" panose="02070309020205020404" pitchFamily="49" charset="0"/>
              </a:rPr>
              <a:t>glob("poetry/poem*.</a:t>
            </a:r>
            <a:r>
              <a:rPr lang="en-US" dirty="0" err="1">
                <a:solidFill>
                  <a:srgbClr val="C00000"/>
                </a:solidFill>
                <a:latin typeface="Courier New" panose="02070309020205020404" pitchFamily="49" charset="0"/>
                <a:cs typeface="Courier New" panose="02070309020205020404" pitchFamily="49" charset="0"/>
              </a:rPr>
              <a:t>dat</a:t>
            </a:r>
            <a:r>
              <a:rPr lang="en-US" dirty="0">
                <a:solidFill>
                  <a:srgbClr val="C00000"/>
                </a:solidFill>
                <a:latin typeface="Courier New" panose="02070309020205020404" pitchFamily="49" charset="0"/>
                <a:cs typeface="Courier New" panose="02070309020205020404" pitchFamily="49" charset="0"/>
              </a:rPr>
              <a:t>");</a:t>
            </a:r>
          </a:p>
          <a:p>
            <a:pPr marL="0" indent="0">
              <a:spcBef>
                <a:spcPts val="0"/>
              </a:spcBef>
              <a:buNone/>
            </a:pPr>
            <a:endParaRPr lang="en-US" dirty="0">
              <a:solidFill>
                <a:srgbClr val="C00000"/>
              </a:solidFill>
              <a:latin typeface="Courier New" panose="02070309020205020404" pitchFamily="49" charset="0"/>
              <a:cs typeface="Courier New" panose="02070309020205020404" pitchFamily="49" charset="0"/>
            </a:endParaRPr>
          </a:p>
          <a:p>
            <a:pPr marL="0" indent="0">
              <a:spcBef>
                <a:spcPts val="0"/>
              </a:spcBef>
              <a:buNone/>
            </a:pP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 ($poems as $</a:t>
            </a:r>
            <a:r>
              <a:rPr lang="en-US" dirty="0" err="1">
                <a:latin typeface="Courier New" panose="02070309020205020404" pitchFamily="49" charset="0"/>
                <a:cs typeface="Courier New" panose="02070309020205020404" pitchFamily="49" charset="0"/>
              </a:rPr>
              <a:t>poemfile</a:t>
            </a:r>
            <a:r>
              <a:rPr lang="en-US" dirty="0">
                <a:latin typeface="Courier New" panose="02070309020205020404" pitchFamily="49" charset="0"/>
                <a:cs typeface="Courier New" panose="02070309020205020404" pitchFamily="49" charset="0"/>
              </a:rPr>
              <a:t>) {</a:t>
            </a:r>
          </a:p>
          <a:p>
            <a:pPr marL="0" indent="0">
              <a:spcBef>
                <a:spcPts val="0"/>
              </a:spcBef>
              <a:buNone/>
            </a:pPr>
            <a:r>
              <a:rPr lang="en-US" dirty="0">
                <a:latin typeface="Courier New" panose="02070309020205020404" pitchFamily="49" charset="0"/>
                <a:cs typeface="Courier New" panose="02070309020205020404" pitchFamily="49" charset="0"/>
              </a:rPr>
              <a:t>  $text = </a:t>
            </a:r>
            <a:r>
              <a:rPr lang="en-US" dirty="0" err="1">
                <a:latin typeface="Courier New" panose="02070309020205020404" pitchFamily="49" charset="0"/>
                <a:cs typeface="Courier New" panose="02070309020205020404" pitchFamily="49" charset="0"/>
              </a:rPr>
              <a:t>file_get_contents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poemfile</a:t>
            </a:r>
            <a:r>
              <a:rPr lang="en-US" dirty="0">
                <a:latin typeface="Courier New" panose="02070309020205020404" pitchFamily="49" charset="0"/>
                <a:cs typeface="Courier New" panose="02070309020205020404" pitchFamily="49" charset="0"/>
              </a:rPr>
              <a:t>); # read entire file</a:t>
            </a:r>
          </a:p>
          <a:p>
            <a:pPr marL="0" indent="0">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file_put_contents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poemfile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strrev</a:t>
            </a:r>
            <a:r>
              <a:rPr lang="en-US" dirty="0">
                <a:latin typeface="Courier New" panose="02070309020205020404" pitchFamily="49" charset="0"/>
                <a:cs typeface="Courier New" panose="02070309020205020404" pitchFamily="49" charset="0"/>
              </a:rPr>
              <a:t>($text));</a:t>
            </a:r>
          </a:p>
          <a:p>
            <a:pPr marL="0" indent="0">
              <a:spcBef>
                <a:spcPts val="0"/>
              </a:spcBef>
              <a:buNone/>
            </a:pPr>
            <a:r>
              <a:rPr lang="en-US" dirty="0">
                <a:latin typeface="Courier New" panose="02070309020205020404" pitchFamily="49" charset="0"/>
                <a:cs typeface="Courier New" panose="02070309020205020404" pitchFamily="49" charset="0"/>
              </a:rPr>
              <a:t>  print "I just reversed " . </a:t>
            </a:r>
            <a:r>
              <a:rPr lang="en-US" dirty="0" err="1">
                <a:solidFill>
                  <a:srgbClr val="C00000"/>
                </a:solidFill>
                <a:latin typeface="Courier New" panose="02070309020205020404" pitchFamily="49" charset="0"/>
                <a:cs typeface="Courier New" panose="02070309020205020404" pitchFamily="49" charset="0"/>
              </a:rPr>
              <a:t>basename</a:t>
            </a:r>
            <a:r>
              <a:rPr lang="en-US" dirty="0">
                <a:solidFill>
                  <a:srgbClr val="C00000"/>
                </a:solidFill>
                <a:latin typeface="Courier New" panose="02070309020205020404" pitchFamily="49" charset="0"/>
                <a:cs typeface="Courier New" panose="02070309020205020404" pitchFamily="49" charset="0"/>
              </a:rPr>
              <a:t>($</a:t>
            </a:r>
            <a:r>
              <a:rPr lang="en-US" dirty="0" err="1">
                <a:solidFill>
                  <a:srgbClr val="C00000"/>
                </a:solidFill>
                <a:latin typeface="Courier New" panose="02070309020205020404" pitchFamily="49" charset="0"/>
                <a:cs typeface="Courier New" panose="02070309020205020404" pitchFamily="49" charset="0"/>
              </a:rPr>
              <a:t>poemfile</a:t>
            </a:r>
            <a:r>
              <a:rPr lang="en-US" dirty="0">
                <a:solidFill>
                  <a:srgbClr val="C00000"/>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 "\n";</a:t>
            </a:r>
          </a:p>
          <a:p>
            <a:pPr marL="0" indent="0">
              <a:spcBef>
                <a:spcPts val="0"/>
              </a:spcBef>
              <a:buNone/>
            </a:pPr>
            <a:r>
              <a:rPr lang="en-US" dirty="0">
                <a:latin typeface="Courier New" panose="02070309020205020404" pitchFamily="49" charset="0"/>
                <a:cs typeface="Courier New" panose="02070309020205020404" pitchFamily="49" charset="0"/>
              </a:rPr>
              <a:t>}                                                            </a:t>
            </a:r>
            <a:r>
              <a:rPr lang="en-US" b="1" dirty="0">
                <a:solidFill>
                  <a:schemeClr val="bg1">
                    <a:lumMod val="65000"/>
                  </a:schemeClr>
                </a:solidFill>
                <a:latin typeface="Courier New" panose="02070309020205020404" pitchFamily="49" charset="0"/>
                <a:cs typeface="Courier New" panose="02070309020205020404" pitchFamily="49" charset="0"/>
              </a:rPr>
              <a:t>PHP</a:t>
            </a:r>
          </a:p>
        </p:txBody>
      </p:sp>
      <p:sp>
        <p:nvSpPr>
          <p:cNvPr id="12" name="Rectangle 11"/>
          <p:cNvSpPr/>
          <p:nvPr/>
        </p:nvSpPr>
        <p:spPr>
          <a:xfrm>
            <a:off x="262250" y="4395788"/>
            <a:ext cx="8881749" cy="2123658"/>
          </a:xfrm>
          <a:prstGeom prst="rect">
            <a:avLst/>
          </a:prstGeom>
        </p:spPr>
        <p:txBody>
          <a:bodyPr wrap="square">
            <a:spAutoFit/>
          </a:bodyPr>
          <a:lstStyle/>
          <a:p>
            <a:pPr marL="342900" indent="-342900">
              <a:buFont typeface="Arial" panose="020B0604020202020204" pitchFamily="34" charset="0"/>
              <a:buChar char="•"/>
            </a:pPr>
            <a:r>
              <a:rPr lang="en-US" sz="2200" dirty="0"/>
              <a:t>glob can match a "wildcard" path with the * character</a:t>
            </a:r>
          </a:p>
          <a:p>
            <a:pPr marL="800100" lvl="1" indent="-342900">
              <a:buFont typeface="Arial" panose="020B0604020202020204" pitchFamily="34" charset="0"/>
              <a:buChar char="•"/>
            </a:pPr>
            <a:r>
              <a:rPr lang="en-US" sz="2000" dirty="0">
                <a:latin typeface="Consolas" panose="020B0609020204030204" pitchFamily="49" charset="0"/>
                <a:cs typeface="Consolas" panose="020B0609020204030204" pitchFamily="49" charset="0"/>
              </a:rPr>
              <a:t>glob("foo/bar/</a:t>
            </a:r>
            <a:r>
              <a:rPr lang="en-US" sz="2000" dirty="0">
                <a:solidFill>
                  <a:srgbClr val="C00000"/>
                </a:solidFill>
                <a:latin typeface="Consolas" panose="020B0609020204030204" pitchFamily="49" charset="0"/>
                <a:cs typeface="Consolas" panose="020B0609020204030204" pitchFamily="49" charset="0"/>
              </a:rPr>
              <a:t>*.doc</a:t>
            </a:r>
            <a:r>
              <a:rPr lang="en-US" sz="2000" dirty="0">
                <a:latin typeface="Consolas" panose="020B0609020204030204" pitchFamily="49" charset="0"/>
                <a:cs typeface="Consolas" panose="020B0609020204030204" pitchFamily="49" charset="0"/>
              </a:rPr>
              <a:t>") </a:t>
            </a:r>
            <a:r>
              <a:rPr lang="en-US" sz="2200" dirty="0"/>
              <a:t>returns all .doc files in the foo/bar subdirectory</a:t>
            </a:r>
          </a:p>
          <a:p>
            <a:pPr marL="800100" lvl="1" indent="-342900">
              <a:buFont typeface="Arial" panose="020B0604020202020204" pitchFamily="34" charset="0"/>
              <a:buChar char="•"/>
            </a:pPr>
            <a:r>
              <a:rPr lang="en-US" sz="2000" dirty="0">
                <a:latin typeface="Consolas" panose="020B0609020204030204" pitchFamily="49" charset="0"/>
                <a:cs typeface="Consolas" panose="020B0609020204030204" pitchFamily="49" charset="0"/>
              </a:rPr>
              <a:t>glob("</a:t>
            </a:r>
            <a:r>
              <a:rPr lang="en-US" sz="2000" dirty="0">
                <a:solidFill>
                  <a:srgbClr val="C00000"/>
                </a:solidFill>
                <a:latin typeface="Consolas" panose="020B0609020204030204" pitchFamily="49" charset="0"/>
                <a:cs typeface="Consolas" panose="020B0609020204030204" pitchFamily="49" charset="0"/>
              </a:rPr>
              <a:t>food*</a:t>
            </a:r>
            <a:r>
              <a:rPr lang="en-US" sz="2000" dirty="0">
                <a:latin typeface="Consolas" panose="020B0609020204030204" pitchFamily="49" charset="0"/>
                <a:cs typeface="Consolas" panose="020B0609020204030204" pitchFamily="49" charset="0"/>
              </a:rPr>
              <a:t>") </a:t>
            </a:r>
            <a:r>
              <a:rPr lang="en-US" sz="2200" dirty="0"/>
              <a:t>returns all files whose names begin with "food"</a:t>
            </a:r>
          </a:p>
          <a:p>
            <a:pPr marL="342900" indent="-342900">
              <a:buFont typeface="Arial" panose="020B0604020202020204" pitchFamily="34" charset="0"/>
              <a:buChar char="•"/>
            </a:pPr>
            <a:r>
              <a:rPr lang="en-US" sz="2200" dirty="0"/>
              <a:t>the </a:t>
            </a:r>
            <a:r>
              <a:rPr lang="en-US" sz="2000" dirty="0" err="1">
                <a:latin typeface="Consolas" panose="020B0609020204030204" pitchFamily="49" charset="0"/>
                <a:cs typeface="Consolas" panose="020B0609020204030204" pitchFamily="49" charset="0"/>
              </a:rPr>
              <a:t>basename</a:t>
            </a:r>
            <a:r>
              <a:rPr lang="en-US" sz="2200" dirty="0"/>
              <a:t> function strips any leading directory from a file path</a:t>
            </a:r>
          </a:p>
          <a:p>
            <a:pPr marL="800100" lvl="1" indent="-342900">
              <a:buFont typeface="Arial" panose="020B0604020202020204" pitchFamily="34" charset="0"/>
              <a:buChar char="•"/>
            </a:pPr>
            <a:r>
              <a:rPr lang="en-US" sz="2000" dirty="0" err="1">
                <a:latin typeface="Consolas" panose="020B0609020204030204" pitchFamily="49" charset="0"/>
                <a:cs typeface="Consolas" panose="020B0609020204030204" pitchFamily="49" charset="0"/>
              </a:rPr>
              <a:t>basename</a:t>
            </a:r>
            <a:r>
              <a:rPr lang="en-US" sz="2000" dirty="0">
                <a:latin typeface="Consolas" panose="020B0609020204030204" pitchFamily="49" charset="0"/>
                <a:cs typeface="Consolas" panose="020B0609020204030204" pitchFamily="49" charset="0"/>
              </a:rPr>
              <a:t>("foo/bar/baz.txt") </a:t>
            </a:r>
            <a:r>
              <a:rPr lang="en-US" sz="2200" dirty="0"/>
              <a:t>returns "</a:t>
            </a:r>
            <a:r>
              <a:rPr lang="en-US" sz="2000" dirty="0">
                <a:latin typeface="Consolas" panose="020B0609020204030204" pitchFamily="49" charset="0"/>
                <a:cs typeface="Consolas" panose="020B0609020204030204" pitchFamily="49" charset="0"/>
              </a:rPr>
              <a:t>baz.txt</a:t>
            </a:r>
            <a:r>
              <a:rPr lang="en-US" sz="2200" dirty="0"/>
              <a:t>"</a:t>
            </a:r>
          </a:p>
        </p:txBody>
      </p:sp>
    </p:spTree>
    <p:extLst>
      <p:ext uri="{BB962C8B-B14F-4D97-AF65-F5344CB8AC3E}">
        <p14:creationId xmlns:p14="http://schemas.microsoft.com/office/powerpoint/2010/main" val="1448675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49212"/>
            <a:ext cx="184666" cy="369332"/>
          </a:xfrm>
          <a:prstGeom prst="rect">
            <a:avLst/>
          </a:prstGeom>
          <a:noFill/>
        </p:spPr>
        <p:txBody>
          <a:bodyPr wrap="none" rtlCol="0">
            <a:spAutoFit/>
          </a:bodyPr>
          <a:lstStyle/>
          <a:p>
            <a:r>
              <a:rPr lang="en-US" dirty="0"/>
              <a:t> </a:t>
            </a:r>
          </a:p>
        </p:txBody>
      </p:sp>
      <p:sp>
        <p:nvSpPr>
          <p:cNvPr id="16" name="Title 1"/>
          <p:cNvSpPr>
            <a:spLocks noGrp="1"/>
          </p:cNvSpPr>
          <p:nvPr>
            <p:ph type="title"/>
          </p:nvPr>
        </p:nvSpPr>
        <p:spPr>
          <a:xfrm>
            <a:off x="457200" y="274638"/>
            <a:ext cx="8229600" cy="1143000"/>
          </a:xfrm>
        </p:spPr>
        <p:txBody>
          <a:bodyPr>
            <a:noAutofit/>
          </a:bodyPr>
          <a:lstStyle/>
          <a:p>
            <a:r>
              <a:rPr lang="en-US" sz="3200" b="1" dirty="0" err="1">
                <a:solidFill>
                  <a:srgbClr val="008000"/>
                </a:solidFill>
                <a:latin typeface="Century Gothic"/>
                <a:cs typeface="Century Gothic"/>
              </a:rPr>
              <a:t>scandir</a:t>
            </a:r>
            <a:r>
              <a:rPr lang="en-US" sz="3200" b="1" dirty="0">
                <a:solidFill>
                  <a:srgbClr val="008000"/>
                </a:solidFill>
                <a:latin typeface="Century Gothic"/>
                <a:cs typeface="Century Gothic"/>
              </a:rPr>
              <a:t> example</a:t>
            </a:r>
          </a:p>
        </p:txBody>
      </p:sp>
      <p:sp>
        <p:nvSpPr>
          <p:cNvPr id="8" name="Content Placeholder 2"/>
          <p:cNvSpPr>
            <a:spLocks noGrp="1"/>
          </p:cNvSpPr>
          <p:nvPr>
            <p:ph idx="1"/>
          </p:nvPr>
        </p:nvSpPr>
        <p:spPr>
          <a:xfrm>
            <a:off x="227458" y="1417638"/>
            <a:ext cx="8916542" cy="1623023"/>
          </a:xfrm>
          <a:solidFill>
            <a:srgbClr val="EFF9FF"/>
          </a:solidFill>
          <a:ln w="19050">
            <a:solidFill>
              <a:schemeClr val="tx1"/>
            </a:solidFill>
          </a:ln>
        </p:spPr>
        <p:txBody>
          <a:bodyPr>
            <a:normAutofit fontScale="62500" lnSpcReduction="20000"/>
          </a:bodyPr>
          <a:lstStyle/>
          <a:p>
            <a:pPr marL="0" indent="0">
              <a:spcBef>
                <a:spcPts val="0"/>
              </a:spcBef>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&gt;</a:t>
            </a:r>
          </a:p>
          <a:p>
            <a:pPr marL="0" indent="0">
              <a:spcBef>
                <a:spcPts val="0"/>
              </a:spcBef>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php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scandir</a:t>
            </a:r>
            <a:r>
              <a:rPr lang="en-US" dirty="0">
                <a:latin typeface="Courier New" panose="02070309020205020404" pitchFamily="49" charset="0"/>
                <a:cs typeface="Courier New" panose="02070309020205020404" pitchFamily="49" charset="0"/>
              </a:rPr>
              <a:t>("taxes/old") as $filename) { ?&gt;</a:t>
            </a:r>
          </a:p>
          <a:p>
            <a:pPr marL="0" indent="0">
              <a:spcBef>
                <a:spcPts val="0"/>
              </a:spcBef>
              <a:buNone/>
            </a:pPr>
            <a:r>
              <a:rPr lang="en-US" dirty="0">
                <a:latin typeface="Courier New" panose="02070309020205020404" pitchFamily="49" charset="0"/>
                <a:cs typeface="Courier New" panose="02070309020205020404" pitchFamily="49" charset="0"/>
              </a:rPr>
              <a:t>    &lt;li&gt;I found a file: &lt;?= $filename ?&gt;&lt;/li&gt;</a:t>
            </a:r>
          </a:p>
          <a:p>
            <a:pPr marL="0" indent="0">
              <a:spcBef>
                <a:spcPts val="0"/>
              </a:spcBef>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php</a:t>
            </a:r>
            <a:r>
              <a:rPr lang="en-US" dirty="0">
                <a:latin typeface="Courier New" panose="02070309020205020404" pitchFamily="49" charset="0"/>
                <a:cs typeface="Courier New" panose="02070309020205020404" pitchFamily="49" charset="0"/>
              </a:rPr>
              <a:t> } ?&gt;</a:t>
            </a:r>
          </a:p>
          <a:p>
            <a:pPr marL="0" indent="0">
              <a:spcBef>
                <a:spcPts val="0"/>
              </a:spcBef>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&gt;                                                        </a:t>
            </a:r>
            <a:r>
              <a:rPr lang="en-US" b="1" dirty="0">
                <a:solidFill>
                  <a:schemeClr val="bg1">
                    <a:lumMod val="65000"/>
                  </a:schemeClr>
                </a:solidFill>
                <a:latin typeface="Courier New" panose="02070309020205020404" pitchFamily="49" charset="0"/>
                <a:cs typeface="Courier New" panose="02070309020205020404" pitchFamily="49" charset="0"/>
              </a:rPr>
              <a:t>PHP</a:t>
            </a:r>
          </a:p>
        </p:txBody>
      </p:sp>
      <p:sp>
        <p:nvSpPr>
          <p:cNvPr id="9" name="Rectangle 8"/>
          <p:cNvSpPr/>
          <p:nvPr/>
        </p:nvSpPr>
        <p:spPr>
          <a:xfrm>
            <a:off x="227458" y="3433472"/>
            <a:ext cx="8916542" cy="1785104"/>
          </a:xfrm>
          <a:prstGeom prst="rect">
            <a:avLst/>
          </a:prstGeom>
          <a:ln w="19050">
            <a:solidFill>
              <a:schemeClr val="tx1"/>
            </a:solidFill>
          </a:ln>
        </p:spPr>
        <p:txBody>
          <a:bodyPr wrap="square">
            <a:spAutoFit/>
          </a:bodyPr>
          <a:lstStyle/>
          <a:p>
            <a:pPr>
              <a:buFont typeface="Arial" panose="020B0604020202020204" pitchFamily="34" charset="0"/>
              <a:buChar char="•"/>
            </a:pPr>
            <a:r>
              <a:rPr lang="en-US" sz="2200" dirty="0">
                <a:solidFill>
                  <a:srgbClr val="000000"/>
                </a:solidFill>
                <a:latin typeface="Times New Roman" panose="02020603050405020304" pitchFamily="18" charset="0"/>
              </a:rPr>
              <a:t>   .</a:t>
            </a:r>
          </a:p>
          <a:p>
            <a:pPr>
              <a:buFont typeface="Arial" panose="020B0604020202020204" pitchFamily="34" charset="0"/>
              <a:buChar char="•"/>
            </a:pPr>
            <a:r>
              <a:rPr lang="en-US" sz="2200" dirty="0">
                <a:solidFill>
                  <a:srgbClr val="000000"/>
                </a:solidFill>
                <a:latin typeface="Times New Roman" panose="02020603050405020304" pitchFamily="18" charset="0"/>
              </a:rPr>
              <a:t>   ..</a:t>
            </a:r>
          </a:p>
          <a:p>
            <a:pPr>
              <a:buFont typeface="Arial" panose="020B0604020202020204" pitchFamily="34" charset="0"/>
              <a:buChar char="•"/>
            </a:pPr>
            <a:r>
              <a:rPr lang="en-US" sz="2200" dirty="0">
                <a:solidFill>
                  <a:srgbClr val="000000"/>
                </a:solidFill>
                <a:latin typeface="Times New Roman" panose="02020603050405020304" pitchFamily="18" charset="0"/>
              </a:rPr>
              <a:t>   2007_w2.pdf</a:t>
            </a:r>
          </a:p>
          <a:p>
            <a:pPr>
              <a:buFont typeface="Arial" panose="020B0604020202020204" pitchFamily="34" charset="0"/>
              <a:buChar char="•"/>
            </a:pPr>
            <a:r>
              <a:rPr lang="en-US" sz="2200" dirty="0">
                <a:solidFill>
                  <a:srgbClr val="000000"/>
                </a:solidFill>
                <a:latin typeface="Times New Roman" panose="02020603050405020304" pitchFamily="18" charset="0"/>
              </a:rPr>
              <a:t>   2006_1099.doc                                                                                                    </a:t>
            </a:r>
            <a:r>
              <a:rPr lang="en-US" sz="2200" b="1" dirty="0">
                <a:solidFill>
                  <a:schemeClr val="bg1">
                    <a:lumMod val="65000"/>
                  </a:schemeClr>
                </a:solidFill>
                <a:latin typeface="Times New Roman" panose="02020603050405020304" pitchFamily="18" charset="0"/>
              </a:rPr>
              <a:t>output</a:t>
            </a:r>
            <a:endParaRPr lang="en-US" sz="2200" b="1" i="0" dirty="0">
              <a:solidFill>
                <a:schemeClr val="bg1">
                  <a:lumMod val="65000"/>
                </a:schemeClr>
              </a:solidFill>
              <a:effectLst/>
              <a:latin typeface="Times New Roman" panose="02020603050405020304" pitchFamily="18" charset="0"/>
            </a:endParaRPr>
          </a:p>
        </p:txBody>
      </p:sp>
      <p:sp>
        <p:nvSpPr>
          <p:cNvPr id="10" name="Rectangle 9"/>
          <p:cNvSpPr/>
          <p:nvPr/>
        </p:nvSpPr>
        <p:spPr>
          <a:xfrm>
            <a:off x="227458" y="5292492"/>
            <a:ext cx="8916542" cy="1569660"/>
          </a:xfrm>
          <a:prstGeom prst="rect">
            <a:avLst/>
          </a:prstGeom>
        </p:spPr>
        <p:txBody>
          <a:bodyPr wrap="square">
            <a:spAutoFit/>
          </a:bodyPr>
          <a:lstStyle/>
          <a:p>
            <a:pPr marL="285750" indent="-285750">
              <a:buFont typeface="Arial" panose="020B0604020202020204" pitchFamily="34" charset="0"/>
              <a:buChar char="•"/>
            </a:pPr>
            <a:r>
              <a:rPr lang="en-US" sz="2200" dirty="0" err="1">
                <a:latin typeface="Consolas" panose="020B0609020204030204" pitchFamily="49" charset="0"/>
                <a:cs typeface="Consolas" panose="020B0609020204030204" pitchFamily="49" charset="0"/>
              </a:rPr>
              <a:t>scandir</a:t>
            </a:r>
            <a:r>
              <a:rPr lang="en-US" sz="2400" dirty="0"/>
              <a:t> includes current directory (".") and parent ("..") in the array</a:t>
            </a:r>
          </a:p>
          <a:p>
            <a:pPr marL="285750" indent="-285750">
              <a:buFont typeface="Arial" panose="020B0604020202020204" pitchFamily="34" charset="0"/>
              <a:buChar char="•"/>
            </a:pPr>
            <a:r>
              <a:rPr lang="en-US" sz="2400" dirty="0"/>
              <a:t>don't need </a:t>
            </a:r>
            <a:r>
              <a:rPr lang="en-US" sz="2200" dirty="0" err="1">
                <a:latin typeface="Consolas" panose="020B0609020204030204" pitchFamily="49" charset="0"/>
                <a:cs typeface="Consolas" panose="020B0609020204030204" pitchFamily="49" charset="0"/>
              </a:rPr>
              <a:t>basename</a:t>
            </a:r>
            <a:r>
              <a:rPr lang="en-US" sz="2400" dirty="0"/>
              <a:t> with </a:t>
            </a:r>
            <a:r>
              <a:rPr lang="en-US" sz="2200" dirty="0" err="1">
                <a:latin typeface="Consolas" panose="020B0609020204030204" pitchFamily="49" charset="0"/>
                <a:cs typeface="Consolas" panose="020B0609020204030204" pitchFamily="49" charset="0"/>
              </a:rPr>
              <a:t>scandir</a:t>
            </a:r>
            <a:r>
              <a:rPr lang="en-US" sz="2400" dirty="0"/>
              <a:t>; returns file names only without directory</a:t>
            </a:r>
          </a:p>
        </p:txBody>
      </p:sp>
    </p:spTree>
    <p:extLst>
      <p:ext uri="{BB962C8B-B14F-4D97-AF65-F5344CB8AC3E}">
        <p14:creationId xmlns:p14="http://schemas.microsoft.com/office/powerpoint/2010/main" val="9217221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49212"/>
            <a:ext cx="184666" cy="369332"/>
          </a:xfrm>
          <a:prstGeom prst="rect">
            <a:avLst/>
          </a:prstGeom>
          <a:noFill/>
        </p:spPr>
        <p:txBody>
          <a:bodyPr wrap="none" rtlCol="0">
            <a:spAutoFit/>
          </a:bodyPr>
          <a:lstStyle/>
          <a:p>
            <a:r>
              <a:rPr lang="en-US" dirty="0"/>
              <a:t> </a:t>
            </a:r>
          </a:p>
        </p:txBody>
      </p:sp>
      <p:sp>
        <p:nvSpPr>
          <p:cNvPr id="16" name="Title 1"/>
          <p:cNvSpPr>
            <a:spLocks noGrp="1"/>
          </p:cNvSpPr>
          <p:nvPr>
            <p:ph type="title"/>
          </p:nvPr>
        </p:nvSpPr>
        <p:spPr>
          <a:xfrm>
            <a:off x="457200" y="274638"/>
            <a:ext cx="8229600" cy="1143000"/>
          </a:xfrm>
        </p:spPr>
        <p:txBody>
          <a:bodyPr>
            <a:noAutofit/>
          </a:bodyPr>
          <a:lstStyle/>
          <a:p>
            <a:r>
              <a:rPr lang="en-US" sz="3200" b="1" dirty="0">
                <a:solidFill>
                  <a:srgbClr val="008000"/>
                </a:solidFill>
                <a:latin typeface="Century Gothic"/>
                <a:cs typeface="Century Gothic"/>
              </a:rPr>
              <a:t>Reading directories</a:t>
            </a:r>
          </a:p>
        </p:txBody>
      </p:sp>
      <p:graphicFrame>
        <p:nvGraphicFramePr>
          <p:cNvPr id="11" name="Content Placeholder 3"/>
          <p:cNvGraphicFramePr>
            <a:graphicFrameLocks noGrp="1"/>
          </p:cNvGraphicFramePr>
          <p:nvPr>
            <p:ph idx="1"/>
            <p:extLst>
              <p:ext uri="{D42A27DB-BD31-4B8C-83A1-F6EECF244321}">
                <p14:modId xmlns:p14="http://schemas.microsoft.com/office/powerpoint/2010/main" val="2416232384"/>
              </p:ext>
            </p:extLst>
          </p:nvPr>
        </p:nvGraphicFramePr>
        <p:xfrm>
          <a:off x="960120" y="2075870"/>
          <a:ext cx="7726680" cy="2499360"/>
        </p:xfrm>
        <a:graphic>
          <a:graphicData uri="http://schemas.openxmlformats.org/drawingml/2006/table">
            <a:tbl>
              <a:tblPr/>
              <a:tblGrid>
                <a:gridCol w="1138830">
                  <a:extLst>
                    <a:ext uri="{9D8B030D-6E8A-4147-A177-3AD203B41FA5}">
                      <a16:colId xmlns:a16="http://schemas.microsoft.com/office/drawing/2014/main" val="20000"/>
                    </a:ext>
                  </a:extLst>
                </a:gridCol>
                <a:gridCol w="6587850">
                  <a:extLst>
                    <a:ext uri="{9D8B030D-6E8A-4147-A177-3AD203B41FA5}">
                      <a16:colId xmlns:a16="http://schemas.microsoft.com/office/drawing/2014/main" val="20001"/>
                    </a:ext>
                  </a:extLst>
                </a:gridCol>
              </a:tblGrid>
              <a:tr h="0">
                <a:tc>
                  <a:txBody>
                    <a:bodyPr/>
                    <a:lstStyle/>
                    <a:p>
                      <a:pPr fontAlgn="t"/>
                      <a:r>
                        <a:rPr lang="en-US" sz="2200" dirty="0">
                          <a:effectLst/>
                        </a:rPr>
                        <a:t>function</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9FF"/>
                    </a:solidFill>
                  </a:tcPr>
                </a:tc>
                <a:tc>
                  <a:txBody>
                    <a:bodyPr/>
                    <a:lstStyle/>
                    <a:p>
                      <a:pPr fontAlgn="t"/>
                      <a:r>
                        <a:rPr lang="en-US" sz="2200">
                          <a:effectLst/>
                        </a:rPr>
                        <a:t>description</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9FF"/>
                    </a:solidFill>
                  </a:tcPr>
                </a:tc>
                <a:extLst>
                  <a:ext uri="{0D108BD9-81ED-4DB2-BD59-A6C34878D82A}">
                    <a16:rowId xmlns:a16="http://schemas.microsoft.com/office/drawing/2014/main" val="10000"/>
                  </a:ext>
                </a:extLst>
              </a:tr>
              <a:tr h="0">
                <a:tc>
                  <a:txBody>
                    <a:bodyPr/>
                    <a:lstStyle/>
                    <a:p>
                      <a:pPr fontAlgn="t"/>
                      <a:r>
                        <a:rPr lang="en-US" sz="2200" dirty="0">
                          <a:solidFill>
                            <a:srgbClr val="335177"/>
                          </a:solidFill>
                          <a:effectLst/>
                          <a:hlinkClick r:id="rId3"/>
                        </a:rPr>
                        <a:t>glob</a:t>
                      </a:r>
                      <a:endParaRPr lang="en-US" sz="2200" dirty="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9FF"/>
                    </a:solidFill>
                  </a:tcPr>
                </a:tc>
                <a:tc>
                  <a:txBody>
                    <a:bodyPr/>
                    <a:lstStyle/>
                    <a:p>
                      <a:pPr fontAlgn="t"/>
                      <a:r>
                        <a:rPr lang="en-US" sz="2200" dirty="0">
                          <a:effectLst/>
                        </a:rPr>
                        <a:t>returns an array of all file names that match a given pattern </a:t>
                      </a:r>
                      <a:br>
                        <a:rPr lang="en-US" sz="2200" dirty="0">
                          <a:effectLst/>
                        </a:rPr>
                      </a:br>
                      <a:r>
                        <a:rPr lang="en-US" sz="2200" dirty="0">
                          <a:effectLst/>
                        </a:rPr>
                        <a:t>(returns a file path and name, such as "foo/bar/myfile.txt")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9FF"/>
                    </a:solidFill>
                  </a:tcPr>
                </a:tc>
                <a:extLst>
                  <a:ext uri="{0D108BD9-81ED-4DB2-BD59-A6C34878D82A}">
                    <a16:rowId xmlns:a16="http://schemas.microsoft.com/office/drawing/2014/main" val="10001"/>
                  </a:ext>
                </a:extLst>
              </a:tr>
              <a:tr h="0">
                <a:tc>
                  <a:txBody>
                    <a:bodyPr/>
                    <a:lstStyle/>
                    <a:p>
                      <a:pPr fontAlgn="t"/>
                      <a:r>
                        <a:rPr lang="en-US" sz="2200">
                          <a:solidFill>
                            <a:srgbClr val="335177"/>
                          </a:solidFill>
                          <a:effectLst/>
                          <a:hlinkClick r:id="rId4"/>
                        </a:rPr>
                        <a:t>scandir</a:t>
                      </a:r>
                      <a:endParaRPr lang="en-US" sz="2200">
                        <a:effectLst/>
                      </a:endParaRP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9FF"/>
                    </a:solidFill>
                  </a:tcPr>
                </a:tc>
                <a:tc>
                  <a:txBody>
                    <a:bodyPr/>
                    <a:lstStyle/>
                    <a:p>
                      <a:pPr fontAlgn="t"/>
                      <a:r>
                        <a:rPr lang="en-US" sz="2200" dirty="0">
                          <a:effectLst/>
                        </a:rPr>
                        <a:t>returns an array of all file names in a given directory </a:t>
                      </a:r>
                      <a:br>
                        <a:rPr lang="en-US" sz="2200" dirty="0">
                          <a:effectLst/>
                        </a:rPr>
                      </a:br>
                      <a:r>
                        <a:rPr lang="en-US" sz="2200" dirty="0">
                          <a:effectLst/>
                        </a:rPr>
                        <a:t>(returns just the file names, such as "myfile.txt")</a:t>
                      </a:r>
                    </a:p>
                  </a:txBody>
                  <a:tcPr marL="63500" marR="635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9FF"/>
                    </a:solidFill>
                  </a:tcPr>
                </a:tc>
                <a:extLst>
                  <a:ext uri="{0D108BD9-81ED-4DB2-BD59-A6C34878D82A}">
                    <a16:rowId xmlns:a16="http://schemas.microsoft.com/office/drawing/2014/main" val="10002"/>
                  </a:ext>
                </a:extLst>
              </a:tr>
            </a:tbl>
          </a:graphicData>
        </a:graphic>
      </p:graphicFrame>
      <p:sp>
        <p:nvSpPr>
          <p:cNvPr id="12" name="Rectangle 11"/>
          <p:cNvSpPr/>
          <p:nvPr/>
        </p:nvSpPr>
        <p:spPr>
          <a:xfrm>
            <a:off x="0" y="5282505"/>
            <a:ext cx="10058400" cy="830997"/>
          </a:xfrm>
          <a:prstGeom prst="rect">
            <a:avLst/>
          </a:prstGeom>
        </p:spPr>
        <p:txBody>
          <a:bodyPr wrap="square">
            <a:spAutoFit/>
          </a:bodyPr>
          <a:lstStyle/>
          <a:p>
            <a:pPr marL="285750" indent="-285750">
              <a:buFont typeface="Arial" panose="020B0604020202020204" pitchFamily="34" charset="0"/>
              <a:buChar char="•"/>
            </a:pPr>
            <a:r>
              <a:rPr lang="en-US" sz="2400" dirty="0"/>
              <a:t>glob can accept a general path with the * wildcard character </a:t>
            </a:r>
          </a:p>
          <a:p>
            <a:pPr marL="285750" indent="-285750">
              <a:buFont typeface="Arial" panose="020B0604020202020204" pitchFamily="34" charset="0"/>
              <a:buChar char="•"/>
            </a:pPr>
            <a:r>
              <a:rPr lang="en-US" sz="2400" dirty="0"/>
              <a:t>(more powerful)</a:t>
            </a:r>
          </a:p>
        </p:txBody>
      </p:sp>
    </p:spTree>
    <p:extLst>
      <p:ext uri="{BB962C8B-B14F-4D97-AF65-F5344CB8AC3E}">
        <p14:creationId xmlns:p14="http://schemas.microsoft.com/office/powerpoint/2010/main" val="343298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8000"/>
                </a:solidFill>
                <a:latin typeface="Century Gothic"/>
                <a:cs typeface="Century Gothic"/>
              </a:rPr>
              <a:t>Exercise 1</a:t>
            </a:r>
            <a:r>
              <a:rPr lang="en-US" b="1">
                <a:solidFill>
                  <a:srgbClr val="008000"/>
                </a:solidFill>
                <a:latin typeface="Century Gothic"/>
                <a:cs typeface="Century Gothic"/>
              </a:rPr>
              <a:t>: JSON</a:t>
            </a:r>
            <a:endParaRPr lang="en-US" dirty="0"/>
          </a:p>
        </p:txBody>
      </p:sp>
      <p:sp>
        <p:nvSpPr>
          <p:cNvPr id="3" name="Content Placeholder 2"/>
          <p:cNvSpPr>
            <a:spLocks noGrp="1"/>
          </p:cNvSpPr>
          <p:nvPr>
            <p:ph idx="1"/>
          </p:nvPr>
        </p:nvSpPr>
        <p:spPr/>
        <p:txBody>
          <a:bodyPr/>
          <a:lstStyle/>
          <a:p>
            <a:r>
              <a:rPr lang="en-US" dirty="0"/>
              <a:t>Write a </a:t>
            </a:r>
            <a:r>
              <a:rPr lang="en-US" dirty="0" err="1"/>
              <a:t>save.php</a:t>
            </a:r>
            <a:r>
              <a:rPr lang="en-US" dirty="0"/>
              <a:t> to create a  .JSON and save the file on your disk. </a:t>
            </a:r>
          </a:p>
          <a:p>
            <a:r>
              <a:rPr lang="en-US" dirty="0"/>
              <a:t>It can contain anything.  E.g. {‘Eric’:{“</a:t>
            </a:r>
            <a:r>
              <a:rPr lang="en-US" dirty="0" err="1"/>
              <a:t>grades”:”A</a:t>
            </a:r>
            <a:r>
              <a:rPr lang="en-US" dirty="0"/>
              <a:t>”}</a:t>
            </a:r>
            <a:r>
              <a:rPr lang="mr-IN" dirty="0"/>
              <a:t>…</a:t>
            </a:r>
            <a:r>
              <a:rPr lang="en-US" dirty="0"/>
              <a:t>..}</a:t>
            </a:r>
          </a:p>
          <a:p>
            <a:pPr marL="0" indent="0">
              <a:buNone/>
            </a:pPr>
            <a:r>
              <a:rPr lang="en-US"/>
              <a:t> File_put_contents</a:t>
            </a:r>
            <a:r>
              <a:rPr lang="en-US" dirty="0"/>
              <a:t>(‘myfile.</a:t>
            </a:r>
            <a:r>
              <a:rPr lang="en-US" dirty="0" err="1"/>
              <a:t>json</a:t>
            </a:r>
            <a:r>
              <a:rPr lang="en-US" dirty="0"/>
              <a:t>’,$</a:t>
            </a:r>
            <a:r>
              <a:rPr lang="en-US" dirty="0" err="1"/>
              <a:t>jason_data</a:t>
            </a:r>
            <a:r>
              <a:rPr lang="en-US" dirty="0"/>
              <a:t>)</a:t>
            </a:r>
          </a:p>
          <a:p>
            <a:r>
              <a:rPr lang="en-US" dirty="0"/>
              <a:t>Write a </a:t>
            </a:r>
            <a:r>
              <a:rPr lang="en-US" dirty="0" err="1"/>
              <a:t>read.php</a:t>
            </a:r>
            <a:r>
              <a:rPr lang="en-US" dirty="0"/>
              <a:t> to read the JSON from your disk.</a:t>
            </a:r>
          </a:p>
          <a:p>
            <a:r>
              <a:rPr lang="en-US" dirty="0"/>
              <a:t>And echo the content back to the browser. </a:t>
            </a:r>
          </a:p>
          <a:p>
            <a:endParaRPr lang="en-US" dirty="0"/>
          </a:p>
        </p:txBody>
      </p:sp>
    </p:spTree>
    <p:extLst>
      <p:ext uri="{BB962C8B-B14F-4D97-AF65-F5344CB8AC3E}">
        <p14:creationId xmlns:p14="http://schemas.microsoft.com/office/powerpoint/2010/main" val="89084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BA5D-DFF1-F24B-95A7-B5C8A872EA30}"/>
              </a:ext>
            </a:extLst>
          </p:cNvPr>
          <p:cNvSpPr>
            <a:spLocks noGrp="1"/>
          </p:cNvSpPr>
          <p:nvPr>
            <p:ph type="title"/>
          </p:nvPr>
        </p:nvSpPr>
        <p:spPr/>
        <p:txBody>
          <a:bodyPr>
            <a:normAutofit/>
          </a:bodyPr>
          <a:lstStyle/>
          <a:p>
            <a:r>
              <a:rPr lang="en-US" dirty="0"/>
              <a:t>More on fetch(): Get</a:t>
            </a:r>
          </a:p>
        </p:txBody>
      </p:sp>
      <p:sp>
        <p:nvSpPr>
          <p:cNvPr id="4" name="Rectangle 3">
            <a:extLst>
              <a:ext uri="{FF2B5EF4-FFF2-40B4-BE49-F238E27FC236}">
                <a16:creationId xmlns:a16="http://schemas.microsoft.com/office/drawing/2014/main" id="{0F0A322A-0587-EB44-A4FD-206A3D4C2AA4}"/>
              </a:ext>
            </a:extLst>
          </p:cNvPr>
          <p:cNvSpPr/>
          <p:nvPr/>
        </p:nvSpPr>
        <p:spPr>
          <a:xfrm>
            <a:off x="1205345" y="2429825"/>
            <a:ext cx="6026728" cy="2800767"/>
          </a:xfrm>
          <a:prstGeom prst="rect">
            <a:avLst/>
          </a:prstGeom>
          <a:solidFill>
            <a:schemeClr val="accent3">
              <a:lumMod val="20000"/>
              <a:lumOff val="80000"/>
            </a:schemeClr>
          </a:solidFill>
        </p:spPr>
        <p:txBody>
          <a:bodyPr wrap="square">
            <a:spAutoFit/>
          </a:bodyPr>
          <a:lstStyle/>
          <a:p>
            <a:r>
              <a:rPr lang="en-US" sz="2200" dirty="0">
                <a:solidFill>
                  <a:srgbClr val="DD4A68"/>
                </a:solidFill>
              </a:rPr>
              <a:t>fetch</a:t>
            </a:r>
            <a:r>
              <a:rPr lang="en-US" sz="2200" dirty="0">
                <a:solidFill>
                  <a:srgbClr val="999999"/>
                </a:solidFill>
              </a:rPr>
              <a:t>(</a:t>
            </a:r>
            <a:r>
              <a:rPr lang="en-US" sz="2200" dirty="0">
                <a:solidFill>
                  <a:srgbClr val="669900"/>
                </a:solidFill>
              </a:rPr>
              <a:t>'http://</a:t>
            </a:r>
            <a:r>
              <a:rPr lang="en-US" sz="2200" dirty="0" err="1">
                <a:solidFill>
                  <a:srgbClr val="669900"/>
                </a:solidFill>
              </a:rPr>
              <a:t>example.com</a:t>
            </a:r>
            <a:r>
              <a:rPr lang="en-US" sz="2200" dirty="0">
                <a:solidFill>
                  <a:srgbClr val="669900"/>
                </a:solidFill>
              </a:rPr>
              <a:t>/</a:t>
            </a:r>
            <a:r>
              <a:rPr lang="en-US" sz="2200" dirty="0" err="1">
                <a:solidFill>
                  <a:srgbClr val="669900"/>
                </a:solidFill>
              </a:rPr>
              <a:t>movies.json</a:t>
            </a:r>
            <a:r>
              <a:rPr lang="en-US" sz="2200" dirty="0">
                <a:solidFill>
                  <a:srgbClr val="669900"/>
                </a:solidFill>
              </a:rPr>
              <a:t>’</a:t>
            </a:r>
            <a:r>
              <a:rPr lang="en-US" sz="2200" dirty="0">
                <a:solidFill>
                  <a:srgbClr val="999999"/>
                </a:solidFill>
              </a:rPr>
              <a:t>)</a:t>
            </a:r>
          </a:p>
          <a:p>
            <a:r>
              <a:rPr lang="en-US" sz="2200" dirty="0"/>
              <a:t> </a:t>
            </a:r>
          </a:p>
          <a:p>
            <a:r>
              <a:rPr lang="en-US" sz="2200" dirty="0">
                <a:solidFill>
                  <a:srgbClr val="999999"/>
                </a:solidFill>
              </a:rPr>
              <a:t>.</a:t>
            </a:r>
            <a:r>
              <a:rPr lang="en-US" sz="2200" dirty="0">
                <a:solidFill>
                  <a:srgbClr val="DD4A68"/>
                </a:solidFill>
              </a:rPr>
              <a:t>then</a:t>
            </a:r>
            <a:r>
              <a:rPr lang="en-US" sz="2200" dirty="0">
                <a:solidFill>
                  <a:srgbClr val="999999"/>
                </a:solidFill>
              </a:rPr>
              <a:t>(</a:t>
            </a:r>
            <a:r>
              <a:rPr lang="en-US" sz="2200" dirty="0">
                <a:solidFill>
                  <a:srgbClr val="0077AA"/>
                </a:solidFill>
              </a:rPr>
              <a:t>function</a:t>
            </a:r>
            <a:r>
              <a:rPr lang="en-US" sz="2200" dirty="0">
                <a:solidFill>
                  <a:srgbClr val="999999"/>
                </a:solidFill>
              </a:rPr>
              <a:t>(</a:t>
            </a:r>
            <a:r>
              <a:rPr lang="en-US" sz="2200" dirty="0"/>
              <a:t>response</a:t>
            </a:r>
            <a:r>
              <a:rPr lang="en-US" sz="2200" dirty="0">
                <a:solidFill>
                  <a:srgbClr val="999999"/>
                </a:solidFill>
              </a:rPr>
              <a:t>)</a:t>
            </a:r>
            <a:r>
              <a:rPr lang="en-US" sz="2200" dirty="0"/>
              <a:t> </a:t>
            </a:r>
            <a:r>
              <a:rPr lang="en-US" sz="2200" dirty="0">
                <a:solidFill>
                  <a:srgbClr val="999999"/>
                </a:solidFill>
              </a:rPr>
              <a:t>{</a:t>
            </a:r>
            <a:r>
              <a:rPr lang="en-US" sz="2200" dirty="0"/>
              <a:t> </a:t>
            </a:r>
            <a:r>
              <a:rPr lang="en-US" sz="2200" dirty="0">
                <a:solidFill>
                  <a:srgbClr val="0077AA"/>
                </a:solidFill>
              </a:rPr>
              <a:t>return</a:t>
            </a:r>
            <a:r>
              <a:rPr lang="en-US" sz="2200" dirty="0"/>
              <a:t> </a:t>
            </a:r>
            <a:r>
              <a:rPr lang="en-US" sz="2200" dirty="0" err="1"/>
              <a:t>response</a:t>
            </a:r>
            <a:r>
              <a:rPr lang="en-US" sz="2200" dirty="0" err="1">
                <a:solidFill>
                  <a:srgbClr val="999999"/>
                </a:solidFill>
              </a:rPr>
              <a:t>.</a:t>
            </a:r>
            <a:r>
              <a:rPr lang="en-US" sz="2200" dirty="0" err="1">
                <a:solidFill>
                  <a:srgbClr val="DD4A68"/>
                </a:solidFill>
              </a:rPr>
              <a:t>json</a:t>
            </a:r>
            <a:r>
              <a:rPr lang="en-US" sz="2200" dirty="0">
                <a:solidFill>
                  <a:srgbClr val="999999"/>
                </a:solidFill>
              </a:rPr>
              <a:t>();</a:t>
            </a:r>
            <a:r>
              <a:rPr lang="en-US" sz="2200" dirty="0"/>
              <a:t> </a:t>
            </a:r>
            <a:r>
              <a:rPr lang="en-US" sz="2200" dirty="0">
                <a:solidFill>
                  <a:srgbClr val="999999"/>
                </a:solidFill>
              </a:rPr>
              <a:t>})</a:t>
            </a:r>
            <a:r>
              <a:rPr lang="en-US" sz="2200" dirty="0"/>
              <a:t> </a:t>
            </a:r>
          </a:p>
          <a:p>
            <a:r>
              <a:rPr lang="en-US" sz="2200" dirty="0">
                <a:solidFill>
                  <a:srgbClr val="999999"/>
                </a:solidFill>
              </a:rPr>
              <a:t>.</a:t>
            </a:r>
            <a:r>
              <a:rPr lang="en-US" sz="2200" dirty="0">
                <a:solidFill>
                  <a:srgbClr val="DD4A68"/>
                </a:solidFill>
              </a:rPr>
              <a:t>then</a:t>
            </a:r>
            <a:r>
              <a:rPr lang="en-US" sz="2200" dirty="0">
                <a:solidFill>
                  <a:srgbClr val="999999"/>
                </a:solidFill>
              </a:rPr>
              <a:t>(</a:t>
            </a:r>
            <a:r>
              <a:rPr lang="en-US" sz="2200" dirty="0">
                <a:solidFill>
                  <a:srgbClr val="0077AA"/>
                </a:solidFill>
              </a:rPr>
              <a:t>function</a:t>
            </a:r>
            <a:r>
              <a:rPr lang="en-US" sz="2200" dirty="0">
                <a:solidFill>
                  <a:srgbClr val="999999"/>
                </a:solidFill>
              </a:rPr>
              <a:t>(</a:t>
            </a:r>
            <a:r>
              <a:rPr lang="en-US" sz="2200" dirty="0" err="1"/>
              <a:t>myJson</a:t>
            </a:r>
            <a:r>
              <a:rPr lang="en-US" sz="2200" dirty="0">
                <a:solidFill>
                  <a:srgbClr val="999999"/>
                </a:solidFill>
              </a:rPr>
              <a:t>)</a:t>
            </a:r>
            <a:r>
              <a:rPr lang="en-US" sz="2200" dirty="0"/>
              <a:t> </a:t>
            </a:r>
            <a:r>
              <a:rPr lang="en-US" sz="2200" dirty="0">
                <a:solidFill>
                  <a:srgbClr val="999999"/>
                </a:solidFill>
              </a:rPr>
              <a:t>{</a:t>
            </a:r>
            <a:r>
              <a:rPr lang="en-US" sz="2200" dirty="0"/>
              <a:t> </a:t>
            </a:r>
            <a:r>
              <a:rPr lang="en-US" sz="2200" dirty="0" err="1"/>
              <a:t>console</a:t>
            </a:r>
            <a:r>
              <a:rPr lang="en-US" sz="2200" dirty="0" err="1">
                <a:solidFill>
                  <a:srgbClr val="999999"/>
                </a:solidFill>
              </a:rPr>
              <a:t>.</a:t>
            </a:r>
            <a:r>
              <a:rPr lang="en-US" sz="2200" dirty="0" err="1">
                <a:solidFill>
                  <a:srgbClr val="DD4A68"/>
                </a:solidFill>
              </a:rPr>
              <a:t>log</a:t>
            </a:r>
            <a:r>
              <a:rPr lang="en-US" sz="2200" dirty="0">
                <a:solidFill>
                  <a:srgbClr val="999999"/>
                </a:solidFill>
              </a:rPr>
              <a:t>(</a:t>
            </a:r>
            <a:r>
              <a:rPr lang="en-US" sz="2200" dirty="0" err="1">
                <a:solidFill>
                  <a:srgbClr val="990055"/>
                </a:solidFill>
              </a:rPr>
              <a:t>JSON</a:t>
            </a:r>
            <a:r>
              <a:rPr lang="en-US" sz="2200" dirty="0" err="1">
                <a:solidFill>
                  <a:srgbClr val="999999"/>
                </a:solidFill>
              </a:rPr>
              <a:t>.</a:t>
            </a:r>
            <a:r>
              <a:rPr lang="en-US" sz="2200" dirty="0" err="1">
                <a:solidFill>
                  <a:srgbClr val="DD4A68"/>
                </a:solidFill>
              </a:rPr>
              <a:t>stringify</a:t>
            </a:r>
            <a:r>
              <a:rPr lang="en-US" sz="2200" dirty="0">
                <a:solidFill>
                  <a:srgbClr val="999999"/>
                </a:solidFill>
              </a:rPr>
              <a:t>(</a:t>
            </a:r>
            <a:r>
              <a:rPr lang="en-US" sz="2200" dirty="0" err="1"/>
              <a:t>myJson</a:t>
            </a:r>
            <a:r>
              <a:rPr lang="en-US" sz="2200" dirty="0">
                <a:solidFill>
                  <a:srgbClr val="999999"/>
                </a:solidFill>
              </a:rPr>
              <a:t>));</a:t>
            </a:r>
            <a:r>
              <a:rPr lang="en-US" sz="2200" dirty="0"/>
              <a:t> </a:t>
            </a:r>
          </a:p>
          <a:p>
            <a:endParaRPr lang="en-US" sz="2200" dirty="0">
              <a:solidFill>
                <a:srgbClr val="999999"/>
              </a:solidFill>
            </a:endParaRPr>
          </a:p>
          <a:p>
            <a:r>
              <a:rPr lang="en-US" sz="2200" dirty="0">
                <a:solidFill>
                  <a:srgbClr val="999999"/>
                </a:solidFill>
              </a:rPr>
              <a:t>});</a:t>
            </a:r>
            <a:endParaRPr lang="en-US" sz="2200" dirty="0"/>
          </a:p>
        </p:txBody>
      </p:sp>
    </p:spTree>
    <p:extLst>
      <p:ext uri="{BB962C8B-B14F-4D97-AF65-F5344CB8AC3E}">
        <p14:creationId xmlns:p14="http://schemas.microsoft.com/office/powerpoint/2010/main" val="3201966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r>
              <a:rPr lang="en-US" b="1" dirty="0">
                <a:solidFill>
                  <a:srgbClr val="008000"/>
                </a:solidFill>
                <a:latin typeface="Century Gothic"/>
                <a:cs typeface="Century Gothic"/>
              </a:rPr>
              <a:t>Exercise 2: Fibonacci </a:t>
            </a:r>
          </a:p>
        </p:txBody>
      </p:sp>
      <p:sp>
        <p:nvSpPr>
          <p:cNvPr id="3" name="TextBox 2"/>
          <p:cNvSpPr txBox="1"/>
          <p:nvPr/>
        </p:nvSpPr>
        <p:spPr>
          <a:xfrm>
            <a:off x="316101" y="1417638"/>
            <a:ext cx="7885867" cy="4524316"/>
          </a:xfrm>
          <a:prstGeom prst="rect">
            <a:avLst/>
          </a:prstGeom>
          <a:noFill/>
        </p:spPr>
        <p:txBody>
          <a:bodyPr wrap="square" rtlCol="0">
            <a:spAutoFit/>
          </a:bodyPr>
          <a:lstStyle/>
          <a:p>
            <a:r>
              <a:rPr lang="en-US" dirty="0"/>
              <a:t>Modify </a:t>
            </a:r>
            <a:r>
              <a:rPr lang="en-US" dirty="0" err="1"/>
              <a:t>fibonacci.html</a:t>
            </a:r>
            <a:r>
              <a:rPr lang="en-US" dirty="0"/>
              <a:t>  to print the first 20 Fibonacci numbers in an ordered list</a:t>
            </a:r>
          </a:p>
          <a:p>
            <a:r>
              <a:rPr lang="en-US" dirty="0"/>
              <a:t>Using PHP.</a:t>
            </a:r>
          </a:p>
          <a:p>
            <a:endParaRPr lang="en-US" dirty="0"/>
          </a:p>
          <a:p>
            <a:r>
              <a:rPr lang="en-US" dirty="0"/>
              <a:t>Recall that in the </a:t>
            </a:r>
            <a:r>
              <a:rPr lang="en-US" dirty="0" err="1"/>
              <a:t>fabonacci</a:t>
            </a:r>
            <a:r>
              <a:rPr lang="en-US" dirty="0"/>
              <a:t> sequence, each number is the sum of the two previous numbers, with the first and second numbers being 0 and 1. </a:t>
            </a:r>
          </a:p>
          <a:p>
            <a:endParaRPr lang="en-US" dirty="0"/>
          </a:p>
          <a:p>
            <a:endParaRPr lang="en-US" dirty="0"/>
          </a:p>
          <a:p>
            <a:r>
              <a:rPr lang="en-US" dirty="0"/>
              <a:t>Hint:  a simple for loop will do</a:t>
            </a:r>
          </a:p>
          <a:p>
            <a:endParaRPr lang="en-US" dirty="0"/>
          </a:p>
          <a:p>
            <a:r>
              <a:rPr lang="en-US" dirty="0"/>
              <a:t>Don’t forget  to use &lt;? $</a:t>
            </a:r>
            <a:r>
              <a:rPr lang="en-US" dirty="0" err="1"/>
              <a:t>variablename</a:t>
            </a:r>
            <a:r>
              <a:rPr lang="en-US" dirty="0"/>
              <a:t> ?&gt;</a:t>
            </a:r>
          </a:p>
          <a:p>
            <a:r>
              <a:rPr lang="en-US" dirty="0"/>
              <a:t>&lt;?= $first ?&gt;</a:t>
            </a:r>
          </a:p>
          <a:p>
            <a:endParaRPr lang="en-US" dirty="0"/>
          </a:p>
          <a:p>
            <a:r>
              <a:rPr lang="en-US" dirty="0"/>
              <a:t>Put the results in a &lt;li&gt; element </a:t>
            </a:r>
          </a:p>
          <a:p>
            <a:endParaRPr lang="en-US" dirty="0"/>
          </a:p>
          <a:p>
            <a:r>
              <a:rPr lang="en-US" dirty="0"/>
              <a:t> &lt;li&gt;&lt;?= $first ?&gt;&lt;/li&gt;</a:t>
            </a:r>
          </a:p>
          <a:p>
            <a:endParaRPr lang="en-US" dirty="0"/>
          </a:p>
        </p:txBody>
      </p:sp>
    </p:spTree>
    <p:extLst>
      <p:ext uri="{BB962C8B-B14F-4D97-AF65-F5344CB8AC3E}">
        <p14:creationId xmlns:p14="http://schemas.microsoft.com/office/powerpoint/2010/main" val="19964528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r>
              <a:rPr lang="en-US" b="1" dirty="0">
                <a:solidFill>
                  <a:srgbClr val="008000"/>
                </a:solidFill>
                <a:latin typeface="Century Gothic"/>
                <a:cs typeface="Century Gothic"/>
              </a:rPr>
              <a:t>Exercise 3: Largest cities</a:t>
            </a:r>
          </a:p>
        </p:txBody>
      </p:sp>
      <p:sp>
        <p:nvSpPr>
          <p:cNvPr id="3" name="TextBox 2"/>
          <p:cNvSpPr txBox="1"/>
          <p:nvPr/>
        </p:nvSpPr>
        <p:spPr>
          <a:xfrm>
            <a:off x="316101" y="1417638"/>
            <a:ext cx="7885867" cy="5355313"/>
          </a:xfrm>
          <a:prstGeom prst="rect">
            <a:avLst/>
          </a:prstGeom>
          <a:noFill/>
        </p:spPr>
        <p:txBody>
          <a:bodyPr wrap="square" rtlCol="0">
            <a:spAutoFit/>
          </a:bodyPr>
          <a:lstStyle/>
          <a:p>
            <a:r>
              <a:rPr lang="en-US" dirty="0"/>
              <a:t>Create an array  of largest cities in the world: </a:t>
            </a:r>
          </a:p>
          <a:p>
            <a:r>
              <a:rPr lang="en-US" dirty="0"/>
              <a:t>New York, Tokyo, </a:t>
            </a:r>
            <a:r>
              <a:rPr lang="en-US" dirty="0" err="1"/>
              <a:t>Mesico</a:t>
            </a:r>
            <a:r>
              <a:rPr lang="en-US" dirty="0"/>
              <a:t> City,  Shanghai, Paris, London</a:t>
            </a:r>
          </a:p>
          <a:p>
            <a:endParaRPr lang="en-US" dirty="0"/>
          </a:p>
          <a:p>
            <a:endParaRPr lang="en-US" dirty="0"/>
          </a:p>
          <a:p>
            <a:r>
              <a:rPr lang="en-US" dirty="0"/>
              <a:t>Print these values to the browser separated by commas, using a loop to iterate over the array.</a:t>
            </a:r>
          </a:p>
          <a:p>
            <a:endParaRPr lang="en-US" dirty="0"/>
          </a:p>
          <a:p>
            <a:r>
              <a:rPr lang="en-US" dirty="0"/>
              <a:t>Sort the array, print the values to the browser in an unordered list. </a:t>
            </a:r>
          </a:p>
          <a:p>
            <a:endParaRPr lang="en-US" dirty="0"/>
          </a:p>
          <a:p>
            <a:endParaRPr lang="en-US" dirty="0"/>
          </a:p>
          <a:p>
            <a:r>
              <a:rPr lang="en-US" dirty="0"/>
              <a:t>Add the following cities to the array: Los Angeles, Chicago, Beijing, Cairo.</a:t>
            </a:r>
          </a:p>
          <a:p>
            <a:endParaRPr lang="en-US" dirty="0"/>
          </a:p>
          <a:p>
            <a:r>
              <a:rPr lang="en-US" dirty="0"/>
              <a:t>Sort the array again and print as an unordered list. </a:t>
            </a:r>
          </a:p>
          <a:p>
            <a:endParaRPr lang="en-US" dirty="0"/>
          </a:p>
          <a:p>
            <a:r>
              <a:rPr lang="en-US" dirty="0"/>
              <a:t>Hint:  use </a:t>
            </a:r>
            <a:r>
              <a:rPr lang="en-US" dirty="0">
                <a:hlinkClick r:id="rId2"/>
              </a:rPr>
              <a:t>sort</a:t>
            </a:r>
            <a:r>
              <a:rPr lang="en-US" dirty="0"/>
              <a:t> ($variable) </a:t>
            </a:r>
          </a:p>
          <a:p>
            <a:r>
              <a:rPr lang="en-US" dirty="0"/>
              <a:t>And </a:t>
            </a:r>
            <a:r>
              <a:rPr lang="en-US" dirty="0">
                <a:hlinkClick r:id="rId3"/>
              </a:rPr>
              <a:t>array_push</a:t>
            </a:r>
            <a:r>
              <a:rPr lang="en-US" dirty="0"/>
              <a:t>($cities)</a:t>
            </a:r>
          </a:p>
          <a:p>
            <a:endParaRPr lang="en-US" dirty="0"/>
          </a:p>
          <a:p>
            <a:endParaRPr lang="en-US" dirty="0"/>
          </a:p>
          <a:p>
            <a:r>
              <a:rPr lang="en-US" dirty="0"/>
              <a:t>And </a:t>
            </a:r>
            <a:r>
              <a:rPr lang="en-US" dirty="0" err="1">
                <a:hlinkClick r:id="rId4"/>
              </a:rPr>
              <a:t>foreach</a:t>
            </a:r>
            <a:r>
              <a:rPr lang="en-US" dirty="0"/>
              <a:t> loop</a:t>
            </a:r>
          </a:p>
        </p:txBody>
      </p:sp>
    </p:spTree>
    <p:extLst>
      <p:ext uri="{BB962C8B-B14F-4D97-AF65-F5344CB8AC3E}">
        <p14:creationId xmlns:p14="http://schemas.microsoft.com/office/powerpoint/2010/main" val="13830381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fontScale="90000"/>
          </a:bodyPr>
          <a:lstStyle/>
          <a:p>
            <a:r>
              <a:rPr lang="en-US" b="1" dirty="0">
                <a:solidFill>
                  <a:srgbClr val="008000"/>
                </a:solidFill>
                <a:latin typeface="Century Gothic"/>
                <a:cs typeface="Century Gothic"/>
              </a:rPr>
              <a:t>Exercise 4: 99 beers on </a:t>
            </a:r>
            <a:r>
              <a:rPr lang="en-US" b="1">
                <a:solidFill>
                  <a:srgbClr val="008000"/>
                </a:solidFill>
                <a:latin typeface="Century Gothic"/>
                <a:cs typeface="Century Gothic"/>
              </a:rPr>
              <a:t>the wall </a:t>
            </a:r>
            <a:endParaRPr lang="en-US" b="1" dirty="0">
              <a:solidFill>
                <a:srgbClr val="008000"/>
              </a:solidFill>
              <a:latin typeface="Century Gothic"/>
              <a:cs typeface="Century Gothic"/>
            </a:endParaRPr>
          </a:p>
        </p:txBody>
      </p:sp>
      <p:sp>
        <p:nvSpPr>
          <p:cNvPr id="3" name="TextBox 2"/>
          <p:cNvSpPr txBox="1"/>
          <p:nvPr/>
        </p:nvSpPr>
        <p:spPr>
          <a:xfrm>
            <a:off x="316101" y="1655763"/>
            <a:ext cx="7885867" cy="2308324"/>
          </a:xfrm>
          <a:prstGeom prst="rect">
            <a:avLst/>
          </a:prstGeom>
          <a:noFill/>
        </p:spPr>
        <p:txBody>
          <a:bodyPr wrap="square" rtlCol="0">
            <a:spAutoFit/>
          </a:bodyPr>
          <a:lstStyle/>
          <a:p>
            <a:pPr marL="342900" indent="-342900">
              <a:buFont typeface="Arial"/>
              <a:buChar char="•"/>
            </a:pPr>
            <a:r>
              <a:rPr lang="en-US" sz="2400" dirty="0"/>
              <a:t>Write PHP code that print the lyrics of the song 99 bottles of beer on the wall.  </a:t>
            </a:r>
          </a:p>
          <a:p>
            <a:pPr marL="342900" indent="-342900">
              <a:buFont typeface="Arial"/>
              <a:buChar char="•"/>
            </a:pPr>
            <a:endParaRPr lang="en-US" sz="2400" dirty="0">
              <a:hlinkClick r:id="rId2"/>
            </a:endParaRPr>
          </a:p>
          <a:p>
            <a:pPr marL="342900" indent="-342900">
              <a:buFont typeface="Arial"/>
              <a:buChar char="•"/>
            </a:pPr>
            <a:r>
              <a:rPr lang="en-US" sz="2400" dirty="0">
                <a:hlinkClick r:id="rId2"/>
              </a:rPr>
              <a:t>https://en.wikipedia.org/wiki/99_Bottles_of_Beer</a:t>
            </a:r>
            <a:endParaRPr lang="en-US" sz="2400" dirty="0"/>
          </a:p>
          <a:p>
            <a:endParaRPr lang="en-US" sz="2400" dirty="0"/>
          </a:p>
          <a:p>
            <a:pPr marL="342900" indent="-342900">
              <a:buFont typeface="Arial"/>
              <a:buChar char="•"/>
            </a:pPr>
            <a:endParaRPr lang="en-US" sz="2400" dirty="0"/>
          </a:p>
        </p:txBody>
      </p:sp>
    </p:spTree>
    <p:extLst>
      <p:ext uri="{BB962C8B-B14F-4D97-AF65-F5344CB8AC3E}">
        <p14:creationId xmlns:p14="http://schemas.microsoft.com/office/powerpoint/2010/main" val="2258566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r>
              <a:rPr lang="en-US" b="1" dirty="0">
                <a:solidFill>
                  <a:srgbClr val="008000"/>
                </a:solidFill>
                <a:latin typeface="Century Gothic"/>
                <a:cs typeface="Century Gothic"/>
              </a:rPr>
              <a:t>Lab: music list</a:t>
            </a:r>
          </a:p>
        </p:txBody>
      </p:sp>
      <p:sp>
        <p:nvSpPr>
          <p:cNvPr id="3" name="TextBox 2"/>
          <p:cNvSpPr txBox="1"/>
          <p:nvPr/>
        </p:nvSpPr>
        <p:spPr>
          <a:xfrm>
            <a:off x="316101" y="1655763"/>
            <a:ext cx="7885867" cy="4524315"/>
          </a:xfrm>
          <a:prstGeom prst="rect">
            <a:avLst/>
          </a:prstGeom>
          <a:noFill/>
        </p:spPr>
        <p:txBody>
          <a:bodyPr wrap="square" rtlCol="0">
            <a:spAutoFit/>
          </a:bodyPr>
          <a:lstStyle/>
          <a:p>
            <a:pPr marL="342900" indent="-342900">
              <a:buFont typeface="Arial"/>
              <a:buChar char="•"/>
            </a:pPr>
            <a:r>
              <a:rPr lang="en-US" sz="2400" dirty="0"/>
              <a:t>Brian has written a page named </a:t>
            </a:r>
            <a:r>
              <a:rPr lang="en-US" sz="2400" dirty="0" err="1"/>
              <a:t>music.php</a:t>
            </a:r>
            <a:r>
              <a:rPr lang="en-US" sz="2400" dirty="0"/>
              <a:t> to display his MP3s. He has already written the basic HTML and CSS code. But the HTML is redundant, and he must manually edit it every time he adds songs to his collection. </a:t>
            </a:r>
          </a:p>
          <a:p>
            <a:pPr marL="342900" indent="-342900">
              <a:buFont typeface="Arial"/>
              <a:buChar char="•"/>
            </a:pPr>
            <a:endParaRPr lang="en-US" sz="2400" dirty="0"/>
          </a:p>
          <a:p>
            <a:pPr marL="342900" indent="-342900">
              <a:buFont typeface="Arial"/>
              <a:buChar char="•"/>
            </a:pPr>
            <a:r>
              <a:rPr lang="en-US" sz="2400" dirty="0"/>
              <a:t>In this lab, you will turn this page into dynamic PHP program that removes redundancy and dynamically lists the MP3 on the computer.  </a:t>
            </a:r>
          </a:p>
          <a:p>
            <a:pPr marL="342900" indent="-342900">
              <a:buFont typeface="Arial"/>
              <a:buChar char="•"/>
            </a:pPr>
            <a:endParaRPr lang="en-US" sz="2400" dirty="0"/>
          </a:p>
          <a:p>
            <a:pPr marL="342900" indent="-342900">
              <a:buFont typeface="Arial"/>
              <a:buChar char="•"/>
            </a:pPr>
            <a:r>
              <a:rPr lang="en-US" sz="2400" dirty="0"/>
              <a:t>Download the </a:t>
            </a:r>
            <a:r>
              <a:rPr lang="en-US" sz="2400" dirty="0" err="1"/>
              <a:t>music.php</a:t>
            </a:r>
            <a:r>
              <a:rPr lang="en-US" sz="2400" dirty="0"/>
              <a:t> and viewer. </a:t>
            </a:r>
            <a:r>
              <a:rPr lang="en-US" sz="2400" dirty="0" err="1"/>
              <a:t>css</a:t>
            </a:r>
            <a:endParaRPr lang="en-US" sz="2400" dirty="0"/>
          </a:p>
          <a:p>
            <a:pPr marL="342900" indent="-342900">
              <a:buFont typeface="Arial"/>
              <a:buChar char="•"/>
            </a:pPr>
            <a:endParaRPr lang="en-US" sz="2400" dirty="0"/>
          </a:p>
          <a:p>
            <a:pPr marL="342900" indent="-342900">
              <a:buFont typeface="Arial"/>
              <a:buChar char="•"/>
            </a:pPr>
            <a:endParaRPr lang="en-US" sz="2400" dirty="0"/>
          </a:p>
        </p:txBody>
      </p:sp>
    </p:spTree>
    <p:extLst>
      <p:ext uri="{BB962C8B-B14F-4D97-AF65-F5344CB8AC3E}">
        <p14:creationId xmlns:p14="http://schemas.microsoft.com/office/powerpoint/2010/main" val="32249481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fontScale="90000"/>
          </a:bodyPr>
          <a:lstStyle/>
          <a:p>
            <a:r>
              <a:rPr lang="en-US" b="1" dirty="0">
                <a:solidFill>
                  <a:srgbClr val="008000"/>
                </a:solidFill>
                <a:latin typeface="Century Gothic"/>
                <a:cs typeface="Century Gothic"/>
              </a:rPr>
              <a:t>Exercise: Variable for Song Count</a:t>
            </a:r>
          </a:p>
        </p:txBody>
      </p:sp>
      <p:sp>
        <p:nvSpPr>
          <p:cNvPr id="3" name="TextBox 2"/>
          <p:cNvSpPr txBox="1"/>
          <p:nvPr/>
        </p:nvSpPr>
        <p:spPr>
          <a:xfrm>
            <a:off x="316101" y="1417638"/>
            <a:ext cx="8177024" cy="3785652"/>
          </a:xfrm>
          <a:prstGeom prst="rect">
            <a:avLst/>
          </a:prstGeom>
          <a:noFill/>
        </p:spPr>
        <p:txBody>
          <a:bodyPr wrap="square" rtlCol="0">
            <a:spAutoFit/>
          </a:bodyPr>
          <a:lstStyle/>
          <a:p>
            <a:pPr marL="342900" indent="-342900">
              <a:buFont typeface="Arial"/>
              <a:buChar char="•"/>
            </a:pPr>
            <a:r>
              <a:rPr lang="en-US" sz="2400" dirty="0"/>
              <a:t>Brian has 1234 songs (123 hours of music). Turn this into a PHP variable you can change.</a:t>
            </a:r>
          </a:p>
          <a:p>
            <a:pPr marL="342900" indent="-342900">
              <a:buFont typeface="Arial"/>
              <a:buChar char="•"/>
            </a:pPr>
            <a:r>
              <a:rPr lang="en-US" sz="2400" dirty="0"/>
              <a:t>Download </a:t>
            </a:r>
            <a:r>
              <a:rPr lang="en-US" sz="2400" dirty="0" err="1"/>
              <a:t>music.php</a:t>
            </a:r>
            <a:r>
              <a:rPr lang="en-US" sz="2400" dirty="0"/>
              <a:t> and open it with your text editor. </a:t>
            </a:r>
          </a:p>
          <a:p>
            <a:pPr marL="342900" indent="-342900">
              <a:buFont typeface="Arial"/>
              <a:buChar char="•"/>
            </a:pPr>
            <a:r>
              <a:rPr lang="en-US" sz="2400" dirty="0"/>
              <a:t>Add a variable for the number  of songs, and use it in HTMP/PHP code. Change its value to something other than</a:t>
            </a:r>
          </a:p>
          <a:p>
            <a:r>
              <a:rPr lang="en-US" sz="2400" dirty="0"/>
              <a:t>     1234, say,  5678</a:t>
            </a:r>
          </a:p>
          <a:p>
            <a:pPr marL="342900" indent="-342900">
              <a:buFont typeface="Arial"/>
              <a:buChar char="•"/>
            </a:pPr>
            <a:r>
              <a:rPr lang="en-US" sz="2400" dirty="0"/>
              <a:t>Express the number of hours of music items of your variable. Assume that 10 songs can be played per hour. </a:t>
            </a:r>
          </a:p>
          <a:p>
            <a:pPr marL="342900" indent="-342900">
              <a:buFont typeface="Arial"/>
              <a:buChar char="•"/>
            </a:pPr>
            <a:r>
              <a:rPr lang="en-US" sz="2400" dirty="0"/>
              <a:t>Execute </a:t>
            </a:r>
            <a:r>
              <a:rPr lang="en-US" sz="2400" dirty="0" err="1"/>
              <a:t>Music.php</a:t>
            </a:r>
            <a:r>
              <a:rPr lang="en-US" sz="2400" dirty="0"/>
              <a:t> in your browser and see the change.</a:t>
            </a:r>
          </a:p>
          <a:p>
            <a:pPr marL="342900" indent="-342900">
              <a:buFont typeface="Arial"/>
              <a:buChar char="•"/>
            </a:pPr>
            <a:endParaRPr lang="en-US" sz="2400" dirty="0"/>
          </a:p>
        </p:txBody>
      </p:sp>
      <p:pic>
        <p:nvPicPr>
          <p:cNvPr id="2" name="Picture 1" descr="Screen Shot 2016-04-11 at 3.59.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140325"/>
            <a:ext cx="6565900" cy="1866900"/>
          </a:xfrm>
          <a:prstGeom prst="rect">
            <a:avLst/>
          </a:prstGeom>
        </p:spPr>
      </p:pic>
    </p:spTree>
    <p:extLst>
      <p:ext uri="{BB962C8B-B14F-4D97-AF65-F5344CB8AC3E}">
        <p14:creationId xmlns:p14="http://schemas.microsoft.com/office/powerpoint/2010/main" val="529222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r>
              <a:rPr lang="en-US" b="1" dirty="0">
                <a:solidFill>
                  <a:srgbClr val="008000"/>
                </a:solidFill>
                <a:latin typeface="Century Gothic"/>
                <a:cs typeface="Century Gothic"/>
              </a:rPr>
              <a:t>Exercise: Loops for link</a:t>
            </a:r>
          </a:p>
        </p:txBody>
      </p:sp>
      <p:sp>
        <p:nvSpPr>
          <p:cNvPr id="3" name="TextBox 2"/>
          <p:cNvSpPr txBox="1"/>
          <p:nvPr/>
        </p:nvSpPr>
        <p:spPr>
          <a:xfrm>
            <a:off x="316101" y="1417638"/>
            <a:ext cx="8177024" cy="2308324"/>
          </a:xfrm>
          <a:prstGeom prst="rect">
            <a:avLst/>
          </a:prstGeom>
          <a:noFill/>
        </p:spPr>
        <p:txBody>
          <a:bodyPr wrap="square" rtlCol="0">
            <a:spAutoFit/>
          </a:bodyPr>
          <a:lstStyle/>
          <a:p>
            <a:pPr marL="342900" indent="-342900">
              <a:buFont typeface="Arial"/>
              <a:buChar char="•"/>
            </a:pPr>
            <a:r>
              <a:rPr lang="en-US" sz="2400" dirty="0"/>
              <a:t>The five Google music result links at the top of the page are redundant, so express them using for loop.</a:t>
            </a:r>
          </a:p>
          <a:p>
            <a:pPr marL="342900" indent="-342900">
              <a:buFont typeface="Arial"/>
              <a:buChar char="•"/>
            </a:pPr>
            <a:endParaRPr lang="en-US" sz="2400" dirty="0"/>
          </a:p>
          <a:p>
            <a:pPr marL="342900" indent="-342900">
              <a:buFont typeface="Arial"/>
              <a:buChar char="•"/>
            </a:pPr>
            <a:r>
              <a:rPr lang="en-US" sz="2400" dirty="0"/>
              <a:t>You should be able to change your loop bound to get more/fewer page links. Try that Also, the links should still work when you click on them. </a:t>
            </a:r>
          </a:p>
        </p:txBody>
      </p:sp>
      <p:pic>
        <p:nvPicPr>
          <p:cNvPr id="5" name="Picture 4" descr="Screen Shot 2016-04-11 at 4.03.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29" y="3725962"/>
            <a:ext cx="5376817" cy="2940973"/>
          </a:xfrm>
          <a:prstGeom prst="rect">
            <a:avLst/>
          </a:prstGeom>
        </p:spPr>
      </p:pic>
    </p:spTree>
    <p:extLst>
      <p:ext uri="{BB962C8B-B14F-4D97-AF65-F5344CB8AC3E}">
        <p14:creationId xmlns:p14="http://schemas.microsoft.com/office/powerpoint/2010/main" val="23630735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fontScale="90000"/>
          </a:bodyPr>
          <a:lstStyle/>
          <a:p>
            <a:r>
              <a:rPr lang="en-US" b="1" dirty="0">
                <a:solidFill>
                  <a:srgbClr val="008000"/>
                </a:solidFill>
                <a:latin typeface="Century Gothic"/>
                <a:cs typeface="Century Gothic"/>
              </a:rPr>
              <a:t>Exercise: Array of Favorite Artists</a:t>
            </a:r>
          </a:p>
        </p:txBody>
      </p:sp>
      <p:sp>
        <p:nvSpPr>
          <p:cNvPr id="3" name="TextBox 2"/>
          <p:cNvSpPr txBox="1"/>
          <p:nvPr/>
        </p:nvSpPr>
        <p:spPr>
          <a:xfrm>
            <a:off x="316101" y="1417638"/>
            <a:ext cx="8177024" cy="1938992"/>
          </a:xfrm>
          <a:prstGeom prst="rect">
            <a:avLst/>
          </a:prstGeom>
          <a:noFill/>
        </p:spPr>
        <p:txBody>
          <a:bodyPr wrap="square" rtlCol="0">
            <a:spAutoFit/>
          </a:bodyPr>
          <a:lstStyle/>
          <a:p>
            <a:pPr marL="342900" indent="-342900">
              <a:buFont typeface="Arial"/>
              <a:buChar char="•"/>
            </a:pPr>
            <a:r>
              <a:rPr lang="en-US" sz="2400" dirty="0"/>
              <a:t>The page lists Brian’s favorite artists as bulleted list:</a:t>
            </a:r>
          </a:p>
          <a:p>
            <a:pPr marL="342900" indent="-342900">
              <a:buFont typeface="Arial"/>
              <a:buChar char="•"/>
            </a:pPr>
            <a:r>
              <a:rPr lang="en-US" sz="2400" dirty="0"/>
              <a:t>Create an array containing the favorite  artists’ names and use the array to generate the bullets in the list.</a:t>
            </a:r>
          </a:p>
          <a:p>
            <a:pPr marL="342900" indent="-342900">
              <a:buFont typeface="Arial"/>
              <a:buChar char="•"/>
            </a:pPr>
            <a:r>
              <a:rPr lang="en-US" sz="2400" dirty="0"/>
              <a:t>Test that it is working by adding at least one more favorite artist (e.g. Lady Gaga) </a:t>
            </a:r>
          </a:p>
        </p:txBody>
      </p:sp>
      <p:pic>
        <p:nvPicPr>
          <p:cNvPr id="6" name="Picture 5" descr="Screen Shot 2016-04-11 at 4.58.2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873" y="3794716"/>
            <a:ext cx="4127500" cy="2209800"/>
          </a:xfrm>
          <a:prstGeom prst="rect">
            <a:avLst/>
          </a:prstGeom>
        </p:spPr>
      </p:pic>
    </p:spTree>
    <p:extLst>
      <p:ext uri="{BB962C8B-B14F-4D97-AF65-F5344CB8AC3E}">
        <p14:creationId xmlns:p14="http://schemas.microsoft.com/office/powerpoint/2010/main" val="36048095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fontScale="90000"/>
          </a:bodyPr>
          <a:lstStyle/>
          <a:p>
            <a:r>
              <a:rPr lang="en-US" b="1" dirty="0">
                <a:solidFill>
                  <a:srgbClr val="008000"/>
                </a:solidFill>
                <a:latin typeface="Century Gothic"/>
                <a:cs typeface="Century Gothic"/>
              </a:rPr>
              <a:t>Exercise: File of Favorite Artists</a:t>
            </a:r>
          </a:p>
        </p:txBody>
      </p:sp>
      <p:sp>
        <p:nvSpPr>
          <p:cNvPr id="3" name="TextBox 2"/>
          <p:cNvSpPr txBox="1"/>
          <p:nvPr/>
        </p:nvSpPr>
        <p:spPr>
          <a:xfrm>
            <a:off x="316101" y="1417638"/>
            <a:ext cx="8177024" cy="4524315"/>
          </a:xfrm>
          <a:prstGeom prst="rect">
            <a:avLst/>
          </a:prstGeom>
          <a:noFill/>
        </p:spPr>
        <p:txBody>
          <a:bodyPr wrap="square" rtlCol="0">
            <a:spAutoFit/>
          </a:bodyPr>
          <a:lstStyle/>
          <a:p>
            <a:pPr marL="342900" indent="-342900">
              <a:buFont typeface="Arial"/>
              <a:buChar char="•"/>
            </a:pPr>
            <a:r>
              <a:rPr lang="en-US" sz="2400" dirty="0"/>
              <a:t>Instead of writing your own array of </a:t>
            </a:r>
            <a:r>
              <a:rPr lang="en-US" sz="2400" dirty="0" err="1"/>
              <a:t>fav</a:t>
            </a:r>
            <a:r>
              <a:rPr lang="en-US" sz="2400" dirty="0"/>
              <a:t> artists, read them from a file, </a:t>
            </a:r>
            <a:r>
              <a:rPr lang="en-US" sz="2400" dirty="0" err="1"/>
              <a:t>favorite.txt</a:t>
            </a:r>
            <a:r>
              <a:rPr lang="en-US" sz="2400" dirty="0"/>
              <a:t>.</a:t>
            </a:r>
          </a:p>
          <a:p>
            <a:pPr marL="342900" indent="-342900">
              <a:buFont typeface="Arial"/>
              <a:buChar char="•"/>
            </a:pPr>
            <a:r>
              <a:rPr lang="en-US" sz="2400" dirty="0"/>
              <a:t>Download this file to your machine and upload to your </a:t>
            </a:r>
            <a:r>
              <a:rPr lang="en-US" sz="2400" dirty="0" err="1"/>
              <a:t>localhost</a:t>
            </a:r>
            <a:r>
              <a:rPr lang="en-US" sz="2400" dirty="0"/>
              <a:t> folder. Read the artists from it, one per line.</a:t>
            </a:r>
          </a:p>
          <a:p>
            <a:pPr marL="342900" indent="-342900">
              <a:buFont typeface="Arial"/>
              <a:buChar char="•"/>
            </a:pPr>
            <a:endParaRPr lang="en-US" sz="2400" dirty="0"/>
          </a:p>
          <a:p>
            <a:pPr marL="342900" indent="-342900">
              <a:buFont typeface="Arial"/>
              <a:buChar char="•"/>
            </a:pPr>
            <a:r>
              <a:rPr lang="en-US" sz="2400" dirty="0"/>
              <a:t>For added challenge, make each artists name a link. </a:t>
            </a:r>
          </a:p>
          <a:p>
            <a:pPr marL="342900" indent="-342900">
              <a:buFont typeface="Arial"/>
              <a:buChar char="•"/>
            </a:pPr>
            <a:endParaRPr lang="en-US" sz="2400" dirty="0"/>
          </a:p>
          <a:p>
            <a:pPr marL="342900" indent="-342900">
              <a:buFont typeface="Arial"/>
              <a:buChar char="•"/>
            </a:pPr>
            <a:r>
              <a:rPr lang="en-US" sz="2400" dirty="0"/>
              <a:t>Check PHP’s </a:t>
            </a:r>
            <a:r>
              <a:rPr lang="en-US" sz="2400" dirty="0">
                <a:hlinkClick r:id="rId2"/>
              </a:rPr>
              <a:t>string functions</a:t>
            </a:r>
            <a:r>
              <a:rPr lang="en-US" sz="2400" dirty="0"/>
              <a:t>. </a:t>
            </a:r>
          </a:p>
          <a:p>
            <a:pPr marL="342900" indent="-342900">
              <a:buFont typeface="Arial"/>
              <a:buChar char="•"/>
            </a:pPr>
            <a:endParaRPr lang="en-US" sz="2400" dirty="0"/>
          </a:p>
          <a:p>
            <a:pPr marL="342900" indent="-342900">
              <a:buFont typeface="Arial"/>
              <a:buChar char="•"/>
            </a:pPr>
            <a:r>
              <a:rPr lang="en-US" sz="2400" dirty="0"/>
              <a:t>Example:  Justin </a:t>
            </a:r>
            <a:r>
              <a:rPr lang="en-US" sz="2400" dirty="0" err="1"/>
              <a:t>Bieber</a:t>
            </a:r>
            <a:r>
              <a:rPr lang="en-US" sz="2400" dirty="0"/>
              <a:t> links to https://</a:t>
            </a:r>
            <a:r>
              <a:rPr lang="en-US" sz="2400" dirty="0" err="1"/>
              <a:t>www.vevo.com</a:t>
            </a:r>
            <a:r>
              <a:rPr lang="en-US" sz="2400" dirty="0"/>
              <a:t>/artist/</a:t>
            </a:r>
            <a:r>
              <a:rPr lang="en-US" sz="2400" b="1" dirty="0" err="1"/>
              <a:t>justin-bieber</a:t>
            </a:r>
            <a:endParaRPr lang="en-US" sz="2400" dirty="0"/>
          </a:p>
          <a:p>
            <a:pPr marL="342900" indent="-342900">
              <a:buFont typeface="Arial"/>
              <a:buChar char="•"/>
            </a:pPr>
            <a:endParaRPr lang="en-US" sz="2400" dirty="0"/>
          </a:p>
        </p:txBody>
      </p:sp>
    </p:spTree>
    <p:extLst>
      <p:ext uri="{BB962C8B-B14F-4D97-AF65-F5344CB8AC3E}">
        <p14:creationId xmlns:p14="http://schemas.microsoft.com/office/powerpoint/2010/main" val="475958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r>
              <a:rPr lang="en-US" b="1" dirty="0">
                <a:solidFill>
                  <a:srgbClr val="008000"/>
                </a:solidFill>
                <a:latin typeface="Century Gothic"/>
                <a:cs typeface="Century Gothic"/>
              </a:rPr>
              <a:t>Exercise: list Mp3 files</a:t>
            </a:r>
          </a:p>
        </p:txBody>
      </p:sp>
      <p:sp>
        <p:nvSpPr>
          <p:cNvPr id="3" name="TextBox 2"/>
          <p:cNvSpPr txBox="1"/>
          <p:nvPr/>
        </p:nvSpPr>
        <p:spPr>
          <a:xfrm>
            <a:off x="316101" y="1417638"/>
            <a:ext cx="8177024" cy="3785652"/>
          </a:xfrm>
          <a:prstGeom prst="rect">
            <a:avLst/>
          </a:prstGeom>
          <a:noFill/>
        </p:spPr>
        <p:txBody>
          <a:bodyPr wrap="square" rtlCol="0">
            <a:spAutoFit/>
          </a:bodyPr>
          <a:lstStyle/>
          <a:p>
            <a:pPr marL="342900" indent="-342900">
              <a:buFont typeface="Arial"/>
              <a:buChar char="•"/>
            </a:pPr>
            <a:r>
              <a:rPr lang="en-US" sz="2400" dirty="0"/>
              <a:t>The page hard-codes the list of MP3 file names. Change it to read file names from the server. </a:t>
            </a:r>
          </a:p>
          <a:p>
            <a:pPr marL="342900" indent="-342900">
              <a:buFont typeface="Arial"/>
              <a:buChar char="•"/>
            </a:pPr>
            <a:r>
              <a:rPr lang="en-US" sz="2400" dirty="0"/>
              <a:t>Put a few your favorite .mp3 files in a folder called “</a:t>
            </a:r>
            <a:r>
              <a:rPr lang="en-US" sz="2400" dirty="0" err="1"/>
              <a:t>yourfolder</a:t>
            </a:r>
            <a:r>
              <a:rPr lang="en-US" sz="2400" dirty="0"/>
              <a:t>/songs”. </a:t>
            </a:r>
          </a:p>
          <a:p>
            <a:pPr marL="342900" indent="-342900">
              <a:buFont typeface="Arial"/>
              <a:buChar char="•"/>
            </a:pPr>
            <a:r>
              <a:rPr lang="en-US" sz="2400" dirty="0"/>
              <a:t>Comment out the existing list of MP3/playlist file names on the page</a:t>
            </a:r>
          </a:p>
          <a:p>
            <a:pPr marL="342900" indent="-342900">
              <a:buFont typeface="Arial"/>
              <a:buChar char="•"/>
            </a:pPr>
            <a:r>
              <a:rPr lang="en-US" sz="2400" dirty="0"/>
              <a:t>Write PHP code that </a:t>
            </a:r>
            <a:r>
              <a:rPr lang="en-US" sz="2400" dirty="0" err="1"/>
              <a:t>loks</a:t>
            </a:r>
            <a:r>
              <a:rPr lang="en-US" sz="2400" dirty="0"/>
              <a:t> for the names of all .mp3 files in the folder using the </a:t>
            </a:r>
            <a:r>
              <a:rPr lang="en-US" sz="2400" b="1" dirty="0">
                <a:latin typeface="Century Gothic"/>
                <a:cs typeface="Century Gothic"/>
              </a:rPr>
              <a:t>glob</a:t>
            </a:r>
            <a:r>
              <a:rPr lang="en-US" sz="2400" dirty="0"/>
              <a:t> function.</a:t>
            </a:r>
          </a:p>
          <a:p>
            <a:pPr marL="342900" indent="-342900">
              <a:buFont typeface="Arial"/>
              <a:buChar char="•"/>
            </a:pPr>
            <a:r>
              <a:rPr lang="en-US" sz="2400" dirty="0"/>
              <a:t>Print each file names as an </a:t>
            </a:r>
            <a:r>
              <a:rPr lang="en-US" sz="2400" b="1" dirty="0">
                <a:latin typeface="Century Gothic"/>
                <a:cs typeface="Century Gothic"/>
              </a:rPr>
              <a:t>li</a:t>
            </a:r>
            <a:r>
              <a:rPr lang="en-US" sz="2400" dirty="0"/>
              <a:t> list item with the class </a:t>
            </a:r>
            <a:r>
              <a:rPr lang="en-US" sz="2400" b="1" dirty="0">
                <a:latin typeface="Century Gothic"/>
                <a:cs typeface="Century Gothic"/>
              </a:rPr>
              <a:t>mp3item.</a:t>
            </a:r>
          </a:p>
        </p:txBody>
      </p:sp>
    </p:spTree>
    <p:extLst>
      <p:ext uri="{BB962C8B-B14F-4D97-AF65-F5344CB8AC3E}">
        <p14:creationId xmlns:p14="http://schemas.microsoft.com/office/powerpoint/2010/main" val="41221876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r>
              <a:rPr lang="en-US" b="1" dirty="0">
                <a:solidFill>
                  <a:srgbClr val="008000"/>
                </a:solidFill>
                <a:latin typeface="Century Gothic"/>
                <a:cs typeface="Century Gothic"/>
              </a:rPr>
              <a:t>Exercise: output</a:t>
            </a:r>
          </a:p>
        </p:txBody>
      </p:sp>
      <p:pic>
        <p:nvPicPr>
          <p:cNvPr id="2" name="Picture 1" descr="Screen Shot 2016-04-11 at 5.05.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550" y="2260600"/>
            <a:ext cx="7264400" cy="4114800"/>
          </a:xfrm>
          <a:prstGeom prst="rect">
            <a:avLst/>
          </a:prstGeom>
        </p:spPr>
      </p:pic>
    </p:spTree>
    <p:extLst>
      <p:ext uri="{BB962C8B-B14F-4D97-AF65-F5344CB8AC3E}">
        <p14:creationId xmlns:p14="http://schemas.microsoft.com/office/powerpoint/2010/main" val="590473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BA5D-DFF1-F24B-95A7-B5C8A872EA30}"/>
              </a:ext>
            </a:extLst>
          </p:cNvPr>
          <p:cNvSpPr>
            <a:spLocks noGrp="1"/>
          </p:cNvSpPr>
          <p:nvPr>
            <p:ph type="title"/>
          </p:nvPr>
        </p:nvSpPr>
        <p:spPr/>
        <p:txBody>
          <a:bodyPr>
            <a:normAutofit fontScale="90000"/>
          </a:bodyPr>
          <a:lstStyle/>
          <a:p>
            <a:r>
              <a:rPr lang="en-US" dirty="0"/>
              <a:t>More on fetch(): using post</a:t>
            </a:r>
            <a:br>
              <a:rPr lang="en-US" dirty="0"/>
            </a:br>
            <a:r>
              <a:rPr lang="en-US" dirty="0"/>
              <a:t>to update </a:t>
            </a:r>
            <a:r>
              <a:rPr lang="en-US" dirty="0" err="1"/>
              <a:t>JSOn</a:t>
            </a:r>
            <a:endParaRPr lang="en-US" dirty="0"/>
          </a:p>
        </p:txBody>
      </p:sp>
      <p:sp>
        <p:nvSpPr>
          <p:cNvPr id="5" name="Rectangle 4">
            <a:extLst>
              <a:ext uri="{FF2B5EF4-FFF2-40B4-BE49-F238E27FC236}">
                <a16:creationId xmlns:a16="http://schemas.microsoft.com/office/drawing/2014/main" id="{61E5E81A-66E9-A94C-8948-0A24C66B0068}"/>
              </a:ext>
            </a:extLst>
          </p:cNvPr>
          <p:cNvSpPr/>
          <p:nvPr/>
        </p:nvSpPr>
        <p:spPr>
          <a:xfrm>
            <a:off x="1554480" y="5937031"/>
            <a:ext cx="4572000" cy="646331"/>
          </a:xfrm>
          <a:prstGeom prst="rect">
            <a:avLst/>
          </a:prstGeom>
        </p:spPr>
        <p:txBody>
          <a:bodyPr>
            <a:spAutoFit/>
          </a:bodyPr>
          <a:lstStyle/>
          <a:p>
            <a:r>
              <a:rPr lang="en-US" dirty="0">
                <a:hlinkClick r:id="rId3"/>
              </a:rPr>
              <a:t>https://developer.mozilla.org/en-US/docs/Web/API/Fetch_API/Using_Fetch</a:t>
            </a:r>
            <a:endParaRPr lang="en-US" dirty="0"/>
          </a:p>
        </p:txBody>
      </p:sp>
      <p:pic>
        <p:nvPicPr>
          <p:cNvPr id="7" name="Picture 6" descr="A screenshot of a cell phone&#10;&#10;Description automatically generated">
            <a:extLst>
              <a:ext uri="{FF2B5EF4-FFF2-40B4-BE49-F238E27FC236}">
                <a16:creationId xmlns:a16="http://schemas.microsoft.com/office/drawing/2014/main" id="{385DCFC0-0593-2B42-AD2C-4C9C8286C3FE}"/>
              </a:ext>
            </a:extLst>
          </p:cNvPr>
          <p:cNvPicPr>
            <a:picLocks noChangeAspect="1"/>
          </p:cNvPicPr>
          <p:nvPr/>
        </p:nvPicPr>
        <p:blipFill>
          <a:blip r:embed="rId4"/>
          <a:stretch>
            <a:fillRect/>
          </a:stretch>
        </p:blipFill>
        <p:spPr>
          <a:xfrm>
            <a:off x="0" y="1488595"/>
            <a:ext cx="9144000" cy="3880810"/>
          </a:xfrm>
          <a:prstGeom prst="rect">
            <a:avLst/>
          </a:prstGeom>
        </p:spPr>
      </p:pic>
    </p:spTree>
    <p:extLst>
      <p:ext uri="{BB962C8B-B14F-4D97-AF65-F5344CB8AC3E}">
        <p14:creationId xmlns:p14="http://schemas.microsoft.com/office/powerpoint/2010/main" val="9030754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8000"/>
                </a:solidFill>
                <a:latin typeface="Century Gothic"/>
                <a:cs typeface="Century Gothic"/>
              </a:rPr>
              <a:t>Take home read</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8" name="TextBox 7"/>
          <p:cNvSpPr txBox="1"/>
          <p:nvPr/>
        </p:nvSpPr>
        <p:spPr>
          <a:xfrm>
            <a:off x="10848440" y="3422385"/>
            <a:ext cx="184666" cy="369332"/>
          </a:xfrm>
          <a:prstGeom prst="rect">
            <a:avLst/>
          </a:prstGeom>
          <a:noFill/>
        </p:spPr>
        <p:txBody>
          <a:bodyPr wrap="none" rtlCol="0">
            <a:spAutoFit/>
          </a:bodyPr>
          <a:lstStyle/>
          <a:p>
            <a:endParaRPr lang="en-US" dirty="0"/>
          </a:p>
        </p:txBody>
      </p:sp>
      <p:sp>
        <p:nvSpPr>
          <p:cNvPr id="5" name="Rectangle 4"/>
          <p:cNvSpPr/>
          <p:nvPr/>
        </p:nvSpPr>
        <p:spPr>
          <a:xfrm>
            <a:off x="587808" y="1215374"/>
            <a:ext cx="8314267" cy="7571303"/>
          </a:xfrm>
          <a:prstGeom prst="rect">
            <a:avLst/>
          </a:prstGeom>
        </p:spPr>
        <p:txBody>
          <a:bodyPr wrap="square">
            <a:spAutoFit/>
          </a:bodyPr>
          <a:lstStyle/>
          <a:p>
            <a:endParaRPr lang="en-US" dirty="0"/>
          </a:p>
          <a:p>
            <a:r>
              <a:rPr lang="en-US" dirty="0"/>
              <a:t> </a:t>
            </a:r>
          </a:p>
          <a:p>
            <a:endParaRPr lang="en-US" dirty="0"/>
          </a:p>
          <a:p>
            <a:pPr>
              <a:buNone/>
            </a:pPr>
            <a:endParaRPr lang="en-US" dirty="0"/>
          </a:p>
          <a:p>
            <a:pPr>
              <a:buNone/>
            </a:pPr>
            <a:r>
              <a:rPr lang="en-US" dirty="0"/>
              <a:t>PHP tutorials for beginners (really great tutorials):</a:t>
            </a:r>
          </a:p>
          <a:p>
            <a:pPr>
              <a:buNone/>
            </a:pPr>
            <a:endParaRPr lang="en-US" dirty="0"/>
          </a:p>
          <a:p>
            <a:pPr>
              <a:buNone/>
            </a:pPr>
            <a:r>
              <a:rPr lang="en-US" dirty="0">
                <a:hlinkClick r:id="rId3"/>
              </a:rPr>
              <a:t>http://www.homeandlearn.co.uk/php/php.html</a:t>
            </a:r>
            <a:endParaRPr lang="en-US" dirty="0"/>
          </a:p>
          <a:p>
            <a:pPr>
              <a:buNone/>
            </a:pPr>
            <a:endParaRPr lang="en-US" dirty="0"/>
          </a:p>
          <a:p>
            <a:pPr>
              <a:buNone/>
            </a:pPr>
            <a:endParaRPr lang="en-US" dirty="0"/>
          </a:p>
          <a:p>
            <a:pPr>
              <a:buNone/>
            </a:pPr>
            <a:r>
              <a:rPr lang="en-US" dirty="0"/>
              <a:t>PHP, Ajax, JavaScript </a:t>
            </a:r>
          </a:p>
          <a:p>
            <a:pPr>
              <a:buNone/>
            </a:pPr>
            <a:endParaRPr lang="en-US" dirty="0"/>
          </a:p>
          <a:p>
            <a:pPr>
              <a:buNone/>
            </a:pPr>
            <a:r>
              <a:rPr lang="en-US" dirty="0">
                <a:hlinkClick r:id="rId4"/>
              </a:rPr>
              <a:t>http://blog.teamtreehouse.com/beginners-guide-to-ajax-development-with-php</a:t>
            </a:r>
            <a:endParaRPr lang="en-US" dirty="0"/>
          </a:p>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72608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84746" y="274638"/>
            <a:ext cx="8229600" cy="1143000"/>
          </a:xfrm>
        </p:spPr>
        <p:txBody>
          <a:bodyPr>
            <a:normAutofit/>
          </a:bodyPr>
          <a:lstStyle/>
          <a:p>
            <a:r>
              <a:rPr lang="en-US" b="1" dirty="0">
                <a:solidFill>
                  <a:srgbClr val="008000"/>
                </a:solidFill>
                <a:latin typeface="Century Gothic"/>
                <a:cs typeface="Century Gothic"/>
              </a:rPr>
              <a:t>PHP expression blocks</a:t>
            </a:r>
          </a:p>
        </p:txBody>
      </p:sp>
      <p:sp>
        <p:nvSpPr>
          <p:cNvPr id="3" name="Content Placeholder 2"/>
          <p:cNvSpPr>
            <a:spLocks noGrp="1"/>
          </p:cNvSpPr>
          <p:nvPr>
            <p:ph idx="1"/>
          </p:nvPr>
        </p:nvSpPr>
        <p:spPr>
          <a:xfrm>
            <a:off x="284746" y="1511026"/>
            <a:ext cx="8859254" cy="370692"/>
          </a:xfrm>
          <a:solidFill>
            <a:srgbClr val="F9F9F9"/>
          </a:solidFill>
          <a:ln w="19050">
            <a:solidFill>
              <a:schemeClr val="tx1"/>
            </a:solidFill>
          </a:ln>
        </p:spPr>
        <p:txBody>
          <a:bodyPr>
            <a:normAutofit fontScale="47500" lnSpcReduction="20000"/>
          </a:bodyPr>
          <a:lstStyle/>
          <a:p>
            <a:pPr marL="0" indent="0">
              <a:buNone/>
            </a:pPr>
            <a:r>
              <a:rPr lang="en-US" dirty="0">
                <a:latin typeface="Courier New" panose="02070309020205020404" pitchFamily="49" charset="0"/>
                <a:cs typeface="Courier New" panose="02070309020205020404" pitchFamily="49" charset="0"/>
              </a:rPr>
              <a:t>&lt;?= expression ?&gt;                                            </a:t>
            </a:r>
            <a:r>
              <a:rPr lang="en-US" b="1" dirty="0">
                <a:solidFill>
                  <a:schemeClr val="bg1">
                    <a:lumMod val="65000"/>
                  </a:schemeClr>
                </a:solidFill>
                <a:latin typeface="Courier New" panose="02070309020205020404" pitchFamily="49" charset="0"/>
                <a:cs typeface="Courier New" panose="02070309020205020404" pitchFamily="49" charset="0"/>
              </a:rPr>
              <a:t>PHP</a:t>
            </a:r>
          </a:p>
        </p:txBody>
      </p:sp>
      <p:sp>
        <p:nvSpPr>
          <p:cNvPr id="5" name="Rectangle 4"/>
          <p:cNvSpPr/>
          <p:nvPr/>
        </p:nvSpPr>
        <p:spPr>
          <a:xfrm>
            <a:off x="284746" y="2032552"/>
            <a:ext cx="8859254" cy="646331"/>
          </a:xfrm>
          <a:prstGeom prst="rect">
            <a:avLst/>
          </a:prstGeom>
          <a:solidFill>
            <a:srgbClr val="E5F5FF"/>
          </a:solidFill>
          <a:ln w="19050">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&lt;h2&gt; The answer is &lt;?= 6 * 7 ?&gt; &lt;/h2&gt;                                </a:t>
            </a:r>
            <a:r>
              <a:rPr lang="en-US" b="1" dirty="0">
                <a:solidFill>
                  <a:schemeClr val="bg1">
                    <a:lumMod val="65000"/>
                  </a:schemeClr>
                </a:solidFill>
                <a:latin typeface="Courier New" panose="02070309020205020404" pitchFamily="49" charset="0"/>
                <a:cs typeface="Courier New" panose="02070309020205020404" pitchFamily="49" charset="0"/>
              </a:rPr>
              <a:t>PHP</a:t>
            </a:r>
          </a:p>
        </p:txBody>
      </p:sp>
      <p:sp>
        <p:nvSpPr>
          <p:cNvPr id="6" name="Rectangle 5"/>
          <p:cNvSpPr/>
          <p:nvPr/>
        </p:nvSpPr>
        <p:spPr>
          <a:xfrm>
            <a:off x="284746" y="2845784"/>
            <a:ext cx="8859254" cy="861774"/>
          </a:xfrm>
          <a:prstGeom prst="rect">
            <a:avLst/>
          </a:prstGeom>
          <a:ln w="19050">
            <a:solidFill>
              <a:schemeClr val="tx1"/>
            </a:solidFill>
          </a:ln>
        </p:spPr>
        <p:txBody>
          <a:bodyPr wrap="square">
            <a:spAutoFit/>
          </a:bodyPr>
          <a:lstStyle/>
          <a:p>
            <a:r>
              <a:rPr lang="en-US" sz="2800" b="1" dirty="0">
                <a:solidFill>
                  <a:srgbClr val="000000"/>
                </a:solidFill>
                <a:latin typeface="Times New Roman" panose="02020603050405020304" pitchFamily="18" charset="0"/>
              </a:rPr>
              <a:t>The answer is 42                                                                         </a:t>
            </a:r>
            <a:r>
              <a:rPr lang="en-US" sz="2200" b="1" dirty="0">
                <a:solidFill>
                  <a:schemeClr val="bg1">
                    <a:lumMod val="65000"/>
                  </a:schemeClr>
                </a:solidFill>
                <a:latin typeface="Times New Roman" panose="02020603050405020304" pitchFamily="18" charset="0"/>
              </a:rPr>
              <a:t>output</a:t>
            </a:r>
            <a:endParaRPr lang="en-US" sz="2200" b="1" i="0" dirty="0">
              <a:solidFill>
                <a:schemeClr val="bg1">
                  <a:lumMod val="65000"/>
                </a:schemeClr>
              </a:solidFill>
              <a:effectLst/>
              <a:latin typeface="Times New Roman" panose="02020603050405020304" pitchFamily="18" charset="0"/>
            </a:endParaRPr>
          </a:p>
        </p:txBody>
      </p:sp>
      <p:sp>
        <p:nvSpPr>
          <p:cNvPr id="7" name="Rectangle 6"/>
          <p:cNvSpPr/>
          <p:nvPr/>
        </p:nvSpPr>
        <p:spPr>
          <a:xfrm>
            <a:off x="284746" y="4524188"/>
            <a:ext cx="8462379" cy="1938992"/>
          </a:xfrm>
          <a:prstGeom prst="rect">
            <a:avLst/>
          </a:prstGeom>
        </p:spPr>
        <p:txBody>
          <a:bodyPr wrap="square">
            <a:spAutoFit/>
          </a:bodyPr>
          <a:lstStyle/>
          <a:p>
            <a:pPr marL="342900" indent="-342900">
              <a:buFont typeface="Arial" panose="020B0604020202020204" pitchFamily="34" charset="0"/>
              <a:buChar char="•"/>
            </a:pPr>
            <a:r>
              <a:rPr lang="en-US" sz="2400" b="1" dirty="0"/>
              <a:t>PHP expression block:</a:t>
            </a:r>
            <a:r>
              <a:rPr lang="en-US" sz="2400" dirty="0"/>
              <a:t> evaluates and embeds an expression's value into HTML</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&lt;?= </a:t>
            </a:r>
            <a:r>
              <a:rPr lang="en-US" sz="2400" dirty="0" err="1">
                <a:latin typeface="Courier New" panose="02070309020205020404" pitchFamily="49" charset="0"/>
                <a:cs typeface="Courier New" panose="02070309020205020404" pitchFamily="49" charset="0"/>
              </a:rPr>
              <a:t>expr</a:t>
            </a:r>
            <a:r>
              <a:rPr lang="en-US" sz="2400" dirty="0">
                <a:latin typeface="Courier New" panose="02070309020205020404" pitchFamily="49" charset="0"/>
                <a:cs typeface="Courier New" panose="02070309020205020404" pitchFamily="49" charset="0"/>
              </a:rPr>
              <a:t> ?&gt; </a:t>
            </a:r>
            <a:r>
              <a:rPr lang="en-US" sz="2400" dirty="0"/>
              <a:t>is equivalent to    </a:t>
            </a: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php</a:t>
            </a:r>
            <a:r>
              <a:rPr lang="en-US" sz="2400" dirty="0">
                <a:latin typeface="Courier New" panose="02070309020205020404" pitchFamily="49" charset="0"/>
                <a:cs typeface="Courier New" panose="02070309020205020404" pitchFamily="49" charset="0"/>
              </a:rPr>
              <a:t> print </a:t>
            </a:r>
            <a:r>
              <a:rPr lang="en-US" sz="2400" dirty="0" err="1">
                <a:latin typeface="Courier New" panose="02070309020205020404" pitchFamily="49" charset="0"/>
                <a:cs typeface="Courier New" panose="02070309020205020404" pitchFamily="49" charset="0"/>
              </a:rPr>
              <a:t>expr</a:t>
            </a:r>
            <a:r>
              <a:rPr lang="en-US" sz="2400" dirty="0">
                <a:latin typeface="Courier New" panose="02070309020205020404" pitchFamily="49" charset="0"/>
                <a:cs typeface="Courier New" panose="02070309020205020404" pitchFamily="49" charset="0"/>
              </a:rPr>
              <a:t>; ?&gt;</a:t>
            </a:r>
          </a:p>
        </p:txBody>
      </p:sp>
    </p:spTree>
    <p:extLst>
      <p:ext uri="{BB962C8B-B14F-4D97-AF65-F5344CB8AC3E}">
        <p14:creationId xmlns:p14="http://schemas.microsoft.com/office/powerpoint/2010/main" val="301033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84746" y="274638"/>
            <a:ext cx="8229600" cy="1143000"/>
          </a:xfrm>
        </p:spPr>
        <p:txBody>
          <a:bodyPr>
            <a:normAutofit/>
          </a:bodyPr>
          <a:lstStyle/>
          <a:p>
            <a:r>
              <a:rPr lang="en-US" b="1" dirty="0">
                <a:solidFill>
                  <a:srgbClr val="008000"/>
                </a:solidFill>
                <a:latin typeface="Century Gothic"/>
                <a:cs typeface="Century Gothic"/>
              </a:rPr>
              <a:t>Warm-up exercise 1</a:t>
            </a:r>
          </a:p>
        </p:txBody>
      </p:sp>
      <p:sp>
        <p:nvSpPr>
          <p:cNvPr id="2" name="Content Placeholder 1"/>
          <p:cNvSpPr>
            <a:spLocks noGrp="1"/>
          </p:cNvSpPr>
          <p:nvPr>
            <p:ph idx="1"/>
          </p:nvPr>
        </p:nvSpPr>
        <p:spPr/>
        <p:txBody>
          <a:bodyPr>
            <a:normAutofit fontScale="92500" lnSpcReduction="20000"/>
          </a:bodyPr>
          <a:lstStyle/>
          <a:p>
            <a:r>
              <a:rPr lang="en-US" dirty="0"/>
              <a:t>Create an array with weather conditions, rain, sunshine, showers, clouds, snow, sleet, and windy. </a:t>
            </a:r>
          </a:p>
          <a:p>
            <a:r>
              <a:rPr lang="en-US" dirty="0"/>
              <a:t>And write the following sentence to the browser:</a:t>
            </a:r>
          </a:p>
          <a:p>
            <a:r>
              <a:rPr lang="en-US" dirty="0"/>
              <a:t>“We have seen all kinds of weather, in the beginning of the moth, we had </a:t>
            </a:r>
            <a:r>
              <a:rPr lang="en-US" dirty="0">
                <a:solidFill>
                  <a:srgbClr val="FF0000"/>
                </a:solidFill>
              </a:rPr>
              <a:t>snow</a:t>
            </a:r>
            <a:r>
              <a:rPr lang="en-US" dirty="0"/>
              <a:t>, then yesterday morning, we had </a:t>
            </a:r>
            <a:r>
              <a:rPr lang="en-US" dirty="0">
                <a:solidFill>
                  <a:srgbClr val="FF0000"/>
                </a:solidFill>
              </a:rPr>
              <a:t>showers</a:t>
            </a:r>
            <a:r>
              <a:rPr lang="en-US" dirty="0"/>
              <a:t>, later it becomes </a:t>
            </a:r>
            <a:r>
              <a:rPr lang="en-US" dirty="0">
                <a:solidFill>
                  <a:srgbClr val="FF0000"/>
                </a:solidFill>
              </a:rPr>
              <a:t>cloudy</a:t>
            </a:r>
            <a:r>
              <a:rPr lang="en-US" dirty="0"/>
              <a:t>, in the evening, it started to </a:t>
            </a:r>
            <a:r>
              <a:rPr lang="en-US" dirty="0">
                <a:solidFill>
                  <a:srgbClr val="FF0000"/>
                </a:solidFill>
              </a:rPr>
              <a:t>snow</a:t>
            </a:r>
            <a:r>
              <a:rPr lang="en-US" dirty="0"/>
              <a:t>. Today, we finally had </a:t>
            </a:r>
            <a:r>
              <a:rPr lang="en-US" dirty="0">
                <a:solidFill>
                  <a:srgbClr val="FF0000"/>
                </a:solidFill>
              </a:rPr>
              <a:t>sunshine</a:t>
            </a:r>
            <a:r>
              <a:rPr lang="en-US" dirty="0"/>
              <a:t>.”</a:t>
            </a:r>
          </a:p>
          <a:p>
            <a:endParaRPr lang="en-US" dirty="0"/>
          </a:p>
          <a:p>
            <a:r>
              <a:rPr lang="en-US" dirty="0"/>
              <a:t>Hint: use print or echo</a:t>
            </a:r>
          </a:p>
        </p:txBody>
      </p:sp>
    </p:spTree>
    <p:extLst>
      <p:ext uri="{BB962C8B-B14F-4D97-AF65-F5344CB8AC3E}">
        <p14:creationId xmlns:p14="http://schemas.microsoft.com/office/powerpoint/2010/main" val="36531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84746" y="274638"/>
            <a:ext cx="8229600" cy="1143000"/>
          </a:xfrm>
        </p:spPr>
        <p:txBody>
          <a:bodyPr>
            <a:normAutofit/>
          </a:bodyPr>
          <a:lstStyle/>
          <a:p>
            <a:r>
              <a:rPr lang="en-US" b="1" dirty="0">
                <a:solidFill>
                  <a:srgbClr val="008000"/>
                </a:solidFill>
                <a:latin typeface="Century Gothic"/>
                <a:cs typeface="Century Gothic"/>
              </a:rPr>
              <a:t>Warm-up 2</a:t>
            </a:r>
          </a:p>
        </p:txBody>
      </p:sp>
      <p:sp>
        <p:nvSpPr>
          <p:cNvPr id="5" name="TextBox 4"/>
          <p:cNvSpPr txBox="1"/>
          <p:nvPr/>
        </p:nvSpPr>
        <p:spPr>
          <a:xfrm>
            <a:off x="316101" y="1417638"/>
            <a:ext cx="7885867" cy="1200329"/>
          </a:xfrm>
          <a:prstGeom prst="rect">
            <a:avLst/>
          </a:prstGeom>
          <a:noFill/>
        </p:spPr>
        <p:txBody>
          <a:bodyPr wrap="square" rtlCol="0">
            <a:spAutoFit/>
          </a:bodyPr>
          <a:lstStyle/>
          <a:p>
            <a:r>
              <a:rPr lang="en-US" dirty="0"/>
              <a:t>Download the </a:t>
            </a:r>
            <a:r>
              <a:rPr lang="en-US" dirty="0" err="1"/>
              <a:t>kitten.html</a:t>
            </a:r>
            <a:r>
              <a:rPr lang="en-US" dirty="0"/>
              <a:t> </a:t>
            </a:r>
          </a:p>
          <a:p>
            <a:r>
              <a:rPr lang="en-US" dirty="0"/>
              <a:t>Write PHP code that display five kitten images.</a:t>
            </a:r>
          </a:p>
          <a:p>
            <a:r>
              <a:rPr lang="en-US" dirty="0"/>
              <a:t>Your code should replace the .html in the &lt;div&gt;   Hint: how do you make </a:t>
            </a:r>
          </a:p>
          <a:p>
            <a:r>
              <a:rPr lang="en-US" dirty="0"/>
              <a:t>&lt;</a:t>
            </a:r>
            <a:r>
              <a:rPr lang="en-US" dirty="0" err="1"/>
              <a:t>img</a:t>
            </a:r>
            <a:r>
              <a:rPr lang="en-US" dirty="0"/>
              <a:t> </a:t>
            </a:r>
            <a:r>
              <a:rPr lang="en-US" dirty="0" err="1"/>
              <a:t>src</a:t>
            </a:r>
            <a:r>
              <a:rPr lang="en-US" dirty="0"/>
              <a:t> = “”&gt; into a loop. </a:t>
            </a:r>
          </a:p>
        </p:txBody>
      </p:sp>
      <p:pic>
        <p:nvPicPr>
          <p:cNvPr id="6" name="Picture 5" descr="Screen Shot 2016-04-07 at 3.36.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604991"/>
            <a:ext cx="7981306" cy="3067469"/>
          </a:xfrm>
          <a:prstGeom prst="rect">
            <a:avLst/>
          </a:prstGeom>
        </p:spPr>
      </p:pic>
    </p:spTree>
    <p:extLst>
      <p:ext uri="{BB962C8B-B14F-4D97-AF65-F5344CB8AC3E}">
        <p14:creationId xmlns:p14="http://schemas.microsoft.com/office/powerpoint/2010/main" val="80150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8000"/>
                </a:solidFill>
                <a:latin typeface="Century Gothic"/>
                <a:cs typeface="Century Gothic"/>
              </a:rPr>
              <a:t>Common errors, unclosed braces</a:t>
            </a:r>
          </a:p>
        </p:txBody>
      </p:sp>
      <p:sp>
        <p:nvSpPr>
          <p:cNvPr id="4" name="TextBox 3"/>
          <p:cNvSpPr txBox="1"/>
          <p:nvPr/>
        </p:nvSpPr>
        <p:spPr>
          <a:xfrm>
            <a:off x="-1081318" y="3809762"/>
            <a:ext cx="184666" cy="369332"/>
          </a:xfrm>
          <a:prstGeom prst="rect">
            <a:avLst/>
          </a:prstGeom>
          <a:noFill/>
        </p:spPr>
        <p:txBody>
          <a:bodyPr wrap="none" rtlCol="0">
            <a:spAutoFit/>
          </a:bodyPr>
          <a:lstStyle/>
          <a:p>
            <a:endParaRPr lang="en-US" dirty="0"/>
          </a:p>
        </p:txBody>
      </p:sp>
      <p:sp>
        <p:nvSpPr>
          <p:cNvPr id="3" name="TextBox 2"/>
          <p:cNvSpPr txBox="1"/>
          <p:nvPr/>
        </p:nvSpPr>
        <p:spPr>
          <a:xfrm>
            <a:off x="9652000" y="6032500"/>
            <a:ext cx="184666" cy="369332"/>
          </a:xfrm>
          <a:prstGeom prst="rect">
            <a:avLst/>
          </a:prstGeom>
          <a:noFill/>
        </p:spPr>
        <p:txBody>
          <a:bodyPr wrap="none" rtlCol="0">
            <a:spAutoFit/>
          </a:bodyPr>
          <a:lstStyle/>
          <a:p>
            <a:r>
              <a:rPr lang="en-US" dirty="0"/>
              <a:t> </a:t>
            </a:r>
          </a:p>
        </p:txBody>
      </p:sp>
      <p:sp>
        <p:nvSpPr>
          <p:cNvPr id="7" name="Content Placeholder 2"/>
          <p:cNvSpPr>
            <a:spLocks noGrp="1"/>
          </p:cNvSpPr>
          <p:nvPr>
            <p:ph idx="1"/>
          </p:nvPr>
        </p:nvSpPr>
        <p:spPr>
          <a:xfrm>
            <a:off x="244855" y="1706573"/>
            <a:ext cx="8592533" cy="2318762"/>
          </a:xfrm>
          <a:solidFill>
            <a:srgbClr val="E5F5FF"/>
          </a:solidFill>
          <a:ln w="19050">
            <a:solidFill>
              <a:schemeClr val="tx1"/>
            </a:solidFill>
          </a:ln>
        </p:spPr>
        <p:txBody>
          <a:bodyPr>
            <a:normAutofit fontScale="62500" lnSpcReduction="20000"/>
          </a:bodyPr>
          <a:lstStyle/>
          <a:p>
            <a:pPr marL="0" indent="0">
              <a:spcBef>
                <a:spcPts val="0"/>
              </a:spcBef>
              <a:buNone/>
            </a:pPr>
            <a:r>
              <a:rPr lang="en-US" dirty="0">
                <a:latin typeface="Courier New" panose="02070309020205020404" pitchFamily="49" charset="0"/>
                <a:cs typeface="Courier New" panose="02070309020205020404" pitchFamily="49" charset="0"/>
              </a:rPr>
              <a:t>&lt;body&gt;</a:t>
            </a:r>
          </a:p>
          <a:p>
            <a:pPr marL="0" indent="0">
              <a:spcBef>
                <a:spcPts val="0"/>
              </a:spcBef>
              <a:buNone/>
            </a:pPr>
            <a:r>
              <a:rPr lang="en-US" dirty="0">
                <a:latin typeface="Courier New" panose="02070309020205020404" pitchFamily="49" charset="0"/>
                <a:cs typeface="Courier New" panose="02070309020205020404" pitchFamily="49" charset="0"/>
              </a:rPr>
              <a:t>    &lt;p&gt;Watch how high I can count:</a:t>
            </a:r>
          </a:p>
          <a:p>
            <a:pPr marL="0" indent="0">
              <a:spcBef>
                <a:spcPts val="0"/>
              </a:spcBef>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php</a:t>
            </a: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10;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a:t>
            </a:r>
          </a:p>
          <a:p>
            <a:pPr marL="0" indent="0">
              <a:spcBef>
                <a:spcPts val="0"/>
              </a:spcBef>
              <a:buNone/>
            </a:pPr>
            <a:r>
              <a:rPr lang="en-US" dirty="0">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a:t>
            </a:r>
          </a:p>
          <a:p>
            <a:pPr marL="0" indent="0">
              <a:spcBef>
                <a:spcPts val="0"/>
              </a:spcBef>
              <a:buNone/>
            </a:pPr>
            <a:r>
              <a:rPr lang="en-US" dirty="0">
                <a:latin typeface="Courier New" panose="02070309020205020404" pitchFamily="49" charset="0"/>
                <a:cs typeface="Courier New" panose="02070309020205020404" pitchFamily="49" charset="0"/>
              </a:rPr>
              <a:t>		}</a:t>
            </a:r>
          </a:p>
          <a:p>
            <a:pPr marL="0" indent="0">
              <a:spcBef>
                <a:spcPts val="0"/>
              </a:spcBef>
              <a:buNone/>
            </a:pPr>
            <a:r>
              <a:rPr lang="en-US" dirty="0">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&lt;/p&gt;</a:t>
            </a:r>
          </a:p>
          <a:p>
            <a:pPr marL="0" indent="0">
              <a:spcBef>
                <a:spcPts val="0"/>
              </a:spcBef>
              <a:buNone/>
            </a:pPr>
            <a:r>
              <a:rPr lang="en-US" dirty="0">
                <a:latin typeface="Courier New" panose="02070309020205020404" pitchFamily="49" charset="0"/>
                <a:cs typeface="Courier New" panose="02070309020205020404" pitchFamily="49" charset="0"/>
              </a:rPr>
              <a:t>  &lt;/body&gt;</a:t>
            </a:r>
          </a:p>
          <a:p>
            <a:pPr marL="0" indent="0">
              <a:spcBef>
                <a:spcPts val="0"/>
              </a:spcBef>
              <a:buNone/>
            </a:pPr>
            <a:r>
              <a:rPr lang="en-US" dirty="0">
                <a:latin typeface="Courier New" panose="02070309020205020404" pitchFamily="49" charset="0"/>
                <a:cs typeface="Courier New" panose="02070309020205020404" pitchFamily="49" charset="0"/>
              </a:rPr>
              <a:t>&lt;/html&gt;                                                     </a:t>
            </a:r>
            <a:r>
              <a:rPr lang="en-US" b="1" dirty="0">
                <a:solidFill>
                  <a:schemeClr val="bg1">
                    <a:lumMod val="65000"/>
                  </a:schemeClr>
                </a:solidFill>
                <a:latin typeface="Courier New" panose="02070309020205020404" pitchFamily="49" charset="0"/>
                <a:cs typeface="Courier New" panose="02070309020205020404" pitchFamily="49" charset="0"/>
              </a:rPr>
              <a:t>PHP</a:t>
            </a:r>
          </a:p>
        </p:txBody>
      </p:sp>
    </p:spTree>
    <p:extLst>
      <p:ext uri="{BB962C8B-B14F-4D97-AF65-F5344CB8AC3E}">
        <p14:creationId xmlns:p14="http://schemas.microsoft.com/office/powerpoint/2010/main" val="1256214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43781</TotalTime>
  <Words>3784</Words>
  <Application>Microsoft Macintosh PowerPoint</Application>
  <PresentationFormat>On-screen Show (4:3)</PresentationFormat>
  <Paragraphs>607</Paragraphs>
  <Slides>50</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inherit</vt:lpstr>
      <vt:lpstr>Arial</vt:lpstr>
      <vt:lpstr>Calibri</vt:lpstr>
      <vt:lpstr>Century Gothic</vt:lpstr>
      <vt:lpstr>Consolas</vt:lpstr>
      <vt:lpstr>Courier New</vt:lpstr>
      <vt:lpstr>Source Sans Pro</vt:lpstr>
      <vt:lpstr>Times New Roman</vt:lpstr>
      <vt:lpstr>Office Theme</vt:lpstr>
      <vt:lpstr>CSC435: Web Programming  Lecture 21: Function, File I/O</vt:lpstr>
      <vt:lpstr>Today’s lecture</vt:lpstr>
      <vt:lpstr>Take home tutorial !!</vt:lpstr>
      <vt:lpstr>More on fetch(): Get</vt:lpstr>
      <vt:lpstr>More on fetch(): using post to update JSOn</vt:lpstr>
      <vt:lpstr>PHP expression blocks</vt:lpstr>
      <vt:lpstr>Warm-up exercise 1</vt:lpstr>
      <vt:lpstr>Warm-up 2</vt:lpstr>
      <vt:lpstr>Common errors, unclosed braces</vt:lpstr>
      <vt:lpstr>Common errors, unclosed braces</vt:lpstr>
      <vt:lpstr>Complex expression blocks</vt:lpstr>
      <vt:lpstr>Complex expression blocks</vt:lpstr>
      <vt:lpstr>The foreach loop</vt:lpstr>
      <vt:lpstr>Math operations</vt:lpstr>
      <vt:lpstr>Null</vt:lpstr>
      <vt:lpstr>Functions</vt:lpstr>
      <vt:lpstr>Calling Functions</vt:lpstr>
      <vt:lpstr>Variable scope: global and local vars</vt:lpstr>
      <vt:lpstr>Default Parameter Value</vt:lpstr>
      <vt:lpstr>Query strings and parameters</vt:lpstr>
      <vt:lpstr>Query parameters: $_GET, $_POST</vt:lpstr>
      <vt:lpstr>$_GET, $_POST used in form submission</vt:lpstr>
      <vt:lpstr>Web services</vt:lpstr>
      <vt:lpstr>Setting Content Type with header</vt:lpstr>
      <vt:lpstr>Example: Exponent Web Service</vt:lpstr>
      <vt:lpstr>Embedded PHP Syntax Template</vt:lpstr>
      <vt:lpstr>Embedded PHP Syntax Template</vt:lpstr>
      <vt:lpstr>Returning JSON from PHP</vt:lpstr>
      <vt:lpstr>Example PHP code</vt:lpstr>
      <vt:lpstr>PHP file I/O functions</vt:lpstr>
      <vt:lpstr>The File() function </vt:lpstr>
      <vt:lpstr>The File() function </vt:lpstr>
      <vt:lpstr>Reading/Writing files</vt:lpstr>
      <vt:lpstr>Splitting/Joining strings</vt:lpstr>
      <vt:lpstr>Example with explode</vt:lpstr>
      <vt:lpstr>Glob example</vt:lpstr>
      <vt:lpstr>scandir example</vt:lpstr>
      <vt:lpstr>Reading directories</vt:lpstr>
      <vt:lpstr>Exercise 1: JSON</vt:lpstr>
      <vt:lpstr>Exercise 2: Fibonacci </vt:lpstr>
      <vt:lpstr>Exercise 3: Largest cities</vt:lpstr>
      <vt:lpstr>Exercise 4: 99 beers on the wall </vt:lpstr>
      <vt:lpstr>Lab: music list</vt:lpstr>
      <vt:lpstr>Exercise: Variable for Song Count</vt:lpstr>
      <vt:lpstr>Exercise: Loops for link</vt:lpstr>
      <vt:lpstr>Exercise: Array of Favorite Artists</vt:lpstr>
      <vt:lpstr>Exercise: File of Favorite Artists</vt:lpstr>
      <vt:lpstr>Exercise: list Mp3 files</vt:lpstr>
      <vt:lpstr>Exercise: output</vt:lpstr>
      <vt:lpstr>Take home read</vt:lpstr>
    </vt:vector>
  </TitlesOfParts>
  <Company>The Smith-Kettlewell Eye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CSC435: Web Programming Lecture 1</dc:title>
  <dc:creator>Bei Xiao</dc:creator>
  <cp:lastModifiedBy>Bei Xiao</cp:lastModifiedBy>
  <cp:revision>3461</cp:revision>
  <dcterms:created xsi:type="dcterms:W3CDTF">2014-01-16T21:31:48Z</dcterms:created>
  <dcterms:modified xsi:type="dcterms:W3CDTF">2019-04-12T20:02:59Z</dcterms:modified>
</cp:coreProperties>
</file>