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notesMasterIdLst>
    <p:notesMasterId r:id="rId51"/>
  </p:notesMasterIdLst>
  <p:sldIdLst>
    <p:sldId id="256" r:id="rId2"/>
    <p:sldId id="372" r:id="rId3"/>
    <p:sldId id="437" r:id="rId4"/>
    <p:sldId id="573" r:id="rId5"/>
    <p:sldId id="574" r:id="rId6"/>
    <p:sldId id="575" r:id="rId7"/>
    <p:sldId id="576" r:id="rId8"/>
    <p:sldId id="577" r:id="rId9"/>
    <p:sldId id="487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78" r:id="rId18"/>
    <p:sldId id="547" r:id="rId19"/>
    <p:sldId id="548" r:id="rId20"/>
    <p:sldId id="549" r:id="rId21"/>
    <p:sldId id="550" r:id="rId22"/>
    <p:sldId id="551" r:id="rId23"/>
    <p:sldId id="552" r:id="rId24"/>
    <p:sldId id="555" r:id="rId25"/>
    <p:sldId id="556" r:id="rId26"/>
    <p:sldId id="554" r:id="rId27"/>
    <p:sldId id="557" r:id="rId28"/>
    <p:sldId id="558" r:id="rId29"/>
    <p:sldId id="559" r:id="rId30"/>
    <p:sldId id="560" r:id="rId31"/>
    <p:sldId id="561" r:id="rId32"/>
    <p:sldId id="562" r:id="rId33"/>
    <p:sldId id="564" r:id="rId34"/>
    <p:sldId id="565" r:id="rId35"/>
    <p:sldId id="566" r:id="rId36"/>
    <p:sldId id="567" r:id="rId37"/>
    <p:sldId id="579" r:id="rId38"/>
    <p:sldId id="580" r:id="rId39"/>
    <p:sldId id="581" r:id="rId40"/>
    <p:sldId id="582" r:id="rId41"/>
    <p:sldId id="583" r:id="rId42"/>
    <p:sldId id="538" r:id="rId43"/>
    <p:sldId id="563" r:id="rId44"/>
    <p:sldId id="435" r:id="rId45"/>
    <p:sldId id="572" r:id="rId46"/>
    <p:sldId id="568" r:id="rId47"/>
    <p:sldId id="569" r:id="rId48"/>
    <p:sldId id="570" r:id="rId49"/>
    <p:sldId id="57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C7C2"/>
    <a:srgbClr val="CFD9F1"/>
    <a:srgbClr val="C9D9F1"/>
    <a:srgbClr val="C2D9F1"/>
    <a:srgbClr val="FF1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115" autoAdjust="0"/>
    <p:restoredTop sz="86466" autoAdjust="0"/>
  </p:normalViewPr>
  <p:slideViewPr>
    <p:cSldViewPr snapToGrid="0" snapToObjects="1">
      <p:cViewPr varScale="1">
        <p:scale>
          <a:sx n="77" d="100"/>
          <a:sy n="77" d="100"/>
        </p:scale>
        <p:origin x="2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0712B-8917-9641-B680-CD808A79C509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0546-CAFA-8346-8926-B2CE70463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7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Answer: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Goo+gle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(or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/Go{2,}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gle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</a:rPr>
              <a:t>) 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Answer: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Goo+gle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(or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/Go{2,}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gle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</a:rPr>
              <a:t>) 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Answer: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Goo+gle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(or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/Go{2,}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gle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</a:rPr>
              <a:t>) 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[^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drp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]an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[A-C][n-p][a-c]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[A-C][+-]?|D|F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Zip</a:t>
            </a:r>
            <a:r>
              <a:rPr lang="en-US" baseline="0" dirty="0"/>
              <a:t> code has 5 digits: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^d{</a:t>
            </a:r>
            <a:r>
              <a:rPr lang="en-US"/>
              <a:t>7}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[A-C][+-]?|D|F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[A-C][+-]?|D|F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[A-C][+-]?|D|F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[A-C][+-]?|D|F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[A-C][+-]?|D|F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[A-C][+-]?|D|F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[A-C][+-]?|D|F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[A-C][+-]?|D|F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56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[A-C][+-]?|D|F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[A-C][+-]?|D|F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[A-C][+-]?|D|F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[A-C][+-]?|D|F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56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php</a:t>
            </a:r>
            <a:r>
              <a:rPr lang="en-US" dirty="0"/>
              <a:t>/</a:t>
            </a:r>
            <a:r>
              <a:rPr lang="en-US" dirty="0" err="1"/>
              <a:t>php_get_post.htm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7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php</a:t>
            </a:r>
            <a:r>
              <a:rPr lang="en-US" dirty="0"/>
              <a:t>/</a:t>
            </a:r>
            <a:r>
              <a:rPr lang="en-US" dirty="0" err="1"/>
              <a:t>php_get_post.htm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9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php</a:t>
            </a:r>
            <a:r>
              <a:rPr lang="en-US" dirty="0"/>
              <a:t>/</a:t>
            </a:r>
            <a:r>
              <a:rPr lang="en-US" dirty="0" err="1"/>
              <a:t>php_get_post.htm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03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Answer: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Goo+gle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(or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/Go{2,}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gle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)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A54B-9217-C44F-B449-E3CA313CCCC5}" type="datetimeFigureOut">
              <a:rPr lang="en-US" smtClean="0"/>
              <a:pPr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regular-expressions-php/" TargetMode="External"/><Relationship Id="rId2" Type="http://schemas.openxmlformats.org/officeDocument/2006/relationships/hyperlink" Target="http://rubula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ubular.com/r/4cf1WVnL4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ubular.com/r/4cf1WVnL4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ubular.com/r/pI1rvXzxz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r4305a@american.edu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en/reference.pcre.pattern.syntax.ph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hp.net/preg-split" TargetMode="External"/><Relationship Id="rId5" Type="http://schemas.openxmlformats.org/officeDocument/2006/relationships/hyperlink" Target="http://www.php.net/preg-replace" TargetMode="External"/><Relationship Id="rId4" Type="http://schemas.openxmlformats.org/officeDocument/2006/relationships/hyperlink" Target="http://www.php.net/preg-match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unc_filesystem_filesize.asp" TargetMode="External"/><Relationship Id="rId13" Type="http://schemas.openxmlformats.org/officeDocument/2006/relationships/hyperlink" Target="https://www.w3schools.com/php/func_filesystem_is_writable.asp" TargetMode="External"/><Relationship Id="rId18" Type="http://schemas.openxmlformats.org/officeDocument/2006/relationships/hyperlink" Target="https://www.w3schools.com/php/func_filesystem_chmod.asp" TargetMode="External"/><Relationship Id="rId3" Type="http://schemas.openxmlformats.org/officeDocument/2006/relationships/hyperlink" Target="https://www.w3schools.com/php/func_filesystem_file.asp" TargetMode="External"/><Relationship Id="rId21" Type="http://schemas.openxmlformats.org/officeDocument/2006/relationships/hyperlink" Target="https://www.w3schools.com/php/func_filesystem_mkdir.asp" TargetMode="External"/><Relationship Id="rId7" Type="http://schemas.openxmlformats.org/officeDocument/2006/relationships/hyperlink" Target="https://www.w3schools.com/php/func_filesystem_file_exists.asp" TargetMode="External"/><Relationship Id="rId12" Type="http://schemas.openxmlformats.org/officeDocument/2006/relationships/hyperlink" Target="https://www.w3schools.com/php/func_filesystem_is_readable.asp" TargetMode="External"/><Relationship Id="rId17" Type="http://schemas.openxmlformats.org/officeDocument/2006/relationships/hyperlink" Target="https://www.w3schools.com/php/func_filesystem_unlink.asp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w3schools.com/php/func_filesystem_rename.asp" TargetMode="External"/><Relationship Id="rId20" Type="http://schemas.openxmlformats.org/officeDocument/2006/relationships/hyperlink" Target="https://www.w3schools.com/php/func_filesystem_chown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func_filesystem_basename.asp" TargetMode="External"/><Relationship Id="rId11" Type="http://schemas.openxmlformats.org/officeDocument/2006/relationships/hyperlink" Target="https://www.w3schools.com/php/func_filesystem_is_dir.asp" TargetMode="External"/><Relationship Id="rId24" Type="http://schemas.openxmlformats.org/officeDocument/2006/relationships/hyperlink" Target="https://www.w3schools.com/php/func_filesystem_scandir.asp" TargetMode="External"/><Relationship Id="rId5" Type="http://schemas.openxmlformats.org/officeDocument/2006/relationships/hyperlink" Target="https://www.w3schools.com/php/func_filesystem_file_put_contents.asp" TargetMode="External"/><Relationship Id="rId15" Type="http://schemas.openxmlformats.org/officeDocument/2006/relationships/hyperlink" Target="https://www.w3schools.com/php/func_filesystem_copy.asp" TargetMode="External"/><Relationship Id="rId23" Type="http://schemas.openxmlformats.org/officeDocument/2006/relationships/hyperlink" Target="https://www.w3schools.com/php/func_filesystem_glob.asp" TargetMode="External"/><Relationship Id="rId10" Type="http://schemas.openxmlformats.org/officeDocument/2006/relationships/hyperlink" Target="https://www.w3schools.com/php/func_filesystem_filemtime.asp" TargetMode="External"/><Relationship Id="rId19" Type="http://schemas.openxmlformats.org/officeDocument/2006/relationships/hyperlink" Target="https://www.w3schools.com/php/func_filesystem_chgrp.asp" TargetMode="External"/><Relationship Id="rId4" Type="http://schemas.openxmlformats.org/officeDocument/2006/relationships/hyperlink" Target="https://www.w3schools.com/php/func_filesystem_file_get_contents.asp" TargetMode="External"/><Relationship Id="rId9" Type="http://schemas.openxmlformats.org/officeDocument/2006/relationships/hyperlink" Target="https://www.w3schools.com/php/func_filesystem_fileperms.asp" TargetMode="External"/><Relationship Id="rId14" Type="http://schemas.openxmlformats.org/officeDocument/2006/relationships/hyperlink" Target="https://www.w3schools.com/php/func_filesystem_disk_free_space.asp" TargetMode="External"/><Relationship Id="rId22" Type="http://schemas.openxmlformats.org/officeDocument/2006/relationships/hyperlink" Target="https://www.w3schools.com/php/func_filesystem_rmdir.asp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preg-match.ph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example.co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hp/php_regular_expression.ht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gexone.com/references/php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TP_cooki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llaboutcookies.org/cookies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aboutcookies.org/cookie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glo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hp.net/scandi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function.json-encode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29912"/>
            <a:ext cx="9144000" cy="1594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CSC435: Web Programming</a:t>
            </a: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b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</a:br>
            <a:r>
              <a:rPr lang="en-US" sz="4400" b="1" dirty="0">
                <a:solidFill>
                  <a:srgbClr val="008000"/>
                </a:solidFill>
                <a:latin typeface="Century Gothic"/>
                <a:cs typeface="Century Gothic"/>
              </a:rPr>
              <a:t>Lecture </a:t>
            </a:r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23</a:t>
            </a:r>
            <a:r>
              <a:rPr lang="en-US" sz="4400" b="1" dirty="0">
                <a:solidFill>
                  <a:srgbClr val="008000"/>
                </a:solidFill>
                <a:latin typeface="Century Gothic"/>
                <a:cs typeface="Century Gothic"/>
              </a:rPr>
              <a:t>: Regular Expression, Cookies</a:t>
            </a:r>
            <a:endParaRPr lang="en-US" sz="4400" b="1" dirty="0">
              <a:solidFill>
                <a:srgbClr val="008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03" y="400709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Bei Xiao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American University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Tuesday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April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A real form that uses validation</a:t>
            </a:r>
          </a:p>
        </p:txBody>
      </p:sp>
      <p:pic>
        <p:nvPicPr>
          <p:cNvPr id="4" name="Picture 3" descr="Screen Shot 2016-04-18 at 3.23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80" y="1417638"/>
            <a:ext cx="7777424" cy="456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8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Client vs. server-side validation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9489" y="1604608"/>
            <a:ext cx="8039686" cy="39734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Validation can be performed: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client-side</a:t>
            </a:r>
            <a:r>
              <a:rPr lang="en-US" sz="2400" dirty="0"/>
              <a:t> (before the form is submitted)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can lead to a better user experience, but not secure (why not?, think about ways to get into the server by-pass JS?)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server-side</a:t>
            </a:r>
            <a:r>
              <a:rPr lang="en-US" sz="2400" dirty="0"/>
              <a:t> (in PHP code, after the form is submitted)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needed for truly secure validation, but slower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both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best mix of convenience and security, but requires most effort to program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33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An example form to be validated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52835"/>
            <a:ext cx="8433582" cy="1996192"/>
          </a:xfrm>
          <a:solidFill>
            <a:srgbClr val="E7F6FF"/>
          </a:solidFill>
          <a:ln w="19050"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&lt;form action="http://foo.com/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method="get"&gt;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City:  &lt;input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name="city"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State: &lt;input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name="state"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size="2"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="2" /&gt;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ZIP:   &lt;input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name="zip"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size="5"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="5" /&gt;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&lt;input type="submit" /&gt;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929860"/>
            <a:ext cx="8433582" cy="175432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output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4078"/>
            <a:ext cx="2838596" cy="125101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6055106"/>
            <a:ext cx="6033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Let's validate this form's data on the server...</a:t>
            </a:r>
          </a:p>
        </p:txBody>
      </p:sp>
    </p:spTree>
    <p:extLst>
      <p:ext uri="{BB962C8B-B14F-4D97-AF65-F5344CB8AC3E}">
        <p14:creationId xmlns:p14="http://schemas.microsoft.com/office/powerpoint/2010/main" val="93442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Basic server-side validation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6669" y="1569567"/>
            <a:ext cx="8340131" cy="1801927"/>
          </a:xfrm>
          <a:solidFill>
            <a:srgbClr val="E7F6FF"/>
          </a:solidFill>
          <a:ln w="19050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$city  = $_POST["city"];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$state = $_POST["state"];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$zip   = $_POST["zip"];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(!$city ||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($state) != 2 ||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($zip) != 5)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 "Error, invalid city/state/zip submitted.";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3678445"/>
            <a:ext cx="8229600" cy="307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i="1" dirty="0"/>
              <a:t> basic idea:</a:t>
            </a:r>
            <a:r>
              <a:rPr lang="en-US" sz="2200" dirty="0"/>
              <a:t> examine parameter values, and if they are bad, show an error message and abort. But: 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How do you test for integers vs. real numbers vs. strings?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How do you test for a valid credit card number?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How do you test that a person's name has a middle initial?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(How do you test whether a given string matches a particular complex format?)</a:t>
            </a:r>
          </a:p>
        </p:txBody>
      </p:sp>
    </p:spTree>
    <p:extLst>
      <p:ext uri="{BB962C8B-B14F-4D97-AF65-F5344CB8AC3E}">
        <p14:creationId xmlns:p14="http://schemas.microsoft.com/office/powerpoint/2010/main" val="230744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Regular expression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638" y="1640509"/>
            <a:ext cx="8725989" cy="410449"/>
          </a:xfrm>
          <a:solidFill>
            <a:srgbClr val="E7F6FF"/>
          </a:solidFill>
          <a:ln w="19050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/^[a-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-Z_\-]+@(([a-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-Z_\-])+\.)+[a-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-Z]{2,4}$/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2638" y="2286960"/>
            <a:ext cx="8545353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expression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("regex"): a description of a pattern of text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test whether a string matches the expression's pattern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use a regex to search/replace characters in a string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expressions are extremely powerful but tough to read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(the above regular expression matches email addresses)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expressions occur in many places: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Java: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Scanner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's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split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(sentence generator)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supported by PHP, JavaScript, and other languages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text editors 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TextPad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allow regexes in search/replace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site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Rubular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useful for testing a regex.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4365" y="6405110"/>
            <a:ext cx="7734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http://www.sitepoint.com/regular-expressions-php/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6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Basic regular expression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845734"/>
            <a:ext cx="7589520" cy="416203"/>
          </a:xfrm>
          <a:solidFill>
            <a:srgbClr val="E7F6FF"/>
          </a:solidFill>
          <a:ln w="1905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4794" y="2619670"/>
            <a:ext cx="883853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PHP, regexes are strings that begin and end with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simplest regexes simply match a particular substring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above regular expression matches any string containing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YES: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abcdef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defabc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".=.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.=."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...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NO: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fedcba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"PHP"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...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6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Wildcards: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723826"/>
            <a:ext cx="8882741" cy="320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dot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any character except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line break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/.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oo.y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Doocy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"goofy"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LooNy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...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trailing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 the end of a regex (after the closing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signifies a case-insensitive match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/all/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“Allison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Obourn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“small"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“JANE GOODALL"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...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1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</a:t>
            </a:r>
            <a:r>
              <a:rPr lang="zh-CN" altLang="en-US" dirty="0"/>
              <a:t> </a:t>
            </a:r>
            <a:r>
              <a:rPr lang="en-US" altLang="zh-CN" dirty="0"/>
              <a:t>Expressions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42" y="1062681"/>
            <a:ext cx="4690110" cy="47448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7011" y="6118954"/>
            <a:ext cx="7549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 Perl is also the most acknowledged language when it comes to the performance while evaluating regular expressions.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Special characters: |,(),\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09490" y="1345957"/>
            <a:ext cx="8549137" cy="502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|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means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abc|def|g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"g"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There's no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symbol. Why not?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()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for grouping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Homer|Marge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Simpson/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"Homer Simpson"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"Marge Simpson"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\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starts an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escape sequence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characters must be escaped to match them literally: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 \ $ . [ ] ( ) ^ * + ?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defTabSz="9144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sz="2400" dirty="0">
                <a:latin typeface="Arial Unicode MS" panose="020B0604020202020204" pitchFamily="34" charset="-128"/>
              </a:rPr>
              <a:t>\//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lines containing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/&gt;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tags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172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Quantifiers: *, +,?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734270"/>
            <a:ext cx="1005840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means 0 or more occurrences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abccc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...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/a(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)*/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"a"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abcbcbc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...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/a.*a/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"aba"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"a8qa"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"a!?xyz__9a"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...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 +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means 1 or more occurrences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/Hi!+ there/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"Hi! there"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"Hi!!! there"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...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/a(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)+/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abcbcbc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...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?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means 0 or 1 occurrences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/a(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)?/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"a"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17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Final weeks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81140"/>
              </p:ext>
            </p:extLst>
          </p:nvPr>
        </p:nvGraphicFramePr>
        <p:xfrm>
          <a:off x="457200" y="1889158"/>
          <a:ext cx="8267160" cy="226413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75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49">
                <a:tc>
                  <a:txBody>
                    <a:bodyPr/>
                    <a:lstStyle/>
                    <a:p>
                      <a:r>
                        <a:rPr lang="en-US" dirty="0"/>
                        <a:t>Lectures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62">
                <a:tc>
                  <a:txBody>
                    <a:bodyPr/>
                    <a:lstStyle/>
                    <a:p>
                      <a:r>
                        <a:rPr lang="en-US" dirty="0"/>
                        <a:t>April</a:t>
                      </a:r>
                      <a:r>
                        <a:rPr lang="en-US" baseline="0" dirty="0"/>
                        <a:t> </a:t>
                      </a:r>
                      <a:r>
                        <a:rPr lang="en-US" altLang="zh-CN" baseline="0" dirty="0"/>
                        <a:t>23</a:t>
                      </a:r>
                      <a:r>
                        <a:rPr lang="en-US" baseline="0" dirty="0"/>
                        <a:t>(</a:t>
                      </a:r>
                      <a:r>
                        <a:rPr lang="en-US" altLang="zh-CN" baseline="0" dirty="0"/>
                        <a:t>Tuesday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Validation</a:t>
                      </a:r>
                      <a:r>
                        <a:rPr lang="zh-CN" altLang="en-US" dirty="0"/>
                        <a:t> </a:t>
                      </a:r>
                      <a:r>
                        <a:rPr lang="en-US" dirty="0"/>
                        <a:t>Regular</a:t>
                      </a:r>
                      <a:r>
                        <a:rPr lang="en-US" baseline="0" dirty="0"/>
                        <a:t> expressions,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Homework 6 due </a:t>
                      </a:r>
                    </a:p>
                    <a:p>
                      <a:r>
                        <a:rPr lang="en-US" altLang="zh-CN" dirty="0"/>
                        <a:t>CP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 due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744">
                <a:tc>
                  <a:txBody>
                    <a:bodyPr/>
                    <a:lstStyle/>
                    <a:p>
                      <a:r>
                        <a:rPr lang="en-US" dirty="0"/>
                        <a:t>April</a:t>
                      </a:r>
                      <a:r>
                        <a:rPr lang="en-US" baseline="0" dirty="0"/>
                        <a:t> </a:t>
                      </a:r>
                      <a:r>
                        <a:rPr lang="en-US" altLang="zh-CN" baseline="0" dirty="0"/>
                        <a:t>26 (Friday)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Cookies, Sessions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Exercise: Form validation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regular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expression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62">
                <a:tc>
                  <a:txBody>
                    <a:bodyPr/>
                    <a:lstStyle/>
                    <a:p>
                      <a:r>
                        <a:rPr lang="en-US" altLang="zh-CN" dirty="0"/>
                        <a:t>May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Final Presentation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project (team) due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179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More quantifiers: {</a:t>
            </a:r>
            <a:r>
              <a:rPr lang="en-US" sz="3200" b="1" dirty="0" err="1">
                <a:solidFill>
                  <a:srgbClr val="008000"/>
                </a:solidFill>
                <a:latin typeface="Century Gothic"/>
                <a:cs typeface="Century Gothic"/>
              </a:rPr>
              <a:t>min,max</a:t>
            </a:r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470" y="1795311"/>
            <a:ext cx="9054530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{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min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means between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occurrences (inclusive)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/a(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){2,4}/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abcbcbc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abcbcbcbc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min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may be omitted to specify any number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{2,}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means 2 or more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{,6}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means up to 6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{3}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means exactly 3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74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Practice exercise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025216"/>
            <a:ext cx="8569234" cy="155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When you search Google, it shows the number of pages of results as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o"s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word "Google". What regex matches strings like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"Google"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Gooogle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Goooogle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...? (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try it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517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Practice exercise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281478"/>
            <a:ext cx="856923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When you search Google, it shows the number of pages of results as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o"s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word "Google". What regex matches strings like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"Google"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Gooogle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Goooogle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...? (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try it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Answer: </a:t>
            </a:r>
            <a:r>
              <a:rPr 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Goo+gle</a:t>
            </a:r>
            <a:r>
              <a:rPr 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/</a:t>
            </a:r>
            <a:r>
              <a:rPr lang="en-US" sz="2400" dirty="0">
                <a:solidFill>
                  <a:srgbClr val="C00000"/>
                </a:solidFill>
              </a:rPr>
              <a:t> (or </a:t>
            </a:r>
            <a:r>
              <a:rPr 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/Go{2,}</a:t>
            </a:r>
            <a:r>
              <a:rPr lang="en-US" sz="2400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gle</a:t>
            </a:r>
            <a:r>
              <a:rPr 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/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87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Anchors: ^ and $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446688"/>
            <a:ext cx="8546123" cy="490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^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represents the beginning of the string or line;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represents the end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/Jess/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all strings that contain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Jess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/^Jess/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all strings that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with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Jess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/Jess$/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all strings that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with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Jess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/^Jess$/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the exact string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"Jess"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only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/^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Bei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.*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Xiao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“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Bei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Xiao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”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“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Bei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Bei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Xiao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”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“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BeiXiao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”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...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but NOT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“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Bei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Xiao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stinks"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"I H8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Bei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Xiao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(on the other slides, when we say,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/PATTERN/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"text"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we really mean that it matches any string that contains that text)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7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Character sets: []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513" y="1715914"/>
            <a:ext cx="9037487" cy="379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[]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group characters into a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 set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will match any single character from the set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/[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bcd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]art/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strings containing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bart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"cart"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"dart"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equivalent to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b|c|d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)art/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but shorter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inside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many of the modifier keys act as normal characters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/what[!*?]*/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"what"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"what!"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"what?**!"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"what??!"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...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What regular expression matches DNA (strings of A, C, G, or T)?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6057174"/>
            <a:ext cx="2435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/[ACGT]+/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0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Character ranges: [start-end]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984675"/>
            <a:ext cx="9324053" cy="381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inside a character set, specify a range of characters with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/[a-z]/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any lowercase letter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/[a-zA-Z0-9]/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any lower- or uppercase letter or digit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an initial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^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inside a character set negates it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/[^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]/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any character other than a, b, c, or 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inside a character set,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must be escaped to be matched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/[+\-]?[0-9]+/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an optional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followed by at least one digit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0383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Practice Exercise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339240"/>
            <a:ext cx="8546123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Write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 regular expression </a:t>
            </a:r>
            <a:r>
              <a:rPr lang="en-US" sz="2400" dirty="0">
                <a:latin typeface="Arial Unicode MS" panose="020B0604020202020204" pitchFamily="34" charset="-128"/>
              </a:rPr>
              <a:t>for the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following: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aseline="0" dirty="0">
                <a:latin typeface="Arial Unicode MS" panose="020B0604020202020204" pitchFamily="34" charset="-128"/>
              </a:rPr>
              <a:t>Match</a:t>
            </a:r>
            <a:r>
              <a:rPr lang="en-US" sz="2400" dirty="0">
                <a:latin typeface="Arial Unicode MS" panose="020B0604020202020204" pitchFamily="34" charset="-128"/>
              </a:rPr>
              <a:t> can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aseline="0" dirty="0">
                <a:latin typeface="Arial Unicode MS" panose="020B0604020202020204" pitchFamily="34" charset="-128"/>
              </a:rPr>
              <a:t>Match</a:t>
            </a:r>
            <a:r>
              <a:rPr lang="en-US" sz="2400" dirty="0">
                <a:latin typeface="Arial Unicode MS" panose="020B0604020202020204" pitchFamily="34" charset="-128"/>
              </a:rPr>
              <a:t> man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aseline="0" dirty="0">
                <a:latin typeface="Arial Unicode MS" panose="020B0604020202020204" pitchFamily="34" charset="-128"/>
              </a:rPr>
              <a:t>Match</a:t>
            </a:r>
            <a:r>
              <a:rPr lang="en-US" sz="2400" dirty="0">
                <a:latin typeface="Arial Unicode MS" panose="020B0604020202020204" pitchFamily="34" charset="-128"/>
              </a:rPr>
              <a:t> fan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Arial Unicode MS" panose="020B0604020202020204" pitchFamily="34" charset="-128"/>
              </a:rPr>
              <a:t>Skip </a:t>
            </a:r>
            <a:r>
              <a:rPr lang="en-US" sz="2400" dirty="0" err="1">
                <a:latin typeface="Arial Unicode MS" panose="020B0604020202020204" pitchFamily="34" charset="-128"/>
              </a:rPr>
              <a:t>dan</a:t>
            </a:r>
            <a:endParaRPr lang="en-US" sz="2400" dirty="0">
              <a:latin typeface="Arial Unicode MS" panose="020B0604020202020204" pitchFamily="34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Arial Unicode MS" panose="020B0604020202020204" pitchFamily="34" charset="-128"/>
              </a:rPr>
              <a:t>Skip ran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Arial Unicode MS" panose="020B0604020202020204" pitchFamily="34" charset="-128"/>
              </a:rPr>
              <a:t>Skip pan </a:t>
            </a:r>
          </a:p>
        </p:txBody>
      </p:sp>
    </p:spTree>
    <p:extLst>
      <p:ext uri="{BB962C8B-B14F-4D97-AF65-F5344CB8AC3E}">
        <p14:creationId xmlns:p14="http://schemas.microsoft.com/office/powerpoint/2010/main" val="1202813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Practice Exercise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117641"/>
            <a:ext cx="8546123" cy="3564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Write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 regular expression </a:t>
            </a:r>
            <a:r>
              <a:rPr lang="en-US" sz="2400" dirty="0">
                <a:latin typeface="Arial Unicode MS" panose="020B0604020202020204" pitchFamily="34" charset="-128"/>
              </a:rPr>
              <a:t>for the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following: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aseline="0" dirty="0">
                <a:latin typeface="Arial Unicode MS" panose="020B0604020202020204" pitchFamily="34" charset="-128"/>
              </a:rPr>
              <a:t>Match Ana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Arial Unicode MS" panose="020B0604020202020204" pitchFamily="34" charset="-128"/>
              </a:rPr>
              <a:t>Match Bob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Arial Unicode MS" panose="020B0604020202020204" pitchFamily="34" charset="-128"/>
              </a:rPr>
              <a:t>Match </a:t>
            </a:r>
            <a:r>
              <a:rPr lang="en-US" sz="2400" dirty="0" err="1">
                <a:latin typeface="Arial Unicode MS" panose="020B0604020202020204" pitchFamily="34" charset="-128"/>
              </a:rPr>
              <a:t>Cpc</a:t>
            </a:r>
            <a:endParaRPr lang="en-US" sz="2400" dirty="0">
              <a:latin typeface="Arial Unicode MS" panose="020B0604020202020204" pitchFamily="34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400" dirty="0">
              <a:latin typeface="Arial Unicode MS" panose="020B0604020202020204" pitchFamily="34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Arial Unicode MS" panose="020B0604020202020204" pitchFamily="34" charset="-128"/>
              </a:rPr>
              <a:t>Skip </a:t>
            </a:r>
            <a:r>
              <a:rPr lang="en-US" sz="2400" dirty="0" err="1">
                <a:latin typeface="Arial Unicode MS" panose="020B0604020202020204" pitchFamily="34" charset="-128"/>
              </a:rPr>
              <a:t>aax</a:t>
            </a:r>
            <a:endParaRPr lang="en-US" sz="2400" dirty="0">
              <a:latin typeface="Arial Unicode MS" panose="020B0604020202020204" pitchFamily="34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Arial Unicode MS" panose="020B0604020202020204" pitchFamily="34" charset="-128"/>
              </a:rPr>
              <a:t>Skip </a:t>
            </a:r>
            <a:r>
              <a:rPr lang="en-US" sz="2400" dirty="0" err="1">
                <a:latin typeface="Arial Unicode MS" panose="020B0604020202020204" pitchFamily="34" charset="-128"/>
              </a:rPr>
              <a:t>bby</a:t>
            </a:r>
            <a:endParaRPr lang="en-US" sz="2400" dirty="0">
              <a:latin typeface="Arial Unicode MS" panose="020B0604020202020204" pitchFamily="34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Arial Unicode MS" panose="020B0604020202020204" pitchFamily="34" charset="-128"/>
              </a:rPr>
              <a:t>Skip </a:t>
            </a:r>
            <a:r>
              <a:rPr lang="en-US" sz="2400" dirty="0" err="1">
                <a:latin typeface="Arial Unicode MS" panose="020B0604020202020204" pitchFamily="34" charset="-128"/>
              </a:rPr>
              <a:t>ccz</a:t>
            </a:r>
            <a:endParaRPr lang="en-US" sz="24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038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Practice Exercise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21163"/>
            <a:ext cx="8546123" cy="518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latin typeface="Bell MT"/>
                <a:cs typeface="Bell MT"/>
              </a:rPr>
              <a:t>What regular expression matches letter grades: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latin typeface="Bell MT"/>
                <a:cs typeface="Bell MT"/>
              </a:rPr>
              <a:t>     A+, A, A-, B, B+, B-, C, C+, C- D, F </a:t>
            </a:r>
            <a:r>
              <a:rPr lang="en-US" sz="2400" dirty="0">
                <a:latin typeface="Bell MT"/>
                <a:cs typeface="Bell MT"/>
                <a:hlinkClick r:id="rId3"/>
              </a:rPr>
              <a:t>Try it</a:t>
            </a:r>
            <a:r>
              <a:rPr lang="en-US" sz="2400" dirty="0">
                <a:latin typeface="Bell MT"/>
                <a:cs typeface="Bell M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None/>
              <a:tabLst/>
            </a:pPr>
            <a:endParaRPr lang="en-US" sz="2400" dirty="0">
              <a:latin typeface="Bell MT"/>
              <a:cs typeface="Bell M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latin typeface="Bell MT"/>
                <a:cs typeface="Bell MT"/>
              </a:rPr>
              <a:t>What regular expression matches AU student email address?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latin typeface="Bell MT"/>
                <a:cs typeface="Bell MT"/>
              </a:rPr>
              <a:t>e.g. </a:t>
            </a:r>
            <a:r>
              <a:rPr lang="en-US" sz="2400" dirty="0">
                <a:latin typeface="Bell MT"/>
                <a:cs typeface="Bell MT"/>
                <a:hlinkClick r:id="rId4"/>
              </a:rPr>
              <a:t>ar4305a@american.edu</a:t>
            </a:r>
            <a:endParaRPr lang="en-US" sz="2400" dirty="0">
              <a:latin typeface="Bell MT"/>
              <a:cs typeface="Bell M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None/>
              <a:tabLst/>
            </a:pPr>
            <a:endParaRPr lang="en-US" sz="2400" dirty="0">
              <a:latin typeface="Bell MT"/>
              <a:cs typeface="Bell M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latin typeface="Bell MT"/>
                <a:cs typeface="Bell MT"/>
              </a:rPr>
              <a:t>What regular expression would match a sequence of only consonants, assuming that the string consists only of lowercase letters?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None/>
              <a:tabLst/>
            </a:pPr>
            <a:endParaRPr lang="en-US" sz="2400" dirty="0">
              <a:latin typeface="Bell MT"/>
              <a:cs typeface="Bell M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latin typeface="Bell MT"/>
                <a:cs typeface="Bell MT"/>
              </a:rPr>
              <a:t>What regular expression would match a zip code? </a:t>
            </a:r>
            <a:endParaRPr lang="en-US" sz="24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None/>
              <a:tabLst/>
            </a:pPr>
            <a:endParaRPr lang="en-US" sz="24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9947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Escape sequences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80870" y="1817333"/>
            <a:ext cx="879029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special escape sequence character sets: 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\d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any digit (same as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[0-9]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any non-digit 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[^0-9]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\w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any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character (same as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[a-zA-Z_0-9]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\W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any non-word char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\s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any whitespace character ( 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etc.);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any non-whitespace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What regular expression matches names in a "Last, First M." format with any number of spaces? </a:t>
            </a:r>
          </a:p>
        </p:txBody>
      </p:sp>
    </p:spTree>
    <p:extLst>
      <p:ext uri="{BB962C8B-B14F-4D97-AF65-F5344CB8AC3E}">
        <p14:creationId xmlns:p14="http://schemas.microsoft.com/office/powerpoint/2010/main" val="249606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Today’s lecture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Form 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Regular</a:t>
            </a:r>
            <a:r>
              <a:rPr lang="zh-CN" altLang="en-US" dirty="0"/>
              <a:t> </a:t>
            </a:r>
            <a:r>
              <a:rPr lang="en-US" altLang="zh-CN" dirty="0"/>
              <a:t>Expressions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Exercises + Quiz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14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Escape sequences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80870" y="1817333"/>
            <a:ext cx="879029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special escape sequence character sets: </a:t>
            </a: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\d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any digit (same as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[0-9]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any non-digit 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[^0-9]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\w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any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character (same as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[a-zA-Z_0-9]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\W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any non-word char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\s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matches any whitespace character ( 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etc.);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\S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any non-whitespace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What regular expression matches names in a "Last, First M." format with any number of spaces?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5651985"/>
            <a:ext cx="33393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/\w+,\s+\w+\s+\w\./</a:t>
            </a:r>
          </a:p>
        </p:txBody>
      </p:sp>
    </p:spTree>
    <p:extLst>
      <p:ext uri="{BB962C8B-B14F-4D97-AF65-F5344CB8AC3E}">
        <p14:creationId xmlns:p14="http://schemas.microsoft.com/office/powerpoint/2010/main" val="1873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PHP form validation w/regexes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0870" y="1845733"/>
            <a:ext cx="8963130" cy="1803293"/>
          </a:xfrm>
          <a:solidFill>
            <a:srgbClr val="E7F6FF"/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$state = $_POST["state"];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US" sz="2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preg_match</a:t>
            </a: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("/^[A-Z]{2}$/", $state)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"Error, invalid state submitted.";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</a:t>
            </a:r>
            <a:r>
              <a:rPr lang="en-US" sz="22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870" y="4011949"/>
            <a:ext cx="896313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preg_match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regexes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 you to validate parameters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sites often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don't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want to give a descriptive error message here (why?)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76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Regular expressions in PHP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5180" y="1161569"/>
            <a:ext cx="8661679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regex syntax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strings that begin and end with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such as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"/[AEIOU]+/"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46740"/>
              </p:ext>
            </p:extLst>
          </p:nvPr>
        </p:nvGraphicFramePr>
        <p:xfrm>
          <a:off x="727501" y="2312935"/>
          <a:ext cx="8522007" cy="3601988"/>
        </p:xfrm>
        <a:graphic>
          <a:graphicData uri="http://schemas.openxmlformats.org/drawingml/2006/table">
            <a:tbl>
              <a:tblPr/>
              <a:tblGrid>
                <a:gridCol w="406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074">
                <a:tc>
                  <a:txBody>
                    <a:bodyPr/>
                    <a:lstStyle/>
                    <a:p>
                      <a:r>
                        <a:rPr lang="en-US" sz="2200" b="1" dirty="0"/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074">
                <a:tc>
                  <a:txBody>
                    <a:bodyPr/>
                    <a:lstStyle/>
                    <a:p>
                      <a:r>
                        <a:rPr lang="en-US" sz="2200">
                          <a:hlinkClick r:id="rId4"/>
                        </a:rPr>
                        <a:t>preg_match</a:t>
                      </a:r>
                      <a:r>
                        <a:rPr lang="en-US" sz="2200"/>
                        <a:t>(</a:t>
                      </a:r>
                      <a:r>
                        <a:rPr lang="en-US" sz="2200" i="1"/>
                        <a:t>regex</a:t>
                      </a:r>
                      <a:r>
                        <a:rPr lang="en-US" sz="2200"/>
                        <a:t>, </a:t>
                      </a:r>
                      <a:r>
                        <a:rPr lang="en-US" sz="2200" i="1"/>
                        <a:t>string</a:t>
                      </a:r>
                      <a:r>
                        <a:rPr lang="en-US" sz="2200"/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returns TRUE if </a:t>
                      </a:r>
                      <a:r>
                        <a:rPr lang="en-US" sz="2200" i="1"/>
                        <a:t>string</a:t>
                      </a:r>
                      <a:r>
                        <a:rPr lang="en-US" sz="2200"/>
                        <a:t> matches </a:t>
                      </a:r>
                      <a:r>
                        <a:rPr lang="en-US" sz="2200" i="1"/>
                        <a:t>regex</a:t>
                      </a:r>
                      <a:r>
                        <a:rPr lang="en-US" sz="22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276">
                <a:tc>
                  <a:txBody>
                    <a:bodyPr/>
                    <a:lstStyle/>
                    <a:p>
                      <a:r>
                        <a:rPr lang="en-US" sz="2200" dirty="0" err="1">
                          <a:hlinkClick r:id="rId5"/>
                        </a:rPr>
                        <a:t>preg_replace</a:t>
                      </a:r>
                      <a:r>
                        <a:rPr lang="en-US" sz="2200" dirty="0"/>
                        <a:t>(</a:t>
                      </a:r>
                      <a:r>
                        <a:rPr lang="en-US" sz="2200" i="1" dirty="0"/>
                        <a:t>regex</a:t>
                      </a:r>
                      <a:r>
                        <a:rPr lang="en-US" sz="2200" dirty="0"/>
                        <a:t>, </a:t>
                      </a:r>
                      <a:r>
                        <a:rPr lang="en-US" sz="2200" i="1" dirty="0"/>
                        <a:t>replacement</a:t>
                      </a:r>
                      <a:r>
                        <a:rPr lang="en-US" sz="2200" dirty="0"/>
                        <a:t>, </a:t>
                      </a:r>
                      <a:r>
                        <a:rPr lang="en-US" sz="2200" i="1" dirty="0"/>
                        <a:t>string</a:t>
                      </a:r>
                      <a:r>
                        <a:rPr lang="en-US" sz="2200" dirty="0"/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returns a new string with all substrings that match </a:t>
                      </a:r>
                      <a:r>
                        <a:rPr lang="en-US" sz="2200" i="1" dirty="0"/>
                        <a:t>regex</a:t>
                      </a:r>
                      <a:r>
                        <a:rPr lang="en-US" sz="2200" dirty="0"/>
                        <a:t> replaced by </a:t>
                      </a:r>
                      <a:r>
                        <a:rPr lang="en-US" sz="2200" i="1" dirty="0"/>
                        <a:t>replacement</a:t>
                      </a:r>
                      <a:r>
                        <a:rPr lang="en-US" sz="22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8477">
                <a:tc>
                  <a:txBody>
                    <a:bodyPr/>
                    <a:lstStyle/>
                    <a:p>
                      <a:r>
                        <a:rPr lang="en-US" sz="2200" dirty="0">
                          <a:hlinkClick r:id="rId6"/>
                        </a:rPr>
                        <a:t>preg_split</a:t>
                      </a:r>
                      <a:r>
                        <a:rPr lang="en-US" sz="2200" dirty="0"/>
                        <a:t>(</a:t>
                      </a:r>
                      <a:r>
                        <a:rPr lang="en-US" sz="2200" i="1" dirty="0"/>
                        <a:t>regex</a:t>
                      </a:r>
                      <a:r>
                        <a:rPr lang="en-US" sz="2200" dirty="0"/>
                        <a:t>, </a:t>
                      </a:r>
                      <a:r>
                        <a:rPr lang="en-US" sz="2200" i="1" dirty="0"/>
                        <a:t>string</a:t>
                      </a:r>
                      <a:r>
                        <a:rPr lang="en-US" sz="2200" dirty="0"/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returns an array of strings from given </a:t>
                      </a:r>
                      <a:r>
                        <a:rPr lang="en-US" sz="2200" i="1" dirty="0"/>
                        <a:t>string</a:t>
                      </a:r>
                      <a:r>
                        <a:rPr lang="en-US" sz="2200" dirty="0"/>
                        <a:t> broken apart using given </a:t>
                      </a:r>
                      <a:r>
                        <a:rPr lang="en-US" sz="2200" i="1" dirty="0"/>
                        <a:t>regex</a:t>
                      </a:r>
                      <a:r>
                        <a:rPr lang="en-US" sz="2200" dirty="0"/>
                        <a:t> as delimiter (like explode but more powerful)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858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PHP form validation w/regexes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0572" y="1616398"/>
            <a:ext cx="8436227" cy="1748681"/>
          </a:xfrm>
          <a:solidFill>
            <a:srgbClr val="E7F6FF"/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$state = $_POST["state"];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US" sz="2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preg_match</a:t>
            </a: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("/^[A-Z]{2}$/", $state)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print "Error, invalid state submitted.";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</a:t>
            </a:r>
            <a:r>
              <a:rPr lang="en-US" sz="22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58603" y="3717256"/>
            <a:ext cx="85823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preg_match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regexes help you to validate parameters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sites often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don't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want to give a descriptive error message here (why?)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98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The die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005861" cy="726776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die("error message text");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942" y="2581151"/>
            <a:ext cx="88409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PHP's die function prints a message and then completely stops code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sometimes useful to have your page "die" on invalid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problem: poor user experience (a partial, invalid page is sent back)</a:t>
            </a:r>
          </a:p>
        </p:txBody>
      </p:sp>
    </p:spTree>
    <p:extLst>
      <p:ext uri="{BB962C8B-B14F-4D97-AF65-F5344CB8AC3E}">
        <p14:creationId xmlns:p14="http://schemas.microsoft.com/office/powerpoint/2010/main" val="632673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Including files: include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2568" y="1630570"/>
            <a:ext cx="8551856" cy="645808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include("filename");                                   </a:t>
            </a:r>
            <a:r>
              <a:rPr lang="en-US" sz="22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568" y="2677536"/>
            <a:ext cx="8551856" cy="1107996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include("header.html");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include("shared-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code.php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");                            </a:t>
            </a:r>
            <a:r>
              <a:rPr lang="en-US" sz="22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2568" y="4086338"/>
            <a:ext cx="87003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 inserts the entire contents of the given file into the PHP script's output page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 encourages modularity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 useful for defining reused functions needed by multiple pages</a:t>
            </a:r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3058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Including a common HTML file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3602" y="1382886"/>
            <a:ext cx="8970398" cy="1384483"/>
          </a:xfr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this is top.html --&gt;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&lt;html&gt;&lt;head&gt;&lt;title&gt;This is some common code&lt;/title&gt;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                                               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602" y="3276804"/>
            <a:ext cx="8815764" cy="646331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include("top.html");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PHP file re-uses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top.html's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HTML 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602" y="4299828"/>
            <a:ext cx="8815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Including a .html file injects that HTML output into your PHP page at that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useful if you have shared regions of pure HTML tags that don't contain any PHP content </a:t>
            </a:r>
          </a:p>
        </p:txBody>
      </p:sp>
    </p:spTree>
    <p:extLst>
      <p:ext uri="{BB962C8B-B14F-4D97-AF65-F5344CB8AC3E}">
        <p14:creationId xmlns:p14="http://schemas.microsoft.com/office/powerpoint/2010/main" val="3872779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1: Regex hybrid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this exercise, you will use regex with PHP to display photos of... animals. You can find the starter files and images in the </a:t>
            </a:r>
            <a:r>
              <a:rPr lang="en-US" dirty="0" err="1"/>
              <a:t>hybrid.zip</a:t>
            </a:r>
            <a:r>
              <a:rPr lang="en-US" dirty="0"/>
              <a:t> folder.</a:t>
            </a:r>
          </a:p>
          <a:p>
            <a:pPr fontAlgn="base"/>
            <a:r>
              <a:rPr lang="en-US" dirty="0"/>
              <a:t>Slides with more details are provided below.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45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1: Reg hybrid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this exercise, you will use regex with PHP to display photos of... animals. You can find the starter files and images in the </a:t>
            </a:r>
            <a:r>
              <a:rPr lang="en-US" dirty="0" err="1"/>
              <a:t>hybrid.zip</a:t>
            </a:r>
            <a:r>
              <a:rPr lang="en-US" dirty="0"/>
              <a:t> folder.</a:t>
            </a:r>
          </a:p>
          <a:p>
            <a:pPr fontAlgn="base"/>
            <a:r>
              <a:rPr lang="en-US" dirty="0"/>
              <a:t>Slides with more details are provided below.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29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1: example outcome:</a:t>
            </a:r>
            <a:endParaRPr lang="en-US" dirty="0"/>
          </a:p>
        </p:txBody>
      </p:sp>
      <p:pic>
        <p:nvPicPr>
          <p:cNvPr id="5" name="Content Placeholder 4" descr="A close up of an animal&#10;&#10;Description automatically generated">
            <a:extLst>
              <a:ext uri="{FF2B5EF4-FFF2-40B4-BE49-F238E27FC236}">
                <a16:creationId xmlns:a16="http://schemas.microsoft.com/office/drawing/2014/main" id="{A4B031E8-A6ED-3E4B-89B5-7105724F5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276" y="1600200"/>
            <a:ext cx="3959447" cy="4525963"/>
          </a:xfrm>
        </p:spPr>
      </p:pic>
    </p:spTree>
    <p:extLst>
      <p:ext uri="{BB962C8B-B14F-4D97-AF65-F5344CB8AC3E}">
        <p14:creationId xmlns:p14="http://schemas.microsoft.com/office/powerpoint/2010/main" val="81029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8000"/>
                </a:solidFill>
                <a:latin typeface="Century Gothic"/>
                <a:cs typeface="Century Gothic"/>
              </a:rPr>
              <a:t>PHPI/O</a:t>
            </a:r>
            <a:r>
              <a:rPr lang="zh-CN" alt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entury Gothic"/>
                <a:cs typeface="Century Gothic"/>
              </a:rPr>
              <a:t>Function</a:t>
            </a:r>
            <a:r>
              <a:rPr lang="zh-CN" alt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entury Gothic"/>
                <a:cs typeface="Century Gothic"/>
              </a:rPr>
              <a:t>recap</a:t>
            </a:r>
            <a:endParaRPr lang="en-US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65870"/>
              </p:ext>
            </p:extLst>
          </p:nvPr>
        </p:nvGraphicFramePr>
        <p:xfrm>
          <a:off x="753761" y="2298356"/>
          <a:ext cx="7784758" cy="3311612"/>
        </p:xfrm>
        <a:graphic>
          <a:graphicData uri="http://schemas.openxmlformats.org/drawingml/2006/table">
            <a:tbl>
              <a:tblPr/>
              <a:tblGrid>
                <a:gridCol w="3892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335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herit" charset="0"/>
                        </a:rPr>
                        <a:t>function name(s)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025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inherit" charset="0"/>
                        </a:rPr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025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61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3"/>
                        </a:rPr>
                        <a:t>file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4"/>
                        </a:rPr>
                        <a:t>file_get_contents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5"/>
                        </a:rPr>
                        <a:t>file_put_contents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025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inherit" charset="0"/>
                        </a:rPr>
                        <a:t>reading/writing entire files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025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212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6"/>
                        </a:rPr>
                        <a:t>basename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7"/>
                        </a:rPr>
                        <a:t>file_exists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8"/>
                        </a:rPr>
                        <a:t>filesize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9"/>
                        </a:rPr>
                        <a:t>fileperms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 </a:t>
                      </a:r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10"/>
                        </a:rPr>
                        <a:t>filemtime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</a:t>
                      </a:r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11"/>
                        </a:rPr>
                        <a:t>is_dir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12"/>
                        </a:rPr>
                        <a:t>is_readable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13"/>
                        </a:rPr>
                        <a:t>is_writable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14"/>
                        </a:rPr>
                        <a:t>disk_free_space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inherit" charset="0"/>
                        </a:rPr>
                        <a:t>asking for information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2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15"/>
                        </a:rPr>
                        <a:t>copy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16"/>
                        </a:rPr>
                        <a:t>rename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17"/>
                        </a:rPr>
                        <a:t>unlink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18"/>
                        </a:rPr>
                        <a:t>chmod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19"/>
                        </a:rPr>
                        <a:t>chgrp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20"/>
                        </a:rPr>
                        <a:t>chown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21"/>
                        </a:rPr>
                        <a:t>mkdir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22"/>
                        </a:rPr>
                        <a:t>rmdir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inherit" charset="0"/>
                        </a:rPr>
                        <a:t>manipulating files and directories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23"/>
                        </a:rPr>
                        <a:t>glob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urier New" charset="0"/>
                        </a:rPr>
                        <a:t>,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inherit" charset="0"/>
                          <a:hlinkClick r:id="rId24"/>
                        </a:rPr>
                        <a:t>scandir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urier New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inherit" charset="0"/>
                        </a:rPr>
                        <a:t>reading directories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440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1: example outcome: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A014B-E356-954E-A401-9E1B6774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The </a:t>
            </a:r>
            <a:r>
              <a:rPr lang="en-US" dirty="0" err="1"/>
              <a:t>hybrids.html</a:t>
            </a:r>
            <a:r>
              <a:rPr lang="en-US" dirty="0"/>
              <a:t> page uses </a:t>
            </a:r>
            <a:r>
              <a:rPr lang="en-US" dirty="0" err="1"/>
              <a:t>hybrids.js</a:t>
            </a:r>
            <a:r>
              <a:rPr lang="en-US" dirty="0"/>
              <a:t> (completed for you) to make GET requests to </a:t>
            </a:r>
            <a:r>
              <a:rPr lang="en-US" dirty="0" err="1"/>
              <a:t>regexhybrids.php</a:t>
            </a:r>
            <a:r>
              <a:rPr lang="en-US" dirty="0"/>
              <a:t> and display images on the page using the plain text results. When #submit-one button is clicked, a request will be made to </a:t>
            </a:r>
            <a:r>
              <a:rPr lang="en-US" dirty="0" err="1"/>
              <a:t>regexhybrids.php</a:t>
            </a:r>
            <a:r>
              <a:rPr lang="en-US" dirty="0"/>
              <a:t> with a query parameter of animal and a value of whatever the user input into the #animal text input box.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If the user clicks on #submit-all instead, a request will be made passing animal=all as the query parameter. The response will then be used to populate the #results area with the resulting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67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Exercise 1: example outcome: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A014B-E356-954E-A401-9E1B6774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Modify </a:t>
            </a:r>
            <a:r>
              <a:rPr lang="en-US" dirty="0" err="1"/>
              <a:t>regexhybrids.php</a:t>
            </a:r>
            <a:r>
              <a:rPr lang="en-US" dirty="0"/>
              <a:t> to use regular expressions so that it will return a plain text result of all images matching the GET parameter (each on their own line) if given any animal query parameter (other than "all"). If passed animal=all, it should instead return a plain text result of all images in the images/ folder. Recall you can use </a:t>
            </a:r>
            <a:r>
              <a:rPr lang="en-US" dirty="0">
                <a:hlinkClick r:id="rId3"/>
              </a:rPr>
              <a:t>preg_match</a:t>
            </a:r>
            <a:r>
              <a:rPr lang="en-US" dirty="0"/>
              <a:t> to match image names against a given regular expression.</a:t>
            </a:r>
          </a:p>
        </p:txBody>
      </p:sp>
    </p:spTree>
    <p:extLst>
      <p:ext uri="{BB962C8B-B14F-4D97-AF65-F5344CB8AC3E}">
        <p14:creationId xmlns:p14="http://schemas.microsoft.com/office/powerpoint/2010/main" val="2709633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Quiz : turn in form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0870" y="1214211"/>
            <a:ext cx="896313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Arial Unicode MS" panose="020B0604020202020204" pitchFamily="34" charset="-128"/>
              </a:rPr>
              <a:t>Download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turnin.html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of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the following turn-in form and save it as .</a:t>
            </a:r>
            <a:r>
              <a:rPr kumimoji="0" lang="en-US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php</a:t>
            </a:r>
            <a:r>
              <a:rPr lang="en-US" sz="2400" dirty="0">
                <a:latin typeface="Arial Unicode MS" panose="020B0604020202020204" pitchFamily="34" charset="-128"/>
              </a:rPr>
              <a:t>,</a:t>
            </a:r>
            <a:endParaRPr kumimoji="0" 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  <p:pic>
        <p:nvPicPr>
          <p:cNvPr id="3" name="Picture 2" descr="Screen Shot 2016-04-18 at 4.32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82" y="2415940"/>
            <a:ext cx="44704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77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Quiz: turn in form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0870" y="1398876"/>
            <a:ext cx="89631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>
                <a:latin typeface="Arial Unicode MS" panose="020B0604020202020204" pitchFamily="34" charset="-128"/>
              </a:rPr>
              <a:t>Download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turnin.html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of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the following turn-in form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0870" y="2293850"/>
            <a:ext cx="8505930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Use regular expressions to add validation the turn-in form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student name must not be blank and must contain a first and last name (two words).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student ID must be a seven-digit integer.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assignment file name must be a string such as "hw1" or "hw6".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email address must follow a valid general format such as </a:t>
            </a:r>
            <a:r>
              <a:rPr lang="en-US" sz="2200" dirty="0">
                <a:hlinkClick r:id="rId2"/>
              </a:rPr>
              <a:t>user@example.com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Check “ I didn’t cheat” was checked. Otherwise, ask the user whether they cheated.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Hint: You can grab the data using $_Post[“name”] etc. </a:t>
            </a:r>
          </a:p>
        </p:txBody>
      </p:sp>
    </p:spTree>
    <p:extLst>
      <p:ext uri="{BB962C8B-B14F-4D97-AF65-F5344CB8AC3E}">
        <p14:creationId xmlns:p14="http://schemas.microsoft.com/office/powerpoint/2010/main" val="1436372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Take home 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48440" y="3422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7808" y="1215374"/>
            <a:ext cx="8314267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PHP regular expressions: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hlinkClick r:id="rId3"/>
              </a:rPr>
              <a:t>http://www.tutorialspoint.com/php/php_regular_expression.htm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hlinkClick r:id="rId4"/>
              </a:rPr>
              <a:t>http://regexone.com/references/php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08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 and Sessions</a:t>
            </a:r>
          </a:p>
          <a:p>
            <a:endParaRPr lang="en-US" dirty="0"/>
          </a:p>
          <a:p>
            <a:r>
              <a:rPr lang="en-US" dirty="0"/>
              <a:t>User log in</a:t>
            </a:r>
          </a:p>
        </p:txBody>
      </p:sp>
    </p:spTree>
    <p:extLst>
      <p:ext uri="{BB962C8B-B14F-4D97-AF65-F5344CB8AC3E}">
        <p14:creationId xmlns:p14="http://schemas.microsoft.com/office/powerpoint/2010/main" val="2958656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8000"/>
                </a:solidFill>
                <a:latin typeface="Century Gothic"/>
                <a:cs typeface="Century Gothic"/>
              </a:rPr>
              <a:t>Stateful</a:t>
            </a:r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 client/server interaction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72567" y="1417638"/>
            <a:ext cx="4915894" cy="2199492"/>
          </a:xfrm>
        </p:spPr>
        <p:txBody>
          <a:bodyPr>
            <a:noAutofit/>
          </a:bodyPr>
          <a:lstStyle/>
          <a:p>
            <a:r>
              <a:rPr lang="en-US" sz="2400" i="1" dirty="0"/>
              <a:t>Sites like amazon.com seem to "know who I am." How do they do this? How does a client uniquely identify itself to a server, and how does the server provide specific content to each client?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72567" y="4002502"/>
            <a:ext cx="4915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HTTP is a 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stateless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protocol; it simply allows a browser to request a single document from a web server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2567" y="5550699"/>
            <a:ext cx="8617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 We'll learn about pieces of data called </a:t>
            </a:r>
            <a:r>
              <a:rPr lang="en-US" sz="2400" b="1" dirty="0">
                <a:latin typeface="Calibri" panose="020F0502020204030204" pitchFamily="34" charset="0"/>
              </a:rPr>
              <a:t>cookies </a:t>
            </a:r>
            <a:r>
              <a:rPr lang="en-US" sz="2400" dirty="0">
                <a:latin typeface="Calibri" panose="020F0502020204030204" pitchFamily="34" charset="0"/>
              </a:rPr>
              <a:t>used to work around this problem, which are used as the basis of higher-level </a:t>
            </a:r>
            <a:r>
              <a:rPr lang="en-US" sz="2400" b="1" dirty="0">
                <a:latin typeface="Calibri" panose="020F0502020204030204" pitchFamily="34" charset="0"/>
              </a:rPr>
              <a:t>sessions</a:t>
            </a:r>
            <a:r>
              <a:rPr lang="en-US" sz="2400" dirty="0">
                <a:latin typeface="Calibri" panose="020F0502020204030204" pitchFamily="34" charset="0"/>
              </a:rPr>
              <a:t> between clients and servers</a:t>
            </a:r>
            <a:endParaRPr lang="en-US" sz="2400" b="0" i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5" name="Picture 4" descr="Screen Shot 2016-04-18 at 4.46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1705505"/>
            <a:ext cx="3975100" cy="27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16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75547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What is a cookie?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65951" y="1845734"/>
            <a:ext cx="678445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hlinkClick r:id="rId3"/>
              </a:rPr>
              <a:t>  cookie</a:t>
            </a:r>
            <a:r>
              <a:rPr lang="en-US" sz="2400" dirty="0"/>
              <a:t>: a small amount of information sent by a server to a browser, and then sent back by the browser on future page requests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cookies have many uses: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authentication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user tracking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maintaining user preferences, shopping carts,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a cookie's data consists of a single name/value pair, sent in the header of the client's HTTP GET or POST request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8" name="Picture 2" descr="om nom n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71" y="2048933"/>
            <a:ext cx="2577804" cy="248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181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75547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How cookies are sent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cookie_exch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68966"/>
            <a:ext cx="8382000" cy="4584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6006" y="6381696"/>
            <a:ext cx="6246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http://www.allaboutcookies.org/cookies/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32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75547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Where are the cookies?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4053" y="638169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006" y="6381696"/>
            <a:ext cx="6246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http://www.allaboutcookies.org/cookies/</a:t>
            </a:r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1549906"/>
            <a:ext cx="965012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Bell MT"/>
                <a:cs typeface="Bell MT"/>
              </a:rPr>
              <a:t>Chrome: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Bell MT"/>
                <a:cs typeface="Bell MT"/>
              </a:rPr>
              <a:t>         C:\Users\</a:t>
            </a:r>
            <a:r>
              <a:rPr lang="en-US" sz="2000" i="1" dirty="0">
                <a:solidFill>
                  <a:srgbClr val="000044"/>
                </a:solidFill>
                <a:latin typeface="Bell MT"/>
                <a:cs typeface="Bell MT"/>
              </a:rPr>
              <a:t>username</a:t>
            </a:r>
            <a:r>
              <a:rPr lang="en-US" sz="2000" dirty="0">
                <a:solidFill>
                  <a:srgbClr val="000000"/>
                </a:solidFill>
                <a:latin typeface="Bell MT"/>
                <a:cs typeface="Bell MT"/>
              </a:rPr>
              <a:t>\</a:t>
            </a:r>
            <a:r>
              <a:rPr lang="en-US" sz="2000" dirty="0" err="1">
                <a:solidFill>
                  <a:srgbClr val="000000"/>
                </a:solidFill>
                <a:latin typeface="Bell MT"/>
                <a:cs typeface="Bell MT"/>
              </a:rPr>
              <a:t>AppData</a:t>
            </a:r>
            <a:r>
              <a:rPr lang="en-US" sz="2000" dirty="0">
                <a:solidFill>
                  <a:srgbClr val="000000"/>
                </a:solidFill>
                <a:latin typeface="Bell MT"/>
                <a:cs typeface="Bell MT"/>
              </a:rPr>
              <a:t>\Local\Google\Chrome\User Data\Default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Bell MT"/>
              <a:cs typeface="Bell M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Bell MT"/>
                <a:cs typeface="Bell MT"/>
              </a:rPr>
              <a:t> Firefox: </a:t>
            </a:r>
            <a:r>
              <a:rPr lang="en-US" sz="2000" i="1" dirty="0" err="1">
                <a:solidFill>
                  <a:srgbClr val="000044"/>
                </a:solidFill>
                <a:latin typeface="Bell MT"/>
                <a:cs typeface="Bell MT"/>
              </a:rPr>
              <a:t>HomeDirectory</a:t>
            </a:r>
            <a:r>
              <a:rPr lang="en-US" sz="2000" dirty="0">
                <a:solidFill>
                  <a:srgbClr val="000000"/>
                </a:solidFill>
                <a:latin typeface="Bell MT"/>
                <a:cs typeface="Bell MT"/>
              </a:rPr>
              <a:t>\.</a:t>
            </a:r>
            <a:r>
              <a:rPr lang="en-US" sz="2000" dirty="0" err="1">
                <a:solidFill>
                  <a:srgbClr val="000000"/>
                </a:solidFill>
                <a:latin typeface="Bell MT"/>
                <a:cs typeface="Bell MT"/>
              </a:rPr>
              <a:t>mozilla</a:t>
            </a:r>
            <a:r>
              <a:rPr lang="en-US" sz="2000" dirty="0">
                <a:solidFill>
                  <a:srgbClr val="000000"/>
                </a:solidFill>
                <a:latin typeface="Bell MT"/>
                <a:cs typeface="Bell MT"/>
              </a:rPr>
              <a:t>\</a:t>
            </a:r>
            <a:r>
              <a:rPr lang="en-US" sz="2000" dirty="0" err="1">
                <a:solidFill>
                  <a:srgbClr val="000000"/>
                </a:solidFill>
                <a:latin typeface="Bell MT"/>
                <a:cs typeface="Bell MT"/>
              </a:rPr>
              <a:t>firefox</a:t>
            </a:r>
            <a:r>
              <a:rPr lang="en-US" sz="2000" dirty="0">
                <a:solidFill>
                  <a:srgbClr val="000000"/>
                </a:solidFill>
                <a:latin typeface="Bell MT"/>
                <a:cs typeface="Bell MT"/>
              </a:rPr>
              <a:t>\</a:t>
            </a:r>
            <a:r>
              <a:rPr lang="en-US" sz="2000" i="1" dirty="0">
                <a:solidFill>
                  <a:srgbClr val="000044"/>
                </a:solidFill>
                <a:latin typeface="Bell MT"/>
                <a:cs typeface="Bell MT"/>
              </a:rPr>
              <a:t>???</a:t>
            </a:r>
            <a:r>
              <a:rPr lang="en-US" sz="2000" dirty="0">
                <a:solidFill>
                  <a:srgbClr val="000000"/>
                </a:solidFill>
                <a:latin typeface="Bell MT"/>
                <a:cs typeface="Bell MT"/>
              </a:rPr>
              <a:t>.default\</a:t>
            </a:r>
            <a:r>
              <a:rPr lang="en-US" sz="2000" dirty="0" err="1">
                <a:solidFill>
                  <a:srgbClr val="000000"/>
                </a:solidFill>
                <a:latin typeface="Bell MT"/>
                <a:cs typeface="Bell MT"/>
              </a:rPr>
              <a:t>cookies.txt</a:t>
            </a:r>
            <a:endParaRPr lang="en-US" sz="2000" dirty="0">
              <a:solidFill>
                <a:srgbClr val="000000"/>
              </a:solidFill>
              <a:latin typeface="Bell MT"/>
              <a:cs typeface="Bell MT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Bell MT"/>
                <a:cs typeface="Bell MT"/>
              </a:rPr>
              <a:t> view cookies in Firefox preferences: Privacy, Show Cookies...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Arial" panose="020B0604020202020204" pitchFamily="34" charset="0"/>
            </a:endParaRPr>
          </a:p>
        </p:txBody>
      </p:sp>
      <p:pic>
        <p:nvPicPr>
          <p:cNvPr id="4" name="Picture 3" descr="COOKIE CLEA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44" y="3636379"/>
            <a:ext cx="3340762" cy="274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8000"/>
                </a:solidFill>
                <a:latin typeface="Century Gothic"/>
                <a:cs typeface="Century Gothic"/>
              </a:rPr>
              <a:t>Example</a:t>
            </a:r>
            <a:r>
              <a:rPr lang="zh-CN" alt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entury Gothic"/>
                <a:cs typeface="Century Gothic"/>
              </a:rPr>
              <a:t>with</a:t>
            </a:r>
            <a:r>
              <a:rPr lang="zh-CN" altLang="en-US" b="1" dirty="0">
                <a:solidFill>
                  <a:srgbClr val="008000"/>
                </a:solidFill>
                <a:latin typeface="Century Gothic"/>
                <a:cs typeface="Century Gothic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entury Gothic"/>
                <a:cs typeface="Century Gothic"/>
              </a:rPr>
              <a:t>explode</a:t>
            </a:r>
            <a:endParaRPr lang="en-US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32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1" y="1771305"/>
            <a:ext cx="813074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Marty D 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Stepp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Jessica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KMiller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Victoria R Kirst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             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contents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of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name.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txt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199" y="3081555"/>
            <a:ext cx="851380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foreach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(file("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names.txt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") as $name)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{ $tokens = explode(" ", $name); 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print "autho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";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}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                                                    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php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199" y="4668804"/>
            <a:ext cx="657379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>
                <a:solidFill>
                  <a:srgbClr val="3F3F3F"/>
                </a:solidFill>
                <a:latin typeface="Source Sans Pro" charset="0"/>
              </a:rPr>
              <a:t>author: </a:t>
            </a:r>
            <a:r>
              <a:rPr lang="en-US" dirty="0" err="1">
                <a:solidFill>
                  <a:srgbClr val="3F3F3F"/>
                </a:solidFill>
                <a:latin typeface="Source Sans Pro" charset="0"/>
              </a:rPr>
              <a:t>Stepp</a:t>
            </a:r>
            <a:r>
              <a:rPr lang="en-US" dirty="0">
                <a:solidFill>
                  <a:srgbClr val="3F3F3F"/>
                </a:solidFill>
                <a:latin typeface="Source Sans Pro" charset="0"/>
              </a:rPr>
              <a:t>, Marty</a:t>
            </a:r>
          </a:p>
          <a:p>
            <a:pPr fontAlgn="base"/>
            <a:r>
              <a:rPr lang="en-US" dirty="0">
                <a:solidFill>
                  <a:srgbClr val="3F3F3F"/>
                </a:solidFill>
                <a:latin typeface="Source Sans Pro" charset="0"/>
              </a:rPr>
              <a:t>author: Miller, Jessica</a:t>
            </a:r>
          </a:p>
          <a:p>
            <a:pPr fontAlgn="base"/>
            <a:r>
              <a:rPr lang="en-US" dirty="0">
                <a:solidFill>
                  <a:srgbClr val="3F3F3F"/>
                </a:solidFill>
                <a:latin typeface="Source Sans Pro" charset="0"/>
              </a:rPr>
              <a:t>author: Kirst, Victoria</a:t>
            </a:r>
            <a:endParaRPr lang="en-US" b="0" i="0" dirty="0">
              <a:solidFill>
                <a:srgbClr val="3F3F3F"/>
              </a:solidFill>
              <a:effectLst/>
              <a:latin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6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492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Reading directories</a:t>
            </a:r>
          </a:p>
        </p:txBody>
      </p:sp>
      <p:graphicFrame>
        <p:nvGraphicFramePr>
          <p:cNvPr id="11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60120" y="2075870"/>
          <a:ext cx="7726680" cy="2499360"/>
        </p:xfrm>
        <a:graphic>
          <a:graphicData uri="http://schemas.openxmlformats.org/drawingml/2006/table">
            <a:tbl>
              <a:tblPr/>
              <a:tblGrid>
                <a:gridCol w="1138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</a:rPr>
                        <a:t>function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9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>description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rgbClr val="335177"/>
                          </a:solidFill>
                          <a:effectLst/>
                          <a:hlinkClick r:id="rId3"/>
                        </a:rPr>
                        <a:t>glob</a:t>
                      </a:r>
                      <a:endParaRPr lang="en-US" sz="2200" dirty="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9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</a:rPr>
                        <a:t>returns an array of all file names that match a given pattern 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(returns a file path and name, such as "foo/bar/myfile.txt")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solidFill>
                            <a:srgbClr val="335177"/>
                          </a:solidFill>
                          <a:effectLst/>
                          <a:hlinkClick r:id="rId4"/>
                        </a:rPr>
                        <a:t>scandir</a:t>
                      </a:r>
                      <a:endParaRPr lang="en-US" sz="2200">
                        <a:effectLst/>
                      </a:endParaRP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9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</a:rPr>
                        <a:t>returns an array of all file names in a given directory </a:t>
                      </a:r>
                      <a:br>
                        <a:rPr lang="en-US" sz="2200" dirty="0">
                          <a:effectLst/>
                        </a:rPr>
                      </a:br>
                      <a:r>
                        <a:rPr lang="en-US" sz="2200" dirty="0">
                          <a:effectLst/>
                        </a:rPr>
                        <a:t>(returns just the file names, such as "myfile.txt")</a:t>
                      </a:r>
                    </a:p>
                  </a:txBody>
                  <a:tcPr marL="63500" marR="63500" marT="25400" marB="25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5282505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glob can accept a general path with the * wildcard character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(more powerful)</a:t>
            </a:r>
          </a:p>
        </p:txBody>
      </p:sp>
    </p:spTree>
    <p:extLst>
      <p:ext uri="{BB962C8B-B14F-4D97-AF65-F5344CB8AC3E}">
        <p14:creationId xmlns:p14="http://schemas.microsoft.com/office/powerpoint/2010/main" val="150155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492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8000"/>
                </a:solidFill>
                <a:latin typeface="Century Gothic"/>
                <a:cs typeface="Century Gothic"/>
              </a:rPr>
              <a:t>Returning</a:t>
            </a:r>
            <a:r>
              <a:rPr lang="zh-CN" alt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Century Gothic"/>
                <a:cs typeface="Century Gothic"/>
              </a:rPr>
              <a:t>JSON</a:t>
            </a:r>
            <a:endParaRPr lang="en-US" sz="3200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8540" y="2252700"/>
            <a:ext cx="759940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charset="0"/>
              </a:rPr>
              <a:t>We use the PHP function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inherit" charset="0"/>
                <a:hlinkClick r:id="rId3"/>
              </a:rPr>
              <a:t>json_encode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charset="0"/>
              </a:rPr>
              <a:t>(array) to output JSON</a:t>
            </a:r>
          </a:p>
          <a:p>
            <a:pPr fontAlgn="base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ource Sans Pro" charset="0"/>
            </a:endParaRPr>
          </a:p>
          <a:p>
            <a:pPr fontAlgn="base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charset="0"/>
              </a:rPr>
              <a:t>json_encode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charset="0"/>
              </a:rPr>
              <a:t> takes PHP arrays (including nested arrays) and generates JSON strings that can be printed</a:t>
            </a:r>
          </a:p>
          <a:p>
            <a:pPr fontAlgn="base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ource Sans Pro" charset="0"/>
            </a:endParaRPr>
          </a:p>
          <a:p>
            <a:pPr fontAlgn="base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ource Sans Pro" charset="0"/>
            </a:endParaRPr>
          </a:p>
          <a:p>
            <a:pPr fontAlgn="base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charset="0"/>
              </a:rPr>
              <a:t>NOTE: we can also use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charset="0"/>
              </a:rPr>
              <a:t>json_decode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charset="0"/>
              </a:rPr>
              <a:t> to convert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charset="0"/>
              </a:rPr>
              <a:t>json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charset="0"/>
              </a:rPr>
              <a:t> strings into PHP arrays.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6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1318" y="38097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0" y="60492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8000"/>
                </a:solidFill>
                <a:latin typeface="Century Gothic"/>
                <a:cs typeface="Century Gothic"/>
              </a:rPr>
              <a:t>Example</a:t>
            </a:r>
            <a:r>
              <a:rPr lang="zh-CN" alt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Century Gothic"/>
                <a:cs typeface="Century Gothic"/>
              </a:rPr>
              <a:t>PHP</a:t>
            </a:r>
            <a:r>
              <a:rPr lang="zh-CN" alt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Century Gothic"/>
                <a:cs typeface="Century Gothic"/>
              </a:rPr>
              <a:t>code</a:t>
            </a:r>
            <a:endParaRPr lang="en-US" sz="3200" b="1" dirty="0">
              <a:solidFill>
                <a:srgbClr val="008000"/>
              </a:solidFill>
              <a:latin typeface="Century Gothic"/>
              <a:cs typeface="Century Gothic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4334" y="1328517"/>
            <a:ext cx="7080423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</a:rPr>
              <a:t>&lt;?</a:t>
            </a:r>
            <a:r>
              <a:rPr lang="en-US" dirty="0" err="1">
                <a:latin typeface="Courier New" charset="0"/>
              </a:rPr>
              <a:t>php</a:t>
            </a:r>
            <a:r>
              <a:rPr lang="en-US" dirty="0">
                <a:latin typeface="Courier New" charset="0"/>
              </a:rPr>
              <a:t> </a:t>
            </a:r>
          </a:p>
          <a:p>
            <a:r>
              <a:rPr lang="en-US" dirty="0">
                <a:latin typeface="Courier New" charset="0"/>
              </a:rPr>
              <a:t>header("Content-Type: application/</a:t>
            </a:r>
            <a:r>
              <a:rPr lang="en-US" dirty="0" err="1">
                <a:latin typeface="Courier New" charset="0"/>
              </a:rPr>
              <a:t>json</a:t>
            </a:r>
            <a:r>
              <a:rPr lang="en-US" dirty="0">
                <a:latin typeface="Courier New" charset="0"/>
              </a:rPr>
              <a:t>"); </a:t>
            </a:r>
          </a:p>
          <a:p>
            <a:r>
              <a:rPr lang="en-US" dirty="0">
                <a:latin typeface="Courier New" charset="0"/>
              </a:rPr>
              <a:t>$output = array(); </a:t>
            </a:r>
          </a:p>
          <a:p>
            <a:r>
              <a:rPr lang="en-US" dirty="0">
                <a:latin typeface="Courier New" charset="0"/>
              </a:rPr>
              <a:t>$output["name"] = "Kyle"; </a:t>
            </a:r>
          </a:p>
          <a:p>
            <a:r>
              <a:rPr lang="en-US" dirty="0">
                <a:latin typeface="Courier New" charset="0"/>
              </a:rPr>
              <a:t>$output["hobbies"] = array("reading", "</a:t>
            </a:r>
            <a:r>
              <a:rPr lang="en-US" dirty="0" err="1">
                <a:latin typeface="Courier New" charset="0"/>
              </a:rPr>
              <a:t>frisbee</a:t>
            </a:r>
            <a:r>
              <a:rPr lang="en-US" dirty="0">
                <a:latin typeface="Courier New" charset="0"/>
              </a:rPr>
              <a:t>"); print(</a:t>
            </a:r>
            <a:r>
              <a:rPr lang="en-US" dirty="0" err="1">
                <a:latin typeface="Courier New" charset="0"/>
              </a:rPr>
              <a:t>json_encode</a:t>
            </a:r>
            <a:r>
              <a:rPr lang="en-US" dirty="0">
                <a:latin typeface="Courier New" charset="0"/>
              </a:rPr>
              <a:t>($output)); </a:t>
            </a:r>
          </a:p>
          <a:p>
            <a:r>
              <a:rPr lang="en-US" dirty="0">
                <a:latin typeface="Courier New" charset="0"/>
              </a:rPr>
              <a:t>?&gt;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334" y="3809762"/>
            <a:ext cx="4448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Produces: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{ 	"</a:t>
            </a:r>
            <a:r>
              <a:rPr lang="en-US" dirty="0" err="1"/>
              <a:t>name":"Kyle</a:t>
            </a:r>
            <a:r>
              <a:rPr lang="en-US" dirty="0"/>
              <a:t>", 	"hobbies":["reading","</a:t>
            </a:r>
            <a:r>
              <a:rPr lang="en-US" dirty="0" err="1"/>
              <a:t>frisbee</a:t>
            </a:r>
            <a:r>
              <a:rPr lang="en-US" dirty="0"/>
              <a:t>"] 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736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8000"/>
                </a:solidFill>
                <a:latin typeface="Century Gothic"/>
                <a:cs typeface="Century Gothic"/>
              </a:rPr>
              <a:t>What is form validation?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1257" y="1414746"/>
            <a:ext cx="8693834" cy="47932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validation</a:t>
            </a:r>
            <a:r>
              <a:rPr lang="en-US" sz="2400" dirty="0"/>
              <a:t>: ensuring that form's values are correct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some types of validation: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preventing blank values (email address)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ensuring the type of values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400" dirty="0"/>
              <a:t>integer, real number, currency, phone number, Social Security number, postal address, email address, date, credit card number, ...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ensuring the format and range of values (ZIP code must be a 5-digit integer)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ensuring that values fit together (user types email twice, and the two must match)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033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44862</TotalTime>
  <Words>2932</Words>
  <Application>Microsoft Macintosh PowerPoint</Application>
  <PresentationFormat>On-screen Show (4:3)</PresentationFormat>
  <Paragraphs>436</Paragraphs>
  <Slides>49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 Unicode MS</vt:lpstr>
      <vt:lpstr>inherit</vt:lpstr>
      <vt:lpstr>Arial</vt:lpstr>
      <vt:lpstr>Bell MT</vt:lpstr>
      <vt:lpstr>Calibri</vt:lpstr>
      <vt:lpstr>Century Gothic</vt:lpstr>
      <vt:lpstr>Courier New</vt:lpstr>
      <vt:lpstr>Source Sans Pro</vt:lpstr>
      <vt:lpstr>Office Theme</vt:lpstr>
      <vt:lpstr>CSC435: Web Programming  Lecture 23: Regular Expression, Cookies</vt:lpstr>
      <vt:lpstr>Final weeks plan</vt:lpstr>
      <vt:lpstr>Today’s lecture</vt:lpstr>
      <vt:lpstr>PHPI/O Function recap</vt:lpstr>
      <vt:lpstr>Example with explode</vt:lpstr>
      <vt:lpstr>Reading directories</vt:lpstr>
      <vt:lpstr>Returning JSON</vt:lpstr>
      <vt:lpstr>Example PHP code</vt:lpstr>
      <vt:lpstr>What is form validation?</vt:lpstr>
      <vt:lpstr>A real form that uses validation</vt:lpstr>
      <vt:lpstr>Client vs. server-side validation</vt:lpstr>
      <vt:lpstr>An example form to be validated</vt:lpstr>
      <vt:lpstr>Basic server-side validation</vt:lpstr>
      <vt:lpstr>Regular expression</vt:lpstr>
      <vt:lpstr>Basic regular expression</vt:lpstr>
      <vt:lpstr>Wildcards: .</vt:lpstr>
      <vt:lpstr>Regular Expressions</vt:lpstr>
      <vt:lpstr>Special characters: |,(),\</vt:lpstr>
      <vt:lpstr>Quantifiers: *, +,? </vt:lpstr>
      <vt:lpstr>More quantifiers: {min,max} </vt:lpstr>
      <vt:lpstr>Practice exercise</vt:lpstr>
      <vt:lpstr>Practice exercise</vt:lpstr>
      <vt:lpstr>Anchors: ^ and $</vt:lpstr>
      <vt:lpstr>Character sets: []</vt:lpstr>
      <vt:lpstr>Character ranges: [start-end]</vt:lpstr>
      <vt:lpstr>Practice Exercise</vt:lpstr>
      <vt:lpstr>Practice Exercise</vt:lpstr>
      <vt:lpstr>Practice Exercise</vt:lpstr>
      <vt:lpstr>Escape sequences</vt:lpstr>
      <vt:lpstr>Escape sequences</vt:lpstr>
      <vt:lpstr>PHP form validation w/regexes</vt:lpstr>
      <vt:lpstr>Regular expressions in PHP </vt:lpstr>
      <vt:lpstr>PHP form validation w/regexes</vt:lpstr>
      <vt:lpstr>The die function</vt:lpstr>
      <vt:lpstr>Including files: include</vt:lpstr>
      <vt:lpstr>Including a common HTML file </vt:lpstr>
      <vt:lpstr>Exercise 1: Regex hybrid</vt:lpstr>
      <vt:lpstr>Exercise 1: Reg hybrid</vt:lpstr>
      <vt:lpstr>Exercise 1: example outcome:</vt:lpstr>
      <vt:lpstr>Exercise 1: example outcome:</vt:lpstr>
      <vt:lpstr>Exercise 1: example outcome:</vt:lpstr>
      <vt:lpstr>Quiz : turn in form</vt:lpstr>
      <vt:lpstr>Quiz: turn in form</vt:lpstr>
      <vt:lpstr>Take home read</vt:lpstr>
      <vt:lpstr>Next class</vt:lpstr>
      <vt:lpstr>Stateful client/server interaction</vt:lpstr>
      <vt:lpstr>What is a cookie? </vt:lpstr>
      <vt:lpstr>How cookies are sent</vt:lpstr>
      <vt:lpstr>Where are the cookies?</vt:lpstr>
    </vt:vector>
  </TitlesOfParts>
  <Company>The Smith-Kettlewell Eye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CSC435: Web Programming Lecture 1</dc:title>
  <dc:creator>Bei Xiao</dc:creator>
  <cp:lastModifiedBy>Bei Xiao</cp:lastModifiedBy>
  <cp:revision>3681</cp:revision>
  <dcterms:created xsi:type="dcterms:W3CDTF">2014-01-16T21:31:48Z</dcterms:created>
  <dcterms:modified xsi:type="dcterms:W3CDTF">2019-04-23T15:19:18Z</dcterms:modified>
</cp:coreProperties>
</file>