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0"/>
  </p:notesMasterIdLst>
  <p:sldIdLst>
    <p:sldId id="256" r:id="rId2"/>
    <p:sldId id="404" r:id="rId3"/>
    <p:sldId id="406" r:id="rId4"/>
    <p:sldId id="405" r:id="rId5"/>
    <p:sldId id="395" r:id="rId6"/>
    <p:sldId id="396" r:id="rId7"/>
    <p:sldId id="397" r:id="rId8"/>
    <p:sldId id="398" r:id="rId9"/>
    <p:sldId id="399" r:id="rId10"/>
    <p:sldId id="374" r:id="rId11"/>
    <p:sldId id="400" r:id="rId12"/>
    <p:sldId id="401" r:id="rId13"/>
    <p:sldId id="402" r:id="rId14"/>
    <p:sldId id="403" r:id="rId15"/>
    <p:sldId id="407" r:id="rId16"/>
    <p:sldId id="408" r:id="rId17"/>
    <p:sldId id="409" r:id="rId18"/>
    <p:sldId id="390" r:id="rId19"/>
    <p:sldId id="411" r:id="rId20"/>
    <p:sldId id="410" r:id="rId21"/>
    <p:sldId id="391" r:id="rId22"/>
    <p:sldId id="375" r:id="rId23"/>
    <p:sldId id="418" r:id="rId24"/>
    <p:sldId id="412" r:id="rId25"/>
    <p:sldId id="419" r:id="rId26"/>
    <p:sldId id="413" r:id="rId27"/>
    <p:sldId id="414" r:id="rId28"/>
    <p:sldId id="417" r:id="rId29"/>
    <p:sldId id="392" r:id="rId30"/>
    <p:sldId id="415" r:id="rId31"/>
    <p:sldId id="420" r:id="rId32"/>
    <p:sldId id="376" r:id="rId33"/>
    <p:sldId id="421" r:id="rId34"/>
    <p:sldId id="422" r:id="rId35"/>
    <p:sldId id="377" r:id="rId36"/>
    <p:sldId id="378" r:id="rId37"/>
    <p:sldId id="382" r:id="rId38"/>
    <p:sldId id="384" r:id="rId39"/>
    <p:sldId id="381" r:id="rId40"/>
    <p:sldId id="387" r:id="rId41"/>
    <p:sldId id="388" r:id="rId42"/>
    <p:sldId id="389" r:id="rId43"/>
    <p:sldId id="394" r:id="rId44"/>
    <p:sldId id="393" r:id="rId45"/>
    <p:sldId id="379" r:id="rId46"/>
    <p:sldId id="385" r:id="rId47"/>
    <p:sldId id="386" r:id="rId48"/>
    <p:sldId id="37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5"/>
    <p:restoredTop sz="89121" autoAdjust="0"/>
  </p:normalViewPr>
  <p:slideViewPr>
    <p:cSldViewPr snapToGrid="0" snapToObjects="1">
      <p:cViewPr varScale="1">
        <p:scale>
          <a:sx n="103" d="100"/>
          <a:sy n="103" d="100"/>
        </p:scale>
        <p:origin x="185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3/1/19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See blackboard </a:t>
            </a:r>
            <a:r>
              <a:rPr lang="en-US" dirty="0" err="1"/>
              <a:t>CreateObject.html</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See blackboard </a:t>
            </a:r>
            <a:r>
              <a:rPr lang="en-US" dirty="0" err="1"/>
              <a:t>CreateObject.html</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a:t>
            </a:fld>
            <a:endParaRPr lang="en-US"/>
          </a:p>
        </p:txBody>
      </p:sp>
    </p:spTree>
    <p:extLst>
      <p:ext uri="{BB962C8B-B14F-4D97-AF65-F5344CB8AC3E}">
        <p14:creationId xmlns:p14="http://schemas.microsoft.com/office/powerpoint/2010/main" val="707912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3067381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6</a:t>
            </a:fld>
            <a:endParaRPr lang="en-US"/>
          </a:p>
        </p:txBody>
      </p:sp>
    </p:spTree>
    <p:extLst>
      <p:ext uri="{BB962C8B-B14F-4D97-AF65-F5344CB8AC3E}">
        <p14:creationId xmlns:p14="http://schemas.microsoft.com/office/powerpoint/2010/main" val="214055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7</a:t>
            </a:fld>
            <a:endParaRPr lang="en-US"/>
          </a:p>
        </p:txBody>
      </p:sp>
    </p:spTree>
    <p:extLst>
      <p:ext uri="{BB962C8B-B14F-4D97-AF65-F5344CB8AC3E}">
        <p14:creationId xmlns:p14="http://schemas.microsoft.com/office/powerpoint/2010/main" val="147735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8</a:t>
            </a:fld>
            <a:endParaRPr lang="en-US"/>
          </a:p>
        </p:txBody>
      </p:sp>
    </p:spTree>
    <p:extLst>
      <p:ext uri="{BB962C8B-B14F-4D97-AF65-F5344CB8AC3E}">
        <p14:creationId xmlns:p14="http://schemas.microsoft.com/office/powerpoint/2010/main" val="26656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9</a:t>
            </a:fld>
            <a:endParaRPr lang="en-US"/>
          </a:p>
        </p:txBody>
      </p:sp>
    </p:spTree>
    <p:extLst>
      <p:ext uri="{BB962C8B-B14F-4D97-AF65-F5344CB8AC3E}">
        <p14:creationId xmlns:p14="http://schemas.microsoft.com/office/powerpoint/2010/main" val="68177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1307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6397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8143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022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318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3309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7173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107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248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3621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482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1939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296167017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avascript.info/object-metho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avascript.info/object-metho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thi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hyperlink" Target="https://javascript.info/object-bas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schools.com/jsref/jsref_tofixed.as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github.com/getify/You-Dont-Know-JS/blob/master/this%20&amp;%20object%20prototypes/ch1.m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70" y="1329911"/>
            <a:ext cx="8188716" cy="1744499"/>
          </a:xfrm>
        </p:spPr>
        <p:txBody>
          <a:bodyPr>
            <a:normAutofit fontScale="90000"/>
          </a:bodyPr>
          <a:lstStyle/>
          <a:p>
            <a:r>
              <a:rPr lang="en-US" b="1" dirty="0">
                <a:solidFill>
                  <a:srgbClr val="008000"/>
                </a:solidFill>
                <a:latin typeface="Century Gothic"/>
                <a:cs typeface="Century Gothic"/>
              </a:rPr>
              <a:t>CSC435: Web Programming</a:t>
            </a:r>
            <a:br>
              <a:rPr lang="en-US" b="1" dirty="0">
                <a:solidFill>
                  <a:srgbClr val="008000"/>
                </a:solidFill>
                <a:latin typeface="Century Gothic"/>
                <a:cs typeface="Century Gothic"/>
              </a:rPr>
            </a:br>
            <a:br>
              <a:rPr lang="en-US" b="1" dirty="0">
                <a:solidFill>
                  <a:srgbClr val="008000"/>
                </a:solidFill>
                <a:latin typeface="Century Gothic"/>
                <a:cs typeface="Century Gothic"/>
              </a:rPr>
            </a:br>
            <a:r>
              <a:rPr lang="en-US" sz="4400" b="1" dirty="0">
                <a:solidFill>
                  <a:srgbClr val="008000"/>
                </a:solidFill>
                <a:latin typeface="Century Gothic"/>
                <a:cs typeface="Century Gothic"/>
              </a:rPr>
              <a:t>Lecture 13: </a:t>
            </a:r>
            <a:r>
              <a:rPr lang="en-US" b="1" dirty="0" err="1">
                <a:solidFill>
                  <a:srgbClr val="008000"/>
                </a:solidFill>
                <a:latin typeface="Century Gothic"/>
                <a:cs typeface="Century Gothic"/>
              </a:rPr>
              <a:t>Oop</a:t>
            </a:r>
            <a:r>
              <a:rPr lang="en-US" b="1" dirty="0">
                <a:solidFill>
                  <a:srgbClr val="008000"/>
                </a:solidFill>
                <a:latin typeface="Century Gothic"/>
                <a:cs typeface="Century Gothic"/>
              </a:rPr>
              <a:t> in JavaScript</a:t>
            </a:r>
            <a:endParaRPr lang="en-US" sz="4400" b="1" dirty="0">
              <a:solidFill>
                <a:srgbClr val="008000"/>
              </a:solidFill>
            </a:endParaRPr>
          </a:p>
        </p:txBody>
      </p:sp>
      <p:sp>
        <p:nvSpPr>
          <p:cNvPr id="3" name="Subtitle 2"/>
          <p:cNvSpPr>
            <a:spLocks noGrp="1"/>
          </p:cNvSpPr>
          <p:nvPr>
            <p:ph type="subTitle" idx="1"/>
          </p:nvPr>
        </p:nvSpPr>
        <p:spPr>
          <a:xfrm>
            <a:off x="1604703" y="4007090"/>
            <a:ext cx="6400800" cy="1752600"/>
          </a:xfrm>
        </p:spPr>
        <p:txBody>
          <a:bodyPr>
            <a:normAutofit/>
          </a:bodyPr>
          <a:lstStyle/>
          <a:p>
            <a:r>
              <a:rPr lang="en-US" dirty="0">
                <a:solidFill>
                  <a:schemeClr val="tx1">
                    <a:lumMod val="95000"/>
                    <a:lumOff val="5000"/>
                  </a:schemeClr>
                </a:solidFill>
              </a:rPr>
              <a:t>Bei Xiao</a:t>
            </a:r>
          </a:p>
          <a:p>
            <a:r>
              <a:rPr lang="en-US" dirty="0">
                <a:solidFill>
                  <a:schemeClr val="tx1">
                    <a:lumMod val="95000"/>
                    <a:lumOff val="5000"/>
                  </a:schemeClr>
                </a:solidFill>
              </a:rPr>
              <a:t>American University</a:t>
            </a:r>
          </a:p>
          <a:p>
            <a:r>
              <a:rPr lang="en-US" dirty="0">
                <a:solidFill>
                  <a:schemeClr val="tx1">
                    <a:lumMod val="95000"/>
                    <a:lumOff val="5000"/>
                  </a:schemeClr>
                </a:solidFill>
              </a:rPr>
              <a:t>March 1, Friday,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Anonymous function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lstStyle/>
          <a:p>
            <a:r>
              <a:rPr lang="en-US" dirty="0"/>
              <a:t>An example of a named function:</a:t>
            </a:r>
          </a:p>
          <a:p>
            <a:endParaRPr lang="en-US" dirty="0"/>
          </a:p>
          <a:p>
            <a:r>
              <a:rPr lang="en-US" dirty="0"/>
              <a:t>An example of a named function:</a:t>
            </a:r>
          </a:p>
          <a:p>
            <a:endParaRPr lang="en-US" dirty="0"/>
          </a:p>
          <a:p>
            <a:r>
              <a:rPr lang="en-US" dirty="0"/>
              <a:t>An example of an anonymous function:</a:t>
            </a:r>
          </a:p>
          <a:p>
            <a:pPr marL="0" indent="0">
              <a:buNone/>
            </a:pPr>
            <a:endParaRPr lang="en-US" dirty="0"/>
          </a:p>
        </p:txBody>
      </p:sp>
      <p:sp>
        <p:nvSpPr>
          <p:cNvPr id="6" name="Rectangle 5"/>
          <p:cNvSpPr/>
          <p:nvPr/>
        </p:nvSpPr>
        <p:spPr>
          <a:xfrm>
            <a:off x="457200" y="2209667"/>
            <a:ext cx="8510619" cy="1477328"/>
          </a:xfrm>
          <a:prstGeom prst="rect">
            <a:avLst/>
          </a:prstGeom>
          <a:solidFill>
            <a:srgbClr val="EBF8FF"/>
          </a:solidFill>
          <a:ln w="19050">
            <a:solidFill>
              <a:schemeClr val="tx1"/>
            </a:solidFill>
          </a:ln>
        </p:spPr>
        <p:txBody>
          <a:bodyPr wrap="square">
            <a:spAutoFit/>
          </a:bodyPr>
          <a:lstStyle/>
          <a:p>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alert (“Zoom! Zoom! Zoom1”);</a:t>
            </a:r>
          </a:p>
          <a:p>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p:txBody>
      </p:sp>
      <p:sp>
        <p:nvSpPr>
          <p:cNvPr id="7" name="Rectangle 6"/>
          <p:cNvSpPr/>
          <p:nvPr/>
        </p:nvSpPr>
        <p:spPr>
          <a:xfrm>
            <a:off x="633381" y="4535707"/>
            <a:ext cx="8510619" cy="1754327"/>
          </a:xfrm>
          <a:prstGeom prst="rect">
            <a:avLst/>
          </a:prstGeom>
          <a:solidFill>
            <a:srgbClr val="EBF8FF"/>
          </a:solidFill>
          <a:ln w="19050">
            <a:solidFill>
              <a:schemeClr val="tx1"/>
            </a:solidFill>
          </a:ln>
        </p:spPr>
        <p:txBody>
          <a:bodyPr wrap="square">
            <a:spAutoFit/>
          </a:bodyPr>
          <a:lstStyle/>
          <a:p>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 = function()</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alert(“Zoom! Zoom! Zoom!”)</a:t>
            </a:r>
          </a:p>
          <a:p>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00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pic>
        <p:nvPicPr>
          <p:cNvPr id="4" name="Picture 3" descr="Screen Shot 2018-03-08 at 4.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90914"/>
            <a:ext cx="2451100" cy="2514600"/>
          </a:xfrm>
          <a:prstGeom prst="rect">
            <a:avLst/>
          </a:prstGeom>
        </p:spPr>
      </p:pic>
      <p:sp>
        <p:nvSpPr>
          <p:cNvPr id="5" name="Rectangle 4"/>
          <p:cNvSpPr/>
          <p:nvPr/>
        </p:nvSpPr>
        <p:spPr>
          <a:xfrm>
            <a:off x="3435683" y="1790914"/>
            <a:ext cx="5347369" cy="646331"/>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new Object(); // "object constructor" syntax</a:t>
            </a:r>
          </a:p>
          <a:p>
            <a:r>
              <a:rPr lang="en-US" dirty="0"/>
              <a:t>let user = {};  // "object literal" syntax</a:t>
            </a:r>
          </a:p>
        </p:txBody>
      </p:sp>
      <p:pic>
        <p:nvPicPr>
          <p:cNvPr id="6" name="Picture 5" descr="Screen Shot 2018-03-08 at 4.56.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126" y="2808705"/>
            <a:ext cx="3606800" cy="1282700"/>
          </a:xfrm>
          <a:prstGeom prst="rect">
            <a:avLst/>
          </a:prstGeom>
        </p:spPr>
      </p:pic>
    </p:spTree>
    <p:extLst>
      <p:ext uri="{BB962C8B-B14F-4D97-AF65-F5344CB8AC3E}">
        <p14:creationId xmlns:p14="http://schemas.microsoft.com/office/powerpoint/2010/main" val="325587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5" name="Rectangle 4"/>
          <p:cNvSpPr/>
          <p:nvPr/>
        </p:nvSpPr>
        <p:spPr>
          <a:xfrm>
            <a:off x="1898315" y="1282914"/>
            <a:ext cx="5347369" cy="646331"/>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new Object(); // "object constructor" syntax</a:t>
            </a:r>
          </a:p>
          <a:p>
            <a:r>
              <a:rPr lang="en-US" dirty="0"/>
              <a:t>let user = {};  // "object literal" syntax</a:t>
            </a:r>
          </a:p>
        </p:txBody>
      </p:sp>
      <p:pic>
        <p:nvPicPr>
          <p:cNvPr id="6" name="Picture 5" descr="Screen Shot 2018-03-08 at 4.56.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58" y="2100179"/>
            <a:ext cx="3606800" cy="1282700"/>
          </a:xfrm>
          <a:prstGeom prst="rect">
            <a:avLst/>
          </a:prstGeom>
        </p:spPr>
      </p:pic>
      <p:sp>
        <p:nvSpPr>
          <p:cNvPr id="3" name="Rectangle 2"/>
          <p:cNvSpPr/>
          <p:nvPr/>
        </p:nvSpPr>
        <p:spPr>
          <a:xfrm>
            <a:off x="1898314" y="3370847"/>
            <a:ext cx="5454317" cy="1200329"/>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 an object</a:t>
            </a:r>
          </a:p>
          <a:p>
            <a:r>
              <a:rPr lang="en-US" dirty="0"/>
              <a:t>  name: "John",  // by key "name" store value "John"</a:t>
            </a:r>
          </a:p>
          <a:p>
            <a:r>
              <a:rPr lang="en-US" dirty="0"/>
              <a:t>  age: 30        // by key "age" store value 30</a:t>
            </a:r>
          </a:p>
          <a:p>
            <a:r>
              <a:rPr lang="en-US" dirty="0"/>
              <a:t>};</a:t>
            </a:r>
          </a:p>
        </p:txBody>
      </p:sp>
      <p:pic>
        <p:nvPicPr>
          <p:cNvPr id="7" name="Picture 6" descr="Screen Shot 2018-03-08 at 4.58.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926" y="4785071"/>
            <a:ext cx="3034632" cy="1763880"/>
          </a:xfrm>
          <a:prstGeom prst="rect">
            <a:avLst/>
          </a:prstGeom>
        </p:spPr>
      </p:pic>
    </p:spTree>
    <p:extLst>
      <p:ext uri="{BB962C8B-B14F-4D97-AF65-F5344CB8AC3E}">
        <p14:creationId xmlns:p14="http://schemas.microsoft.com/office/powerpoint/2010/main" val="168180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4" name="Rectangle 3"/>
          <p:cNvSpPr/>
          <p:nvPr/>
        </p:nvSpPr>
        <p:spPr>
          <a:xfrm>
            <a:off x="1833415" y="3246156"/>
            <a:ext cx="2081594" cy="36933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user.isAdmin</a:t>
            </a:r>
            <a:r>
              <a:rPr lang="en-US" dirty="0"/>
              <a:t> = true;</a:t>
            </a:r>
          </a:p>
        </p:txBody>
      </p:sp>
      <p:pic>
        <p:nvPicPr>
          <p:cNvPr id="8" name="Picture 7" descr="Screen Shot 2018-03-08 at 4.5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978" y="1324059"/>
            <a:ext cx="2659714" cy="1545959"/>
          </a:xfrm>
          <a:prstGeom prst="rect">
            <a:avLst/>
          </a:prstGeom>
        </p:spPr>
      </p:pic>
      <p:pic>
        <p:nvPicPr>
          <p:cNvPr id="9" name="Picture 8" descr="Screen Shot 2018-03-08 at 5.0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56119"/>
            <a:ext cx="3898900" cy="2501900"/>
          </a:xfrm>
          <a:prstGeom prst="rect">
            <a:avLst/>
          </a:prstGeom>
        </p:spPr>
      </p:pic>
      <p:sp>
        <p:nvSpPr>
          <p:cNvPr id="10" name="Rectangle 9"/>
          <p:cNvSpPr/>
          <p:nvPr/>
        </p:nvSpPr>
        <p:spPr>
          <a:xfrm>
            <a:off x="5574632" y="3244334"/>
            <a:ext cx="2433052" cy="36933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delete </a:t>
            </a:r>
            <a:r>
              <a:rPr lang="en-US" dirty="0" err="1"/>
              <a:t>user.age</a:t>
            </a:r>
            <a:r>
              <a:rPr lang="en-US" dirty="0"/>
              <a:t>;</a:t>
            </a:r>
          </a:p>
        </p:txBody>
      </p:sp>
      <p:pic>
        <p:nvPicPr>
          <p:cNvPr id="12" name="Picture 11" descr="Screen Shot 2018-03-08 at 5.03.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678" y="4025594"/>
            <a:ext cx="3657600" cy="2413000"/>
          </a:xfrm>
          <a:prstGeom prst="rect">
            <a:avLst/>
          </a:prstGeom>
        </p:spPr>
      </p:pic>
    </p:spTree>
    <p:extLst>
      <p:ext uri="{BB962C8B-B14F-4D97-AF65-F5344CB8AC3E}">
        <p14:creationId xmlns:p14="http://schemas.microsoft.com/office/powerpoint/2010/main" val="353724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 properties</a:t>
            </a:r>
          </a:p>
        </p:txBody>
      </p:sp>
      <p:sp>
        <p:nvSpPr>
          <p:cNvPr id="3" name="Rectangle 2"/>
          <p:cNvSpPr/>
          <p:nvPr/>
        </p:nvSpPr>
        <p:spPr>
          <a:xfrm>
            <a:off x="735263" y="1825375"/>
            <a:ext cx="7285790" cy="2308324"/>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 name: John,</a:t>
            </a:r>
          </a:p>
          <a:p>
            <a:r>
              <a:rPr lang="en-US" dirty="0"/>
              <a:t>  age: 30,    //</a:t>
            </a:r>
          </a:p>
          <a:p>
            <a:r>
              <a:rPr lang="en-US" dirty="0"/>
              <a:t>}   </a:t>
            </a:r>
          </a:p>
          <a:p>
            <a:endParaRPr lang="en-US" dirty="0"/>
          </a:p>
          <a:p>
            <a:r>
              <a:rPr lang="en-US" dirty="0"/>
              <a:t>// get fields of the object:</a:t>
            </a:r>
          </a:p>
          <a:p>
            <a:r>
              <a:rPr lang="en-US" dirty="0"/>
              <a:t>alert( </a:t>
            </a:r>
            <a:r>
              <a:rPr lang="en-US" dirty="0" err="1"/>
              <a:t>user.name</a:t>
            </a:r>
            <a:r>
              <a:rPr lang="en-US" dirty="0"/>
              <a:t> ); // John</a:t>
            </a:r>
          </a:p>
          <a:p>
            <a:r>
              <a:rPr lang="en-US" dirty="0"/>
              <a:t>alert( </a:t>
            </a:r>
            <a:r>
              <a:rPr lang="en-US" dirty="0" err="1"/>
              <a:t>user.age</a:t>
            </a:r>
            <a:r>
              <a:rPr lang="en-US" dirty="0"/>
              <a:t> ); // 30</a:t>
            </a:r>
          </a:p>
        </p:txBody>
      </p:sp>
      <p:sp>
        <p:nvSpPr>
          <p:cNvPr id="5" name="TextBox 4"/>
          <p:cNvSpPr txBox="1"/>
          <p:nvPr/>
        </p:nvSpPr>
        <p:spPr>
          <a:xfrm>
            <a:off x="735263" y="1417638"/>
            <a:ext cx="2753895" cy="374316"/>
          </a:xfrm>
          <a:prstGeom prst="rect">
            <a:avLst/>
          </a:prstGeom>
          <a:noFill/>
        </p:spPr>
        <p:txBody>
          <a:bodyPr wrap="square" rtlCol="0">
            <a:spAutoFit/>
          </a:bodyPr>
          <a:lstStyle/>
          <a:p>
            <a:r>
              <a:rPr lang="en-US" dirty="0" err="1"/>
              <a:t>Object.Property</a:t>
            </a:r>
            <a:r>
              <a:rPr lang="en-US" dirty="0"/>
              <a:t> notation</a:t>
            </a:r>
          </a:p>
        </p:txBody>
      </p:sp>
      <p:sp>
        <p:nvSpPr>
          <p:cNvPr id="11" name="TextBox 10"/>
          <p:cNvSpPr txBox="1"/>
          <p:nvPr/>
        </p:nvSpPr>
        <p:spPr>
          <a:xfrm>
            <a:off x="735263" y="4243722"/>
            <a:ext cx="2753895" cy="374316"/>
          </a:xfrm>
          <a:prstGeom prst="rect">
            <a:avLst/>
          </a:prstGeom>
          <a:noFill/>
        </p:spPr>
        <p:txBody>
          <a:bodyPr wrap="square" rtlCol="0">
            <a:spAutoFit/>
          </a:bodyPr>
          <a:lstStyle/>
          <a:p>
            <a:r>
              <a:rPr lang="en-US" dirty="0"/>
              <a:t>Square bracket notation</a:t>
            </a:r>
          </a:p>
        </p:txBody>
      </p:sp>
      <p:sp>
        <p:nvSpPr>
          <p:cNvPr id="6" name="Rectangle 5"/>
          <p:cNvSpPr/>
          <p:nvPr/>
        </p:nvSpPr>
        <p:spPr>
          <a:xfrm>
            <a:off x="735262" y="4618038"/>
            <a:ext cx="7285791" cy="2031325"/>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 set</a:t>
            </a:r>
          </a:p>
          <a:p>
            <a:r>
              <a:rPr lang="en-US" dirty="0"/>
              <a:t>user["likes birds"] = true;</a:t>
            </a:r>
          </a:p>
          <a:p>
            <a:r>
              <a:rPr lang="en-US" dirty="0"/>
              <a:t>// get</a:t>
            </a:r>
          </a:p>
          <a:p>
            <a:r>
              <a:rPr lang="en-US" dirty="0"/>
              <a:t>alert(user["likes birds"]); // true</a:t>
            </a:r>
          </a:p>
          <a:p>
            <a:r>
              <a:rPr lang="en-US" dirty="0"/>
              <a:t>// delete</a:t>
            </a:r>
          </a:p>
          <a:p>
            <a:r>
              <a:rPr lang="en-US" dirty="0"/>
              <a:t>delete user["likes birds"];</a:t>
            </a:r>
          </a:p>
        </p:txBody>
      </p:sp>
    </p:spTree>
    <p:extLst>
      <p:ext uri="{BB962C8B-B14F-4D97-AF65-F5344CB8AC3E}">
        <p14:creationId xmlns:p14="http://schemas.microsoft.com/office/powerpoint/2010/main" val="28767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values to objects</a:t>
            </a:r>
          </a:p>
        </p:txBody>
      </p:sp>
      <p:sp>
        <p:nvSpPr>
          <p:cNvPr id="3" name="Rectangle 2"/>
          <p:cNvSpPr/>
          <p:nvPr/>
        </p:nvSpPr>
        <p:spPr>
          <a:xfrm>
            <a:off x="735263" y="1825375"/>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cat = {};</a:t>
            </a:r>
          </a:p>
          <a:p>
            <a:r>
              <a:rPr lang="en-US" dirty="0" err="1"/>
              <a:t>cat.name</a:t>
            </a:r>
            <a:r>
              <a:rPr lang="en-US" dirty="0"/>
              <a:t> = ‘</a:t>
            </a:r>
            <a:r>
              <a:rPr lang="en-US" dirty="0" err="1"/>
              <a:t>roxy</a:t>
            </a:r>
            <a:r>
              <a:rPr lang="en-US" dirty="0"/>
              <a:t>’;</a:t>
            </a:r>
          </a:p>
          <a:p>
            <a:r>
              <a:rPr lang="en-US" dirty="0" err="1"/>
              <a:t>cat.color</a:t>
            </a:r>
            <a:r>
              <a:rPr lang="en-US" dirty="0"/>
              <a:t> = “gray”;</a:t>
            </a:r>
          </a:p>
        </p:txBody>
      </p:sp>
      <p:sp>
        <p:nvSpPr>
          <p:cNvPr id="5" name="TextBox 4"/>
          <p:cNvSpPr txBox="1"/>
          <p:nvPr/>
        </p:nvSpPr>
        <p:spPr>
          <a:xfrm>
            <a:off x="735263" y="1417638"/>
            <a:ext cx="2753895" cy="374316"/>
          </a:xfrm>
          <a:prstGeom prst="rect">
            <a:avLst/>
          </a:prstGeom>
          <a:noFill/>
        </p:spPr>
        <p:txBody>
          <a:bodyPr wrap="square" rtlCol="0">
            <a:spAutoFit/>
          </a:bodyPr>
          <a:lstStyle/>
          <a:p>
            <a:r>
              <a:rPr lang="en-US" dirty="0" err="1"/>
              <a:t>Object.Property</a:t>
            </a:r>
            <a:r>
              <a:rPr lang="en-US" dirty="0"/>
              <a:t> notation</a:t>
            </a:r>
          </a:p>
        </p:txBody>
      </p:sp>
      <p:sp>
        <p:nvSpPr>
          <p:cNvPr id="11" name="TextBox 10"/>
          <p:cNvSpPr txBox="1"/>
          <p:nvPr/>
        </p:nvSpPr>
        <p:spPr>
          <a:xfrm>
            <a:off x="735263" y="4243722"/>
            <a:ext cx="2753895" cy="374316"/>
          </a:xfrm>
          <a:prstGeom prst="rect">
            <a:avLst/>
          </a:prstGeom>
          <a:noFill/>
        </p:spPr>
        <p:txBody>
          <a:bodyPr wrap="square" rtlCol="0">
            <a:spAutoFit/>
          </a:bodyPr>
          <a:lstStyle/>
          <a:p>
            <a:r>
              <a:rPr lang="en-US" dirty="0"/>
              <a:t>Square bracket notation</a:t>
            </a:r>
          </a:p>
        </p:txBody>
      </p:sp>
      <p:sp>
        <p:nvSpPr>
          <p:cNvPr id="6" name="Rectangle 5"/>
          <p:cNvSpPr/>
          <p:nvPr/>
        </p:nvSpPr>
        <p:spPr>
          <a:xfrm>
            <a:off x="735262" y="4618038"/>
            <a:ext cx="7285791" cy="1200329"/>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cat = {};</a:t>
            </a:r>
          </a:p>
          <a:p>
            <a:r>
              <a:rPr lang="en-US" dirty="0"/>
              <a:t>cat[“legs”] = 3;</a:t>
            </a:r>
          </a:p>
          <a:p>
            <a:r>
              <a:rPr lang="en-US" dirty="0"/>
              <a:t>cat[“name”] = “harry”;</a:t>
            </a:r>
          </a:p>
          <a:p>
            <a:r>
              <a:rPr lang="en-US" dirty="0"/>
              <a:t>cat[“color”] =  “orange”;</a:t>
            </a:r>
          </a:p>
        </p:txBody>
      </p:sp>
    </p:spTree>
    <p:extLst>
      <p:ext uri="{BB962C8B-B14F-4D97-AF65-F5344CB8AC3E}">
        <p14:creationId xmlns:p14="http://schemas.microsoft.com/office/powerpoint/2010/main" val="230122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Existence check</a:t>
            </a:r>
          </a:p>
        </p:txBody>
      </p:sp>
      <p:sp>
        <p:nvSpPr>
          <p:cNvPr id="3" name="Rectangle 2"/>
          <p:cNvSpPr/>
          <p:nvPr/>
        </p:nvSpPr>
        <p:spPr>
          <a:xfrm>
            <a:off x="735263" y="2111344"/>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alert( </a:t>
            </a:r>
            <a:r>
              <a:rPr lang="en-US" dirty="0" err="1"/>
              <a:t>user.noSuchProperty</a:t>
            </a:r>
            <a:r>
              <a:rPr lang="en-US" dirty="0"/>
              <a:t> === undefined ); // true means "no such property”</a:t>
            </a:r>
          </a:p>
        </p:txBody>
      </p:sp>
      <p:sp>
        <p:nvSpPr>
          <p:cNvPr id="5" name="TextBox 4"/>
          <p:cNvSpPr txBox="1"/>
          <p:nvPr/>
        </p:nvSpPr>
        <p:spPr>
          <a:xfrm>
            <a:off x="735263" y="1417638"/>
            <a:ext cx="5064404" cy="646331"/>
          </a:xfrm>
          <a:prstGeom prst="rect">
            <a:avLst/>
          </a:prstGeom>
          <a:noFill/>
        </p:spPr>
        <p:txBody>
          <a:bodyPr wrap="square" rtlCol="0">
            <a:spAutoFit/>
          </a:bodyPr>
          <a:lstStyle/>
          <a:p>
            <a:r>
              <a:rPr lang="en-US" dirty="0"/>
              <a:t>See if a property is undefined:</a:t>
            </a:r>
          </a:p>
          <a:p>
            <a:endParaRPr lang="en-US" dirty="0"/>
          </a:p>
        </p:txBody>
      </p:sp>
      <p:sp>
        <p:nvSpPr>
          <p:cNvPr id="11" name="TextBox 10"/>
          <p:cNvSpPr txBox="1"/>
          <p:nvPr/>
        </p:nvSpPr>
        <p:spPr>
          <a:xfrm>
            <a:off x="735263" y="3622833"/>
            <a:ext cx="5600626" cy="369332"/>
          </a:xfrm>
          <a:prstGeom prst="rect">
            <a:avLst/>
          </a:prstGeom>
          <a:noFill/>
        </p:spPr>
        <p:txBody>
          <a:bodyPr wrap="square" rtlCol="0">
            <a:spAutoFit/>
          </a:bodyPr>
          <a:lstStyle/>
          <a:p>
            <a:r>
              <a:rPr lang="en-US" dirty="0"/>
              <a:t>Check particular property’s existence</a:t>
            </a:r>
          </a:p>
        </p:txBody>
      </p:sp>
      <p:sp>
        <p:nvSpPr>
          <p:cNvPr id="6" name="Rectangle 5"/>
          <p:cNvSpPr/>
          <p:nvPr/>
        </p:nvSpPr>
        <p:spPr>
          <a:xfrm>
            <a:off x="735262" y="4251149"/>
            <a:ext cx="7285791" cy="1200329"/>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name: "John", age: 30 };</a:t>
            </a:r>
          </a:p>
          <a:p>
            <a:endParaRPr lang="en-US" dirty="0"/>
          </a:p>
          <a:p>
            <a:r>
              <a:rPr lang="en-US" dirty="0"/>
              <a:t>alert( "age" in user ); // true, </a:t>
            </a:r>
            <a:r>
              <a:rPr lang="en-US" dirty="0" err="1"/>
              <a:t>user.age</a:t>
            </a:r>
            <a:r>
              <a:rPr lang="en-US" dirty="0"/>
              <a:t> exists</a:t>
            </a:r>
          </a:p>
          <a:p>
            <a:r>
              <a:rPr lang="en-US" dirty="0"/>
              <a:t>alert( "</a:t>
            </a:r>
            <a:r>
              <a:rPr lang="en-US" dirty="0" err="1"/>
              <a:t>blabla</a:t>
            </a:r>
            <a:r>
              <a:rPr lang="en-US" dirty="0"/>
              <a:t>" in user ); // false, </a:t>
            </a:r>
            <a:r>
              <a:rPr lang="en-US" dirty="0" err="1"/>
              <a:t>user.blabla</a:t>
            </a:r>
            <a:r>
              <a:rPr lang="en-US" dirty="0"/>
              <a:t> doesn't exist</a:t>
            </a:r>
          </a:p>
        </p:txBody>
      </p:sp>
    </p:spTree>
    <p:extLst>
      <p:ext uri="{BB962C8B-B14F-4D97-AF65-F5344CB8AC3E}">
        <p14:creationId xmlns:p14="http://schemas.microsoft.com/office/powerpoint/2010/main" val="158962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by reference</a:t>
            </a:r>
          </a:p>
        </p:txBody>
      </p:sp>
      <p:sp>
        <p:nvSpPr>
          <p:cNvPr id="3" name="Rectangle 2"/>
          <p:cNvSpPr/>
          <p:nvPr/>
        </p:nvSpPr>
        <p:spPr>
          <a:xfrm>
            <a:off x="749374" y="1913788"/>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message = "Hello!";</a:t>
            </a:r>
          </a:p>
          <a:p>
            <a:r>
              <a:rPr lang="en-US" dirty="0"/>
              <a:t>let phrase = message;  // now phrase and message are independent variables. Both storing “hello”.</a:t>
            </a:r>
          </a:p>
        </p:txBody>
      </p:sp>
      <p:sp>
        <p:nvSpPr>
          <p:cNvPr id="5" name="TextBox 4"/>
          <p:cNvSpPr txBox="1"/>
          <p:nvPr/>
        </p:nvSpPr>
        <p:spPr>
          <a:xfrm>
            <a:off x="735262" y="1149527"/>
            <a:ext cx="7951537" cy="923330"/>
          </a:xfrm>
          <a:prstGeom prst="rect">
            <a:avLst/>
          </a:prstGeom>
          <a:noFill/>
        </p:spPr>
        <p:txBody>
          <a:bodyPr wrap="square" rtlCol="0">
            <a:spAutoFit/>
          </a:bodyPr>
          <a:lstStyle/>
          <a:p>
            <a:r>
              <a:rPr lang="en-US" dirty="0"/>
              <a:t>Primitive values: strings, numbers, Booleans- are assigned/copied  “as a whole value” :</a:t>
            </a:r>
          </a:p>
          <a:p>
            <a:endParaRPr lang="en-US" dirty="0"/>
          </a:p>
        </p:txBody>
      </p:sp>
      <p:sp>
        <p:nvSpPr>
          <p:cNvPr id="11" name="TextBox 10"/>
          <p:cNvSpPr txBox="1"/>
          <p:nvPr/>
        </p:nvSpPr>
        <p:spPr>
          <a:xfrm>
            <a:off x="735261" y="3149779"/>
            <a:ext cx="7299903" cy="646331"/>
          </a:xfrm>
          <a:prstGeom prst="rect">
            <a:avLst/>
          </a:prstGeom>
          <a:noFill/>
        </p:spPr>
        <p:txBody>
          <a:bodyPr wrap="square" rtlCol="0">
            <a:spAutoFit/>
          </a:bodyPr>
          <a:lstStyle/>
          <a:p>
            <a:r>
              <a:rPr lang="en-US" dirty="0"/>
              <a:t>When the object variable is copied- the reference is copied, the object is not duplicated. </a:t>
            </a:r>
          </a:p>
        </p:txBody>
      </p:sp>
      <p:sp>
        <p:nvSpPr>
          <p:cNvPr id="6" name="Rectangle 5"/>
          <p:cNvSpPr/>
          <p:nvPr/>
        </p:nvSpPr>
        <p:spPr>
          <a:xfrm>
            <a:off x="622372" y="4394519"/>
            <a:ext cx="7285791" cy="2031325"/>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name: "John" };</a:t>
            </a:r>
          </a:p>
          <a:p>
            <a:endParaRPr lang="en-US" dirty="0"/>
          </a:p>
          <a:p>
            <a:r>
              <a:rPr lang="en-US" dirty="0"/>
              <a:t>let admin = user; // copy the reference</a:t>
            </a:r>
          </a:p>
          <a:p>
            <a:endParaRPr lang="en-US" dirty="0"/>
          </a:p>
          <a:p>
            <a:r>
              <a:rPr lang="en-US" dirty="0" err="1"/>
              <a:t>admin.name</a:t>
            </a:r>
            <a:r>
              <a:rPr lang="en-US" dirty="0"/>
              <a:t> = 'Pete'; // changed by the "admin" reference</a:t>
            </a:r>
          </a:p>
          <a:p>
            <a:endParaRPr lang="en-US" dirty="0"/>
          </a:p>
          <a:p>
            <a:r>
              <a:rPr lang="en-US" dirty="0"/>
              <a:t>alert(</a:t>
            </a:r>
            <a:r>
              <a:rPr lang="en-US" dirty="0" err="1"/>
              <a:t>user.name</a:t>
            </a:r>
            <a:r>
              <a:rPr lang="en-US" dirty="0"/>
              <a:t>); // 'Pete', changes are seen from the "user" reference</a:t>
            </a:r>
          </a:p>
        </p:txBody>
      </p:sp>
      <p:pic>
        <p:nvPicPr>
          <p:cNvPr id="4" name="Picture 3" descr="Screen Shot 2018-03-09 at 2.4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311" y="3608732"/>
            <a:ext cx="3694545" cy="1555935"/>
          </a:xfrm>
          <a:prstGeom prst="rect">
            <a:avLst/>
          </a:prstGeom>
        </p:spPr>
      </p:pic>
    </p:spTree>
    <p:extLst>
      <p:ext uri="{BB962C8B-B14F-4D97-AF65-F5344CB8AC3E}">
        <p14:creationId xmlns:p14="http://schemas.microsoft.com/office/powerpoint/2010/main" val="10885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Object: methods (using object to do things)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1083"/>
            <a:ext cx="8229600" cy="2964913"/>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1">
              <a:buNone/>
            </a:pPr>
            <a:r>
              <a:rPr lang="en-US" sz="2800" baseline="-25000" dirty="0"/>
              <a:t>let user = {</a:t>
            </a:r>
          </a:p>
          <a:p>
            <a:pPr lvl="1">
              <a:buNone/>
            </a:pPr>
            <a:r>
              <a:rPr lang="en-US" sz="2800" baseline="-25000" dirty="0"/>
              <a:t>  name: "John",</a:t>
            </a:r>
          </a:p>
          <a:p>
            <a:pPr lvl="1">
              <a:buNone/>
            </a:pPr>
            <a:r>
              <a:rPr lang="en-US" sz="2800" baseline="-25000" dirty="0"/>
              <a:t>  age: 30</a:t>
            </a:r>
          </a:p>
          <a:p>
            <a:pPr lvl="1">
              <a:buNone/>
            </a:pPr>
            <a:r>
              <a:rPr lang="en-US" sz="2800" baseline="-25000" dirty="0"/>
              <a:t>};</a:t>
            </a:r>
          </a:p>
          <a:p>
            <a:pPr lvl="1">
              <a:buNone/>
            </a:pPr>
            <a:endParaRPr lang="en-US" sz="2800" baseline="-25000" dirty="0"/>
          </a:p>
          <a:p>
            <a:pPr lvl="1">
              <a:buNone/>
            </a:pPr>
            <a:r>
              <a:rPr lang="en-US" sz="2800" baseline="-25000" dirty="0" err="1"/>
              <a:t>user.sayHi</a:t>
            </a:r>
            <a:r>
              <a:rPr lang="en-US" sz="2800" baseline="-25000" dirty="0"/>
              <a:t> = function() {</a:t>
            </a:r>
          </a:p>
          <a:p>
            <a:pPr lvl="1">
              <a:buNone/>
            </a:pPr>
            <a:r>
              <a:rPr lang="en-US" sz="2800" baseline="-25000" dirty="0"/>
              <a:t>  alert("Hello!");</a:t>
            </a:r>
          </a:p>
          <a:p>
            <a:pPr lvl="1">
              <a:buNone/>
            </a:pPr>
            <a:r>
              <a:rPr lang="en-US" sz="2800" baseline="-25000" dirty="0"/>
              <a:t>};</a:t>
            </a:r>
          </a:p>
          <a:p>
            <a:pPr lvl="1">
              <a:buNone/>
            </a:pPr>
            <a:endParaRPr lang="en-US" sz="2800" baseline="-25000" dirty="0"/>
          </a:p>
          <a:p>
            <a:pPr lvl="1">
              <a:buNone/>
            </a:pPr>
            <a:r>
              <a:rPr lang="en-US" sz="2800" baseline="-25000" dirty="0" err="1"/>
              <a:t>user.sayHi</a:t>
            </a:r>
            <a:r>
              <a:rPr lang="en-US" sz="2800" baseline="-25000" dirty="0"/>
              <a:t>(); // Hello!</a:t>
            </a:r>
          </a:p>
        </p:txBody>
      </p:sp>
      <p:sp>
        <p:nvSpPr>
          <p:cNvPr id="8" name="Rectangle 7"/>
          <p:cNvSpPr/>
          <p:nvPr/>
        </p:nvSpPr>
        <p:spPr>
          <a:xfrm>
            <a:off x="672352" y="5840070"/>
            <a:ext cx="6469529" cy="646331"/>
          </a:xfrm>
          <a:prstGeom prst="rect">
            <a:avLst/>
          </a:prstGeom>
        </p:spPr>
        <p:txBody>
          <a:bodyPr wrap="square">
            <a:spAutoFit/>
          </a:bodyPr>
          <a:lstStyle/>
          <a:p>
            <a:r>
              <a:rPr lang="en-US" dirty="0">
                <a:hlinkClick r:id="rId3"/>
              </a:rPr>
              <a:t>https://javascript.info/object-methods</a:t>
            </a:r>
            <a:endParaRPr lang="en-US" dirty="0"/>
          </a:p>
          <a:p>
            <a:endParaRPr lang="en-US" dirty="0"/>
          </a:p>
        </p:txBody>
      </p:sp>
      <p:sp>
        <p:nvSpPr>
          <p:cNvPr id="6" name="Rectangle 5"/>
          <p:cNvSpPr/>
          <p:nvPr/>
        </p:nvSpPr>
        <p:spPr>
          <a:xfrm>
            <a:off x="457199" y="4717113"/>
            <a:ext cx="8009467" cy="646331"/>
          </a:xfrm>
          <a:prstGeom prst="rect">
            <a:avLst/>
          </a:prstGeom>
        </p:spPr>
        <p:txBody>
          <a:bodyPr wrap="square">
            <a:spAutoFit/>
          </a:bodyPr>
          <a:lstStyle/>
          <a:p>
            <a:pPr marL="285750" indent="-285750">
              <a:buFont typeface="Arial"/>
              <a:buChar char="•"/>
            </a:pPr>
            <a:r>
              <a:rPr lang="en-US" dirty="0"/>
              <a:t>A function that is the property of an object is called its method.</a:t>
            </a:r>
          </a:p>
          <a:p>
            <a:endParaRPr lang="en-US" dirty="0"/>
          </a:p>
        </p:txBody>
      </p:sp>
    </p:spTree>
    <p:extLst>
      <p:ext uri="{BB962C8B-B14F-4D97-AF65-F5344CB8AC3E}">
        <p14:creationId xmlns:p14="http://schemas.microsoft.com/office/powerpoint/2010/main" val="1303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methods (shorthand)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1083"/>
            <a:ext cx="8229600" cy="4247317"/>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these objects do the same</a:t>
            </a:r>
          </a:p>
          <a:p>
            <a:r>
              <a:rPr lang="en-US" dirty="0"/>
              <a:t>let user = {</a:t>
            </a:r>
          </a:p>
          <a:p>
            <a:r>
              <a:rPr lang="en-US" dirty="0"/>
              <a:t>  </a:t>
            </a:r>
            <a:r>
              <a:rPr lang="en-US" dirty="0" err="1"/>
              <a:t>sayHi</a:t>
            </a:r>
            <a:r>
              <a:rPr lang="en-US" dirty="0"/>
              <a:t>: function() {</a:t>
            </a:r>
          </a:p>
          <a:p>
            <a:r>
              <a:rPr lang="nb-NO" dirty="0"/>
              <a:t>    alert("</a:t>
            </a:r>
            <a:r>
              <a:rPr lang="nb-NO" dirty="0" err="1"/>
              <a:t>Hello</a:t>
            </a:r>
            <a:r>
              <a:rPr lang="nb-NO" dirty="0"/>
              <a:t>");</a:t>
            </a:r>
          </a:p>
          <a:p>
            <a:r>
              <a:rPr lang="nb-NO" dirty="0"/>
              <a:t>  }</a:t>
            </a:r>
          </a:p>
          <a:p>
            <a:r>
              <a:rPr lang="nb-NO" dirty="0"/>
              <a:t>};</a:t>
            </a:r>
          </a:p>
          <a:p>
            <a:endParaRPr lang="nb-NO" dirty="0"/>
          </a:p>
          <a:p>
            <a:r>
              <a:rPr lang="nb-NO" dirty="0"/>
              <a:t>// </a:t>
            </a:r>
            <a:r>
              <a:rPr lang="nb-NO" dirty="0" err="1"/>
              <a:t>method</a:t>
            </a:r>
            <a:r>
              <a:rPr lang="nb-NO" dirty="0"/>
              <a:t> </a:t>
            </a:r>
            <a:r>
              <a:rPr lang="nb-NO" dirty="0" err="1"/>
              <a:t>shorthand</a:t>
            </a:r>
            <a:r>
              <a:rPr lang="nb-NO" dirty="0"/>
              <a:t> </a:t>
            </a:r>
            <a:r>
              <a:rPr lang="nb-NO" dirty="0" err="1"/>
              <a:t>looks</a:t>
            </a:r>
            <a:r>
              <a:rPr lang="nb-NO" dirty="0"/>
              <a:t> </a:t>
            </a:r>
            <a:r>
              <a:rPr lang="nb-NO" dirty="0" err="1"/>
              <a:t>better</a:t>
            </a:r>
            <a:r>
              <a:rPr lang="nb-NO" dirty="0"/>
              <a:t>, right?</a:t>
            </a:r>
          </a:p>
          <a:p>
            <a:r>
              <a:rPr lang="nb-NO" dirty="0"/>
              <a:t>// </a:t>
            </a:r>
            <a:r>
              <a:rPr lang="nb-NO" dirty="0" err="1"/>
              <a:t>we</a:t>
            </a:r>
            <a:r>
              <a:rPr lang="nb-NO" dirty="0"/>
              <a:t> </a:t>
            </a:r>
            <a:r>
              <a:rPr lang="nb-NO" dirty="0" err="1"/>
              <a:t>can</a:t>
            </a:r>
            <a:r>
              <a:rPr lang="nb-NO" dirty="0"/>
              <a:t> </a:t>
            </a:r>
            <a:r>
              <a:rPr lang="nb-NO" dirty="0" err="1"/>
              <a:t>omit</a:t>
            </a:r>
            <a:r>
              <a:rPr lang="nb-NO" dirty="0"/>
              <a:t> ”</a:t>
            </a:r>
            <a:r>
              <a:rPr lang="nb-NO" dirty="0" err="1"/>
              <a:t>function</a:t>
            </a:r>
            <a:r>
              <a:rPr lang="nb-NO" dirty="0"/>
              <a:t>” and just </a:t>
            </a:r>
            <a:r>
              <a:rPr lang="nb-NO" dirty="0" err="1"/>
              <a:t>write</a:t>
            </a:r>
            <a:r>
              <a:rPr lang="nb-NO" dirty="0"/>
              <a:t> </a:t>
            </a:r>
            <a:r>
              <a:rPr lang="nb-NO" dirty="0" err="1"/>
              <a:t>sayHi</a:t>
            </a:r>
            <a:r>
              <a:rPr lang="nb-NO" dirty="0"/>
              <a:t>()</a:t>
            </a:r>
          </a:p>
          <a:p>
            <a:endParaRPr lang="nb-NO" dirty="0"/>
          </a:p>
          <a:p>
            <a:r>
              <a:rPr lang="nb-NO" dirty="0"/>
              <a:t>let </a:t>
            </a:r>
            <a:r>
              <a:rPr lang="nb-NO" dirty="0" err="1"/>
              <a:t>user</a:t>
            </a:r>
            <a:r>
              <a:rPr lang="nb-NO" dirty="0"/>
              <a:t> = {</a:t>
            </a:r>
          </a:p>
          <a:p>
            <a:r>
              <a:rPr lang="nb-NO" dirty="0"/>
              <a:t>  </a:t>
            </a:r>
            <a:r>
              <a:rPr lang="nb-NO" dirty="0" err="1"/>
              <a:t>sayHi</a:t>
            </a:r>
            <a:r>
              <a:rPr lang="nb-NO" dirty="0"/>
              <a:t>() { // same as "</a:t>
            </a:r>
            <a:r>
              <a:rPr lang="nb-NO" dirty="0" err="1"/>
              <a:t>sayHi</a:t>
            </a:r>
            <a:r>
              <a:rPr lang="nb-NO" dirty="0"/>
              <a:t>: </a:t>
            </a:r>
            <a:r>
              <a:rPr lang="nb-NO" dirty="0" err="1"/>
              <a:t>function</a:t>
            </a:r>
            <a:r>
              <a:rPr lang="nb-NO" dirty="0"/>
              <a:t>()"</a:t>
            </a:r>
          </a:p>
          <a:p>
            <a:r>
              <a:rPr lang="nb-NO" dirty="0"/>
              <a:t>    alert("</a:t>
            </a:r>
            <a:r>
              <a:rPr lang="nb-NO" dirty="0" err="1"/>
              <a:t>Hello</a:t>
            </a:r>
            <a:r>
              <a:rPr lang="nb-NO" dirty="0"/>
              <a:t>");</a:t>
            </a:r>
          </a:p>
          <a:p>
            <a:r>
              <a:rPr lang="nb-NO" dirty="0"/>
              <a:t>  }</a:t>
            </a:r>
          </a:p>
          <a:p>
            <a:r>
              <a:rPr lang="nb-NO" dirty="0"/>
              <a:t>};</a:t>
            </a:r>
            <a:endParaRPr lang="en-US" sz="3600" baseline="-25000" dirty="0"/>
          </a:p>
        </p:txBody>
      </p:sp>
      <p:sp>
        <p:nvSpPr>
          <p:cNvPr id="8" name="Rectangle 7"/>
          <p:cNvSpPr/>
          <p:nvPr/>
        </p:nvSpPr>
        <p:spPr>
          <a:xfrm>
            <a:off x="672352" y="5840070"/>
            <a:ext cx="6469529" cy="646331"/>
          </a:xfrm>
          <a:prstGeom prst="rect">
            <a:avLst/>
          </a:prstGeom>
        </p:spPr>
        <p:txBody>
          <a:bodyPr wrap="square">
            <a:spAutoFit/>
          </a:bodyPr>
          <a:lstStyle/>
          <a:p>
            <a:r>
              <a:rPr lang="en-US" dirty="0">
                <a:hlinkClick r:id="rId3"/>
              </a:rPr>
              <a:t>https://javascript.info/object-methods</a:t>
            </a:r>
            <a:endParaRPr lang="en-US" dirty="0"/>
          </a:p>
          <a:p>
            <a:endParaRPr lang="en-US" dirty="0"/>
          </a:p>
        </p:txBody>
      </p:sp>
    </p:spTree>
    <p:extLst>
      <p:ext uri="{BB962C8B-B14F-4D97-AF65-F5344CB8AC3E}">
        <p14:creationId xmlns:p14="http://schemas.microsoft.com/office/powerpoint/2010/main" val="214348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Mid-term Exam</a:t>
            </a:r>
            <a:endParaRPr lang="en-US" dirty="0"/>
          </a:p>
        </p:txBody>
      </p:sp>
      <p:sp>
        <p:nvSpPr>
          <p:cNvPr id="3" name="Content Placeholder 2"/>
          <p:cNvSpPr>
            <a:spLocks noGrp="1"/>
          </p:cNvSpPr>
          <p:nvPr>
            <p:ph idx="1"/>
          </p:nvPr>
        </p:nvSpPr>
        <p:spPr/>
        <p:txBody>
          <a:bodyPr/>
          <a:lstStyle/>
          <a:p>
            <a:r>
              <a:rPr lang="en-US" dirty="0"/>
              <a:t>Mid-term exam date modified: March 22. </a:t>
            </a:r>
          </a:p>
          <a:p>
            <a:r>
              <a:rPr lang="en-US" dirty="0"/>
              <a:t>In-class, coding questions, required to turned in blackboard within 75 </a:t>
            </a:r>
            <a:r>
              <a:rPr lang="en-US" dirty="0" err="1"/>
              <a:t>mins</a:t>
            </a:r>
            <a:endParaRPr lang="en-US" dirty="0"/>
          </a:p>
          <a:p>
            <a:r>
              <a:rPr lang="en-US" dirty="0"/>
              <a:t>Covering up to the lecture before the exam. HTML, CSS, JavaScript. </a:t>
            </a:r>
          </a:p>
          <a:p>
            <a:endParaRPr lang="en-US" dirty="0"/>
          </a:p>
        </p:txBody>
      </p:sp>
    </p:spTree>
    <p:extLst>
      <p:ext uri="{BB962C8B-B14F-4D97-AF65-F5344CB8AC3E}">
        <p14:creationId xmlns:p14="http://schemas.microsoft.com/office/powerpoint/2010/main" val="22471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Object: function construct with “this”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417638"/>
            <a:ext cx="8089470" cy="4257574"/>
          </a:xfrm>
          <a:prstGeom prst="rect">
            <a:avLst/>
          </a:prstGeom>
          <a:noFill/>
          <a:ln>
            <a:solidFill>
              <a:srgbClr val="17375E"/>
            </a:solidFill>
          </a:ln>
        </p:spPr>
        <p:txBody>
          <a:bodyPr wrap="square" rtlCol="0">
            <a:spAutoFit/>
          </a:bodyPr>
          <a:lstStyle/>
          <a:p>
            <a:pPr lvl="1">
              <a:buNone/>
            </a:pPr>
            <a:r>
              <a:rPr lang="en-US" sz="2800" b="1" baseline="-25000" dirty="0">
                <a:solidFill>
                  <a:schemeClr val="tx1">
                    <a:lumMod val="95000"/>
                    <a:lumOff val="5000"/>
                  </a:schemeClr>
                </a:solidFill>
                <a:latin typeface="Courier New"/>
                <a:cs typeface="Courier New"/>
              </a:rPr>
              <a:t>function</a:t>
            </a:r>
            <a:r>
              <a:rPr lang="en-US" sz="2800" b="1" dirty="0">
                <a:solidFill>
                  <a:schemeClr val="tx1">
                    <a:lumMod val="95000"/>
                    <a:lumOff val="5000"/>
                  </a:schemeClr>
                </a:solidFill>
                <a:latin typeface="Courier New"/>
                <a:cs typeface="Courier New"/>
              </a:rPr>
              <a:t> </a:t>
            </a:r>
            <a:r>
              <a:rPr lang="en-US" sz="2800" b="1" baseline="-25000" dirty="0">
                <a:solidFill>
                  <a:schemeClr val="tx1">
                    <a:lumMod val="95000"/>
                    <a:lumOff val="5000"/>
                  </a:schemeClr>
                </a:solidFill>
                <a:latin typeface="Courier New"/>
                <a:cs typeface="Courier New"/>
              </a:rPr>
              <a:t>person(</a:t>
            </a:r>
            <a:r>
              <a:rPr lang="en-US" sz="2800" b="1" baseline="-25000" dirty="0" err="1">
                <a:solidFill>
                  <a:schemeClr val="tx1">
                    <a:lumMod val="95000"/>
                    <a:lumOff val="5000"/>
                  </a:schemeClr>
                </a:solidFill>
                <a:latin typeface="Courier New"/>
                <a:cs typeface="Courier New"/>
              </a:rPr>
              <a:t>firstname,lastname,age,eyecolor</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this.firstname</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firstname</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this.lastname</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lastname</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this.age</a:t>
            </a:r>
            <a:r>
              <a:rPr lang="en-US" sz="2800" b="1" baseline="-25000" dirty="0">
                <a:solidFill>
                  <a:schemeClr val="tx1">
                    <a:lumMod val="95000"/>
                    <a:lumOff val="5000"/>
                  </a:schemeClr>
                </a:solidFill>
                <a:latin typeface="Courier New"/>
                <a:cs typeface="Courier New"/>
              </a:rPr>
              <a:t>=age;</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this.eyecolor</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eyecolor</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a:t>
            </a:r>
          </a:p>
          <a:p>
            <a:pPr lvl="1">
              <a:buNone/>
            </a:pPr>
            <a:endParaRPr lang="en-US" sz="2800" b="1" baseline="-25000" dirty="0">
              <a:solidFill>
                <a:schemeClr val="tx1">
                  <a:lumMod val="95000"/>
                  <a:lumOff val="5000"/>
                </a:schemeClr>
              </a:solidFill>
              <a:latin typeface="Courier New"/>
              <a:cs typeface="Courier New"/>
            </a:endParaRPr>
          </a:p>
          <a:p>
            <a:pPr lvl="1">
              <a:buNone/>
            </a:pPr>
            <a:endParaRPr lang="en-US" sz="2800" b="1" baseline="-25000" dirty="0">
              <a:solidFill>
                <a:schemeClr val="tx1">
                  <a:lumMod val="95000"/>
                  <a:lumOff val="5000"/>
                </a:schemeClr>
              </a:solidFill>
              <a:latin typeface="Courier New"/>
              <a:cs typeface="Courier New"/>
            </a:endParaRPr>
          </a:p>
          <a:p>
            <a:pPr lvl="1">
              <a:buNone/>
            </a:pPr>
            <a:r>
              <a:rPr lang="en-US" sz="2800" b="1" baseline="-25000" dirty="0">
                <a:solidFill>
                  <a:schemeClr val="tx1">
                    <a:lumMod val="95000"/>
                    <a:lumOff val="5000"/>
                  </a:schemeClr>
                </a:solidFill>
                <a:latin typeface="Courier New"/>
                <a:cs typeface="Courier New"/>
              </a:rPr>
              <a:t>// new instance</a:t>
            </a:r>
          </a:p>
          <a:p>
            <a:pPr lvl="1">
              <a:buNone/>
            </a:pPr>
            <a:r>
              <a:rPr lang="en-US" sz="2800" b="1" baseline="-25000" dirty="0" err="1">
                <a:solidFill>
                  <a:schemeClr val="tx1">
                    <a:lumMod val="95000"/>
                    <a:lumOff val="5000"/>
                  </a:schemeClr>
                </a:solidFill>
                <a:latin typeface="Courier New"/>
                <a:cs typeface="Courier New"/>
              </a:rPr>
              <a:t>myFather</a:t>
            </a:r>
            <a:r>
              <a:rPr lang="en-US" sz="2800" b="1" baseline="-25000" dirty="0">
                <a:solidFill>
                  <a:schemeClr val="tx1">
                    <a:lumMod val="95000"/>
                    <a:lumOff val="5000"/>
                  </a:schemeClr>
                </a:solidFill>
                <a:latin typeface="Courier New"/>
                <a:cs typeface="Courier New"/>
              </a:rPr>
              <a:t>=new person("John","Doe",50,"blue");</a:t>
            </a:r>
          </a:p>
          <a:p>
            <a:pPr lvl="1">
              <a:buNone/>
            </a:pPr>
            <a:endParaRPr lang="en-US" sz="2800" baseline="-25000" dirty="0">
              <a:solidFill>
                <a:srgbClr val="FF0000"/>
              </a:solidFill>
            </a:endParaRPr>
          </a:p>
          <a:p>
            <a:pPr lvl="1">
              <a:buNone/>
            </a:pPr>
            <a:endParaRPr lang="en-US" sz="2800" baseline="-25000" dirty="0">
              <a:solidFill>
                <a:srgbClr val="FF0000"/>
              </a:solidFill>
            </a:endParaRPr>
          </a:p>
          <a:p>
            <a:pPr lvl="1">
              <a:buNone/>
            </a:pPr>
            <a:endParaRPr lang="en-US" sz="2800" baseline="-25000" dirty="0">
              <a:solidFill>
                <a:srgbClr val="FF0000"/>
              </a:solidFill>
            </a:endParaRPr>
          </a:p>
        </p:txBody>
      </p:sp>
      <p:sp>
        <p:nvSpPr>
          <p:cNvPr id="8" name="Rectangle 7"/>
          <p:cNvSpPr/>
          <p:nvPr/>
        </p:nvSpPr>
        <p:spPr>
          <a:xfrm>
            <a:off x="672352" y="5840070"/>
            <a:ext cx="6469529" cy="923330"/>
          </a:xfrm>
          <a:prstGeom prst="rect">
            <a:avLst/>
          </a:prstGeom>
        </p:spPr>
        <p:txBody>
          <a:bodyPr wrap="square">
            <a:spAutoFit/>
          </a:bodyPr>
          <a:lstStyle/>
          <a:p>
            <a:r>
              <a:rPr lang="en-US" dirty="0">
                <a:hlinkClick r:id="rId3"/>
              </a:rPr>
              <a:t>https://developer.mozilla.org/en-US/docs/Web/JavaScript/Reference/Operators/this</a:t>
            </a:r>
            <a:endParaRPr lang="en-US" dirty="0"/>
          </a:p>
          <a:p>
            <a:endParaRPr lang="en-US" dirty="0"/>
          </a:p>
        </p:txBody>
      </p:sp>
    </p:spTree>
    <p:extLst>
      <p:ext uri="{BB962C8B-B14F-4D97-AF65-F5344CB8AC3E}">
        <p14:creationId xmlns:p14="http://schemas.microsoft.com/office/powerpoint/2010/main" val="7118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adding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985402"/>
            <a:ext cx="8089470" cy="2103139"/>
          </a:xfrm>
          <a:prstGeom prst="rect">
            <a:avLst/>
          </a:prstGeom>
          <a:noFill/>
          <a:ln>
            <a:solidFill>
              <a:srgbClr val="17375E"/>
            </a:solidFill>
          </a:ln>
        </p:spPr>
        <p:txBody>
          <a:bodyPr wrap="square" rtlCol="0">
            <a:spAutoFit/>
          </a:bodyPr>
          <a:lstStyle/>
          <a:p>
            <a:pPr>
              <a:buNone/>
            </a:pPr>
            <a:r>
              <a:rPr lang="en-US" sz="2800" b="1" baseline="-25000" dirty="0" err="1">
                <a:solidFill>
                  <a:srgbClr val="0D0D0D"/>
                </a:solidFill>
                <a:latin typeface="Courier New"/>
                <a:cs typeface="Courier New"/>
              </a:rPr>
              <a:t>myFather.name</a:t>
            </a:r>
            <a:r>
              <a:rPr lang="en-US" sz="2800" b="1" baseline="-25000" dirty="0">
                <a:solidFill>
                  <a:srgbClr val="0D0D0D"/>
                </a:solidFill>
                <a:latin typeface="Courier New"/>
                <a:cs typeface="Courier New"/>
              </a:rPr>
              <a:t> = function () {</a:t>
            </a:r>
          </a:p>
          <a:p>
            <a:pPr>
              <a:buNone/>
            </a:pPr>
            <a:r>
              <a:rPr lang="en-US" sz="2800" b="1" baseline="-25000" dirty="0">
                <a:solidFill>
                  <a:srgbClr val="0D0D0D"/>
                </a:solidFill>
                <a:latin typeface="Courier New"/>
                <a:cs typeface="Courier New"/>
              </a:rPr>
              <a:t>    return </a:t>
            </a:r>
            <a:r>
              <a:rPr lang="en-US" sz="2800" b="1" baseline="-25000" dirty="0" err="1">
                <a:solidFill>
                  <a:srgbClr val="0D0D0D"/>
                </a:solidFill>
                <a:latin typeface="Courier New"/>
                <a:cs typeface="Courier New"/>
              </a:rPr>
              <a:t>this.firstName</a:t>
            </a:r>
            <a:r>
              <a:rPr lang="en-US" sz="2800" b="1" baseline="-25000" dirty="0">
                <a:solidFill>
                  <a:srgbClr val="0D0D0D"/>
                </a:solidFill>
                <a:latin typeface="Courier New"/>
                <a:cs typeface="Courier New"/>
              </a:rPr>
              <a:t> + " " + </a:t>
            </a:r>
            <a:r>
              <a:rPr lang="en-US" sz="2800" b="1" baseline="-25000" dirty="0" err="1">
                <a:solidFill>
                  <a:srgbClr val="0D0D0D"/>
                </a:solidFill>
                <a:latin typeface="Courier New"/>
                <a:cs typeface="Courier New"/>
              </a:rPr>
              <a:t>this.lastName</a:t>
            </a:r>
            <a:r>
              <a:rPr lang="en-US" sz="2800" b="1" baseline="-25000" dirty="0">
                <a:solidFill>
                  <a:srgbClr val="0D0D0D"/>
                </a:solidFill>
                <a:latin typeface="Courier New"/>
                <a:cs typeface="Courier New"/>
              </a:rPr>
              <a:t>;</a:t>
            </a:r>
          </a:p>
          <a:p>
            <a:pPr>
              <a:buNone/>
            </a:pPr>
            <a:r>
              <a:rPr lang="en-US" sz="2800" b="1" baseline="-25000" dirty="0">
                <a:solidFill>
                  <a:srgbClr val="0D0D0D"/>
                </a:solidFill>
                <a:latin typeface="Courier New"/>
                <a:cs typeface="Courier New"/>
              </a:rPr>
              <a:t>};</a:t>
            </a:r>
          </a:p>
          <a:p>
            <a:pPr>
              <a:buNone/>
            </a:pPr>
            <a:endParaRPr lang="en-US" sz="2800" baseline="-25000" dirty="0">
              <a:solidFill>
                <a:srgbClr val="FF0000"/>
              </a:solidFill>
            </a:endParaRPr>
          </a:p>
          <a:p>
            <a:pPr>
              <a:buNone/>
            </a:pPr>
            <a:endParaRPr lang="en-US" sz="2800" baseline="-25000" dirty="0">
              <a:solidFill>
                <a:srgbClr val="FF0000"/>
              </a:solidFill>
            </a:endParaRPr>
          </a:p>
          <a:p>
            <a:pPr>
              <a:buNone/>
            </a:pPr>
            <a:endParaRPr lang="en-US" sz="2800" baseline="-25000" dirty="0">
              <a:solidFill>
                <a:srgbClr val="FF0000"/>
              </a:solidFill>
            </a:endParaRPr>
          </a:p>
          <a:p>
            <a:pPr>
              <a:buNone/>
            </a:pPr>
            <a:endParaRPr lang="en-US" sz="2800" baseline="-25000" dirty="0">
              <a:solidFill>
                <a:srgbClr val="FF0000"/>
              </a:solidFill>
            </a:endParaRPr>
          </a:p>
        </p:txBody>
      </p:sp>
    </p:spTree>
    <p:extLst>
      <p:ext uri="{BB962C8B-B14F-4D97-AF65-F5344CB8AC3E}">
        <p14:creationId xmlns:p14="http://schemas.microsoft.com/office/powerpoint/2010/main" val="124923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Create object using constructor function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a:t>Constructor function to build an object.  “this” refers to the function’s parent object. </a:t>
            </a:r>
          </a:p>
          <a:p>
            <a:endParaRPr lang="en-US" dirty="0"/>
          </a:p>
          <a:p>
            <a:endParaRPr lang="en-US" dirty="0"/>
          </a:p>
          <a:p>
            <a:r>
              <a:rPr lang="en-US" dirty="0"/>
              <a:t>“</a:t>
            </a:r>
          </a:p>
          <a:p>
            <a:endParaRPr lang="en-US" dirty="0"/>
          </a:p>
          <a:p>
            <a:endParaRPr lang="en-US" dirty="0"/>
          </a:p>
          <a:p>
            <a:endParaRPr lang="en-US" dirty="0"/>
          </a:p>
          <a:p>
            <a:endParaRPr lang="en-US" dirty="0"/>
          </a:p>
          <a:p>
            <a:endParaRPr lang="en-US" dirty="0"/>
          </a:p>
          <a:p>
            <a:r>
              <a:rPr lang="en-US" dirty="0"/>
              <a:t>T</a:t>
            </a:r>
          </a:p>
          <a:p>
            <a:endParaRPr lang="en-US" dirty="0"/>
          </a:p>
          <a:p>
            <a:pPr marL="0" indent="0">
              <a:buNone/>
            </a:pPr>
            <a:endParaRPr lang="en-US" dirty="0"/>
          </a:p>
          <a:p>
            <a:pPr marL="0" indent="0">
              <a:buNone/>
            </a:pPr>
            <a:r>
              <a:rPr lang="en-US" dirty="0"/>
              <a:t>This</a:t>
            </a:r>
          </a:p>
        </p:txBody>
      </p:sp>
      <p:sp>
        <p:nvSpPr>
          <p:cNvPr id="6" name="Rectangle 5"/>
          <p:cNvSpPr/>
          <p:nvPr/>
        </p:nvSpPr>
        <p:spPr>
          <a:xfrm>
            <a:off x="457200" y="2643374"/>
            <a:ext cx="8510619" cy="3970318"/>
          </a:xfrm>
          <a:prstGeom prst="rect">
            <a:avLst/>
          </a:prstGeom>
          <a:solidFill>
            <a:srgbClr val="EBF8FF"/>
          </a:solidFill>
          <a:ln w="19050">
            <a:solidFill>
              <a:schemeClr val="tx1"/>
            </a:solidFill>
          </a:ln>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function Pet(name, species, hello)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name;</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this.species</a:t>
            </a:r>
            <a:r>
              <a:rPr lang="en-US" b="1" dirty="0">
                <a:solidFill>
                  <a:srgbClr val="000000"/>
                </a:solidFill>
                <a:latin typeface="Courier New" panose="02070309020205020404" pitchFamily="49" charset="0"/>
                <a:cs typeface="Courier New" panose="02070309020205020404" pitchFamily="49" charset="0"/>
              </a:rPr>
              <a:t> = species;</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this.hello</a:t>
            </a:r>
            <a:r>
              <a:rPr lang="en-US" b="1" dirty="0">
                <a:solidFill>
                  <a:srgbClr val="000000"/>
                </a:solidFill>
                <a:latin typeface="Courier New" panose="02070309020205020404" pitchFamily="49" charset="0"/>
                <a:cs typeface="Courier New" panose="02070309020205020404" pitchFamily="49" charset="0"/>
              </a:rPr>
              <a:t> = hello;</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this.sayHello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this.hello</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a:t>
            </a:r>
          </a:p>
          <a:p>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//create a new object</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rufus</a:t>
            </a:r>
            <a:r>
              <a:rPr lang="en-US" b="1" dirty="0">
                <a:solidFill>
                  <a:srgbClr val="000000"/>
                </a:solidFill>
                <a:latin typeface="Courier New" panose="02070309020205020404" pitchFamily="49" charset="0"/>
                <a:cs typeface="Courier New" panose="02070309020205020404" pitchFamily="49" charset="0"/>
              </a:rPr>
              <a:t> = new Pet(“Rufus”, “cat”,”</a:t>
            </a:r>
            <a:r>
              <a:rPr lang="en-US" b="1" dirty="0" err="1">
                <a:solidFill>
                  <a:srgbClr val="000000"/>
                </a:solidFill>
                <a:latin typeface="Courier New" panose="02070309020205020404" pitchFamily="49" charset="0"/>
                <a:cs typeface="Courier New" panose="02070309020205020404" pitchFamily="49" charset="0"/>
              </a:rPr>
              <a:t>miaow</a:t>
            </a:r>
            <a:r>
              <a:rPr lang="en-US" b="1" dirty="0">
                <a:solidFill>
                  <a:srgbClr val="000000"/>
                </a:solidFill>
                <a:latin typeface="Courier New" panose="02070309020205020404" pitchFamily="49" charset="0"/>
                <a:cs typeface="Courier New" panose="02070309020205020404" pitchFamily="49" charset="0"/>
              </a:rPr>
              <a:t>”);</a:t>
            </a:r>
          </a:p>
          <a:p>
            <a:r>
              <a:rPr lang="en-US" b="1" dirty="0" err="1">
                <a:solidFill>
                  <a:srgbClr val="000000"/>
                </a:solidFill>
                <a:latin typeface="Courier New" panose="02070309020205020404" pitchFamily="49" charset="0"/>
                <a:cs typeface="Courier New" panose="02070309020205020404" pitchFamily="49" charset="0"/>
              </a:rPr>
              <a:t>rufus.sayHello</a:t>
            </a:r>
            <a:r>
              <a:rPr lang="en-US" b="1" dirty="0">
                <a:solidFill>
                  <a:srgbClr val="000000"/>
                </a:solidFill>
                <a:latin typeface="Courier New" panose="02070309020205020404" pitchFamily="49" charset="0"/>
                <a:cs typeface="Courier New" panose="02070309020205020404" pitchFamily="49" charset="0"/>
              </a:rPr>
              <a:t>() </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348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Return from constructor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r>
              <a:rPr lang="en-US" sz="2200" dirty="0"/>
              <a:t>Usually, constructors do not have a return statement. Their task is to write all necessary stuff into this, and it automatically becomes the result.</a:t>
            </a:r>
          </a:p>
          <a:p>
            <a:r>
              <a:rPr lang="en-US" sz="2200" dirty="0"/>
              <a:t>But if there is a return statement, then the rule is simple:</a:t>
            </a:r>
          </a:p>
          <a:p>
            <a:pPr lvl="1"/>
            <a:r>
              <a:rPr lang="en-US" sz="1800" dirty="0"/>
              <a:t>		If return is called with object, then it is returned instead of this.</a:t>
            </a:r>
          </a:p>
          <a:p>
            <a:pPr lvl="1"/>
            <a:r>
              <a:rPr lang="en-US" sz="1800" dirty="0"/>
              <a:t>		If return is called with a primitive, it’s ignored.</a:t>
            </a:r>
          </a:p>
          <a:p>
            <a:endParaRPr lang="en-US" sz="1600"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6" name="Rectangle 5"/>
          <p:cNvSpPr/>
          <p:nvPr/>
        </p:nvSpPr>
        <p:spPr>
          <a:xfrm>
            <a:off x="457200" y="4006708"/>
            <a:ext cx="8510619" cy="2308324"/>
          </a:xfrm>
          <a:prstGeom prst="rect">
            <a:avLst/>
          </a:prstGeom>
          <a:solidFill>
            <a:srgbClr val="EBF8FF"/>
          </a:solidFill>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function </a:t>
            </a:r>
            <a:r>
              <a:rPr lang="en-US" b="1" dirty="0" err="1">
                <a:solidFill>
                  <a:schemeClr val="bg1">
                    <a:lumMod val="65000"/>
                  </a:schemeClr>
                </a:solidFill>
                <a:latin typeface="Courier New" panose="02070309020205020404" pitchFamily="49" charset="0"/>
                <a:cs typeface="Courier New" panose="02070309020205020404" pitchFamily="49" charset="0"/>
              </a:rPr>
              <a:t>BigUser</a:t>
            </a:r>
            <a:r>
              <a:rPr lang="en-US" b="1" dirty="0">
                <a:solidFill>
                  <a:schemeClr val="bg1">
                    <a:lumMod val="65000"/>
                  </a:schemeClr>
                </a:solidFill>
                <a:latin typeface="Courier New" panose="02070309020205020404" pitchFamily="49" charset="0"/>
                <a:cs typeface="Courier New" panose="02070309020205020404" pitchFamily="49" charset="0"/>
              </a:rPr>
              <a:t>() {</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this.name</a:t>
            </a:r>
            <a:r>
              <a:rPr lang="en-US" b="1" dirty="0">
                <a:solidFill>
                  <a:schemeClr val="bg1">
                    <a:lumMod val="65000"/>
                  </a:schemeClr>
                </a:solidFill>
                <a:latin typeface="Courier New" panose="02070309020205020404" pitchFamily="49" charset="0"/>
                <a:cs typeface="Courier New" panose="02070309020205020404" pitchFamily="49" charset="0"/>
              </a:rPr>
              <a:t> = "John";</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  return { name: "Godzilla" };  // &lt;-- returns an object</a:t>
            </a:r>
          </a:p>
          <a:p>
            <a:r>
              <a:rPr lang="en-US" b="1" dirty="0">
                <a:solidFill>
                  <a:schemeClr val="bg1">
                    <a:lumMod val="65000"/>
                  </a:schemeClr>
                </a:solidFill>
                <a:latin typeface="Courier New" panose="02070309020205020404" pitchFamily="49" charset="0"/>
                <a:cs typeface="Courier New" panose="02070309020205020404" pitchFamily="49" charset="0"/>
              </a:rPr>
              <a:t>}</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alert( new </a:t>
            </a:r>
            <a:r>
              <a:rPr lang="en-US" b="1" dirty="0" err="1">
                <a:solidFill>
                  <a:schemeClr val="bg1">
                    <a:lumMod val="65000"/>
                  </a:schemeClr>
                </a:solidFill>
                <a:latin typeface="Courier New" panose="02070309020205020404" pitchFamily="49" charset="0"/>
                <a:cs typeface="Courier New" panose="02070309020205020404" pitchFamily="49" charset="0"/>
              </a:rPr>
              <a:t>BigUser</a:t>
            </a:r>
            <a:r>
              <a:rPr lang="en-US" b="1" dirty="0">
                <a:solidFill>
                  <a:schemeClr val="bg1">
                    <a:lumMod val="65000"/>
                  </a:schemeClr>
                </a:solidFill>
                <a:latin typeface="Courier New" panose="02070309020205020404" pitchFamily="49" charset="0"/>
                <a:cs typeface="Courier New" panose="02070309020205020404" pitchFamily="49" charset="0"/>
              </a:rPr>
              <a:t>().name );  // Godzilla, got that object </a:t>
            </a: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2602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“this” in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352164"/>
            <a:ext cx="8229600" cy="4493537"/>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err="1"/>
              <a:t>objectName.methodname</a:t>
            </a:r>
            <a:r>
              <a:rPr lang="en-US" sz="2200" dirty="0"/>
              <a:t> = </a:t>
            </a:r>
            <a:r>
              <a:rPr lang="en-US" sz="2200" dirty="0" err="1"/>
              <a:t>function_name</a:t>
            </a:r>
            <a:r>
              <a:rPr lang="en-US" sz="2200" dirty="0"/>
              <a:t>;</a:t>
            </a:r>
          </a:p>
          <a:p>
            <a:endParaRPr lang="en-US" sz="2200" dirty="0"/>
          </a:p>
          <a:p>
            <a:r>
              <a:rPr lang="en-US" sz="2200" dirty="0" err="1"/>
              <a:t>var</a:t>
            </a:r>
            <a:r>
              <a:rPr lang="en-US" sz="2200" dirty="0"/>
              <a:t> </a:t>
            </a:r>
            <a:r>
              <a:rPr lang="en-US" sz="2200" dirty="0" err="1"/>
              <a:t>myObj</a:t>
            </a:r>
            <a:r>
              <a:rPr lang="en-US" sz="2200" dirty="0"/>
              <a:t> = {</a:t>
            </a:r>
          </a:p>
          <a:p>
            <a:r>
              <a:rPr lang="en-US" sz="2200" dirty="0"/>
              <a:t>  </a:t>
            </a:r>
            <a:r>
              <a:rPr lang="en-US" sz="2200" dirty="0" err="1"/>
              <a:t>myMethod</a:t>
            </a:r>
            <a:r>
              <a:rPr lang="en-US" sz="2200" dirty="0"/>
              <a:t>: function(</a:t>
            </a:r>
            <a:r>
              <a:rPr lang="en-US" sz="2200" dirty="0" err="1"/>
              <a:t>params</a:t>
            </a:r>
            <a:r>
              <a:rPr lang="en-US" sz="2200" dirty="0"/>
              <a:t>) {</a:t>
            </a:r>
          </a:p>
          <a:p>
            <a:r>
              <a:rPr lang="en-US" sz="2200" dirty="0"/>
              <a:t>    // ...do something</a:t>
            </a:r>
          </a:p>
          <a:p>
            <a:r>
              <a:rPr lang="en-US" sz="2200" dirty="0"/>
              <a:t>  }</a:t>
            </a:r>
          </a:p>
          <a:p>
            <a:endParaRPr lang="en-US" sz="2200" dirty="0"/>
          </a:p>
          <a:p>
            <a:r>
              <a:rPr lang="en-US" sz="2200" dirty="0"/>
              <a:t>  // OR THIS WORKS TOO</a:t>
            </a:r>
          </a:p>
          <a:p>
            <a:endParaRPr lang="en-US" sz="2200" dirty="0"/>
          </a:p>
          <a:p>
            <a:r>
              <a:rPr lang="en-US" sz="2200" dirty="0"/>
              <a:t>  </a:t>
            </a:r>
            <a:r>
              <a:rPr lang="en-US" sz="2200" dirty="0" err="1"/>
              <a:t>myOtherMethod</a:t>
            </a:r>
            <a:r>
              <a:rPr lang="en-US" sz="2200" dirty="0"/>
              <a:t>(</a:t>
            </a:r>
            <a:r>
              <a:rPr lang="en-US" sz="2200" dirty="0" err="1"/>
              <a:t>params</a:t>
            </a:r>
            <a:r>
              <a:rPr lang="en-US" sz="2200" dirty="0"/>
              <a:t>) {</a:t>
            </a:r>
          </a:p>
          <a:p>
            <a:r>
              <a:rPr lang="en-US" sz="2200" dirty="0"/>
              <a:t>    // ...do something else</a:t>
            </a:r>
          </a:p>
          <a:p>
            <a:r>
              <a:rPr lang="en-US" sz="2200" dirty="0"/>
              <a:t>  }</a:t>
            </a:r>
          </a:p>
          <a:p>
            <a:r>
              <a:rPr lang="en-US" sz="2200" dirty="0"/>
              <a:t>};</a:t>
            </a:r>
            <a:endParaRPr lang="en-US" sz="2200" baseline="-25000" dirty="0"/>
          </a:p>
        </p:txBody>
      </p:sp>
      <p:sp>
        <p:nvSpPr>
          <p:cNvPr id="8" name="Rectangle 7"/>
          <p:cNvSpPr/>
          <p:nvPr/>
        </p:nvSpPr>
        <p:spPr>
          <a:xfrm>
            <a:off x="672352" y="6014422"/>
            <a:ext cx="7158966" cy="923330"/>
          </a:xfrm>
          <a:prstGeom prst="rect">
            <a:avLst/>
          </a:prstGeom>
        </p:spPr>
        <p:txBody>
          <a:bodyPr wrap="square">
            <a:spAutoFit/>
          </a:bodyPr>
          <a:lstStyle/>
          <a:p>
            <a:r>
              <a:rPr lang="en-US" dirty="0">
                <a:hlinkClick r:id="rId3"/>
              </a:rPr>
              <a:t>https://developer.mozilla.org/en-US/docs/Web/JavaScript/Guide/Working_with_Objects</a:t>
            </a:r>
            <a:endParaRPr lang="en-US" dirty="0"/>
          </a:p>
          <a:p>
            <a:endParaRPr lang="en-US" dirty="0"/>
          </a:p>
        </p:txBody>
      </p:sp>
    </p:spTree>
    <p:extLst>
      <p:ext uri="{BB962C8B-B14F-4D97-AF65-F5344CB8AC3E}">
        <p14:creationId xmlns:p14="http://schemas.microsoft.com/office/powerpoint/2010/main" val="80138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“this” in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8" name="Rectangle 7"/>
          <p:cNvSpPr/>
          <p:nvPr/>
        </p:nvSpPr>
        <p:spPr>
          <a:xfrm>
            <a:off x="672352" y="6206409"/>
            <a:ext cx="7158966" cy="923330"/>
          </a:xfrm>
          <a:prstGeom prst="rect">
            <a:avLst/>
          </a:prstGeom>
        </p:spPr>
        <p:txBody>
          <a:bodyPr wrap="square">
            <a:spAutoFit/>
          </a:bodyPr>
          <a:lstStyle/>
          <a:p>
            <a:r>
              <a:rPr lang="en-US" dirty="0">
                <a:hlinkClick r:id="rId3"/>
              </a:rPr>
              <a:t>https://developer.mozilla.org/en-US/docs/Web/JavaScript/Guide/Working_with_Objects</a:t>
            </a:r>
            <a:endParaRPr lang="en-US" dirty="0"/>
          </a:p>
          <a:p>
            <a:endParaRPr lang="en-US" dirty="0"/>
          </a:p>
        </p:txBody>
      </p:sp>
      <p:sp>
        <p:nvSpPr>
          <p:cNvPr id="6" name="Rectangle 5"/>
          <p:cNvSpPr/>
          <p:nvPr/>
        </p:nvSpPr>
        <p:spPr>
          <a:xfrm>
            <a:off x="841675" y="1270605"/>
            <a:ext cx="7176397" cy="4770537"/>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function User(name) {</a:t>
            </a:r>
          </a:p>
          <a:p>
            <a:r>
              <a:rPr lang="en-US" sz="1600" dirty="0"/>
              <a:t>  </a:t>
            </a:r>
            <a:r>
              <a:rPr lang="en-US" sz="1600" dirty="0" err="1"/>
              <a:t>this.name</a:t>
            </a:r>
            <a:r>
              <a:rPr lang="en-US" sz="1600" dirty="0"/>
              <a:t> = name;</a:t>
            </a:r>
          </a:p>
          <a:p>
            <a:endParaRPr lang="en-US" sz="1600" dirty="0"/>
          </a:p>
          <a:p>
            <a:r>
              <a:rPr lang="en-US" sz="1600" dirty="0"/>
              <a:t>  </a:t>
            </a:r>
            <a:r>
              <a:rPr lang="en-US" sz="1600" dirty="0" err="1"/>
              <a:t>this.sayHi</a:t>
            </a:r>
            <a:r>
              <a:rPr lang="en-US" sz="1600" dirty="0"/>
              <a:t> = function() {</a:t>
            </a:r>
          </a:p>
          <a:p>
            <a:r>
              <a:rPr lang="en-US" sz="1600" dirty="0"/>
              <a:t>    alert( "My name is: " + </a:t>
            </a:r>
            <a:r>
              <a:rPr lang="en-US" sz="1600" dirty="0" err="1"/>
              <a:t>this.name</a:t>
            </a:r>
            <a:r>
              <a:rPr lang="en-US" sz="1600" dirty="0"/>
              <a:t> );</a:t>
            </a:r>
          </a:p>
          <a:p>
            <a:r>
              <a:rPr lang="en-US" sz="1600" dirty="0"/>
              <a:t>  };</a:t>
            </a:r>
          </a:p>
          <a:p>
            <a:r>
              <a:rPr lang="en-US" sz="1600" dirty="0"/>
              <a:t>}</a:t>
            </a:r>
          </a:p>
          <a:p>
            <a:r>
              <a:rPr lang="en-US" sz="1600" dirty="0"/>
              <a:t>// common to name a constructor function with Capital letter.</a:t>
            </a:r>
          </a:p>
          <a:p>
            <a:r>
              <a:rPr lang="en-US" sz="1600" dirty="0"/>
              <a:t> </a:t>
            </a:r>
          </a:p>
          <a:p>
            <a:r>
              <a:rPr lang="en-US" sz="1600" dirty="0"/>
              <a:t>let john = new User("John");</a:t>
            </a:r>
          </a:p>
          <a:p>
            <a:endParaRPr lang="en-US" sz="1600" dirty="0"/>
          </a:p>
          <a:p>
            <a:r>
              <a:rPr lang="en-US" sz="1600" dirty="0" err="1"/>
              <a:t>john.sayHi</a:t>
            </a:r>
            <a:r>
              <a:rPr lang="en-US" sz="1600" dirty="0"/>
              <a:t>(); // My name is: John</a:t>
            </a:r>
          </a:p>
          <a:p>
            <a:endParaRPr lang="en-US" sz="1600" dirty="0"/>
          </a:p>
          <a:p>
            <a:r>
              <a:rPr lang="en-US" sz="1600" dirty="0"/>
              <a:t>/*</a:t>
            </a:r>
          </a:p>
          <a:p>
            <a:r>
              <a:rPr lang="en-US" sz="1600" dirty="0"/>
              <a:t>john = {</a:t>
            </a:r>
          </a:p>
          <a:p>
            <a:r>
              <a:rPr lang="en-US" sz="1600" dirty="0"/>
              <a:t>   name: "John",</a:t>
            </a:r>
          </a:p>
          <a:p>
            <a:r>
              <a:rPr lang="en-US" sz="1600" dirty="0"/>
              <a:t>   </a:t>
            </a:r>
            <a:r>
              <a:rPr lang="en-US" sz="1600" dirty="0" err="1"/>
              <a:t>sayHi</a:t>
            </a:r>
            <a:r>
              <a:rPr lang="en-US" sz="1600" dirty="0"/>
              <a:t>: function() { ... }</a:t>
            </a:r>
          </a:p>
          <a:p>
            <a:r>
              <a:rPr lang="en-US" sz="1600" dirty="0"/>
              <a:t>}</a:t>
            </a:r>
          </a:p>
          <a:p>
            <a:r>
              <a:rPr lang="en-US" sz="1600" dirty="0"/>
              <a:t>*/</a:t>
            </a:r>
          </a:p>
        </p:txBody>
      </p:sp>
    </p:spTree>
    <p:extLst>
      <p:ext uri="{BB962C8B-B14F-4D97-AF65-F5344CB8AC3E}">
        <p14:creationId xmlns:p14="http://schemas.microsoft.com/office/powerpoint/2010/main" val="5417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check</a:t>
            </a:r>
          </a:p>
        </p:txBody>
      </p:sp>
      <p:sp>
        <p:nvSpPr>
          <p:cNvPr id="3" name="Content Placeholder 2"/>
          <p:cNvSpPr>
            <a:spLocks noGrp="1"/>
          </p:cNvSpPr>
          <p:nvPr>
            <p:ph idx="1"/>
          </p:nvPr>
        </p:nvSpPr>
        <p:spPr/>
        <p:txBody>
          <a:bodyPr/>
          <a:lstStyle/>
          <a:p>
            <a:r>
              <a:rPr lang="en-US" dirty="0"/>
              <a:t>What is the result of the code?</a:t>
            </a:r>
          </a:p>
          <a:p>
            <a:endParaRPr lang="en-US" dirty="0"/>
          </a:p>
          <a:p>
            <a:endParaRPr lang="en-US" dirty="0"/>
          </a:p>
        </p:txBody>
      </p:sp>
      <p:sp>
        <p:nvSpPr>
          <p:cNvPr id="4" name="Rectangle 3"/>
          <p:cNvSpPr/>
          <p:nvPr/>
        </p:nvSpPr>
        <p:spPr>
          <a:xfrm>
            <a:off x="869524" y="2551837"/>
            <a:ext cx="6229133" cy="1754327"/>
          </a:xfrm>
          <a:prstGeom prst="rect">
            <a:avLst/>
          </a:prstGeom>
          <a:solidFill>
            <a:srgbClr val="DBEEF4"/>
          </a:solidFill>
        </p:spPr>
        <p:txBody>
          <a:bodyPr wrap="square">
            <a:spAutoFit/>
          </a:bodyPr>
          <a:lstStyle/>
          <a:p>
            <a:r>
              <a:rPr lang="en-US" dirty="0"/>
              <a:t>let user = {</a:t>
            </a:r>
          </a:p>
          <a:p>
            <a:r>
              <a:rPr lang="en-US" dirty="0"/>
              <a:t>  name: "John",</a:t>
            </a:r>
          </a:p>
          <a:p>
            <a:r>
              <a:rPr lang="en-US" dirty="0"/>
              <a:t>  go: function() { alert(</a:t>
            </a:r>
            <a:r>
              <a:rPr lang="en-US" dirty="0" err="1"/>
              <a:t>this.name</a:t>
            </a:r>
            <a:r>
              <a:rPr lang="en-US" dirty="0"/>
              <a:t>) }</a:t>
            </a:r>
          </a:p>
          <a:p>
            <a:r>
              <a:rPr lang="en-US" dirty="0"/>
              <a:t>}</a:t>
            </a:r>
          </a:p>
          <a:p>
            <a:endParaRPr lang="en-US" dirty="0"/>
          </a:p>
          <a:p>
            <a:r>
              <a:rPr lang="nb-NO" dirty="0"/>
              <a:t>(</a:t>
            </a:r>
            <a:r>
              <a:rPr lang="nb-NO" dirty="0" err="1"/>
              <a:t>user.go</a:t>
            </a:r>
            <a:r>
              <a:rPr lang="nb-NO" dirty="0"/>
              <a:t>)()</a:t>
            </a:r>
            <a:endParaRPr lang="en-US" dirty="0"/>
          </a:p>
        </p:txBody>
      </p:sp>
    </p:spTree>
    <p:extLst>
      <p:ext uri="{BB962C8B-B14F-4D97-AF65-F5344CB8AC3E}">
        <p14:creationId xmlns:p14="http://schemas.microsoft.com/office/powerpoint/2010/main" val="94509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check</a:t>
            </a:r>
          </a:p>
        </p:txBody>
      </p:sp>
      <p:sp>
        <p:nvSpPr>
          <p:cNvPr id="3" name="Content Placeholder 2"/>
          <p:cNvSpPr>
            <a:spLocks noGrp="1"/>
          </p:cNvSpPr>
          <p:nvPr>
            <p:ph idx="1"/>
          </p:nvPr>
        </p:nvSpPr>
        <p:spPr/>
        <p:txBody>
          <a:bodyPr/>
          <a:lstStyle/>
          <a:p>
            <a:r>
              <a:rPr lang="en-US" dirty="0"/>
              <a:t>What is the result of the code?</a:t>
            </a:r>
          </a:p>
          <a:p>
            <a:endParaRPr lang="en-US" dirty="0"/>
          </a:p>
          <a:p>
            <a:endParaRPr lang="en-US" dirty="0"/>
          </a:p>
        </p:txBody>
      </p:sp>
      <p:sp>
        <p:nvSpPr>
          <p:cNvPr id="4" name="Rectangle 3"/>
          <p:cNvSpPr/>
          <p:nvPr/>
        </p:nvSpPr>
        <p:spPr>
          <a:xfrm>
            <a:off x="869524" y="2551837"/>
            <a:ext cx="6229133" cy="1754327"/>
          </a:xfrm>
          <a:prstGeom prst="rect">
            <a:avLst/>
          </a:prstGeom>
          <a:solidFill>
            <a:srgbClr val="DBEEF4"/>
          </a:solidFill>
        </p:spPr>
        <p:txBody>
          <a:bodyPr wrap="square">
            <a:spAutoFit/>
          </a:bodyPr>
          <a:lstStyle/>
          <a:p>
            <a:r>
              <a:rPr lang="en-US" dirty="0"/>
              <a:t>let </a:t>
            </a:r>
            <a:r>
              <a:rPr lang="en-US" dirty="0" err="1"/>
              <a:t>luke</a:t>
            </a:r>
            <a:r>
              <a:rPr lang="en-US" dirty="0"/>
              <a:t> = {</a:t>
            </a:r>
          </a:p>
          <a:p>
            <a:r>
              <a:rPr lang="en-US" dirty="0"/>
              <a:t>  name: "John",</a:t>
            </a:r>
          </a:p>
          <a:p>
            <a:r>
              <a:rPr lang="en-US" dirty="0"/>
              <a:t>  go: function() { alert(</a:t>
            </a:r>
            <a:r>
              <a:rPr lang="en-US" dirty="0" err="1"/>
              <a:t>this.name</a:t>
            </a:r>
            <a:r>
              <a:rPr lang="en-US" dirty="0"/>
              <a:t>) }</a:t>
            </a:r>
          </a:p>
          <a:p>
            <a:r>
              <a:rPr lang="en-US" dirty="0"/>
              <a:t>}</a:t>
            </a:r>
            <a:r>
              <a:rPr lang="en-US" dirty="0">
                <a:solidFill>
                  <a:srgbClr val="FF0000"/>
                </a:solidFill>
              </a:rPr>
              <a:t>; // here </a:t>
            </a:r>
            <a:r>
              <a:rPr lang="en-US" dirty="0" err="1">
                <a:solidFill>
                  <a:srgbClr val="FF0000"/>
                </a:solidFill>
              </a:rPr>
              <a:t>misisng</a:t>
            </a:r>
            <a:r>
              <a:rPr lang="en-US" dirty="0">
                <a:solidFill>
                  <a:srgbClr val="FF0000"/>
                </a:solidFill>
              </a:rPr>
              <a:t> a semicolon</a:t>
            </a:r>
            <a:endParaRPr lang="en-US" dirty="0"/>
          </a:p>
          <a:p>
            <a:endParaRPr lang="en-US" dirty="0"/>
          </a:p>
          <a:p>
            <a:r>
              <a:rPr lang="nb-NO" dirty="0"/>
              <a:t>(</a:t>
            </a:r>
            <a:r>
              <a:rPr lang="nb-NO" dirty="0" err="1"/>
              <a:t>luke.go</a:t>
            </a:r>
            <a:r>
              <a:rPr lang="nb-NO" dirty="0"/>
              <a:t>)() </a:t>
            </a:r>
            <a:endParaRPr lang="en-US" dirty="0"/>
          </a:p>
        </p:txBody>
      </p:sp>
    </p:spTree>
    <p:extLst>
      <p:ext uri="{BB962C8B-B14F-4D97-AF65-F5344CB8AC3E}">
        <p14:creationId xmlns:p14="http://schemas.microsoft.com/office/powerpoint/2010/main" val="3000109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Example: using this for object reference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6" name="Rectangle 5"/>
          <p:cNvSpPr/>
          <p:nvPr/>
        </p:nvSpPr>
        <p:spPr>
          <a:xfrm>
            <a:off x="457200" y="1789078"/>
            <a:ext cx="8510619" cy="2308324"/>
          </a:xfrm>
          <a:prstGeom prst="rect">
            <a:avLst/>
          </a:prstGeom>
          <a:solidFill>
            <a:srgbClr val="EBF8FF"/>
          </a:solidFill>
          <a:ln w="19050">
            <a:solidFill>
              <a:schemeClr val="tx1"/>
            </a:solidFill>
          </a:ln>
        </p:spPr>
        <p:txBody>
          <a:bodyPr wrap="square">
            <a:spAutoFit/>
          </a:bodyPr>
          <a:lstStyle/>
          <a:p>
            <a:r>
              <a:rPr lang="en-US" dirty="0"/>
              <a:t>&lt;form name="</a:t>
            </a:r>
            <a:r>
              <a:rPr lang="en-US" dirty="0" err="1"/>
              <a:t>myForm</a:t>
            </a:r>
            <a:r>
              <a:rPr lang="en-US" dirty="0"/>
              <a:t>"&gt;</a:t>
            </a:r>
          </a:p>
          <a:p>
            <a:endParaRPr lang="en-US" dirty="0"/>
          </a:p>
          <a:p>
            <a:endParaRPr lang="en-US" dirty="0"/>
          </a:p>
          <a:p>
            <a:r>
              <a:rPr lang="en-US" dirty="0"/>
              <a:t>&lt;p&gt;&lt;label&gt;Form name:&lt;input type="text" name="text1" value="Beluga"&gt;&lt;/label&gt;</a:t>
            </a:r>
          </a:p>
          <a:p>
            <a:r>
              <a:rPr lang="en-US" dirty="0"/>
              <a:t>&lt;p&gt;&lt;input name="button1" type="button" value="Show Form Name"</a:t>
            </a:r>
          </a:p>
          <a:p>
            <a:r>
              <a:rPr lang="en-US" dirty="0"/>
              <a:t>     </a:t>
            </a:r>
            <a:r>
              <a:rPr lang="en-US" dirty="0" err="1"/>
              <a:t>onclick</a:t>
            </a:r>
            <a:r>
              <a:rPr lang="en-US" dirty="0"/>
              <a:t>="this.form.text1.value = </a:t>
            </a:r>
            <a:r>
              <a:rPr lang="en-US" dirty="0" err="1"/>
              <a:t>this.form.name</a:t>
            </a:r>
            <a:r>
              <a:rPr lang="en-US" dirty="0"/>
              <a:t>"&gt;</a:t>
            </a:r>
          </a:p>
          <a:p>
            <a:r>
              <a:rPr lang="en-US" dirty="0"/>
              <a:t>&lt;/p&gt;</a:t>
            </a:r>
          </a:p>
          <a:p>
            <a:r>
              <a:rPr lang="en-US" dirty="0"/>
              <a:t>&lt;/form&gt;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9" name="Rectangle 8"/>
          <p:cNvSpPr/>
          <p:nvPr/>
        </p:nvSpPr>
        <p:spPr>
          <a:xfrm>
            <a:off x="457200" y="4591840"/>
            <a:ext cx="8402550" cy="646331"/>
          </a:xfrm>
          <a:prstGeom prst="rect">
            <a:avLst/>
          </a:prstGeom>
        </p:spPr>
        <p:txBody>
          <a:bodyPr wrap="square">
            <a:spAutoFit/>
          </a:bodyPr>
          <a:lstStyle/>
          <a:p>
            <a:pPr marL="285750" indent="-285750">
              <a:buFont typeface="Arial"/>
              <a:buChar char="•"/>
            </a:pPr>
            <a:r>
              <a:rPr lang="en-US" dirty="0"/>
              <a:t>The button's </a:t>
            </a:r>
            <a:r>
              <a:rPr lang="en-US" dirty="0" err="1"/>
              <a:t>onclick</a:t>
            </a:r>
            <a:r>
              <a:rPr lang="en-US" dirty="0"/>
              <a:t> event handler uses </a:t>
            </a:r>
            <a:r>
              <a:rPr lang="en-US" dirty="0" err="1"/>
              <a:t>this.form</a:t>
            </a:r>
            <a:r>
              <a:rPr lang="en-US" dirty="0"/>
              <a:t> to refer to the parent form, </a:t>
            </a:r>
            <a:r>
              <a:rPr lang="en-US" dirty="0" err="1"/>
              <a:t>myForm</a:t>
            </a:r>
            <a:r>
              <a:rPr lang="en-US" dirty="0"/>
              <a:t>.</a:t>
            </a:r>
          </a:p>
        </p:txBody>
      </p:sp>
    </p:spTree>
    <p:extLst>
      <p:ext uri="{BB962C8B-B14F-4D97-AF65-F5344CB8AC3E}">
        <p14:creationId xmlns:p14="http://schemas.microsoft.com/office/powerpoint/2010/main" val="87438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Enumeration of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Content Placeholder 2"/>
          <p:cNvSpPr>
            <a:spLocks noGrp="1"/>
          </p:cNvSpPr>
          <p:nvPr>
            <p:ph idx="1"/>
          </p:nvPr>
        </p:nvSpPr>
        <p:spPr>
          <a:xfrm>
            <a:off x="457200" y="1299633"/>
            <a:ext cx="8686800" cy="5257800"/>
          </a:xfrm>
        </p:spPr>
        <p:txBody>
          <a:bodyPr>
            <a:normAutofit lnSpcReduction="10000"/>
          </a:bodyPr>
          <a:lstStyle/>
          <a:p>
            <a:pPr>
              <a:buNone/>
            </a:pPr>
            <a:r>
              <a:rPr lang="en-US" sz="2800" dirty="0">
                <a:latin typeface="Courier New"/>
                <a:cs typeface="Courier New"/>
              </a:rPr>
              <a:t>for (</a:t>
            </a:r>
            <a:r>
              <a:rPr lang="en-US" sz="2800" dirty="0" err="1">
                <a:latin typeface="Courier New"/>
                <a:cs typeface="Courier New"/>
              </a:rPr>
              <a:t>var</a:t>
            </a:r>
            <a:r>
              <a:rPr lang="en-US" sz="2800" dirty="0">
                <a:latin typeface="Courier New"/>
                <a:cs typeface="Courier New"/>
              </a:rPr>
              <a:t> key in object ) {</a:t>
            </a:r>
          </a:p>
          <a:p>
            <a:pPr>
              <a:buNone/>
            </a:pPr>
            <a:r>
              <a:rPr lang="en-US" sz="2800" dirty="0">
                <a:latin typeface="Courier New"/>
                <a:cs typeface="Courier New"/>
              </a:rPr>
              <a:t>	print(object[key]);</a:t>
            </a:r>
          </a:p>
          <a:p>
            <a:pPr>
              <a:buNone/>
            </a:pPr>
            <a:r>
              <a:rPr lang="en-US" sz="2800" dirty="0">
                <a:latin typeface="Courier New"/>
                <a:cs typeface="Courier New"/>
              </a:rPr>
              <a:t>}</a:t>
            </a:r>
          </a:p>
          <a:p>
            <a:pPr>
              <a:buNone/>
            </a:pPr>
            <a:endParaRPr lang="en-US" sz="2800" dirty="0">
              <a:latin typeface="Courier New"/>
              <a:cs typeface="Courier New"/>
            </a:endParaRPr>
          </a:p>
          <a:p>
            <a:pPr>
              <a:buNone/>
            </a:pPr>
            <a:r>
              <a:rPr lang="en-US" sz="2800" dirty="0" err="1">
                <a:latin typeface="Courier New"/>
                <a:cs typeface="Courier New"/>
              </a:rPr>
              <a:t>var</a:t>
            </a:r>
            <a:r>
              <a:rPr lang="en-US" sz="2800" dirty="0">
                <a:latin typeface="Courier New"/>
                <a:cs typeface="Courier New"/>
              </a:rPr>
              <a:t> </a:t>
            </a:r>
            <a:r>
              <a:rPr lang="en-US" sz="2800" dirty="0" err="1">
                <a:latin typeface="Courier New"/>
                <a:cs typeface="Courier New"/>
              </a:rPr>
              <a:t>obj</a:t>
            </a:r>
            <a:r>
              <a:rPr lang="en-US" sz="2800" dirty="0">
                <a:latin typeface="Courier New"/>
                <a:cs typeface="Courier New"/>
              </a:rPr>
              <a:t> = {first: “prop1”, second: “propr2”, 3: “proper3”}</a:t>
            </a:r>
          </a:p>
          <a:p>
            <a:pPr>
              <a:buNone/>
            </a:pPr>
            <a:endParaRPr lang="en-US" sz="2800" dirty="0">
              <a:latin typeface="Courier New"/>
              <a:cs typeface="Courier New"/>
            </a:endParaRPr>
          </a:p>
          <a:p>
            <a:pPr>
              <a:buNone/>
            </a:pPr>
            <a:r>
              <a:rPr lang="en-US" sz="2800" dirty="0">
                <a:latin typeface="Courier New"/>
                <a:cs typeface="Courier New"/>
              </a:rPr>
              <a:t>for (</a:t>
            </a:r>
            <a:r>
              <a:rPr lang="en-US" sz="2800" dirty="0" err="1">
                <a:latin typeface="Courier New"/>
                <a:cs typeface="Courier New"/>
              </a:rPr>
              <a:t>var</a:t>
            </a:r>
            <a:r>
              <a:rPr lang="en-US" sz="2800" dirty="0">
                <a:latin typeface="Courier New"/>
                <a:cs typeface="Courier New"/>
              </a:rPr>
              <a:t> key in </a:t>
            </a:r>
            <a:r>
              <a:rPr lang="en-US" sz="2800" dirty="0" err="1">
                <a:latin typeface="Courier New"/>
                <a:cs typeface="Courier New"/>
              </a:rPr>
              <a:t>obj</a:t>
            </a:r>
            <a:r>
              <a:rPr lang="en-US" sz="2800" dirty="0">
                <a:latin typeface="Courier New"/>
                <a:cs typeface="Courier New"/>
              </a:rPr>
              <a:t>) {</a:t>
            </a:r>
          </a:p>
          <a:p>
            <a:pPr>
              <a:buNone/>
            </a:pPr>
            <a:r>
              <a:rPr lang="en-US" sz="2800" dirty="0">
                <a:latin typeface="Courier New"/>
                <a:cs typeface="Courier New"/>
              </a:rPr>
              <a:t>	s += key + “:” + </a:t>
            </a:r>
            <a:r>
              <a:rPr lang="en-US" sz="2800" dirty="0" err="1">
                <a:latin typeface="Courier New"/>
                <a:cs typeface="Courier New"/>
              </a:rPr>
              <a:t>obj</a:t>
            </a:r>
            <a:r>
              <a:rPr lang="en-US" sz="2800" dirty="0">
                <a:latin typeface="Courier New"/>
                <a:cs typeface="Courier New"/>
              </a:rPr>
              <a:t>[key] + “ “;</a:t>
            </a:r>
          </a:p>
          <a:p>
            <a:pPr>
              <a:buNone/>
            </a:pPr>
            <a:r>
              <a:rPr lang="en-US" sz="2800" dirty="0">
                <a:latin typeface="Courier New"/>
                <a:cs typeface="Courier New"/>
              </a:rPr>
              <a:t>}</a:t>
            </a:r>
          </a:p>
          <a:p>
            <a:pPr>
              <a:buNone/>
            </a:pPr>
            <a:r>
              <a:rPr lang="en-US" sz="2800" dirty="0" err="1">
                <a:latin typeface="Courier New"/>
                <a:cs typeface="Courier New"/>
              </a:rPr>
              <a:t>document.write</a:t>
            </a:r>
            <a:r>
              <a:rPr lang="en-US" sz="2800" dirty="0">
                <a:latin typeface="Courier New"/>
                <a:cs typeface="Courier New"/>
              </a:rPr>
              <a:t>(s);</a:t>
            </a:r>
          </a:p>
          <a:p>
            <a:pPr>
              <a:buNone/>
            </a:pPr>
            <a:endParaRPr lang="en-US" sz="2800" dirty="0"/>
          </a:p>
          <a:p>
            <a:pPr>
              <a:buNone/>
            </a:pPr>
            <a:endParaRPr lang="en-US" sz="2800" dirty="0"/>
          </a:p>
        </p:txBody>
      </p:sp>
    </p:spTree>
    <p:extLst>
      <p:ext uri="{BB962C8B-B14F-4D97-AF65-F5344CB8AC3E}">
        <p14:creationId xmlns:p14="http://schemas.microsoft.com/office/powerpoint/2010/main" val="47998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Take-home </a:t>
            </a:r>
            <a:r>
              <a:rPr lang="en-US" b="1" dirty="0" err="1">
                <a:solidFill>
                  <a:srgbClr val="008000"/>
                </a:solidFill>
                <a:latin typeface="Century Gothic"/>
                <a:cs typeface="Century Gothic"/>
              </a:rPr>
              <a:t>reading&amp;exercises</a:t>
            </a:r>
            <a:endParaRPr lang="en-US" dirty="0"/>
          </a:p>
        </p:txBody>
      </p:sp>
      <p:sp>
        <p:nvSpPr>
          <p:cNvPr id="3" name="Content Placeholder 2"/>
          <p:cNvSpPr>
            <a:spLocks noGrp="1"/>
          </p:cNvSpPr>
          <p:nvPr>
            <p:ph idx="1"/>
          </p:nvPr>
        </p:nvSpPr>
        <p:spPr/>
        <p:txBody>
          <a:bodyPr>
            <a:normAutofit/>
          </a:bodyPr>
          <a:lstStyle/>
          <a:p>
            <a:r>
              <a:rPr lang="en-US" dirty="0"/>
              <a:t>OOP tutorial (you can skip chapter 2) with excellent exercises:</a:t>
            </a:r>
          </a:p>
          <a:p>
            <a:r>
              <a:rPr lang="en-US" dirty="0">
                <a:hlinkClick r:id="rId2"/>
              </a:rPr>
              <a:t>https://javascript.info/object-basics</a:t>
            </a:r>
            <a:endParaRPr lang="en-US" dirty="0"/>
          </a:p>
          <a:p>
            <a:pPr marL="0" indent="0">
              <a:buNone/>
            </a:pPr>
            <a:endParaRPr lang="en-US" dirty="0"/>
          </a:p>
          <a:p>
            <a:r>
              <a:rPr lang="en-US" dirty="0"/>
              <a:t>JavaScript with objects:</a:t>
            </a:r>
          </a:p>
          <a:p>
            <a:r>
              <a:rPr lang="en-US" dirty="0">
                <a:hlinkClick r:id="rId3"/>
              </a:rPr>
              <a:t>https://developer.mozilla.org/en-US/docs/Web/JavaScript/Guide/Working_with_Objects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9506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sum object properties</a:t>
            </a:r>
          </a:p>
        </p:txBody>
      </p:sp>
      <p:sp>
        <p:nvSpPr>
          <p:cNvPr id="3" name="Content Placeholder 2"/>
          <p:cNvSpPr>
            <a:spLocks noGrp="1"/>
          </p:cNvSpPr>
          <p:nvPr>
            <p:ph idx="1"/>
          </p:nvPr>
        </p:nvSpPr>
        <p:spPr>
          <a:xfrm>
            <a:off x="457200" y="1600201"/>
            <a:ext cx="8229600" cy="1199980"/>
          </a:xfrm>
        </p:spPr>
        <p:txBody>
          <a:bodyPr/>
          <a:lstStyle/>
          <a:p>
            <a:r>
              <a:rPr lang="en-US" dirty="0"/>
              <a:t>We have an object storing salaries of our team</a:t>
            </a:r>
          </a:p>
        </p:txBody>
      </p:sp>
      <p:sp>
        <p:nvSpPr>
          <p:cNvPr id="4" name="Rectangle 3"/>
          <p:cNvSpPr/>
          <p:nvPr/>
        </p:nvSpPr>
        <p:spPr>
          <a:xfrm>
            <a:off x="853243" y="2446135"/>
            <a:ext cx="4572000" cy="1477328"/>
          </a:xfrm>
          <a:prstGeom prst="rect">
            <a:avLst/>
          </a:prstGeom>
          <a:solidFill>
            <a:srgbClr val="DBEEF4"/>
          </a:solidFill>
        </p:spPr>
        <p:txBody>
          <a:bodyPr>
            <a:spAutoFit/>
          </a:bodyPr>
          <a:lstStyle/>
          <a:p>
            <a:r>
              <a:rPr lang="en-US" dirty="0"/>
              <a:t>let salaries = {</a:t>
            </a:r>
          </a:p>
          <a:p>
            <a:r>
              <a:rPr lang="en-US" dirty="0"/>
              <a:t>  John: 100,</a:t>
            </a:r>
          </a:p>
          <a:p>
            <a:r>
              <a:rPr lang="en-US" dirty="0"/>
              <a:t>  Ann: 160,</a:t>
            </a:r>
          </a:p>
          <a:p>
            <a:r>
              <a:rPr lang="en-US" dirty="0"/>
              <a:t>  Pete: 130</a:t>
            </a:r>
          </a:p>
          <a:p>
            <a:r>
              <a:rPr lang="en-US" dirty="0"/>
              <a:t>}</a:t>
            </a:r>
          </a:p>
        </p:txBody>
      </p:sp>
      <p:sp>
        <p:nvSpPr>
          <p:cNvPr id="5" name="Rectangle 4"/>
          <p:cNvSpPr/>
          <p:nvPr/>
        </p:nvSpPr>
        <p:spPr>
          <a:xfrm>
            <a:off x="853242" y="4029165"/>
            <a:ext cx="7368827" cy="2308324"/>
          </a:xfrm>
          <a:prstGeom prst="rect">
            <a:avLst/>
          </a:prstGeom>
        </p:spPr>
        <p:txBody>
          <a:bodyPr wrap="square">
            <a:spAutoFit/>
          </a:bodyPr>
          <a:lstStyle/>
          <a:p>
            <a:endParaRPr lang="en-US" dirty="0"/>
          </a:p>
          <a:p>
            <a:r>
              <a:rPr lang="en-US" dirty="0"/>
              <a:t>Write the code to sum all salaries and store in the variable sum. Should be 390 in the example above.</a:t>
            </a:r>
          </a:p>
          <a:p>
            <a:endParaRPr lang="en-US" dirty="0"/>
          </a:p>
          <a:p>
            <a:r>
              <a:rPr lang="en-US" dirty="0"/>
              <a:t>You can use alert(sum); </a:t>
            </a:r>
          </a:p>
          <a:p>
            <a:endParaRPr lang="en-US" dirty="0"/>
          </a:p>
          <a:p>
            <a:endParaRPr lang="en-US" dirty="0"/>
          </a:p>
          <a:p>
            <a:r>
              <a:rPr lang="en-US" dirty="0"/>
              <a:t>If salaries is empty, then the result must be 0.</a:t>
            </a:r>
          </a:p>
        </p:txBody>
      </p:sp>
    </p:spTree>
    <p:extLst>
      <p:ext uri="{BB962C8B-B14F-4D97-AF65-F5344CB8AC3E}">
        <p14:creationId xmlns:p14="http://schemas.microsoft.com/office/powerpoint/2010/main" val="125521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create a calculator</a:t>
            </a:r>
          </a:p>
        </p:txBody>
      </p:sp>
      <p:sp>
        <p:nvSpPr>
          <p:cNvPr id="3" name="Content Placeholder 2"/>
          <p:cNvSpPr>
            <a:spLocks noGrp="1"/>
          </p:cNvSpPr>
          <p:nvPr>
            <p:ph idx="1"/>
          </p:nvPr>
        </p:nvSpPr>
        <p:spPr>
          <a:xfrm>
            <a:off x="457200" y="1600201"/>
            <a:ext cx="8229600" cy="1199980"/>
          </a:xfrm>
        </p:spPr>
        <p:txBody>
          <a:bodyPr>
            <a:noAutofit/>
          </a:bodyPr>
          <a:lstStyle/>
          <a:p>
            <a:r>
              <a:rPr lang="en-US" sz="2000" dirty="0"/>
              <a:t>Create a constructor function Calculator that creates objects with 3 methods:</a:t>
            </a:r>
          </a:p>
          <a:p>
            <a:r>
              <a:rPr lang="en-US" sz="2000" dirty="0"/>
              <a:t>		read() asks for two values using prompt and remembers them in object properties.</a:t>
            </a:r>
          </a:p>
          <a:p>
            <a:r>
              <a:rPr lang="en-US" sz="2000" dirty="0"/>
              <a:t>		sum() returns the sum of these properties.</a:t>
            </a:r>
          </a:p>
          <a:p>
            <a:r>
              <a:rPr lang="en-US" sz="2000" dirty="0"/>
              <a:t>		</a:t>
            </a:r>
            <a:r>
              <a:rPr lang="en-US" sz="2000" dirty="0" err="1"/>
              <a:t>mul</a:t>
            </a:r>
            <a:r>
              <a:rPr lang="en-US" sz="2000" dirty="0"/>
              <a:t>() returns the multiplication product of these properties.</a:t>
            </a:r>
          </a:p>
          <a:p>
            <a:endParaRPr lang="en-US" sz="2000" dirty="0"/>
          </a:p>
          <a:p>
            <a:r>
              <a:rPr lang="en-US" sz="2000" dirty="0"/>
              <a:t>For instance: </a:t>
            </a:r>
          </a:p>
        </p:txBody>
      </p:sp>
      <p:sp>
        <p:nvSpPr>
          <p:cNvPr id="6" name="Rectangle 5"/>
          <p:cNvSpPr/>
          <p:nvPr/>
        </p:nvSpPr>
        <p:spPr>
          <a:xfrm>
            <a:off x="986569" y="4447756"/>
            <a:ext cx="5953567"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let calculator = new Calculator();</a:t>
            </a:r>
          </a:p>
          <a:p>
            <a:r>
              <a:rPr lang="en-US" dirty="0" err="1"/>
              <a:t>calculator.read</a:t>
            </a:r>
            <a:r>
              <a:rPr lang="en-US" dirty="0"/>
              <a:t>();</a:t>
            </a:r>
          </a:p>
          <a:p>
            <a:endParaRPr lang="en-US" dirty="0"/>
          </a:p>
          <a:p>
            <a:r>
              <a:rPr lang="en-US" dirty="0"/>
              <a:t>alert( "Sum=" + </a:t>
            </a:r>
            <a:r>
              <a:rPr lang="en-US" dirty="0" err="1"/>
              <a:t>calculator.sum</a:t>
            </a:r>
            <a:r>
              <a:rPr lang="en-US" dirty="0"/>
              <a:t>() );</a:t>
            </a:r>
          </a:p>
          <a:p>
            <a:r>
              <a:rPr lang="en-US" dirty="0"/>
              <a:t>alert( "</a:t>
            </a:r>
            <a:r>
              <a:rPr lang="en-US" dirty="0" err="1"/>
              <a:t>Mul</a:t>
            </a:r>
            <a:r>
              <a:rPr lang="en-US" dirty="0"/>
              <a:t>=" + </a:t>
            </a:r>
            <a:r>
              <a:rPr lang="en-US" dirty="0" err="1"/>
              <a:t>calculator.mul</a:t>
            </a:r>
            <a:r>
              <a:rPr lang="en-US" dirty="0"/>
              <a:t>() );</a:t>
            </a:r>
          </a:p>
        </p:txBody>
      </p:sp>
    </p:spTree>
    <p:extLst>
      <p:ext uri="{BB962C8B-B14F-4D97-AF65-F5344CB8AC3E}">
        <p14:creationId xmlns:p14="http://schemas.microsoft.com/office/powerpoint/2010/main" val="3714413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Extending objects with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latin typeface="Arial"/>
                <a:cs typeface="Arial"/>
              </a:rPr>
              <a:t>A major advantage of using object is the ability to reuse already written code in a new context.</a:t>
            </a:r>
          </a:p>
          <a:p>
            <a:pPr lvl="0"/>
            <a:r>
              <a:rPr lang="en-US" dirty="0">
                <a:latin typeface="Arial"/>
                <a:cs typeface="Arial"/>
              </a:rPr>
              <a:t>JavaScript provides a mean to modify objects to include new methods and properties or even create brand new objects based on the one that already exists. </a:t>
            </a:r>
          </a:p>
          <a:p>
            <a:pPr lvl="0"/>
            <a:r>
              <a:rPr lang="en-US" dirty="0">
                <a:latin typeface="Arial"/>
                <a:cs typeface="Arial"/>
              </a:rPr>
              <a:t>These techniques are known, respectively  as extending and inheriting objects using prototypes. </a:t>
            </a:r>
            <a:endParaRPr lang="en-US" b="1" dirty="0">
              <a:latin typeface="Arial"/>
              <a:cs typeface="Arial"/>
            </a:endParaRPr>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838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Class-based versus Prototype based languages</a:t>
            </a:r>
          </a:p>
        </p:txBody>
      </p:sp>
      <p:sp>
        <p:nvSpPr>
          <p:cNvPr id="3" name="Content Placeholder 2"/>
          <p:cNvSpPr>
            <a:spLocks noGrp="1"/>
          </p:cNvSpPr>
          <p:nvPr>
            <p:ph idx="1"/>
          </p:nvPr>
        </p:nvSpPr>
        <p:spPr/>
        <p:txBody>
          <a:bodyPr>
            <a:normAutofit fontScale="92500" lnSpcReduction="10000"/>
          </a:bodyPr>
          <a:lstStyle/>
          <a:p>
            <a:r>
              <a:rPr lang="en-US" dirty="0"/>
              <a:t>A prototype-based language has the notion of a </a:t>
            </a:r>
            <a:r>
              <a:rPr lang="en-US" i="1" dirty="0"/>
              <a:t>prototypical object</a:t>
            </a:r>
            <a:r>
              <a:rPr lang="en-US" dirty="0"/>
              <a:t>, an object used as a template from which to get the initial properties for a new object. Any object can specify its own properties, either when you create it or at run time. </a:t>
            </a:r>
          </a:p>
          <a:p>
            <a:r>
              <a:rPr lang="en-US" dirty="0"/>
              <a:t>This is different from Java and C++ which are class-based language.  A class is an abstract thing, rather than any particular member of the set of objects it describes.</a:t>
            </a:r>
          </a:p>
        </p:txBody>
      </p:sp>
    </p:spTree>
    <p:extLst>
      <p:ext uri="{BB962C8B-B14F-4D97-AF65-F5344CB8AC3E}">
        <p14:creationId xmlns:p14="http://schemas.microsoft.com/office/powerpoint/2010/main" val="153502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Class-based versus Prototype based languages</a:t>
            </a:r>
          </a:p>
        </p:txBody>
      </p:sp>
      <p:pic>
        <p:nvPicPr>
          <p:cNvPr id="6" name="Picture 5" descr="Screen Shot 2018-03-09 at 4.03.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1476"/>
            <a:ext cx="9144000" cy="3338888"/>
          </a:xfrm>
          <a:prstGeom prst="rect">
            <a:avLst/>
          </a:prstGeom>
        </p:spPr>
      </p:pic>
    </p:spTree>
    <p:extLst>
      <p:ext uri="{BB962C8B-B14F-4D97-AF65-F5344CB8AC3E}">
        <p14:creationId xmlns:p14="http://schemas.microsoft.com/office/powerpoint/2010/main" val="3523062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Extending objects with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400" dirty="0"/>
              <a:t>Create an object:</a:t>
            </a:r>
          </a:p>
          <a:p>
            <a:pPr marL="0" indent="0">
              <a:buNone/>
            </a:pPr>
            <a:endParaRPr lang="en-US" sz="2400" dirty="0"/>
          </a:p>
          <a:p>
            <a:pPr marL="0" indent="0">
              <a:buNone/>
            </a:pPr>
            <a:r>
              <a:rPr lang="en-US" sz="2400" dirty="0"/>
              <a:t>Create an object: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function person has a prototype property. We can add properties to the function:</a:t>
            </a:r>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457200" y="2209667"/>
            <a:ext cx="8510619" cy="2031325"/>
          </a:xfrm>
          <a:prstGeom prst="rect">
            <a:avLst/>
          </a:prstGeom>
          <a:solidFill>
            <a:srgbClr val="EBF8FF"/>
          </a:solidFill>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function Person(name)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this.name</a:t>
            </a:r>
            <a:r>
              <a:rPr lang="en-US" b="1" dirty="0">
                <a:solidFill>
                  <a:schemeClr val="bg1">
                    <a:lumMod val="65000"/>
                  </a:schemeClr>
                </a:solidFill>
                <a:latin typeface="Courier New" panose="02070309020205020404" pitchFamily="49" charset="0"/>
                <a:cs typeface="Courier New" panose="02070309020205020404" pitchFamily="49" charset="0"/>
              </a:rPr>
              <a:t> = 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when we create a new object using:</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var</a:t>
            </a:r>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zack</a:t>
            </a:r>
            <a:r>
              <a:rPr lang="en-US" b="1" dirty="0">
                <a:solidFill>
                  <a:schemeClr val="bg1">
                    <a:lumMod val="65000"/>
                  </a:schemeClr>
                </a:solidFill>
                <a:latin typeface="Courier New" panose="02070309020205020404" pitchFamily="49" charset="0"/>
                <a:cs typeface="Courier New" panose="02070309020205020404" pitchFamily="49" charset="0"/>
              </a:rPr>
              <a:t> = new Person (“Zack”)</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457200" y="5145489"/>
            <a:ext cx="8510619" cy="1200329"/>
          </a:xfrm>
          <a:prstGeom prst="rect">
            <a:avLst/>
          </a:prstGeom>
          <a:solidFill>
            <a:srgbClr val="FFFFFF"/>
          </a:solidFill>
          <a:ln w="19050">
            <a:solidFill>
              <a:schemeClr val="tx1"/>
            </a:solidFill>
          </a:ln>
        </p:spPr>
        <p:txBody>
          <a:bodyPr wrap="square">
            <a:spAutoFit/>
          </a:bodyPr>
          <a:lstStyle/>
          <a:p>
            <a:r>
              <a:rPr lang="en-US" b="1" dirty="0" err="1">
                <a:solidFill>
                  <a:schemeClr val="bg1">
                    <a:lumMod val="65000"/>
                  </a:schemeClr>
                </a:solidFill>
                <a:latin typeface="Courier New" panose="02070309020205020404" pitchFamily="49" charset="0"/>
                <a:cs typeface="Courier New" panose="02070309020205020404" pitchFamily="49" charset="0"/>
              </a:rPr>
              <a:t>Person.prototpye.kind</a:t>
            </a:r>
            <a:r>
              <a:rPr lang="en-US" b="1" dirty="0">
                <a:solidFill>
                  <a:schemeClr val="bg1">
                    <a:lumMod val="65000"/>
                  </a:schemeClr>
                </a:solidFill>
                <a:latin typeface="Courier New" panose="02070309020205020404" pitchFamily="49" charset="0"/>
                <a:cs typeface="Courier New" panose="02070309020205020404" pitchFamily="49" charset="0"/>
              </a:rPr>
              <a:t> = ‘person’</a:t>
            </a:r>
          </a:p>
          <a:p>
            <a:r>
              <a:rPr lang="en-US" b="1" dirty="0">
                <a:solidFill>
                  <a:schemeClr val="bg1">
                    <a:lumMod val="65000"/>
                  </a:schemeClr>
                </a:solidFill>
                <a:latin typeface="Courier New" panose="02070309020205020404" pitchFamily="49" charset="0"/>
                <a:cs typeface="Courier New" panose="02070309020205020404" pitchFamily="49" charset="0"/>
              </a:rPr>
              <a:t>//in the new </a:t>
            </a:r>
            <a:r>
              <a:rPr lang="en-US" b="1" dirty="0" err="1">
                <a:solidFill>
                  <a:schemeClr val="bg1">
                    <a:lumMod val="65000"/>
                  </a:schemeClr>
                </a:solidFill>
                <a:latin typeface="Courier New" panose="02070309020205020404" pitchFamily="49" charset="0"/>
                <a:cs typeface="Courier New" panose="02070309020205020404" pitchFamily="49" charset="0"/>
              </a:rPr>
              <a:t>objecdt</a:t>
            </a:r>
            <a:r>
              <a:rPr lang="en-US" b="1" dirty="0">
                <a:solidFill>
                  <a:schemeClr val="bg1">
                    <a:lumMod val="65000"/>
                  </a:schemeClr>
                </a:solidFill>
                <a:latin typeface="Courier New" panose="02070309020205020404" pitchFamily="49" charset="0"/>
                <a:cs typeface="Courier New" panose="02070309020205020404" pitchFamily="49" charset="0"/>
              </a:rPr>
              <a:t> we have access to </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err="1">
                <a:solidFill>
                  <a:schemeClr val="bg1">
                    <a:lumMod val="65000"/>
                  </a:schemeClr>
                </a:solidFill>
                <a:latin typeface="Courier New" panose="02070309020205020404" pitchFamily="49" charset="0"/>
                <a:cs typeface="Courier New" panose="02070309020205020404" pitchFamily="49" charset="0"/>
              </a:rPr>
              <a:t>Person.prototype.person.kind</a:t>
            </a:r>
            <a:r>
              <a:rPr lang="en-US" b="1" dirty="0">
                <a:solidFill>
                  <a:schemeClr val="bg1">
                    <a:lumMod val="65000"/>
                  </a:schemeClr>
                </a:solidFill>
                <a:latin typeface="Courier New" panose="02070309020205020404" pitchFamily="49" charset="0"/>
                <a:cs typeface="Courier New" panose="02070309020205020404" pitchFamily="49" charset="0"/>
              </a:rPr>
              <a:t>  // person </a:t>
            </a:r>
          </a:p>
        </p:txBody>
      </p:sp>
    </p:spTree>
    <p:extLst>
      <p:ext uri="{BB962C8B-B14F-4D97-AF65-F5344CB8AC3E}">
        <p14:creationId xmlns:p14="http://schemas.microsoft.com/office/powerpoint/2010/main" val="201717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Example: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302316" y="1161917"/>
            <a:ext cx="8510619" cy="6463309"/>
          </a:xfrm>
          <a:prstGeom prst="rect">
            <a:avLst/>
          </a:prstGeom>
          <a:solidFill>
            <a:srgbClr val="EBF8FF"/>
          </a:solidFill>
          <a:ln w="19050">
            <a:solidFill>
              <a:schemeClr val="tx1"/>
            </a:solidFill>
          </a:ln>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 constructor function that takes two properties, and one method </a:t>
            </a:r>
            <a:r>
              <a:rPr lang="en-US" b="1" dirty="0" err="1">
                <a:solidFill>
                  <a:srgbClr val="000000"/>
                </a:solidFill>
                <a:latin typeface="Courier New" panose="02070309020205020404" pitchFamily="49" charset="0"/>
                <a:cs typeface="Courier New" panose="02070309020205020404" pitchFamily="49" charset="0"/>
              </a:rPr>
              <a:t>showInfo</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function Person(</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 = “This person is called” +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this.showInfo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create two objects</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person1 = new Person (“Adam”);</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person2 = new Person (“Eve”);</a:t>
            </a:r>
          </a:p>
          <a:p>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 we can add a further method </a:t>
            </a:r>
            <a:r>
              <a:rPr lang="en-US" b="1" dirty="0" err="1">
                <a:solidFill>
                  <a:srgbClr val="000000"/>
                </a:solidFill>
                <a:latin typeface="Courier New" panose="02070309020205020404" pitchFamily="49" charset="0"/>
                <a:cs typeface="Courier New" panose="02070309020205020404" pitchFamily="49" charset="0"/>
              </a:rPr>
              <a:t>sayHello</a:t>
            </a:r>
            <a:r>
              <a:rPr lang="en-US" b="1" dirty="0">
                <a:solidFill>
                  <a:srgbClr val="000000"/>
                </a:solidFill>
                <a:latin typeface="Courier New" panose="02070309020205020404" pitchFamily="49" charset="0"/>
                <a:cs typeface="Courier New" panose="02070309020205020404" pitchFamily="49" charset="0"/>
              </a:rPr>
              <a:t> to the person object</a:t>
            </a:r>
          </a:p>
          <a:p>
            <a:r>
              <a:rPr lang="en-US" b="1" dirty="0">
                <a:solidFill>
                  <a:srgbClr val="000000"/>
                </a:solidFill>
                <a:latin typeface="Courier New" panose="02070309020205020404" pitchFamily="49" charset="0"/>
                <a:cs typeface="Courier New" panose="02070309020205020404" pitchFamily="49" charset="0"/>
              </a:rPr>
              <a:t>Definition.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Person.prototype.sayHello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“say hello”);</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Person1.sayHello() //”Adam say hello”</a:t>
            </a:r>
          </a:p>
          <a:p>
            <a:r>
              <a:rPr lang="en-US" b="1" dirty="0">
                <a:solidFill>
                  <a:srgbClr val="000000"/>
                </a:solidFill>
                <a:latin typeface="Courier New" panose="02070309020205020404" pitchFamily="49" charset="0"/>
                <a:cs typeface="Courier New" panose="02070309020205020404" pitchFamily="49" charset="0"/>
              </a:rPr>
              <a:t>Person2.showInfo()</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445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Inheriting objects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
        <p:nvSpPr>
          <p:cNvPr id="6" name="Content Placeholder 5"/>
          <p:cNvSpPr>
            <a:spLocks noGrp="1"/>
          </p:cNvSpPr>
          <p:nvPr>
            <p:ph idx="1"/>
          </p:nvPr>
        </p:nvSpPr>
        <p:spPr>
          <a:xfrm>
            <a:off x="457200" y="1600200"/>
            <a:ext cx="8229600" cy="4841875"/>
          </a:xfrm>
        </p:spPr>
        <p:txBody>
          <a:bodyPr>
            <a:normAutofit fontScale="92500" lnSpcReduction="10000"/>
          </a:bodyPr>
          <a:lstStyle/>
          <a:p>
            <a:pPr lvl="0"/>
            <a:r>
              <a:rPr lang="en-US" dirty="0">
                <a:latin typeface="Arial"/>
                <a:cs typeface="Arial"/>
              </a:rPr>
              <a:t>Inheritance is the ability to create one object type from another, the new object type inherits the properties and the methods of the old, as well as optionally having further properties and the methods of its own. </a:t>
            </a:r>
          </a:p>
          <a:p>
            <a:pPr lvl="0"/>
            <a:endParaRPr lang="en-US" dirty="0">
              <a:latin typeface="Arial"/>
              <a:cs typeface="Arial"/>
            </a:endParaRPr>
          </a:p>
          <a:p>
            <a:pPr lvl="0"/>
            <a:r>
              <a:rPr lang="en-US" dirty="0" err="1">
                <a:latin typeface="Arial"/>
                <a:cs typeface="Arial"/>
              </a:rPr>
              <a:t>object.prototype</a:t>
            </a:r>
            <a:r>
              <a:rPr lang="en-US" dirty="0">
                <a:latin typeface="Arial"/>
                <a:cs typeface="Arial"/>
              </a:rPr>
              <a:t> can be used to add new methods and properties, but it can also be utilized to add all of the methods and properties of an existing constructor function to your new object. </a:t>
            </a:r>
            <a:endParaRPr lang="en-US" b="1" dirty="0">
              <a:latin typeface="Arial"/>
              <a:cs typeface="Arial"/>
            </a:endParaRPr>
          </a:p>
          <a:p>
            <a:endParaRPr lang="en-US" dirty="0"/>
          </a:p>
        </p:txBody>
      </p:sp>
    </p:spTree>
    <p:extLst>
      <p:ext uri="{BB962C8B-B14F-4D97-AF65-F5344CB8AC3E}">
        <p14:creationId xmlns:p14="http://schemas.microsoft.com/office/powerpoint/2010/main" val="4003413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Demo: cat and dog</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
        <p:nvSpPr>
          <p:cNvPr id="3" name="Content Placeholder 2"/>
          <p:cNvSpPr>
            <a:spLocks noGrp="1"/>
          </p:cNvSpPr>
          <p:nvPr>
            <p:ph idx="1"/>
          </p:nvPr>
        </p:nvSpPr>
        <p:spPr>
          <a:xfrm>
            <a:off x="457200" y="1600200"/>
            <a:ext cx="8386710" cy="4841875"/>
          </a:xfrm>
        </p:spPr>
        <p:txBody>
          <a:bodyPr>
            <a:normAutofit fontScale="85000" lnSpcReduction="20000"/>
          </a:bodyPr>
          <a:lstStyle/>
          <a:p>
            <a:r>
              <a:rPr lang="en-US" dirty="0"/>
              <a:t>Create a function called Pet() that can have the property of “animal” and “name”</a:t>
            </a:r>
          </a:p>
          <a:p>
            <a:r>
              <a:rPr lang="en-US" dirty="0"/>
              <a:t>Create methods </a:t>
            </a:r>
            <a:r>
              <a:rPr lang="en-US" dirty="0" err="1"/>
              <a:t>setAnimal</a:t>
            </a:r>
            <a:r>
              <a:rPr lang="en-US" dirty="0"/>
              <a:t> and </a:t>
            </a:r>
            <a:r>
              <a:rPr lang="en-US" dirty="0" err="1"/>
              <a:t>setName</a:t>
            </a:r>
            <a:r>
              <a:rPr lang="en-US" dirty="0"/>
              <a:t>. Such as </a:t>
            </a:r>
          </a:p>
          <a:p>
            <a:pPr marL="857250" lvl="2"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myCat</a:t>
            </a:r>
            <a:r>
              <a:rPr lang="en-US" dirty="0">
                <a:latin typeface="Courier New"/>
                <a:cs typeface="Courier New"/>
              </a:rPr>
              <a:t> = new Pet();</a:t>
            </a:r>
          </a:p>
          <a:p>
            <a:pPr marL="857250" lvl="2" indent="0">
              <a:buNone/>
            </a:pPr>
            <a:r>
              <a:rPr lang="en-US" dirty="0" err="1">
                <a:latin typeface="Courier New"/>
                <a:cs typeface="Courier New"/>
              </a:rPr>
              <a:t>myCat.setAnimal</a:t>
            </a:r>
            <a:r>
              <a:rPr lang="en-US" dirty="0">
                <a:latin typeface="Courier New"/>
                <a:cs typeface="Courier New"/>
              </a:rPr>
              <a:t>("cat");</a:t>
            </a:r>
          </a:p>
          <a:p>
            <a:pPr marL="857250" lvl="2" indent="0">
              <a:buNone/>
            </a:pPr>
            <a:r>
              <a:rPr lang="en-US" dirty="0" err="1">
                <a:latin typeface="Courier New"/>
                <a:cs typeface="Courier New"/>
              </a:rPr>
              <a:t>myCat.setName</a:t>
            </a:r>
            <a:r>
              <a:rPr lang="en-US" dirty="0">
                <a:latin typeface="Courier New"/>
                <a:cs typeface="Courier New"/>
              </a:rPr>
              <a:t>("Garfield");</a:t>
            </a:r>
          </a:p>
          <a:p>
            <a:r>
              <a:rPr lang="en-US" dirty="0"/>
              <a:t>Now create a function called Dog() that has an additional method called breed. </a:t>
            </a:r>
          </a:p>
          <a:p>
            <a:r>
              <a:rPr lang="en-US" dirty="0"/>
              <a:t>Let the Dog inherit all the properties from Pet()</a:t>
            </a:r>
          </a:p>
          <a:p>
            <a:pPr marL="457200" lvl="1"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myDog</a:t>
            </a:r>
            <a:r>
              <a:rPr lang="en-US" dirty="0">
                <a:latin typeface="Courier New"/>
                <a:cs typeface="Courier New"/>
              </a:rPr>
              <a:t> = new Dog();</a:t>
            </a:r>
          </a:p>
          <a:p>
            <a:pPr marL="457200" lvl="1" indent="0">
              <a:buNone/>
            </a:pPr>
            <a:r>
              <a:rPr lang="en-US" dirty="0" err="1">
                <a:latin typeface="Courier New"/>
                <a:cs typeface="Courier New"/>
              </a:rPr>
              <a:t>myDog.setAnimal</a:t>
            </a:r>
            <a:r>
              <a:rPr lang="en-US" dirty="0">
                <a:latin typeface="Courier New"/>
                <a:cs typeface="Courier New"/>
              </a:rPr>
              <a:t>("Dog");</a:t>
            </a:r>
          </a:p>
          <a:p>
            <a:pPr marL="457200" lvl="1" indent="0">
              <a:buNone/>
            </a:pPr>
            <a:r>
              <a:rPr lang="en-US" dirty="0" err="1">
                <a:latin typeface="Courier New"/>
                <a:cs typeface="Courier New"/>
              </a:rPr>
              <a:t>myDog.setName</a:t>
            </a:r>
            <a:r>
              <a:rPr lang="en-US" dirty="0">
                <a:latin typeface="Courier New"/>
                <a:cs typeface="Courier New"/>
              </a:rPr>
              <a:t>("</a:t>
            </a:r>
            <a:r>
              <a:rPr lang="en-US" dirty="0" err="1">
                <a:latin typeface="Courier New"/>
                <a:cs typeface="Courier New"/>
              </a:rPr>
              <a:t>Odie</a:t>
            </a:r>
            <a:r>
              <a:rPr lang="en-US" dirty="0">
                <a:latin typeface="Courier New"/>
                <a:cs typeface="Courier New"/>
              </a:rPr>
              <a:t>");</a:t>
            </a:r>
          </a:p>
          <a:p>
            <a:pPr marL="457200" lvl="1" indent="0">
              <a:buNone/>
            </a:pPr>
            <a:r>
              <a:rPr lang="en-US" dirty="0" err="1">
                <a:latin typeface="Courier New"/>
                <a:cs typeface="Courier New"/>
              </a:rPr>
              <a:t>myDog.setBreed</a:t>
            </a:r>
            <a:r>
              <a:rPr lang="en-US" dirty="0">
                <a:latin typeface="Courier New"/>
                <a:cs typeface="Courier New"/>
              </a:rPr>
              <a:t>("Greyhound");</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410522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Encapsulation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fontScale="62500" lnSpcReduction="20000"/>
          </a:bodyPr>
          <a:lstStyle/>
          <a:p>
            <a:pPr marL="342900" lvl="0" indent="-342900">
              <a:spcBef>
                <a:spcPct val="20000"/>
              </a:spcBef>
              <a:buFont typeface="Arial"/>
              <a:buChar char="•"/>
            </a:pPr>
            <a:r>
              <a:rPr lang="en-US" sz="3200" dirty="0"/>
              <a:t>Encapsulation is the name given to </a:t>
            </a:r>
            <a:r>
              <a:rPr lang="en-US" sz="3200" dirty="0" err="1"/>
              <a:t>OOP(object</a:t>
            </a:r>
            <a:r>
              <a:rPr lang="en-US" sz="3200" dirty="0"/>
              <a:t> oriented </a:t>
            </a:r>
            <a:r>
              <a:rPr lang="en-US" sz="3200" dirty="0" err="1"/>
              <a:t>programming)’s</a:t>
            </a:r>
            <a:r>
              <a:rPr lang="en-US" sz="3200" dirty="0"/>
              <a:t> capability to hide data and instructions inside an object.</a:t>
            </a:r>
          </a:p>
          <a:p>
            <a:pPr marL="342900" lvl="0"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a:solidFill>
                  <a:srgbClr val="000000"/>
                </a:solidFill>
                <a:latin typeface="Courier New"/>
                <a:cs typeface="Courier New"/>
              </a:rPr>
              <a:t>function Box(width, length, height) {</a:t>
            </a:r>
          </a:p>
          <a:p>
            <a:pPr marL="800100" lvl="1" indent="-342900">
              <a:spcBef>
                <a:spcPct val="20000"/>
              </a:spcBef>
            </a:pPr>
            <a:r>
              <a:rPr lang="en-US" sz="2600" b="1" dirty="0">
                <a:solidFill>
                  <a:srgbClr val="000000"/>
                </a:solidFill>
                <a:latin typeface="Courier New"/>
                <a:cs typeface="Courier New"/>
              </a:rPr>
              <a:t>  function volume (</a:t>
            </a:r>
            <a:r>
              <a:rPr lang="en-US" sz="2600" b="1" dirty="0" err="1">
                <a:solidFill>
                  <a:srgbClr val="000000"/>
                </a:solidFill>
                <a:latin typeface="Courier New"/>
                <a:cs typeface="Courier New"/>
              </a:rPr>
              <a:t>a,b,c</a:t>
            </a:r>
            <a:r>
              <a:rPr lang="en-US" sz="2600" b="1" dirty="0">
                <a:solidFill>
                  <a:srgbClr val="000000"/>
                </a:solidFill>
                <a:latin typeface="Courier New"/>
                <a:cs typeface="Courier New"/>
              </a:rPr>
              <a:t>) {</a:t>
            </a:r>
          </a:p>
          <a:p>
            <a:pPr marL="800100" lvl="1" indent="-342900">
              <a:spcBef>
                <a:spcPct val="20000"/>
              </a:spcBef>
            </a:pPr>
            <a:r>
              <a:rPr lang="en-US" sz="2600" b="1" dirty="0">
                <a:solidFill>
                  <a:srgbClr val="000000"/>
                </a:solidFill>
                <a:latin typeface="Courier New"/>
                <a:cs typeface="Courier New"/>
              </a:rPr>
              <a:t>return a * </a:t>
            </a:r>
            <a:r>
              <a:rPr lang="en-US" sz="2600" b="1" dirty="0" err="1">
                <a:solidFill>
                  <a:srgbClr val="000000"/>
                </a:solidFill>
                <a:latin typeface="Courier New"/>
                <a:cs typeface="Courier New"/>
              </a:rPr>
              <a:t>b</a:t>
            </a:r>
            <a:r>
              <a:rPr lang="en-US" sz="2600" b="1" dirty="0">
                <a:solidFill>
                  <a:srgbClr val="000000"/>
                </a:solidFill>
                <a:latin typeface="Courier New"/>
                <a:cs typeface="Courier New"/>
              </a:rPr>
              <a:t>* </a:t>
            </a:r>
            <a:r>
              <a:rPr lang="en-US" sz="2600" b="1" dirty="0" err="1">
                <a:solidFill>
                  <a:srgbClr val="000000"/>
                </a:solidFill>
                <a:latin typeface="Courier New"/>
                <a:cs typeface="Courier New"/>
              </a:rPr>
              <a:t>c</a:t>
            </a:r>
            <a:r>
              <a:rPr lang="en-US" sz="2600" b="1" dirty="0">
                <a:solidFill>
                  <a:srgbClr val="000000"/>
                </a:solidFill>
                <a:latin typeface="Courier New"/>
                <a:cs typeface="Courier New"/>
              </a:rPr>
              <a:t>;</a:t>
            </a:r>
          </a:p>
          <a:p>
            <a:pPr marL="800100" lvl="1" indent="-342900">
              <a:spcBef>
                <a:spcPct val="20000"/>
              </a:spcBef>
            </a:pPr>
            <a:r>
              <a:rPr lang="en-US" sz="2600" b="1" dirty="0">
                <a:solidFill>
                  <a:srgbClr val="000000"/>
                </a:solidFill>
                <a:latin typeface="Courier New"/>
                <a:cs typeface="Courier New"/>
              </a:rPr>
              <a:t>}</a:t>
            </a:r>
          </a:p>
          <a:p>
            <a:pPr marL="800100" lvl="1" indent="-342900">
              <a:spcBef>
                <a:spcPct val="20000"/>
              </a:spcBef>
            </a:pPr>
            <a:r>
              <a:rPr lang="en-US" sz="2600" b="1" dirty="0" err="1">
                <a:solidFill>
                  <a:srgbClr val="000000"/>
                </a:solidFill>
                <a:latin typeface="Courier New"/>
                <a:cs typeface="Courier New"/>
              </a:rPr>
              <a:t>this.boxVolume</a:t>
            </a:r>
            <a:r>
              <a:rPr lang="en-US" sz="2600" b="1" dirty="0">
                <a:solidFill>
                  <a:srgbClr val="000000"/>
                </a:solidFill>
                <a:latin typeface="Courier New"/>
                <a:cs typeface="Courier New"/>
              </a:rPr>
              <a:t> = </a:t>
            </a:r>
            <a:r>
              <a:rPr lang="en-US" sz="2600" b="1" dirty="0" err="1">
                <a:solidFill>
                  <a:srgbClr val="000000"/>
                </a:solidFill>
                <a:latin typeface="Courier New"/>
                <a:cs typeface="Courier New"/>
              </a:rPr>
              <a:t>volume(width</a:t>
            </a:r>
            <a:r>
              <a:rPr lang="en-US" sz="2600" b="1" dirty="0">
                <a:solidFill>
                  <a:srgbClr val="000000"/>
                </a:solidFill>
                <a:latin typeface="Courier New"/>
                <a:cs typeface="Courier New"/>
              </a:rPr>
              <a:t>, length, height);</a:t>
            </a:r>
          </a:p>
          <a:p>
            <a:pPr marL="800100" lvl="1" indent="-342900">
              <a:spcBef>
                <a:spcPct val="20000"/>
              </a:spcBef>
            </a:pPr>
            <a:r>
              <a:rPr lang="en-US" sz="2600" b="1" dirty="0">
                <a:solidFill>
                  <a:srgbClr val="000000"/>
                </a:solidFill>
                <a:latin typeface="Courier New"/>
                <a:cs typeface="Courier New"/>
              </a:rPr>
              <a:t>}</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var</a:t>
            </a:r>
            <a:r>
              <a:rPr lang="en-US" sz="2600" b="1" dirty="0">
                <a:solidFill>
                  <a:srgbClr val="000000"/>
                </a:solidFill>
                <a:latin typeface="Courier New"/>
                <a:cs typeface="Courier New"/>
              </a:rPr>
              <a:t> crate = newBox(5,4,3);</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alert(crate.boxVolume</a:t>
            </a:r>
            <a:r>
              <a:rPr lang="en-US" sz="2600" b="1" dirty="0">
                <a:solidFill>
                  <a:srgbClr val="000000"/>
                </a:solidFill>
                <a:latin typeface="Courier New"/>
                <a:cs typeface="Courier New"/>
              </a:rPr>
              <a:t>); // what is the output? </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alert(volume</a:t>
            </a:r>
            <a:r>
              <a:rPr lang="en-US" sz="2600" b="1" dirty="0">
                <a:solidFill>
                  <a:srgbClr val="000000"/>
                </a:solidFill>
                <a:latin typeface="Courier New"/>
                <a:cs typeface="Courier New"/>
              </a:rPr>
              <a:t> (5,4,3)); // what is the output? </a:t>
            </a:r>
          </a:p>
          <a:p>
            <a:pPr marL="800100" lvl="1" indent="-342900">
              <a:spcBef>
                <a:spcPct val="20000"/>
              </a:spcBef>
            </a:pPr>
            <a:endParaRPr lang="en-US" sz="1946" dirty="0"/>
          </a:p>
          <a:p>
            <a:pPr marL="800100" lvl="1" indent="-342900">
              <a:spcBef>
                <a:spcPct val="20000"/>
              </a:spcBef>
            </a:pPr>
            <a:endParaRPr lang="en-US" sz="1946" dirty="0"/>
          </a:p>
          <a:p>
            <a:pPr marL="800100" lvl="1" indent="-342900">
              <a:spcBef>
                <a:spcPct val="20000"/>
              </a:spcBef>
            </a:pPr>
            <a:r>
              <a:rPr lang="en-US" sz="1946" dirty="0"/>
              <a:t> </a:t>
            </a:r>
          </a:p>
          <a:p>
            <a:pPr marL="342900" lvl="0" indent="-342900">
              <a:spcBef>
                <a:spcPct val="20000"/>
              </a:spcBef>
              <a:buFont typeface="Arial"/>
              <a:buChar char="•"/>
            </a:pP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8251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JS Warm-up exercise 1</a:t>
            </a:r>
            <a:endParaRPr lang="en-US" dirty="0"/>
          </a:p>
        </p:txBody>
      </p:sp>
      <p:sp>
        <p:nvSpPr>
          <p:cNvPr id="3" name="Content Placeholder 2"/>
          <p:cNvSpPr>
            <a:spLocks noGrp="1"/>
          </p:cNvSpPr>
          <p:nvPr>
            <p:ph idx="1"/>
          </p:nvPr>
        </p:nvSpPr>
        <p:spPr/>
        <p:txBody>
          <a:bodyPr>
            <a:normAutofit fontScale="92500" lnSpcReduction="20000"/>
          </a:bodyPr>
          <a:lstStyle/>
          <a:p>
            <a:r>
              <a:rPr lang="en-US" dirty="0"/>
              <a:t>With the Chrome or Firefox console open, write a function named </a:t>
            </a:r>
            <a:r>
              <a:rPr lang="en-US" dirty="0" err="1"/>
              <a:t>crazyCaps</a:t>
            </a:r>
            <a:r>
              <a:rPr lang="en-US" dirty="0"/>
              <a:t> that accepts a string as a parameter and returns a new string with its capitalization altered such that the characters at even index are in lower-case and odd indexes are in the uppercase.   </a:t>
            </a:r>
          </a:p>
          <a:p>
            <a:r>
              <a:rPr lang="en-US" dirty="0"/>
              <a:t>For example: </a:t>
            </a:r>
          </a:p>
          <a:p>
            <a:pPr marL="0" indent="0">
              <a:buNone/>
            </a:pPr>
            <a:r>
              <a:rPr lang="en-US" dirty="0"/>
              <a:t>          </a:t>
            </a:r>
            <a:r>
              <a:rPr lang="en-US" dirty="0" err="1"/>
              <a:t>crazyCaps</a:t>
            </a:r>
            <a:r>
              <a:rPr lang="en-US" dirty="0"/>
              <a:t>('Hey There!!')</a:t>
            </a:r>
          </a:p>
          <a:p>
            <a:pPr lvl="1"/>
            <a:r>
              <a:rPr lang="en-US" dirty="0"/>
              <a:t>"</a:t>
            </a:r>
            <a:r>
              <a:rPr lang="en-US" dirty="0" err="1"/>
              <a:t>hEy</a:t>
            </a:r>
            <a:r>
              <a:rPr lang="en-US" dirty="0"/>
              <a:t> </a:t>
            </a:r>
            <a:r>
              <a:rPr lang="en-US" dirty="0" err="1"/>
              <a:t>tHeRe</a:t>
            </a:r>
            <a:r>
              <a:rPr lang="en-US" dirty="0"/>
              <a:t>!!”</a:t>
            </a:r>
          </a:p>
          <a:p>
            <a:pPr lvl="1"/>
            <a:endParaRPr lang="en-US" dirty="0"/>
          </a:p>
          <a:p>
            <a:pPr lvl="1"/>
            <a:r>
              <a:rPr lang="en-US" dirty="0"/>
              <a:t>Hint: </a:t>
            </a:r>
            <a:r>
              <a:rPr lang="en-US" dirty="0" err="1"/>
              <a:t>s.toLowerCase</a:t>
            </a:r>
            <a:r>
              <a:rPr lang="en-US" dirty="0"/>
              <a:t>()</a:t>
            </a:r>
          </a:p>
          <a:p>
            <a:endParaRPr lang="en-US" dirty="0"/>
          </a:p>
        </p:txBody>
      </p:sp>
    </p:spTree>
    <p:extLst>
      <p:ext uri="{BB962C8B-B14F-4D97-AF65-F5344CB8AC3E}">
        <p14:creationId xmlns:p14="http://schemas.microsoft.com/office/powerpoint/2010/main" val="1302594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Quiz</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7"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a:buFont typeface="Arial"/>
              <a:buNone/>
            </a:pPr>
            <a:r>
              <a:rPr lang="en-US" sz="2400" b="1" dirty="0"/>
              <a:t>Deriving new objects by using the design of currently existing objects is known as: </a:t>
            </a:r>
          </a:p>
          <a:p>
            <a:pPr>
              <a:buFont typeface="Arial"/>
              <a:buNone/>
            </a:pPr>
            <a:endParaRPr lang="en-US" sz="2400" b="1" dirty="0">
              <a:solidFill>
                <a:srgbClr val="FF0000"/>
              </a:solidFill>
            </a:endParaRPr>
          </a:p>
          <a:p>
            <a:pPr>
              <a:buFont typeface="Arial"/>
              <a:buNone/>
            </a:pPr>
            <a:r>
              <a:rPr lang="en-US" sz="2400" b="1" dirty="0">
                <a:solidFill>
                  <a:srgbClr val="FF0000"/>
                </a:solidFill>
              </a:rPr>
              <a:t>A. Encapsulation</a:t>
            </a:r>
          </a:p>
          <a:p>
            <a:pPr>
              <a:buFont typeface="Arial"/>
              <a:buNone/>
            </a:pPr>
            <a:endParaRPr lang="en-US" sz="2400" b="1" dirty="0">
              <a:solidFill>
                <a:srgbClr val="FF0000"/>
              </a:solidFill>
            </a:endParaRPr>
          </a:p>
          <a:p>
            <a:pPr>
              <a:buFont typeface="Arial"/>
              <a:buNone/>
            </a:pPr>
            <a:r>
              <a:rPr lang="en-US" sz="2400" b="1" dirty="0">
                <a:solidFill>
                  <a:srgbClr val="FF0000"/>
                </a:solidFill>
              </a:rPr>
              <a:t>B. Inheritance</a:t>
            </a:r>
          </a:p>
          <a:p>
            <a:pPr>
              <a:buFont typeface="Arial"/>
              <a:buNone/>
            </a:pPr>
            <a:endParaRPr lang="en-US" sz="2400" b="1" dirty="0">
              <a:solidFill>
                <a:srgbClr val="FF0000"/>
              </a:solidFill>
            </a:endParaRPr>
          </a:p>
          <a:p>
            <a:pPr>
              <a:buFont typeface="Arial"/>
              <a:buNone/>
            </a:pPr>
            <a:r>
              <a:rPr lang="en-US" sz="2400" b="1" dirty="0">
                <a:solidFill>
                  <a:srgbClr val="FF0000"/>
                </a:solidFill>
              </a:rPr>
              <a:t>S. Instantiation</a:t>
            </a:r>
            <a:endParaRPr lang="en-US" sz="2400"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Tree>
    <p:extLst>
      <p:ext uri="{BB962C8B-B14F-4D97-AF65-F5344CB8AC3E}">
        <p14:creationId xmlns:p14="http://schemas.microsoft.com/office/powerpoint/2010/main" val="3652388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Using feature detection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10"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lvl="1">
              <a:buFont typeface="Arial"/>
              <a:buNone/>
            </a:pPr>
            <a:r>
              <a:rPr lang="en-US" dirty="0" err="1"/>
              <a:t>typeOf</a:t>
            </a:r>
            <a:r>
              <a:rPr lang="en-US" dirty="0"/>
              <a:t> operator in </a:t>
            </a:r>
            <a:r>
              <a:rPr lang="en-US" dirty="0" err="1"/>
              <a:t>JavaSript</a:t>
            </a:r>
            <a:r>
              <a:rPr lang="en-US" dirty="0"/>
              <a:t> allows you  to probe the data type of its operand, such as weather a variable is string, number, object, function, </a:t>
            </a:r>
            <a:r>
              <a:rPr lang="en-US" dirty="0" err="1"/>
              <a:t>boolean</a:t>
            </a:r>
            <a:r>
              <a:rPr lang="en-US" dirty="0"/>
              <a:t>, etc. </a:t>
            </a:r>
          </a:p>
          <a:p>
            <a:pPr lvl="1">
              <a:buFont typeface="Arial"/>
              <a:buNone/>
            </a:pPr>
            <a:endParaRPr lang="en-US" dirty="0"/>
          </a:p>
          <a:p>
            <a:pPr lvl="1">
              <a:buFont typeface="Arial"/>
              <a:buNone/>
            </a:pPr>
            <a:r>
              <a:rPr lang="en-US" dirty="0"/>
              <a:t> </a:t>
            </a:r>
          </a:p>
          <a:p>
            <a:pPr>
              <a:buFont typeface="Arial"/>
              <a:buNone/>
            </a:pPr>
            <a:endParaRPr lang="en-US" sz="2400"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
        <p:nvSpPr>
          <p:cNvPr id="11" name="Rectangle 10"/>
          <p:cNvSpPr/>
          <p:nvPr/>
        </p:nvSpPr>
        <p:spPr>
          <a:xfrm>
            <a:off x="1244600" y="3911600"/>
            <a:ext cx="5308600" cy="2031325"/>
          </a:xfrm>
          <a:prstGeom prst="rect">
            <a:avLst/>
          </a:prstGeom>
        </p:spPr>
        <p:txBody>
          <a:bodyPr wrap="square">
            <a:spAutoFit/>
          </a:bodyPr>
          <a:lstStyle/>
          <a:p>
            <a:r>
              <a:rPr lang="en-US" dirty="0" err="1"/>
              <a:t>var</a:t>
            </a:r>
            <a:r>
              <a:rPr lang="en-US" dirty="0"/>
              <a:t> </a:t>
            </a:r>
            <a:r>
              <a:rPr lang="en-US" dirty="0" err="1"/>
              <a:t>myvar</a:t>
            </a:r>
            <a:r>
              <a:rPr lang="en-US" dirty="0"/>
              <a:t>=5</a:t>
            </a:r>
          </a:p>
          <a:p>
            <a:r>
              <a:rPr lang="en-US" dirty="0" err="1"/>
              <a:t>alert(typeof</a:t>
            </a:r>
            <a:r>
              <a:rPr lang="en-US" dirty="0"/>
              <a:t> </a:t>
            </a:r>
            <a:r>
              <a:rPr lang="en-US" dirty="0" err="1"/>
              <a:t>myvar</a:t>
            </a:r>
            <a:r>
              <a:rPr lang="en-US" dirty="0"/>
              <a:t>) //alerts "number”</a:t>
            </a:r>
          </a:p>
          <a:p>
            <a:endParaRPr lang="en-US" dirty="0"/>
          </a:p>
          <a:p>
            <a:r>
              <a:rPr lang="en-US" dirty="0"/>
              <a:t>if (</a:t>
            </a:r>
            <a:r>
              <a:rPr lang="en-US" dirty="0" err="1"/>
              <a:t>typeof</a:t>
            </a:r>
            <a:r>
              <a:rPr lang="en-US" dirty="0"/>
              <a:t> </a:t>
            </a:r>
            <a:r>
              <a:rPr lang="en-US" dirty="0" err="1"/>
              <a:t>x</a:t>
            </a:r>
            <a:r>
              <a:rPr lang="en-US" dirty="0"/>
              <a:t>=="undefined")</a:t>
            </a:r>
          </a:p>
          <a:p>
            <a:r>
              <a:rPr lang="en-US" dirty="0" err="1"/>
              <a:t>alert("Variable</a:t>
            </a:r>
            <a:r>
              <a:rPr lang="en-US" dirty="0"/>
              <a:t> </a:t>
            </a:r>
            <a:r>
              <a:rPr lang="en-US" dirty="0" err="1"/>
              <a:t>x</a:t>
            </a:r>
            <a:r>
              <a:rPr lang="en-US" dirty="0"/>
              <a:t> doesn't exist)</a:t>
            </a:r>
          </a:p>
          <a:p>
            <a:r>
              <a:rPr lang="en-US" dirty="0"/>
              <a:t>else</a:t>
            </a:r>
          </a:p>
          <a:p>
            <a:r>
              <a:rPr lang="en-US" dirty="0"/>
              <a:t>// continue with script</a:t>
            </a:r>
          </a:p>
        </p:txBody>
      </p:sp>
    </p:spTree>
    <p:extLst>
      <p:ext uri="{BB962C8B-B14F-4D97-AF65-F5344CB8AC3E}">
        <p14:creationId xmlns:p14="http://schemas.microsoft.com/office/powerpoint/2010/main" val="3162078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Quiz: type of</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9"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lvl="1">
              <a:buFont typeface="Arial"/>
              <a:buNone/>
            </a:pPr>
            <a:r>
              <a:rPr lang="en-US" dirty="0"/>
              <a:t>What are the outputs of the following commands:</a:t>
            </a:r>
          </a:p>
          <a:p>
            <a:pPr lvl="1">
              <a:buFont typeface="Arial"/>
              <a:buNone/>
            </a:pPr>
            <a:r>
              <a:rPr lang="en-US" sz="2400" dirty="0" err="1">
                <a:solidFill>
                  <a:srgbClr val="FF0000"/>
                </a:solidFill>
              </a:rPr>
              <a:t>typeof</a:t>
            </a:r>
            <a:r>
              <a:rPr lang="en-US" sz="2400" dirty="0">
                <a:solidFill>
                  <a:srgbClr val="FF0000"/>
                </a:solidFill>
              </a:rPr>
              <a:t> {a:1}</a:t>
            </a:r>
          </a:p>
          <a:p>
            <a:pPr lvl="1">
              <a:buFont typeface="Arial"/>
              <a:buNone/>
            </a:pPr>
            <a:r>
              <a:rPr lang="en-US" dirty="0" err="1">
                <a:solidFill>
                  <a:srgbClr val="FF0000"/>
                </a:solidFill>
              </a:rPr>
              <a:t>typeof</a:t>
            </a:r>
            <a:r>
              <a:rPr lang="en-US" dirty="0">
                <a:solidFill>
                  <a:srgbClr val="FF0000"/>
                </a:solidFill>
              </a:rPr>
              <a:t> 4E-3;</a:t>
            </a:r>
          </a:p>
          <a:p>
            <a:pPr lvl="1">
              <a:buFont typeface="Arial"/>
              <a:buNone/>
            </a:pPr>
            <a:r>
              <a:rPr lang="en-US" dirty="0" err="1">
                <a:solidFill>
                  <a:srgbClr val="FF0000"/>
                </a:solidFill>
              </a:rPr>
              <a:t>typeof</a:t>
            </a:r>
            <a:r>
              <a:rPr lang="en-US" dirty="0">
                <a:solidFill>
                  <a:srgbClr val="FF0000"/>
                </a:solidFill>
              </a:rPr>
              <a:t>  true; </a:t>
            </a:r>
          </a:p>
          <a:p>
            <a:pPr lvl="1">
              <a:buFont typeface="Arial"/>
              <a:buNone/>
            </a:pPr>
            <a:r>
              <a:rPr lang="en-US" dirty="0" err="1">
                <a:solidFill>
                  <a:srgbClr val="FF0000"/>
                </a:solidFill>
              </a:rPr>
              <a:t>typeof</a:t>
            </a:r>
            <a:r>
              <a:rPr lang="en-US" dirty="0">
                <a:solidFill>
                  <a:srgbClr val="FF0000"/>
                </a:solidFill>
              </a:rPr>
              <a:t>  “”; </a:t>
            </a:r>
          </a:p>
          <a:p>
            <a:pPr lvl="1">
              <a:buFont typeface="Arial"/>
              <a:buNone/>
            </a:pPr>
            <a:r>
              <a:rPr lang="en-US" dirty="0" err="1">
                <a:solidFill>
                  <a:srgbClr val="FF0000"/>
                </a:solidFill>
              </a:rPr>
              <a:t>typeof</a:t>
            </a:r>
            <a:r>
              <a:rPr lang="en-US" dirty="0">
                <a:solidFill>
                  <a:srgbClr val="FF0000"/>
                </a:solidFill>
              </a:rPr>
              <a:t> “hello world”</a:t>
            </a:r>
          </a:p>
          <a:p>
            <a:pPr lvl="1">
              <a:buFont typeface="Arial"/>
              <a:buNone/>
            </a:pPr>
            <a:r>
              <a:rPr lang="en-US" dirty="0" err="1">
                <a:solidFill>
                  <a:srgbClr val="FF0000"/>
                </a:solidFill>
              </a:rPr>
              <a:t>typeof</a:t>
            </a:r>
            <a:r>
              <a:rPr lang="en-US" dirty="0">
                <a:solidFill>
                  <a:srgbClr val="FF0000"/>
                </a:solidFill>
              </a:rPr>
              <a:t> </a:t>
            </a:r>
            <a:r>
              <a:rPr lang="en-US" dirty="0" err="1">
                <a:solidFill>
                  <a:srgbClr val="FF0000"/>
                </a:solidFill>
              </a:rPr>
              <a:t>Math.tan</a:t>
            </a:r>
            <a:endParaRPr lang="en-US" dirty="0">
              <a:solidFill>
                <a:srgbClr val="FF0000"/>
              </a:solidFill>
            </a:endParaRPr>
          </a:p>
          <a:p>
            <a:pPr lvl="1">
              <a:buFont typeface="Arial"/>
              <a:buNone/>
            </a:pPr>
            <a:r>
              <a:rPr lang="en-US" dirty="0" err="1">
                <a:solidFill>
                  <a:srgbClr val="FF0000"/>
                </a:solidFill>
              </a:rPr>
              <a:t>typeof</a:t>
            </a:r>
            <a:r>
              <a:rPr lang="en-US" dirty="0">
                <a:solidFill>
                  <a:srgbClr val="FF0000"/>
                </a:solidFill>
              </a:rPr>
              <a:t> </a:t>
            </a:r>
            <a:r>
              <a:rPr lang="en-US" dirty="0" err="1">
                <a:solidFill>
                  <a:srgbClr val="FF0000"/>
                </a:solidFill>
              </a:rPr>
              <a:t>abc</a:t>
            </a:r>
            <a:endParaRPr lang="en-US" dirty="0">
              <a:solidFill>
                <a:srgbClr val="FF0000"/>
              </a:solidFill>
            </a:endParaRPr>
          </a:p>
          <a:p>
            <a:pPr lvl="1">
              <a:buFont typeface="Arial"/>
              <a:buNone/>
            </a:pPr>
            <a:r>
              <a:rPr lang="en-US" dirty="0" err="1">
                <a:solidFill>
                  <a:srgbClr val="FF0000"/>
                </a:solidFill>
              </a:rPr>
              <a:t>typeof</a:t>
            </a:r>
            <a:r>
              <a:rPr lang="en-US" dirty="0">
                <a:solidFill>
                  <a:srgbClr val="FF0000"/>
                </a:solidFill>
              </a:rPr>
              <a:t> (“4” + 7);</a:t>
            </a: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Tree>
    <p:extLst>
      <p:ext uri="{BB962C8B-B14F-4D97-AF65-F5344CB8AC3E}">
        <p14:creationId xmlns:p14="http://schemas.microsoft.com/office/powerpoint/2010/main" val="269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exercise 3</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TextBox 5"/>
          <p:cNvSpPr txBox="1"/>
          <p:nvPr/>
        </p:nvSpPr>
        <p:spPr>
          <a:xfrm>
            <a:off x="457199" y="1245165"/>
            <a:ext cx="8582213" cy="5262979"/>
          </a:xfrm>
          <a:prstGeom prst="rect">
            <a:avLst/>
          </a:prstGeom>
          <a:noFill/>
        </p:spPr>
        <p:txBody>
          <a:bodyPr wrap="square" rtlCol="0">
            <a:spAutoFit/>
          </a:bodyPr>
          <a:lstStyle/>
          <a:p>
            <a:pPr marL="285750" indent="-285750">
              <a:buFont typeface="Arial"/>
              <a:buChar char="•"/>
            </a:pPr>
            <a:r>
              <a:rPr lang="en-US" sz="2400" dirty="0"/>
              <a:t>Write a JavaScript program to list the property of the following sample object:</a:t>
            </a:r>
          </a:p>
          <a:p>
            <a:pPr marL="285750" indent="-285750">
              <a:buFont typeface="Arial"/>
              <a:buChar char="•"/>
            </a:pPr>
            <a:endParaRPr lang="en-US" sz="2400" dirty="0"/>
          </a:p>
          <a:p>
            <a:pPr marL="285750" indent="-285750">
              <a:buFont typeface="Arial"/>
              <a:buChar char="•"/>
            </a:pPr>
            <a:r>
              <a:rPr lang="en-US" sz="2400" dirty="0"/>
              <a:t>let student = {</a:t>
            </a:r>
          </a:p>
          <a:p>
            <a:pPr lvl="1"/>
            <a:r>
              <a:rPr lang="en-US" sz="2400" dirty="0"/>
              <a:t>Name: “Jenny Klein”</a:t>
            </a:r>
          </a:p>
          <a:p>
            <a:pPr lvl="1"/>
            <a:r>
              <a:rPr lang="en-US" sz="2400" dirty="0"/>
              <a:t>Class: “ Senior”</a:t>
            </a:r>
          </a:p>
          <a:p>
            <a:pPr lvl="1"/>
            <a:r>
              <a:rPr lang="en-US" sz="2400" dirty="0"/>
              <a:t>AUID: “ 31635”</a:t>
            </a:r>
          </a:p>
          <a:p>
            <a:pPr lvl="1"/>
            <a:r>
              <a:rPr lang="en-US" sz="2400" dirty="0"/>
              <a:t>Hobby: “writing code”</a:t>
            </a:r>
          </a:p>
          <a:p>
            <a:pPr lvl="1"/>
            <a:r>
              <a:rPr lang="en-US" sz="2400" dirty="0"/>
              <a:t>};</a:t>
            </a:r>
          </a:p>
          <a:p>
            <a:pPr lvl="1"/>
            <a:endParaRPr lang="en-US" sz="2400" dirty="0"/>
          </a:p>
          <a:p>
            <a:pPr lvl="1"/>
            <a:r>
              <a:rPr lang="en-US" sz="2400" dirty="0"/>
              <a:t>Sample output: name, Class, AU ID,  Hobby</a:t>
            </a:r>
          </a:p>
          <a:p>
            <a:pPr lvl="1"/>
            <a:r>
              <a:rPr lang="en-US" sz="2400" dirty="0"/>
              <a:t>Hint: write a function to  output the list of property. E.G. you can use </a:t>
            </a:r>
            <a:r>
              <a:rPr lang="en-US" sz="2400" dirty="0" err="1"/>
              <a:t>string.push</a:t>
            </a:r>
            <a:r>
              <a:rPr lang="en-US" sz="2400" dirty="0"/>
              <a:t>() to  append to an empty array and then print out the array.</a:t>
            </a:r>
          </a:p>
        </p:txBody>
      </p:sp>
    </p:spTree>
    <p:extLst>
      <p:ext uri="{BB962C8B-B14F-4D97-AF65-F5344CB8AC3E}">
        <p14:creationId xmlns:p14="http://schemas.microsoft.com/office/powerpoint/2010/main" val="211536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exercise 4</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TextBox 5"/>
          <p:cNvSpPr txBox="1"/>
          <p:nvPr/>
        </p:nvSpPr>
        <p:spPr>
          <a:xfrm>
            <a:off x="457199" y="1245165"/>
            <a:ext cx="8033393" cy="5139870"/>
          </a:xfrm>
          <a:prstGeom prst="rect">
            <a:avLst/>
          </a:prstGeom>
          <a:noFill/>
        </p:spPr>
        <p:txBody>
          <a:bodyPr wrap="square" rtlCol="0">
            <a:spAutoFit/>
          </a:bodyPr>
          <a:lstStyle/>
          <a:p>
            <a:pPr marL="285750" indent="-285750">
              <a:buFont typeface="Arial"/>
              <a:buChar char="•"/>
            </a:pPr>
            <a:r>
              <a:rPr lang="en-US" sz="2400" dirty="0"/>
              <a:t>Write a JavaScript program to display the reading status (i.e. display book name, author name, and reading status) of the following books. </a:t>
            </a:r>
          </a:p>
          <a:p>
            <a:r>
              <a:rPr lang="en-US" sz="1600" dirty="0"/>
              <a:t>let library = [   </a:t>
            </a:r>
          </a:p>
          <a:p>
            <a:r>
              <a:rPr lang="en-US" sz="1600" dirty="0"/>
              <a:t>    {  </a:t>
            </a:r>
          </a:p>
          <a:p>
            <a:r>
              <a:rPr lang="en-US" sz="1600" dirty="0"/>
              <a:t>        title: 'Bill Gates',  </a:t>
            </a:r>
          </a:p>
          <a:p>
            <a:r>
              <a:rPr lang="en-US" sz="1600" dirty="0"/>
              <a:t>        author: 'The Road Ahead',  </a:t>
            </a:r>
          </a:p>
          <a:p>
            <a:r>
              <a:rPr lang="en-US" sz="1600" dirty="0"/>
              <a:t>        </a:t>
            </a:r>
            <a:r>
              <a:rPr lang="en-US" sz="1600" dirty="0" err="1"/>
              <a:t>readingStatus</a:t>
            </a:r>
            <a:r>
              <a:rPr lang="en-US" sz="1600" dirty="0"/>
              <a:t>: true  </a:t>
            </a:r>
          </a:p>
          <a:p>
            <a:r>
              <a:rPr lang="en-US" sz="1600" dirty="0"/>
              <a:t>    },  </a:t>
            </a:r>
          </a:p>
          <a:p>
            <a:r>
              <a:rPr lang="en-US" sz="1600" dirty="0"/>
              <a:t>    {  </a:t>
            </a:r>
          </a:p>
          <a:p>
            <a:r>
              <a:rPr lang="en-US" sz="1600" dirty="0"/>
              <a:t>        title: 'Steve Jobs',  </a:t>
            </a:r>
          </a:p>
          <a:p>
            <a:r>
              <a:rPr lang="en-US" sz="1600" dirty="0"/>
              <a:t>        author: 'Walter Isaacson',  </a:t>
            </a:r>
          </a:p>
          <a:p>
            <a:r>
              <a:rPr lang="en-US" sz="1600" dirty="0"/>
              <a:t>        </a:t>
            </a:r>
            <a:r>
              <a:rPr lang="en-US" sz="1600" dirty="0" err="1"/>
              <a:t>readingStatus</a:t>
            </a:r>
            <a:r>
              <a:rPr lang="en-US" sz="1600" dirty="0"/>
              <a:t>: true  </a:t>
            </a:r>
          </a:p>
          <a:p>
            <a:r>
              <a:rPr lang="en-US" sz="1600" dirty="0"/>
              <a:t>    },  </a:t>
            </a:r>
          </a:p>
          <a:p>
            <a:r>
              <a:rPr lang="en-US" sz="1600" dirty="0"/>
              <a:t>    {  </a:t>
            </a:r>
          </a:p>
          <a:p>
            <a:r>
              <a:rPr lang="en-US" sz="1600" dirty="0"/>
              <a:t>        title: '</a:t>
            </a:r>
            <a:r>
              <a:rPr lang="en-US" sz="1600" dirty="0" err="1"/>
              <a:t>Mockingjay</a:t>
            </a:r>
            <a:r>
              <a:rPr lang="en-US" sz="1600" dirty="0"/>
              <a:t>: The Final Book of The Hunger Games',  </a:t>
            </a:r>
          </a:p>
          <a:p>
            <a:r>
              <a:rPr lang="en-US" sz="1600" dirty="0"/>
              <a:t>        author: 'Suzanne Collins',  </a:t>
            </a:r>
          </a:p>
          <a:p>
            <a:r>
              <a:rPr lang="en-US" sz="1600" dirty="0"/>
              <a:t>        </a:t>
            </a:r>
            <a:r>
              <a:rPr lang="en-US" sz="1600" dirty="0" err="1"/>
              <a:t>readingStatus</a:t>
            </a:r>
            <a:r>
              <a:rPr lang="en-US" sz="1600" dirty="0"/>
              <a:t>: false  </a:t>
            </a:r>
          </a:p>
          <a:p>
            <a:r>
              <a:rPr lang="en-US" sz="1600" dirty="0"/>
              <a:t>    }]; </a:t>
            </a:r>
          </a:p>
        </p:txBody>
      </p:sp>
    </p:spTree>
    <p:extLst>
      <p:ext uri="{BB962C8B-B14F-4D97-AF65-F5344CB8AC3E}">
        <p14:creationId xmlns:p14="http://schemas.microsoft.com/office/powerpoint/2010/main" val="214565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Exercise 4: using prototype to extend existing JavaScript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638958" y="1769957"/>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You can implement  a </a:t>
            </a:r>
            <a:r>
              <a:rPr lang="en-US" dirty="0" err="1"/>
              <a:t>String.prototype.backwards</a:t>
            </a:r>
            <a:r>
              <a:rPr lang="en-US" dirty="0"/>
              <a:t> methods that returns a reversed version of any string you supply. </a:t>
            </a:r>
          </a:p>
          <a:p>
            <a:pPr marL="0" indent="0">
              <a:buFont typeface="Arial"/>
              <a:buNone/>
            </a:pPr>
            <a:r>
              <a:rPr lang="en-US" dirty="0"/>
              <a:t>Here is your starter .</a:t>
            </a:r>
            <a:r>
              <a:rPr lang="en-US" dirty="0" err="1"/>
              <a:t>js</a:t>
            </a:r>
            <a:r>
              <a:rPr lang="en-US" dirty="0"/>
              <a:t> code: </a:t>
            </a:r>
          </a:p>
          <a:p>
            <a:pPr marL="0" indent="0">
              <a:buFont typeface="Arial"/>
              <a:buNone/>
            </a:pPr>
            <a:endParaRPr lang="en-US" dirty="0"/>
          </a:p>
          <a:p>
            <a:pPr marL="0" indent="0">
              <a:buNone/>
            </a:pPr>
            <a:r>
              <a:rPr lang="en-US" dirty="0"/>
              <a:t>	</a:t>
            </a:r>
            <a:r>
              <a:rPr lang="en-US" dirty="0">
                <a:latin typeface="Courier New"/>
                <a:cs typeface="Courier New"/>
              </a:rPr>
              <a:t>&lt;script type="text/</a:t>
            </a:r>
            <a:r>
              <a:rPr lang="en-US" dirty="0" err="1">
                <a:latin typeface="Courier New"/>
                <a:cs typeface="Courier New"/>
              </a:rPr>
              <a:t>javascript</a:t>
            </a:r>
            <a:r>
              <a:rPr lang="en-US" dirty="0">
                <a:latin typeface="Courier New"/>
                <a:cs typeface="Courier New"/>
              </a:rPr>
              <a:t>"&gt;</a:t>
            </a:r>
          </a:p>
          <a:p>
            <a:pPr marL="0" indent="0">
              <a:buNone/>
            </a:pPr>
            <a:r>
              <a:rPr lang="en-US" dirty="0">
                <a:latin typeface="Courier New"/>
                <a:cs typeface="Courier New"/>
              </a:rPr>
              <a:t>	</a:t>
            </a:r>
            <a:r>
              <a:rPr lang="en-US" dirty="0" err="1">
                <a:latin typeface="Courier New"/>
                <a:cs typeface="Courier New"/>
              </a:rPr>
              <a:t>var</a:t>
            </a:r>
            <a:r>
              <a:rPr lang="en-US" dirty="0">
                <a:latin typeface="Courier New"/>
                <a:cs typeface="Courier New"/>
              </a:rPr>
              <a:t> </a:t>
            </a:r>
            <a:r>
              <a:rPr lang="en-US" dirty="0" err="1">
                <a:latin typeface="Courier New"/>
                <a:cs typeface="Courier New"/>
              </a:rPr>
              <a:t>inString</a:t>
            </a:r>
            <a:r>
              <a:rPr lang="en-US" dirty="0">
                <a:latin typeface="Courier New"/>
                <a:cs typeface="Courier New"/>
              </a:rPr>
              <a:t> = prompt("Enter your test string");</a:t>
            </a:r>
          </a:p>
          <a:p>
            <a:pPr marL="0" indent="0">
              <a:buNone/>
            </a:pPr>
            <a:r>
              <a:rPr lang="en-US" dirty="0">
                <a:latin typeface="Courier New"/>
                <a:cs typeface="Courier New"/>
              </a:rPr>
              <a:t>	</a:t>
            </a:r>
            <a:r>
              <a:rPr lang="en-US" dirty="0" err="1">
                <a:latin typeface="Courier New"/>
                <a:cs typeface="Courier New"/>
              </a:rPr>
              <a:t>document.write</a:t>
            </a:r>
            <a:r>
              <a:rPr lang="en-US" dirty="0">
                <a:latin typeface="Courier New"/>
                <a:cs typeface="Courier New"/>
              </a:rPr>
              <a:t>(</a:t>
            </a:r>
            <a:r>
              <a:rPr lang="en-US" dirty="0" err="1">
                <a:latin typeface="Courier New"/>
                <a:cs typeface="Courier New"/>
              </a:rPr>
              <a:t>inString.backwards</a:t>
            </a:r>
            <a:r>
              <a:rPr lang="en-US" dirty="0">
                <a:latin typeface="Courier New"/>
                <a:cs typeface="Courier New"/>
              </a:rPr>
              <a:t>());</a:t>
            </a:r>
          </a:p>
          <a:p>
            <a:pPr marL="0" indent="0">
              <a:buNone/>
            </a:pPr>
            <a:r>
              <a:rPr lang="en-US" dirty="0">
                <a:latin typeface="Courier New"/>
                <a:cs typeface="Courier New"/>
              </a:rPr>
              <a:t>	&lt;/script&gt;</a:t>
            </a:r>
          </a:p>
        </p:txBody>
      </p:sp>
    </p:spTree>
    <p:extLst>
      <p:ext uri="{BB962C8B-B14F-4D97-AF65-F5344CB8AC3E}">
        <p14:creationId xmlns:p14="http://schemas.microsoft.com/office/powerpoint/2010/main" val="2092541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5</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fontScale="85000" lnSpcReduction="20000"/>
          </a:bodyPr>
          <a:lstStyle/>
          <a:p>
            <a:pPr marL="457200" indent="-457200"/>
            <a:r>
              <a:rPr lang="en-US" sz="2400" dirty="0"/>
              <a:t>Write a constructor function for a card object with properties suit (diamonds, hearts, spades, or clubs) and face (ace, 1, 2,…king).</a:t>
            </a:r>
          </a:p>
          <a:p>
            <a:pPr marL="0" indent="0">
              <a:buNone/>
            </a:pPr>
            <a:endParaRPr lang="en-US" sz="2400" dirty="0"/>
          </a:p>
          <a:p>
            <a:pPr marL="457200" indent="-457200"/>
            <a:r>
              <a:rPr lang="en-US" sz="2400" dirty="0"/>
              <a:t>Add methods to set the values of suit and face. </a:t>
            </a:r>
          </a:p>
          <a:p>
            <a:pPr marL="0" indent="0">
              <a:buNone/>
            </a:pPr>
            <a:endParaRPr lang="en-US" sz="2400" dirty="0"/>
          </a:p>
          <a:p>
            <a:pPr marL="457200" indent="-457200"/>
            <a:r>
              <a:rPr lang="en-US" sz="2400" dirty="0"/>
              <a:t>Hint: alert  the </a:t>
            </a:r>
            <a:r>
              <a:rPr lang="en-US" sz="2400" dirty="0" err="1"/>
              <a:t>suitName</a:t>
            </a:r>
            <a:r>
              <a:rPr lang="en-US" sz="2400" dirty="0"/>
              <a:t> and the </a:t>
            </a:r>
            <a:r>
              <a:rPr lang="en-US" sz="2400" dirty="0" err="1"/>
              <a:t>faceName</a:t>
            </a:r>
            <a:r>
              <a:rPr lang="en-US" sz="2400" dirty="0"/>
              <a:t> into the screen when you set the new values of suit and face. </a:t>
            </a:r>
            <a:endParaRPr lang="en-US" sz="2400" dirty="0">
              <a:solidFill>
                <a:srgbClr val="FF0000"/>
              </a:solidFill>
            </a:endParaRPr>
          </a:p>
          <a:p>
            <a:pPr marL="0" indent="0">
              <a:buNone/>
            </a:pPr>
            <a:endParaRPr lang="en-US" sz="2400" dirty="0"/>
          </a:p>
          <a:p>
            <a:pPr marL="0" indent="0">
              <a:buNone/>
            </a:pPr>
            <a:r>
              <a:rPr lang="en-US" sz="2400" dirty="0"/>
              <a:t>Inside the constructor: </a:t>
            </a:r>
          </a:p>
          <a:p>
            <a:pPr marL="0" indent="0">
              <a:buNone/>
            </a:pPr>
            <a:endParaRPr lang="en-US" sz="2400" dirty="0"/>
          </a:p>
          <a:p>
            <a:pPr marL="0" indent="0">
              <a:buNone/>
            </a:pPr>
            <a:r>
              <a:rPr lang="en-US" sz="2400" dirty="0"/>
              <a:t>     </a:t>
            </a:r>
            <a:r>
              <a:rPr lang="en-US" sz="2400" dirty="0" err="1"/>
              <a:t>this.setValues</a:t>
            </a:r>
            <a:r>
              <a:rPr lang="en-US" sz="2400" dirty="0"/>
              <a:t> = function(</a:t>
            </a:r>
            <a:r>
              <a:rPr lang="en-US" sz="2400" dirty="0" err="1"/>
              <a:t>suitName</a:t>
            </a:r>
            <a:r>
              <a:rPr lang="en-US" sz="2400" dirty="0"/>
              <a:t>, </a:t>
            </a:r>
            <a:r>
              <a:rPr lang="en-US" sz="2400" dirty="0" err="1"/>
              <a:t>faceName</a:t>
            </a:r>
            <a:r>
              <a:rPr lang="en-US" sz="2400" dirty="0"/>
              <a:t>) {</a:t>
            </a:r>
          </a:p>
          <a:p>
            <a:pPr marL="0" indent="0">
              <a:buNone/>
            </a:pPr>
            <a:r>
              <a:rPr lang="en-US" sz="2400" dirty="0"/>
              <a:t>}</a:t>
            </a:r>
          </a:p>
          <a:p>
            <a:pPr marL="0" indent="0">
              <a:buNone/>
            </a:pPr>
            <a:endParaRPr lang="en-US" sz="2400" dirty="0"/>
          </a:p>
          <a:p>
            <a:pPr marL="0" indent="0">
              <a:buNone/>
            </a:pPr>
            <a:r>
              <a:rPr lang="en-US" sz="2400" dirty="0" err="1"/>
              <a:t>var</a:t>
            </a:r>
            <a:r>
              <a:rPr lang="en-US" sz="2400" dirty="0"/>
              <a:t> myCard1 = new Card(“space”, “ace”) </a:t>
            </a:r>
          </a:p>
          <a:p>
            <a:pPr marL="0" indent="0">
              <a:buNone/>
            </a:pPr>
            <a:r>
              <a:rPr lang="en-US" sz="2400" dirty="0" err="1"/>
              <a:t>myCard.setValues</a:t>
            </a:r>
            <a:r>
              <a:rPr lang="en-US" sz="2400" dirty="0"/>
              <a:t> (“Hearts”, “12”)</a:t>
            </a:r>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709112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5</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fontScale="62500" lnSpcReduction="20000"/>
          </a:bodyPr>
          <a:lstStyle/>
          <a:p>
            <a:pPr marL="0" indent="0">
              <a:buNone/>
            </a:pPr>
            <a:endParaRPr lang="en-US" sz="2400" dirty="0"/>
          </a:p>
          <a:p>
            <a:pPr marL="0" indent="0">
              <a:buNone/>
            </a:pPr>
            <a:r>
              <a:rPr lang="en-US" sz="2400" dirty="0"/>
              <a:t>Write a JavaScript program to get the volume of a Cylinder with four decimal places using object class. </a:t>
            </a:r>
          </a:p>
          <a:p>
            <a:pPr marL="0" indent="0">
              <a:buNone/>
            </a:pPr>
            <a:endParaRPr lang="en-US" sz="2400" dirty="0"/>
          </a:p>
          <a:p>
            <a:pPr marL="0" indent="0">
              <a:buNone/>
            </a:pPr>
            <a:r>
              <a:rPr lang="en-US" sz="2400" dirty="0"/>
              <a:t>Volume of a cylinder is V = pi r ^2 h</a:t>
            </a:r>
          </a:p>
          <a:p>
            <a:pPr marL="0" indent="0">
              <a:buNone/>
            </a:pPr>
            <a:endParaRPr lang="en-US" sz="2400" dirty="0"/>
          </a:p>
          <a:p>
            <a:pPr marL="0" indent="0">
              <a:buNone/>
            </a:pPr>
            <a:r>
              <a:rPr lang="en-US" sz="2400" dirty="0"/>
              <a:t>Hint: create a Cylinder class that takes height and radius and use prototype to add the Volume function. </a:t>
            </a:r>
          </a:p>
          <a:p>
            <a:pPr marL="0" indent="0">
              <a:buNone/>
            </a:pPr>
            <a:endParaRPr lang="en-US" sz="2400" dirty="0"/>
          </a:p>
          <a:p>
            <a:pPr marL="0" indent="0">
              <a:buNone/>
            </a:pPr>
            <a:r>
              <a:rPr lang="en-US" sz="2400" dirty="0"/>
              <a:t>//You shall create a new Cylinder object by:</a:t>
            </a:r>
          </a:p>
          <a:p>
            <a:pPr marL="0" indent="0">
              <a:buNone/>
            </a:pPr>
            <a:r>
              <a:rPr lang="en-US" sz="2400" dirty="0" err="1"/>
              <a:t>var</a:t>
            </a:r>
            <a:r>
              <a:rPr lang="en-US" sz="2400" dirty="0"/>
              <a:t> </a:t>
            </a:r>
            <a:r>
              <a:rPr lang="en-US" sz="2400" dirty="0" err="1"/>
              <a:t>cyl</a:t>
            </a:r>
            <a:r>
              <a:rPr lang="en-US" sz="2400" dirty="0"/>
              <a:t> = new Cylinder (7,4);</a:t>
            </a:r>
          </a:p>
          <a:p>
            <a:pPr marL="0" indent="0">
              <a:buNone/>
            </a:pPr>
            <a:endParaRPr lang="en-US" sz="2400" dirty="0"/>
          </a:p>
          <a:p>
            <a:pPr marL="0" indent="0">
              <a:buNone/>
            </a:pPr>
            <a:r>
              <a:rPr lang="en-US" sz="2400" dirty="0"/>
              <a:t>//And output:</a:t>
            </a:r>
          </a:p>
          <a:p>
            <a:pPr marL="0" indent="0">
              <a:buNone/>
            </a:pPr>
            <a:r>
              <a:rPr lang="en-US" sz="2400" dirty="0" err="1"/>
              <a:t>Document.write</a:t>
            </a:r>
            <a:r>
              <a:rPr lang="en-US" sz="2400" dirty="0"/>
              <a:t>(</a:t>
            </a:r>
            <a:r>
              <a:rPr lang="en-US" sz="2400" dirty="0" err="1"/>
              <a:t>cyl.Volume</a:t>
            </a:r>
            <a:r>
              <a:rPr lang="en-US" sz="2400" dirty="0"/>
              <a:t>)</a:t>
            </a:r>
          </a:p>
          <a:p>
            <a:pPr marL="0" indent="0">
              <a:buNone/>
            </a:pPr>
            <a:endParaRPr lang="en-US" sz="2400" dirty="0"/>
          </a:p>
          <a:p>
            <a:pPr marL="0" indent="0">
              <a:buNone/>
            </a:pPr>
            <a:r>
              <a:rPr lang="en-US" dirty="0" err="1"/>
              <a:t>num.toFixed</a:t>
            </a:r>
            <a:r>
              <a:rPr lang="en-US" dirty="0"/>
              <a:t>(4)</a:t>
            </a:r>
          </a:p>
          <a:p>
            <a:pPr marL="0" indent="0">
              <a:buNone/>
            </a:pPr>
            <a:endParaRPr lang="en-US" dirty="0"/>
          </a:p>
          <a:p>
            <a:pPr marL="0" indent="0">
              <a:buNone/>
            </a:pPr>
            <a:r>
              <a:rPr lang="en-US" dirty="0">
                <a:hlinkClick r:id="rId3"/>
              </a:rPr>
              <a:t>http://www.w3schools.com/jsref/jsref_tofixed.asp</a:t>
            </a:r>
            <a:endParaRPr lang="en-US"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1352745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Take-home Reading (very important for exams)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t>Introduction to Object Oriented Programming</a:t>
            </a:r>
          </a:p>
          <a:p>
            <a:pPr marL="0" indent="0">
              <a:buNone/>
            </a:pPr>
            <a:endParaRPr lang="en-US" dirty="0"/>
          </a:p>
          <a:p>
            <a:r>
              <a:rPr lang="en-US" dirty="0">
                <a:hlinkClick r:id="rId3"/>
              </a:rPr>
              <a:t>https://developer.mozilla.org/en-US/docs/Web/JavaScript/Introduction_to_Object-Oriented_JavaScript</a:t>
            </a:r>
            <a:endParaRPr lang="en-US" dirty="0"/>
          </a:p>
          <a:p>
            <a:endParaRPr lang="en-US" dirty="0"/>
          </a:p>
          <a:p>
            <a:r>
              <a:rPr lang="en-US" dirty="0"/>
              <a:t>“This” keyword:</a:t>
            </a:r>
          </a:p>
          <a:p>
            <a:r>
              <a:rPr lang="en-US" dirty="0">
                <a:hlinkClick r:id="rId4"/>
              </a:rPr>
              <a:t>https://github.com/getify/You-Dont-Know-JS/blob/master/this%20&amp;%20object%20prototypes/ch1.md</a:t>
            </a:r>
            <a:endParaRPr lang="en-US" dirty="0"/>
          </a:p>
          <a:p>
            <a:endParaRPr lang="en-US" dirty="0"/>
          </a:p>
          <a:p>
            <a:r>
              <a:rPr lang="en-US" dirty="0"/>
              <a:t>Object. Prototype:</a:t>
            </a:r>
          </a:p>
          <a:p>
            <a:r>
              <a:rPr lang="en-US" dirty="0"/>
              <a:t>https://</a:t>
            </a:r>
            <a:r>
              <a:rPr lang="en-US" dirty="0" err="1"/>
              <a:t>developer.mozilla.org</a:t>
            </a:r>
            <a:r>
              <a:rPr lang="en-US" dirty="0"/>
              <a:t>/en-US/docs/Web/JavaScript/Reference/</a:t>
            </a:r>
            <a:r>
              <a:rPr lang="en-US" dirty="0" err="1"/>
              <a:t>Global_Objects</a:t>
            </a:r>
            <a:r>
              <a:rPr lang="en-US" dirty="0"/>
              <a:t>/Object/prototype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359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805"/>
            <a:ext cx="8229600" cy="1143000"/>
          </a:xfrm>
        </p:spPr>
        <p:txBody>
          <a:bodyPr>
            <a:normAutofit/>
          </a:bodyPr>
          <a:lstStyle/>
          <a:p>
            <a:r>
              <a:rPr lang="en-US" sz="3200" b="1" dirty="0">
                <a:solidFill>
                  <a:srgbClr val="008000"/>
                </a:solidFill>
                <a:latin typeface="Century Gothic"/>
                <a:cs typeface="Century Gothic"/>
              </a:rPr>
              <a:t>JavaScript Events and Timers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020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129"/>
            <a:ext cx="8229600" cy="1143000"/>
          </a:xfrm>
        </p:spPr>
        <p:txBody>
          <a:bodyPr>
            <a:normAutofit/>
          </a:bodyPr>
          <a:lstStyle/>
          <a:p>
            <a:r>
              <a:rPr lang="en-US" sz="3200" b="1" dirty="0">
                <a:solidFill>
                  <a:srgbClr val="008000"/>
                </a:solidFill>
                <a:latin typeface="Century Gothic"/>
                <a:cs typeface="Century Gothic"/>
              </a:rPr>
              <a:t>Setting a timer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578617433"/>
              </p:ext>
            </p:extLst>
          </p:nvPr>
        </p:nvGraphicFramePr>
        <p:xfrm>
          <a:off x="381663" y="2038721"/>
          <a:ext cx="8762337" cy="1574800"/>
        </p:xfrm>
        <a:graphic>
          <a:graphicData uri="http://schemas.openxmlformats.org/drawingml/2006/table">
            <a:tbl>
              <a:tblPr/>
              <a:tblGrid>
                <a:gridCol w="3196424">
                  <a:extLst>
                    <a:ext uri="{9D8B030D-6E8A-4147-A177-3AD203B41FA5}">
                      <a16:colId xmlns:a16="http://schemas.microsoft.com/office/drawing/2014/main" val="20000"/>
                    </a:ext>
                  </a:extLst>
                </a:gridCol>
                <a:gridCol w="5565913">
                  <a:extLst>
                    <a:ext uri="{9D8B030D-6E8A-4147-A177-3AD203B41FA5}">
                      <a16:colId xmlns:a16="http://schemas.microsoft.com/office/drawing/2014/main" val="20001"/>
                    </a:ext>
                  </a:extLst>
                </a:gridCol>
              </a:tblGrid>
              <a:tr h="0">
                <a:tc>
                  <a:txBody>
                    <a:bodyPr/>
                    <a:lstStyle/>
                    <a:p>
                      <a:pPr algn="ctr" fontAlgn="t"/>
                      <a:r>
                        <a:rPr lang="en-US" b="1" dirty="0">
                          <a:effectLst/>
                        </a:rPr>
                        <a:t>method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a:effectLst/>
                        </a:rPr>
                        <a:t>setTimeout(</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given function after given delay in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dirty="0" err="1">
                          <a:effectLst/>
                        </a:rPr>
                        <a:t>setInterval</a:t>
                      </a:r>
                      <a:r>
                        <a:rPr lang="en-US" dirty="0">
                          <a:effectLst/>
                        </a:rPr>
                        <a:t>(</a:t>
                      </a:r>
                      <a:r>
                        <a:rPr lang="en-US" i="1" dirty="0">
                          <a:solidFill>
                            <a:srgbClr val="000044"/>
                          </a:solidFill>
                          <a:effectLst/>
                          <a:latin typeface="Helvetica" panose="020B0604020202020204" pitchFamily="34" charset="0"/>
                        </a:rPr>
                        <a:t>function</a:t>
                      </a:r>
                      <a:r>
                        <a:rPr lang="en-US" dirty="0">
                          <a:effectLst/>
                        </a:rPr>
                        <a:t>, </a:t>
                      </a:r>
                      <a:r>
                        <a:rPr lang="en-US" i="1" dirty="0" err="1">
                          <a:solidFill>
                            <a:srgbClr val="000044"/>
                          </a:solidFill>
                          <a:effectLst/>
                          <a:latin typeface="Helvetica" panose="020B0604020202020204" pitchFamily="34" charset="0"/>
                        </a:rPr>
                        <a:t>delayMS</a:t>
                      </a:r>
                      <a:r>
                        <a:rPr lang="en-US"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function repeatedly every </a:t>
                      </a:r>
                      <a:r>
                        <a:rPr lang="en-US" i="1">
                          <a:solidFill>
                            <a:srgbClr val="000044"/>
                          </a:solidFill>
                          <a:effectLst/>
                          <a:latin typeface="Helvetica" panose="020B0604020202020204" pitchFamily="34" charset="0"/>
                        </a:rPr>
                        <a:t>delayMS</a:t>
                      </a:r>
                      <a:r>
                        <a:rPr lang="en-US">
                          <a:effectLst/>
                        </a:rPr>
                        <a:t>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dirty="0" err="1">
                          <a:effectLst/>
                        </a:rPr>
                        <a:t>clearTimeout</a:t>
                      </a:r>
                      <a:r>
                        <a:rPr lang="en-US" dirty="0">
                          <a:effectLst/>
                        </a:rPr>
                        <a:t>(</a:t>
                      </a:r>
                      <a:r>
                        <a:rPr lang="en-US" i="1" dirty="0" err="1">
                          <a:solidFill>
                            <a:srgbClr val="000044"/>
                          </a:solidFill>
                          <a:effectLst/>
                          <a:latin typeface="Helvetica" panose="020B0604020202020204" pitchFamily="34" charset="0"/>
                        </a:rPr>
                        <a:t>timerID</a:t>
                      </a:r>
                      <a:r>
                        <a:rPr lang="en-US" dirty="0">
                          <a:effectLst/>
                        </a:rPr>
                        <a:t>); </a:t>
                      </a:r>
                      <a:br>
                        <a:rPr lang="en-US" dirty="0">
                          <a:effectLst/>
                        </a:rPr>
                      </a:br>
                      <a:r>
                        <a:rPr lang="en-US" dirty="0" err="1">
                          <a:effectLst/>
                        </a:rPr>
                        <a:t>clearInterval</a:t>
                      </a:r>
                      <a:r>
                        <a:rPr lang="en-US" dirty="0">
                          <a:effectLst/>
                        </a:rPr>
                        <a:t>(</a:t>
                      </a:r>
                      <a:r>
                        <a:rPr lang="en-US" i="1" dirty="0" err="1">
                          <a:solidFill>
                            <a:srgbClr val="000044"/>
                          </a:solidFill>
                          <a:effectLst/>
                          <a:latin typeface="Helvetica" panose="020B0604020202020204" pitchFamily="34" charset="0"/>
                        </a:rPr>
                        <a:t>timerID</a:t>
                      </a:r>
                      <a:r>
                        <a:rPr lang="en-US"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stops the given timer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381663" y="3586638"/>
            <a:ext cx="7801715" cy="21515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both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setTimeout</a:t>
            </a:r>
            <a:r>
              <a:rPr kumimoji="0" lang="en-US" sz="2200" b="0" i="0" u="none" strike="noStrike" cap="none" normalizeH="0" baseline="0" dirty="0">
                <a:ln>
                  <a:noFill/>
                </a:ln>
                <a:solidFill>
                  <a:srgbClr val="000000"/>
                </a:solidFill>
                <a:effectLst/>
                <a:latin typeface="Calibri" panose="020F0502020204030204" pitchFamily="34" charset="0"/>
              </a:rPr>
              <a:t> and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setInterval</a:t>
            </a:r>
            <a:r>
              <a:rPr kumimoji="0" lang="en-US" sz="2200" b="0" i="0" u="none" strike="noStrike" cap="none" normalizeH="0" baseline="0" dirty="0">
                <a:ln>
                  <a:noFill/>
                </a:ln>
                <a:solidFill>
                  <a:srgbClr val="000000"/>
                </a:solidFill>
                <a:effectLst/>
                <a:latin typeface="Calibri" panose="020F0502020204030204" pitchFamily="34" charset="0"/>
              </a:rPr>
              <a:t> return an ID representing the timer</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this ID can be passed to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clearTimeout</a:t>
            </a:r>
            <a:r>
              <a:rPr kumimoji="0" lang="en-US" sz="2200" b="0" i="0" u="none" strike="noStrike" cap="none" normalizeH="0" baseline="0" dirty="0">
                <a:ln>
                  <a:noFill/>
                </a:ln>
                <a:solidFill>
                  <a:srgbClr val="000000"/>
                </a:solidFill>
                <a:effectLst/>
                <a:latin typeface="Calibri" panose="020F0502020204030204" pitchFamily="34" charset="0"/>
              </a:rPr>
              <a:t>/</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Interval</a:t>
            </a:r>
            <a:r>
              <a:rPr kumimoji="0" lang="en-US" sz="2200" b="0" i="0" u="none" strike="noStrike" cap="none" normalizeH="0" baseline="0" dirty="0">
                <a:ln>
                  <a:noFill/>
                </a:ln>
                <a:solidFill>
                  <a:srgbClr val="000000"/>
                </a:solidFill>
                <a:effectLst/>
                <a:latin typeface="Calibri" panose="020F0502020204030204" pitchFamily="34" charset="0"/>
              </a:rPr>
              <a:t> later to stop the timer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pic>
        <p:nvPicPr>
          <p:cNvPr id="8" name="Picture 3" descr="ti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083" y="5276048"/>
            <a:ext cx="1545783" cy="13682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2566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err="1">
                <a:solidFill>
                  <a:srgbClr val="008000"/>
                </a:solidFill>
                <a:latin typeface="Century Gothic"/>
                <a:cs typeface="Century Gothic"/>
              </a:rPr>
              <a:t>setTimeout</a:t>
            </a:r>
            <a:r>
              <a:rPr lang="en-US" sz="3200" b="1" dirty="0">
                <a:solidFill>
                  <a:srgbClr val="008000"/>
                </a:solidFill>
                <a:latin typeface="Century Gothic"/>
                <a:cs typeface="Century Gothic"/>
              </a:rPr>
              <a: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9" name="Rectangle 8"/>
          <p:cNvSpPr/>
          <p:nvPr/>
        </p:nvSpPr>
        <p:spPr>
          <a:xfrm>
            <a:off x="582804" y="1119478"/>
            <a:ext cx="8243668" cy="1015663"/>
          </a:xfrm>
          <a:prstGeom prst="rect">
            <a:avLst/>
          </a:prstGeom>
          <a:solidFill>
            <a:srgbClr val="E5F5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&lt;button id="</a:t>
            </a:r>
            <a:r>
              <a:rPr lang="en-US" sz="2000" dirty="0" err="1">
                <a:latin typeface="Courier New" panose="02070309020205020404" pitchFamily="49" charset="0"/>
                <a:cs typeface="Courier New" panose="02070309020205020404" pitchFamily="49" charset="0"/>
              </a:rPr>
              <a:t>clickme</a:t>
            </a:r>
            <a:r>
              <a:rPr lang="en-US" sz="2000" dirty="0">
                <a:latin typeface="Courier New" panose="02070309020205020404" pitchFamily="49" charset="0"/>
                <a:cs typeface="Courier New" panose="02070309020205020404" pitchFamily="49" charset="0"/>
              </a:rPr>
              <a:t>"&gt;Click me!&lt;/button&gt;</a:t>
            </a:r>
          </a:p>
          <a:p>
            <a:r>
              <a:rPr lang="en-US" sz="2000" dirty="0">
                <a:latin typeface="Courier New" panose="02070309020205020404" pitchFamily="49" charset="0"/>
                <a:cs typeface="Courier New" panose="02070309020205020404" pitchFamily="49" charset="0"/>
              </a:rPr>
              <a:t>&lt;span </a:t>
            </a:r>
            <a:r>
              <a:rPr lang="en-US" sz="2000" dirty="0">
                <a:solidFill>
                  <a:srgbClr val="C00000"/>
                </a:solidFill>
                <a:latin typeface="Courier New" panose="02070309020205020404" pitchFamily="49" charset="0"/>
                <a:cs typeface="Courier New" panose="02070309020205020404" pitchFamily="49" charset="0"/>
              </a:rPr>
              <a:t>id="output"</a:t>
            </a:r>
            <a:r>
              <a:rPr lang="en-US" sz="2000" dirty="0">
                <a:latin typeface="Courier New" panose="02070309020205020404" pitchFamily="49" charset="0"/>
                <a:cs typeface="Courier New" panose="02070309020205020404" pitchFamily="49" charset="0"/>
              </a:rPr>
              <a:t>&gt;&lt;/span&gt;                                   </a:t>
            </a:r>
            <a:r>
              <a:rPr lang="en-US" sz="2000" b="1" dirty="0">
                <a:solidFill>
                  <a:schemeClr val="bg1">
                    <a:lumMod val="65000"/>
                  </a:schemeClr>
                </a:solidFill>
                <a:latin typeface="Courier New" panose="02070309020205020404" pitchFamily="49" charset="0"/>
                <a:cs typeface="Courier New" panose="02070309020205020404" pitchFamily="49" charset="0"/>
              </a:rPr>
              <a:t>HTML</a:t>
            </a:r>
          </a:p>
        </p:txBody>
      </p:sp>
      <p:sp>
        <p:nvSpPr>
          <p:cNvPr id="10" name="Rectangle 9"/>
          <p:cNvSpPr/>
          <p:nvPr/>
        </p:nvSpPr>
        <p:spPr>
          <a:xfrm>
            <a:off x="582804" y="2135141"/>
            <a:ext cx="8243668" cy="4001096"/>
          </a:xfrm>
          <a:prstGeom prst="rect">
            <a:avLst/>
          </a:prstGeom>
          <a:solidFill>
            <a:srgbClr val="E5F5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window.onload</a:t>
            </a:r>
            <a:r>
              <a:rPr lang="en-US" dirty="0">
                <a:latin typeface="Courier New" panose="02070309020205020404" pitchFamily="49" charset="0"/>
                <a:cs typeface="Courier New" panose="02070309020205020404" pitchFamily="49" charset="0"/>
              </a:rPr>
              <a:t> = function()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clickme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delayedMessage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delayedMessage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"Wait for it...";</a:t>
            </a:r>
          </a:p>
          <a:p>
            <a:r>
              <a:rPr lang="en-US" dirty="0">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setTimeout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sayBooyah</a:t>
            </a:r>
            <a:r>
              <a:rPr lang="en-US" dirty="0">
                <a:solidFill>
                  <a:srgbClr val="C00000"/>
                </a:solidFill>
                <a:latin typeface="Courier New" panose="02070309020205020404" pitchFamily="49" charset="0"/>
                <a:cs typeface="Courier New" panose="02070309020205020404" pitchFamily="49" charset="0"/>
              </a:rPr>
              <a:t>, 5000);</a:t>
            </a:r>
          </a:p>
          <a:p>
            <a:r>
              <a:rPr lang="en-US"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sayBooyah</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called when the timer goes off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"BOOYAH!";</a:t>
            </a:r>
          </a:p>
          <a:p>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1" name="Rectangle 10"/>
          <p:cNvSpPr/>
          <p:nvPr/>
        </p:nvSpPr>
        <p:spPr>
          <a:xfrm>
            <a:off x="582804" y="6147949"/>
            <a:ext cx="8103996" cy="646331"/>
          </a:xfrm>
          <a:prstGeom prst="rect">
            <a:avLst/>
          </a:prstGeom>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268" y="6328349"/>
            <a:ext cx="946199" cy="260363"/>
          </a:xfrm>
          <a:prstGeom prst="rect">
            <a:avLst/>
          </a:prstGeom>
        </p:spPr>
      </p:pic>
    </p:spTree>
    <p:extLst>
      <p:ext uri="{BB962C8B-B14F-4D97-AF65-F5344CB8AC3E}">
        <p14:creationId xmlns:p14="http://schemas.microsoft.com/office/powerpoint/2010/main" val="304688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err="1">
                <a:solidFill>
                  <a:srgbClr val="008000"/>
                </a:solidFill>
                <a:latin typeface="Century Gothic"/>
                <a:cs typeface="Century Gothic"/>
              </a:rPr>
              <a:t>setInterval</a:t>
            </a:r>
            <a:r>
              <a:rPr lang="en-US" sz="3200" b="1" dirty="0">
                <a:solidFill>
                  <a:srgbClr val="008000"/>
                </a:solidFill>
                <a:latin typeface="Century Gothic"/>
                <a:cs typeface="Century Gothic"/>
              </a:rPr>
              <a: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13" name="Rectangle 12"/>
          <p:cNvSpPr/>
          <p:nvPr/>
        </p:nvSpPr>
        <p:spPr>
          <a:xfrm>
            <a:off x="457200" y="1268710"/>
            <a:ext cx="8229600" cy="4247317"/>
          </a:xfrm>
          <a:prstGeom prst="rect">
            <a:avLst/>
          </a:prstGeom>
          <a:solidFill>
            <a:srgbClr val="E5F5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timer = null;  </a:t>
            </a:r>
            <a:r>
              <a:rPr lang="en-US" dirty="0">
                <a:solidFill>
                  <a:srgbClr val="00B050"/>
                </a:solidFill>
                <a:latin typeface="Courier New" panose="02070309020205020404" pitchFamily="49" charset="0"/>
                <a:cs typeface="Courier New" panose="02070309020205020404" pitchFamily="49" charset="0"/>
              </a:rPr>
              <a:t>// stores ID of interval timer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delayMsg2() {</a:t>
            </a:r>
          </a:p>
          <a:p>
            <a:r>
              <a:rPr lang="en-US" dirty="0">
                <a:latin typeface="Courier New" panose="02070309020205020404" pitchFamily="49" charset="0"/>
                <a:cs typeface="Courier New" panose="02070309020205020404" pitchFamily="49" charset="0"/>
              </a:rPr>
              <a:t>  if (timer === null) {</a:t>
            </a:r>
          </a:p>
          <a:p>
            <a:r>
              <a:rPr lang="en-US" dirty="0">
                <a:latin typeface="Courier New" panose="02070309020205020404" pitchFamily="49" charset="0"/>
                <a:cs typeface="Courier New" panose="02070309020205020404" pitchFamily="49" charset="0"/>
              </a:rPr>
              <a:t>    timer = </a:t>
            </a:r>
            <a:r>
              <a:rPr lang="en-US" dirty="0" err="1">
                <a:latin typeface="Courier New" panose="02070309020205020404" pitchFamily="49" charset="0"/>
                <a:cs typeface="Courier New" panose="02070309020205020404" pitchFamily="49" charset="0"/>
              </a:rPr>
              <a:t>setInterval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1000);</a:t>
            </a:r>
          </a:p>
          <a:p>
            <a:r>
              <a:rPr lang="en-US" dirty="0">
                <a:latin typeface="Courier New" panose="02070309020205020404" pitchFamily="49" charset="0"/>
                <a:cs typeface="Courier New" panose="02070309020205020404" pitchFamily="49" charset="0"/>
              </a:rPr>
              <a:t>  } else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clearInterval</a:t>
            </a:r>
            <a:r>
              <a:rPr lang="en-US" dirty="0">
                <a:latin typeface="Courier New" panose="02070309020205020404" pitchFamily="49" charset="0"/>
                <a:cs typeface="Courier New" panose="02070309020205020404" pitchFamily="49" charset="0"/>
              </a:rPr>
              <a:t>(timer); //clear the timer</a:t>
            </a:r>
          </a:p>
          <a:p>
            <a:r>
              <a:rPr lang="en-US" dirty="0">
                <a:latin typeface="Courier New" panose="02070309020205020404" pitchFamily="49" charset="0"/>
                <a:cs typeface="Courier New" panose="02070309020205020404" pitchFamily="49" charset="0"/>
              </a:rPr>
              <a:t>    timer = null;</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called each time the timer goes off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 Rudy!";</a:t>
            </a:r>
          </a:p>
          <a:p>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4" name="Rectangle 13"/>
          <p:cNvSpPr/>
          <p:nvPr/>
        </p:nvSpPr>
        <p:spPr>
          <a:xfrm>
            <a:off x="457200" y="5750005"/>
            <a:ext cx="8229600" cy="646331"/>
          </a:xfrm>
          <a:prstGeom prst="rect">
            <a:avLst/>
          </a:prstGeom>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95" y="5804489"/>
            <a:ext cx="890909" cy="245149"/>
          </a:xfrm>
          <a:prstGeom prst="rect">
            <a:avLst/>
          </a:prstGeom>
        </p:spPr>
      </p:pic>
    </p:spTree>
    <p:extLst>
      <p:ext uri="{BB962C8B-B14F-4D97-AF65-F5344CB8AC3E}">
        <p14:creationId xmlns:p14="http://schemas.microsoft.com/office/powerpoint/2010/main" val="37145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a:solidFill>
                  <a:srgbClr val="008000"/>
                </a:solidFill>
                <a:latin typeface="Century Gothic"/>
                <a:cs typeface="Century Gothic"/>
              </a:rPr>
              <a:t>Exercise 1: use </a:t>
            </a:r>
            <a:r>
              <a:rPr lang="en-US" sz="3200" b="1" dirty="0" err="1">
                <a:solidFill>
                  <a:srgbClr val="008000"/>
                </a:solidFill>
                <a:latin typeface="Century Gothic"/>
                <a:cs typeface="Century Gothic"/>
              </a:rPr>
              <a:t>setInterval</a:t>
            </a:r>
            <a:r>
              <a:rPr lang="en-US" sz="3200" b="1" dirty="0">
                <a:solidFill>
                  <a:srgbClr val="008000"/>
                </a:solidFill>
                <a:latin typeface="Century Gothic"/>
                <a:cs typeface="Century Gothic"/>
              </a:rPr>
              <a:t> to flash text </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pic>
        <p:nvPicPr>
          <p:cNvPr id="3" name="Picture 2" descr="Screen Shot 2016-03-03 at 5.0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04" y="1967943"/>
            <a:ext cx="1689100" cy="1168400"/>
          </a:xfrm>
          <a:prstGeom prst="rect">
            <a:avLst/>
          </a:prstGeom>
        </p:spPr>
      </p:pic>
      <p:pic>
        <p:nvPicPr>
          <p:cNvPr id="6" name="Picture 5" descr="Screen Shot 2016-03-03 at 5.0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604" y="3449528"/>
            <a:ext cx="1739900" cy="1066800"/>
          </a:xfrm>
          <a:prstGeom prst="rect">
            <a:avLst/>
          </a:prstGeom>
        </p:spPr>
      </p:pic>
      <p:sp>
        <p:nvSpPr>
          <p:cNvPr id="7" name="Rectangle 6"/>
          <p:cNvSpPr/>
          <p:nvPr/>
        </p:nvSpPr>
        <p:spPr>
          <a:xfrm>
            <a:off x="3908189" y="2135141"/>
            <a:ext cx="4572000" cy="2585323"/>
          </a:xfrm>
          <a:prstGeom prst="rect">
            <a:avLst/>
          </a:prstGeom>
          <a:ln>
            <a:solidFill>
              <a:srgbClr val="CFD9F1"/>
            </a:solidFill>
          </a:ln>
        </p:spPr>
        <p:txBody>
          <a:bodyPr>
            <a:spAutoFit/>
          </a:bodyPr>
          <a:lstStyle/>
          <a:p>
            <a:r>
              <a:rPr lang="en-US" dirty="0">
                <a:latin typeface="Courier New"/>
                <a:cs typeface="Courier New"/>
              </a:rPr>
              <a:t>&lt;body </a:t>
            </a:r>
            <a:r>
              <a:rPr lang="en-US" dirty="0" err="1">
                <a:latin typeface="Courier New"/>
                <a:cs typeface="Courier New"/>
              </a:rPr>
              <a:t>onload</a:t>
            </a:r>
            <a:r>
              <a:rPr lang="en-US" dirty="0">
                <a:latin typeface="Courier New"/>
                <a:cs typeface="Courier New"/>
              </a:rPr>
              <a:t>="</a:t>
            </a:r>
            <a:r>
              <a:rPr lang="en-US" dirty="0" err="1">
                <a:latin typeface="Courier New"/>
                <a:cs typeface="Courier New"/>
              </a:rPr>
              <a:t>changeColor</a:t>
            </a:r>
            <a:r>
              <a:rPr lang="en-US" dirty="0">
                <a:latin typeface="Courier New"/>
                <a:cs typeface="Courier New"/>
              </a:rPr>
              <a:t>();"&gt;</a:t>
            </a:r>
          </a:p>
          <a:p>
            <a:r>
              <a:rPr lang="en-US" dirty="0">
                <a:latin typeface="Courier New"/>
                <a:cs typeface="Courier New"/>
              </a:rPr>
              <a:t>  &lt;div id="</a:t>
            </a:r>
            <a:r>
              <a:rPr lang="en-US" dirty="0" err="1">
                <a:latin typeface="Courier New"/>
                <a:cs typeface="Courier New"/>
              </a:rPr>
              <a:t>my_box</a:t>
            </a:r>
            <a:r>
              <a:rPr lang="en-US" dirty="0">
                <a:latin typeface="Courier New"/>
                <a:cs typeface="Courier New"/>
              </a:rPr>
              <a:t>"&gt;</a:t>
            </a:r>
          </a:p>
          <a:p>
            <a:r>
              <a:rPr lang="en-US" dirty="0">
                <a:latin typeface="Courier New"/>
                <a:cs typeface="Courier New"/>
              </a:rPr>
              <a:t>    &lt;p&gt;Hello World&lt;/p&gt;</a:t>
            </a:r>
          </a:p>
          <a:p>
            <a:r>
              <a:rPr lang="en-US" dirty="0">
                <a:latin typeface="Courier New"/>
                <a:cs typeface="Courier New"/>
              </a:rPr>
              <a:t>  &lt;/div&gt;</a:t>
            </a:r>
          </a:p>
          <a:p>
            <a:endParaRPr lang="en-US" dirty="0">
              <a:latin typeface="Courier New"/>
              <a:cs typeface="Courier New"/>
            </a:endParaRPr>
          </a:p>
          <a:p>
            <a:r>
              <a:rPr lang="en-US" dirty="0">
                <a:latin typeface="Courier New"/>
                <a:cs typeface="Courier New"/>
              </a:rPr>
              <a:t>  &lt;button </a:t>
            </a:r>
            <a:r>
              <a:rPr lang="en-US" dirty="0" err="1">
                <a:latin typeface="Courier New"/>
                <a:cs typeface="Courier New"/>
              </a:rPr>
              <a:t>onclick</a:t>
            </a:r>
            <a:r>
              <a:rPr lang="en-US" dirty="0">
                <a:latin typeface="Courier New"/>
                <a:cs typeface="Courier New"/>
              </a:rPr>
              <a:t>="</a:t>
            </a:r>
            <a:r>
              <a:rPr lang="en-US" dirty="0" err="1">
                <a:latin typeface="Courier New"/>
                <a:cs typeface="Courier New"/>
              </a:rPr>
              <a:t>stopTextColor</a:t>
            </a:r>
            <a:r>
              <a:rPr lang="en-US" dirty="0">
                <a:latin typeface="Courier New"/>
                <a:cs typeface="Courier New"/>
              </a:rPr>
              <a:t>();"&gt;Stop&lt;/button&gt;</a:t>
            </a:r>
          </a:p>
          <a:p>
            <a:r>
              <a:rPr lang="en-US" dirty="0">
                <a:latin typeface="Courier New"/>
                <a:cs typeface="Courier New"/>
              </a:rPr>
              <a:t>&lt;/body&gt;</a:t>
            </a:r>
          </a:p>
        </p:txBody>
      </p:sp>
      <p:sp>
        <p:nvSpPr>
          <p:cNvPr id="8" name="TextBox 7"/>
          <p:cNvSpPr txBox="1"/>
          <p:nvPr/>
        </p:nvSpPr>
        <p:spPr>
          <a:xfrm>
            <a:off x="4114800" y="1268709"/>
            <a:ext cx="2079389" cy="369332"/>
          </a:xfrm>
          <a:prstGeom prst="rect">
            <a:avLst/>
          </a:prstGeom>
          <a:noFill/>
        </p:spPr>
        <p:txBody>
          <a:bodyPr wrap="square" rtlCol="0">
            <a:spAutoFit/>
          </a:bodyPr>
          <a:lstStyle/>
          <a:p>
            <a:r>
              <a:rPr lang="en-US" dirty="0"/>
              <a:t>Your html code: </a:t>
            </a:r>
          </a:p>
        </p:txBody>
      </p:sp>
    </p:spTree>
    <p:extLst>
      <p:ext uri="{BB962C8B-B14F-4D97-AF65-F5344CB8AC3E}">
        <p14:creationId xmlns:p14="http://schemas.microsoft.com/office/powerpoint/2010/main" val="64673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32232</TotalTime>
  <Words>2824</Words>
  <Application>Microsoft Macintosh PowerPoint</Application>
  <PresentationFormat>On-screen Show (4:3)</PresentationFormat>
  <Paragraphs>615</Paragraphs>
  <Slides>48</Slides>
  <Notes>33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Consolas</vt:lpstr>
      <vt:lpstr>Courier New</vt:lpstr>
      <vt:lpstr>Helvetica</vt:lpstr>
      <vt:lpstr>Office Theme</vt:lpstr>
      <vt:lpstr>CSC435: Web Programming  Lecture 13: Oop in JavaScript</vt:lpstr>
      <vt:lpstr>Mid-term Exam</vt:lpstr>
      <vt:lpstr>Take-home reading&amp;exercises</vt:lpstr>
      <vt:lpstr>JS Warm-up exercise 1</vt:lpstr>
      <vt:lpstr>JavaScript Events and Timers</vt:lpstr>
      <vt:lpstr>Setting a timer</vt:lpstr>
      <vt:lpstr>setTimeout Example</vt:lpstr>
      <vt:lpstr>setInterval Example</vt:lpstr>
      <vt:lpstr>Exercise 1: use setInterval to flash text </vt:lpstr>
      <vt:lpstr>Anonymous function</vt:lpstr>
      <vt:lpstr>OOP</vt:lpstr>
      <vt:lpstr>OOP</vt:lpstr>
      <vt:lpstr>OOP</vt:lpstr>
      <vt:lpstr>Accessing object properties</vt:lpstr>
      <vt:lpstr>Adding values to objects</vt:lpstr>
      <vt:lpstr>Existence check</vt:lpstr>
      <vt:lpstr>Copying by reference</vt:lpstr>
      <vt:lpstr>Object: methods (using object to do things)</vt:lpstr>
      <vt:lpstr>Object: methods (shorthand)</vt:lpstr>
      <vt:lpstr>Object: function construct with “this”</vt:lpstr>
      <vt:lpstr>Object: adding method</vt:lpstr>
      <vt:lpstr>Create object using constructor function</vt:lpstr>
      <vt:lpstr>Return from constructor</vt:lpstr>
      <vt:lpstr>Object: “this” in method</vt:lpstr>
      <vt:lpstr>Object: “this” in method</vt:lpstr>
      <vt:lpstr>Syntax check</vt:lpstr>
      <vt:lpstr>Syntax check</vt:lpstr>
      <vt:lpstr>Example: using this for object reference</vt:lpstr>
      <vt:lpstr>Enumeration of object</vt:lpstr>
      <vt:lpstr>Exercise 1: sum object properties</vt:lpstr>
      <vt:lpstr>Exercise 2: create a calculator</vt:lpstr>
      <vt:lpstr>Extending objects with prototype</vt:lpstr>
      <vt:lpstr>Class-based versus Prototype based languages</vt:lpstr>
      <vt:lpstr>Class-based versus Prototype based languages</vt:lpstr>
      <vt:lpstr>Extending objects with prototype</vt:lpstr>
      <vt:lpstr>Example: prototype</vt:lpstr>
      <vt:lpstr>Inheriting objects</vt:lpstr>
      <vt:lpstr>Demo: cat and dog</vt:lpstr>
      <vt:lpstr>Encapsulation</vt:lpstr>
      <vt:lpstr>Quiz</vt:lpstr>
      <vt:lpstr>Using feature detection</vt:lpstr>
      <vt:lpstr>Quiz: type of</vt:lpstr>
      <vt:lpstr>Object: exercise 3</vt:lpstr>
      <vt:lpstr>Object: exercise 4</vt:lpstr>
      <vt:lpstr>Exercise 4: using prototype to extend existing JavaScript object</vt:lpstr>
      <vt:lpstr>Exercise 5</vt:lpstr>
      <vt:lpstr>Exercise 5</vt:lpstr>
      <vt:lpstr>Take-home Reading (very important for exams)</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2646</cp:revision>
  <dcterms:created xsi:type="dcterms:W3CDTF">2014-01-16T21:31:48Z</dcterms:created>
  <dcterms:modified xsi:type="dcterms:W3CDTF">2019-03-01T21:00:33Z</dcterms:modified>
</cp:coreProperties>
</file>