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43"/>
  </p:notesMasterIdLst>
  <p:sldIdLst>
    <p:sldId id="256" r:id="rId2"/>
    <p:sldId id="372" r:id="rId3"/>
    <p:sldId id="469" r:id="rId4"/>
    <p:sldId id="507" r:id="rId5"/>
    <p:sldId id="510" r:id="rId6"/>
    <p:sldId id="508" r:id="rId7"/>
    <p:sldId id="509" r:id="rId8"/>
    <p:sldId id="493" r:id="rId9"/>
    <p:sldId id="494" r:id="rId10"/>
    <p:sldId id="495" r:id="rId11"/>
    <p:sldId id="496" r:id="rId12"/>
    <p:sldId id="511" r:id="rId13"/>
    <p:sldId id="524" r:id="rId14"/>
    <p:sldId id="525" r:id="rId15"/>
    <p:sldId id="526" r:id="rId16"/>
    <p:sldId id="527" r:id="rId17"/>
    <p:sldId id="500" r:id="rId18"/>
    <p:sldId id="501" r:id="rId19"/>
    <p:sldId id="497" r:id="rId20"/>
    <p:sldId id="499" r:id="rId21"/>
    <p:sldId id="502" r:id="rId22"/>
    <p:sldId id="503" r:id="rId23"/>
    <p:sldId id="504" r:id="rId24"/>
    <p:sldId id="512" r:id="rId25"/>
    <p:sldId id="513" r:id="rId26"/>
    <p:sldId id="505" r:id="rId27"/>
    <p:sldId id="514" r:id="rId28"/>
    <p:sldId id="515" r:id="rId29"/>
    <p:sldId id="516" r:id="rId30"/>
    <p:sldId id="517" r:id="rId31"/>
    <p:sldId id="529" r:id="rId32"/>
    <p:sldId id="528" r:id="rId33"/>
    <p:sldId id="518" r:id="rId34"/>
    <p:sldId id="519" r:id="rId35"/>
    <p:sldId id="521" r:id="rId36"/>
    <p:sldId id="522" r:id="rId37"/>
    <p:sldId id="523" r:id="rId38"/>
    <p:sldId id="461" r:id="rId39"/>
    <p:sldId id="462" r:id="rId40"/>
    <p:sldId id="463" r:id="rId41"/>
    <p:sldId id="43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4B"/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55"/>
    <p:restoredTop sz="89094" autoAdjust="0"/>
  </p:normalViewPr>
  <p:slideViewPr>
    <p:cSldViewPr snapToGrid="0" snapToObjects="1">
      <p:cViewPr varScale="1">
        <p:scale>
          <a:sx n="82" d="100"/>
          <a:sy n="82" d="100"/>
        </p:scale>
        <p:origin x="72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07/fun-with-promises-in-javascrip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using promises to fetch information from a server, which is an uncertain task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 Promise has been wrapped in a fetch call that has much the same structure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give you "boilerplate" starting code because you will use this frequently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2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3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6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3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https://www.stephanboyer.com/post/107/fun-with-promises-in-javascript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using-jquery-core/document-read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ter.cs.washington.edu/cse154/sections/9/chatit/chatit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AJAX/Getting_Starte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XMLHttpRequest" TargetMode="External"/><Relationship Id="rId4" Type="http://schemas.openxmlformats.org/officeDocument/2006/relationships/hyperlink" Target="http://www.w3schools.com/aja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updates/2015/03/introduction-to-fet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07/fun-with-promises-in-javascri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19: Ajax JSON Exercises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April 2, Tuesday,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Why are they useful?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645" y="1990695"/>
            <a:ext cx="8515459" cy="30748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Arial" panose="020B0604020202020204" pitchFamily="34" charset="0"/>
              </a:rPr>
              <a:t>To help deal with uncertainty in your code. </a:t>
            </a:r>
            <a:r>
              <a:rPr lang="en-US" sz="2400" dirty="0"/>
              <a:t>You never know exactly what will happen or when it will happen when you make an Ajax call, so wrapping the call in a Promise is a nice way to deal with the uncertainty.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You also define what happens after the Promise fulfills with the then function, and what happens when it rejects in the catch function.</a:t>
            </a:r>
            <a:r>
              <a:rPr lang="en-US" sz="2200" dirty="0">
                <a:latin typeface="Arial" panose="020B0604020202020204" pitchFamily="34" charset="0"/>
              </a:rPr>
              <a:t>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1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4098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 Code Skeleton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9209" y="871958"/>
            <a:ext cx="8356433" cy="58756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//include this code: based on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  <a:hlinkClick r:id="rId3"/>
              </a:rPr>
              <a:t>https://developers.google.com/web/updates/2015/03/introduction-to-fetch</a:t>
            </a: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fontAlgn="base"/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700" dirty="0" err="1">
                <a:solidFill>
                  <a:srgbClr val="FFB74B"/>
                </a:solidFill>
                <a:latin typeface="Courier New" charset="0"/>
                <a:ea typeface="Courier New" charset="0"/>
                <a:cs typeface="Courier New" charset="0"/>
              </a:rPr>
              <a:t>checkStatus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(response) {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 if 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&gt;= 200 &amp;&amp;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&lt; 300) {   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	return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response.text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();    }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else {   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return </a:t>
            </a:r>
            <a:r>
              <a:rPr lang="en-US" sz="17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Promise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.reject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(new Error(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+": "+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response.statusText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));     	}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}    </a:t>
            </a:r>
          </a:p>
          <a:p>
            <a:pPr fontAlgn="base"/>
            <a:endParaRPr lang="en-US" sz="1700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fontAlgn="base"/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700" dirty="0" err="1">
                <a:solidFill>
                  <a:srgbClr val="FFB74B"/>
                </a:solidFill>
                <a:latin typeface="Courier New" charset="0"/>
                <a:ea typeface="Courier New" charset="0"/>
                <a:cs typeface="Courier New" charset="0"/>
              </a:rPr>
              <a:t>callAjax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(){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let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= ..... // put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string here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fetch(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, {credentials: 'include'})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	// include credentials for cloud9       			.then(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checkStatus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.then(function(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responseText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{     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7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//success: do something with the </a:t>
            </a:r>
            <a:r>
              <a:rPr lang="en-US" sz="1700" dirty="0" err="1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responseText</a:t>
            </a:r>
            <a:r>
              <a:rPr lang="en-US" sz="17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     })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	.catch(function(error) {           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17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//error: do something with error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     })</a:t>
            </a:r>
          </a:p>
          <a:p>
            <a:pPr fontAlgn="base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;}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5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4098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 Code Skeleton (slight variation)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6009" y="1388755"/>
            <a:ext cx="65935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checkStatus</a:t>
            </a:r>
            <a:r>
              <a:rPr lang="en-US" dirty="0">
                <a:latin typeface="inherit" charset="0"/>
              </a:rPr>
              <a:t>(response)</a:t>
            </a:r>
            <a:r>
              <a:rPr lang="en-US" dirty="0">
                <a:latin typeface="Courier New" charset="0"/>
              </a:rPr>
              <a:t> { ... 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callAjax</a:t>
            </a:r>
            <a:r>
              <a:rPr lang="en-US" dirty="0">
                <a:latin typeface="inherit" charset="0"/>
              </a:rPr>
              <a:t>()</a:t>
            </a:r>
            <a:r>
              <a:rPr lang="en-US" dirty="0">
                <a:latin typeface="Courier New" charset="0"/>
              </a:rPr>
              <a:t>{ </a:t>
            </a:r>
          </a:p>
          <a:p>
            <a:r>
              <a:rPr lang="en-US" dirty="0">
                <a:latin typeface="Courier New" charset="0"/>
              </a:rPr>
              <a:t>	let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= ..... // put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string here 	fetch(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, {credentials: 'include'}) // 	include credentials for cloud9 	.then(</a:t>
            </a:r>
            <a:r>
              <a:rPr lang="en-US" dirty="0" err="1">
                <a:latin typeface="Courier New" charset="0"/>
              </a:rPr>
              <a:t>checkStatus</a:t>
            </a:r>
            <a:r>
              <a:rPr lang="en-US" dirty="0">
                <a:latin typeface="Courier New" charset="0"/>
              </a:rPr>
              <a:t>) </a:t>
            </a:r>
          </a:p>
          <a:p>
            <a:r>
              <a:rPr lang="en-US" dirty="0">
                <a:latin typeface="Courier New" charset="0"/>
              </a:rPr>
              <a:t>	.then(</a:t>
            </a:r>
            <a:r>
              <a:rPr lang="en-US" dirty="0" err="1">
                <a:latin typeface="Courier New" charset="0"/>
              </a:rPr>
              <a:t>handleResponse</a:t>
            </a:r>
            <a:r>
              <a:rPr lang="en-US" dirty="0">
                <a:latin typeface="Courier New" charset="0"/>
              </a:rPr>
              <a:t>) </a:t>
            </a:r>
          </a:p>
          <a:p>
            <a:r>
              <a:rPr lang="en-US" dirty="0">
                <a:latin typeface="Courier New" charset="0"/>
              </a:rPr>
              <a:t>	.catch(</a:t>
            </a:r>
            <a:r>
              <a:rPr lang="en-US" dirty="0" err="1">
                <a:latin typeface="Courier New" charset="0"/>
              </a:rPr>
              <a:t>handleError</a:t>
            </a:r>
            <a:r>
              <a:rPr lang="en-US" dirty="0">
                <a:latin typeface="Courier New" charset="0"/>
              </a:rPr>
              <a:t>); </a:t>
            </a:r>
          </a:p>
          <a:p>
            <a:r>
              <a:rPr lang="en-US" dirty="0">
                <a:latin typeface="Courier New" charset="0"/>
              </a:rPr>
              <a:t>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handleResponse</a:t>
            </a:r>
            <a:r>
              <a:rPr lang="en-US" dirty="0">
                <a:latin typeface="inherit" charset="0"/>
              </a:rPr>
              <a:t>(</a:t>
            </a:r>
            <a:r>
              <a:rPr lang="en-US" dirty="0" err="1">
                <a:latin typeface="inherit" charset="0"/>
              </a:rPr>
              <a:t>responseText</a:t>
            </a:r>
            <a:r>
              <a:rPr lang="en-US" dirty="0">
                <a:latin typeface="inherit" charset="0"/>
              </a:rPr>
              <a:t>)</a:t>
            </a:r>
            <a:r>
              <a:rPr lang="en-US" dirty="0">
                <a:latin typeface="Courier New" charset="0"/>
              </a:rPr>
              <a:t>{ </a:t>
            </a:r>
          </a:p>
          <a:p>
            <a:r>
              <a:rPr lang="en-US" dirty="0">
                <a:latin typeface="Courier New" charset="0"/>
              </a:rPr>
              <a:t>		//success: do something with the </a:t>
            </a:r>
            <a:r>
              <a:rPr lang="en-US" dirty="0" err="1">
                <a:latin typeface="Courier New" charset="0"/>
              </a:rPr>
              <a:t>responseText</a:t>
            </a:r>
            <a:r>
              <a:rPr lang="en-US" dirty="0">
                <a:latin typeface="Courier New" charset="0"/>
              </a:rPr>
              <a:t> 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handleError</a:t>
            </a:r>
            <a:r>
              <a:rPr lang="en-US" dirty="0">
                <a:latin typeface="inherit" charset="0"/>
              </a:rPr>
              <a:t>(error)</a:t>
            </a:r>
            <a:r>
              <a:rPr lang="en-US" dirty="0">
                <a:latin typeface="Courier New" charset="0"/>
              </a:rPr>
              <a:t>{ //error: do something with error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1DAE-2D4B-C148-BB96-D344194C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7514"/>
          </a:xfrm>
        </p:spPr>
        <p:txBody>
          <a:bodyPr/>
          <a:lstStyle/>
          <a:p>
            <a:r>
              <a:rPr lang="en-US" dirty="0"/>
              <a:t>jQuery is a fast and concise JavaScript Library </a:t>
            </a:r>
          </a:p>
          <a:p>
            <a:r>
              <a:rPr lang="en-US" dirty="0"/>
              <a:t>How to install? Download </a:t>
            </a:r>
            <a:r>
              <a:rPr lang="en-US" b="1" dirty="0"/>
              <a:t>jquery-2.1.3.min.js</a:t>
            </a:r>
            <a:r>
              <a:rPr lang="en-US" dirty="0"/>
              <a:t>  file in a </a:t>
            </a:r>
            <a:r>
              <a:rPr lang="en-US" dirty="0" err="1"/>
              <a:t>dir</a:t>
            </a:r>
            <a:r>
              <a:rPr lang="en-US" dirty="0"/>
              <a:t> of your computer</a:t>
            </a:r>
          </a:p>
          <a:p>
            <a:r>
              <a:rPr lang="en-US" dirty="0"/>
              <a:t>Include in your &lt;</a:t>
            </a:r>
            <a:r>
              <a:rPr lang="en-US" dirty="0" err="1"/>
              <a:t>scririp</a:t>
            </a:r>
            <a:r>
              <a:rPr lang="en-US" dirty="0"/>
              <a:t>&gt;&lt;/script&gt; in HTML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E75DF9-0B9D-884F-A1F3-26F9C26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CB568-D459-524F-9F88-66DF412C254B}"/>
              </a:ext>
            </a:extLst>
          </p:cNvPr>
          <p:cNvSpPr/>
          <p:nvPr/>
        </p:nvSpPr>
        <p:spPr>
          <a:xfrm>
            <a:off x="653142" y="4334469"/>
            <a:ext cx="803365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&lt;script type = "text/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/jquery-2.1.3.min.js"&gt;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9C12-01E3-BC48-B621-627096216892}"/>
              </a:ext>
            </a:extLst>
          </p:cNvPr>
          <p:cNvSpPr/>
          <p:nvPr/>
        </p:nvSpPr>
        <p:spPr>
          <a:xfrm>
            <a:off x="653142" y="5787044"/>
            <a:ext cx="8033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Learn jQuery: https://learn.jquery.com/using-jquery-core/document-ready/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75DF9-0B9D-884F-A1F3-26F9C26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Calling jQuery function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E485-BBAE-C24E-BD4A-5968937EA075}"/>
              </a:ext>
            </a:extLst>
          </p:cNvPr>
          <p:cNvSpPr/>
          <p:nvPr/>
        </p:nvSpPr>
        <p:spPr>
          <a:xfrm>
            <a:off x="407504" y="1520785"/>
            <a:ext cx="7930953" cy="3816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lang="en-US" sz="22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200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"div"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200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200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0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75DF9-0B9D-884F-A1F3-26F9C26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0"/>
            <a:ext cx="793095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You can save </a:t>
            </a:r>
            <a:r>
              <a:rPr lang="en-US" sz="2800" b="1" dirty="0" err="1">
                <a:solidFill>
                  <a:srgbClr val="008000"/>
                </a:solidFill>
                <a:latin typeface="Century Gothic"/>
                <a:cs typeface="Century Gothic"/>
              </a:rPr>
              <a:t>jQery</a:t>
            </a:r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 code as .</a:t>
            </a:r>
            <a:r>
              <a:rPr lang="en-US" sz="2800" b="1" dirty="0" err="1">
                <a:solidFill>
                  <a:srgbClr val="008000"/>
                </a:solidFill>
                <a:latin typeface="Century Gothic"/>
                <a:cs typeface="Century Gothic"/>
              </a:rPr>
              <a:t>js</a:t>
            </a:r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 and link in HTML just as other .</a:t>
            </a:r>
            <a:r>
              <a:rPr lang="en-US" sz="2800" b="1" dirty="0" err="1">
                <a:solidFill>
                  <a:srgbClr val="008000"/>
                </a:solidFill>
                <a:latin typeface="Century Gothic"/>
                <a:cs typeface="Century Gothic"/>
              </a:rPr>
              <a:t>js</a:t>
            </a:r>
            <a:endParaRPr lang="en-US" sz="28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E485-BBAE-C24E-BD4A-5968937EA075}"/>
              </a:ext>
            </a:extLst>
          </p:cNvPr>
          <p:cNvSpPr/>
          <p:nvPr/>
        </p:nvSpPr>
        <p:spPr>
          <a:xfrm>
            <a:off x="407504" y="1520785"/>
            <a:ext cx="7930953" cy="3754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sz="2200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/* Filename: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custom.js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 $("div").click(function()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alert("Hello, world!");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 });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2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75DF9-0B9D-884F-A1F3-26F9C26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0"/>
            <a:ext cx="793095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008000"/>
                </a:solidFill>
                <a:latin typeface="Century Gothic"/>
                <a:cs typeface="Century Gothic"/>
              </a:rPr>
              <a:t>jQery</a:t>
            </a:r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 selectors. $()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E485-BBAE-C24E-BD4A-5968937EA075}"/>
              </a:ext>
            </a:extLst>
          </p:cNvPr>
          <p:cNvSpPr/>
          <p:nvPr/>
        </p:nvSpPr>
        <p:spPr>
          <a:xfrm>
            <a:off x="407504" y="1520785"/>
            <a:ext cx="7930953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$(document).ready(function()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$("p").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"yellow");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});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Name, #ID, .Class. E.g.#(”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li:first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36868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008000"/>
                </a:solidFill>
                <a:latin typeface="Century Gothic"/>
                <a:cs typeface="Century Gothic"/>
              </a:rPr>
              <a:t>jQuery.ajax</a:t>
            </a:r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http://api.jquery.com/jquery.ajax/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575" y="1446422"/>
            <a:ext cx="661946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$(document).ready(function(){   </a:t>
            </a:r>
          </a:p>
          <a:p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 $("button").click(function(){        </a:t>
            </a:r>
          </a:p>
          <a:p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	$.ajax({</a:t>
            </a:r>
            <a:r>
              <a:rPr lang="en-US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 "</a:t>
            </a:r>
            <a:r>
              <a:rPr lang="en-US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demo_test.txt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", success: function(result){            					$("#div1").html(result);        </a:t>
            </a:r>
          </a:p>
          <a:p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	}}); </a:t>
            </a:r>
          </a:p>
          <a:p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});});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575" y="3809762"/>
            <a:ext cx="6619461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&lt;body&gt;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&lt;div id="div1"&gt;&lt;h2&gt;Let jQuery AJAX Change This Text&lt;/h2&gt;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&lt;/div&gt;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		&lt;button&gt;Get External Content&lt;/button&gt;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9202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Ajax, jQuery, 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557" y="885884"/>
            <a:ext cx="71263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$(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 {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subject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prompt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Please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initials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"); 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let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getQueryVariable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blocknumber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"); 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blocknumber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?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: 1;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let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base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conditions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block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filetype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'.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json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';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let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conditionfile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base.concat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blocknumber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filetype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);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 $.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ajax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({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conditionfile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  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   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dataType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json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',    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success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json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){         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	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0,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json.length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++) {             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		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my_json_new.push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json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]);         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   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    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});           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5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39" y="727093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7688" y="1765733"/>
            <a:ext cx="8356433" cy="17821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          JavaScript Object Notation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 data format that represents data as a set of JavaScript objects invented by JS guru Douglas </a:t>
            </a:r>
            <a:r>
              <a:rPr lang="en-US" dirty="0" err="1"/>
              <a:t>Crockford</a:t>
            </a:r>
            <a:r>
              <a:rPr lang="en-US" dirty="0"/>
              <a:t> of Yahoo! natively supported by all modern browsers (and libraries to support it in old ones)</a:t>
            </a:r>
          </a:p>
          <a:p>
            <a:pPr fontAlgn="base"/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5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Future lecture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935886"/>
              </p:ext>
            </p:extLst>
          </p:nvPr>
        </p:nvGraphicFramePr>
        <p:xfrm>
          <a:off x="292847" y="1349563"/>
          <a:ext cx="8521359" cy="47966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4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basic</a:t>
                      </a:r>
                      <a:r>
                        <a:rPr lang="en-US" baseline="0" dirty="0"/>
                        <a:t> jQuery, review.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</a:t>
                      </a:r>
                      <a:r>
                        <a:rPr lang="en-US" baseline="0" dirty="0"/>
                        <a:t> to server side, </a:t>
                      </a:r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CP3 due</a:t>
                      </a:r>
                    </a:p>
                    <a:p>
                      <a:r>
                        <a:rPr lang="en-US" dirty="0"/>
                        <a:t>Homework 5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Parameters, file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 and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Project out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17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630" y="122659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Examples of JS objects: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233" y="1265659"/>
            <a:ext cx="5864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let person = { </a:t>
            </a:r>
          </a:p>
          <a:p>
            <a:r>
              <a:rPr lang="en-US" dirty="0">
                <a:latin typeface="Courier New" charset="0"/>
              </a:rPr>
              <a:t>	name: "Philip J. Fry", // string </a:t>
            </a:r>
          </a:p>
          <a:p>
            <a:r>
              <a:rPr lang="en-US" dirty="0">
                <a:latin typeface="Courier New" charset="0"/>
              </a:rPr>
              <a:t>	age: </a:t>
            </a:r>
            <a:r>
              <a:rPr lang="en-US" dirty="0">
                <a:solidFill>
                  <a:srgbClr val="0070C0"/>
                </a:solidFill>
                <a:latin typeface="Courier New" charset="0"/>
              </a:rPr>
              <a:t>23</a:t>
            </a:r>
            <a:r>
              <a:rPr lang="en-US" dirty="0">
                <a:latin typeface="Courier New" charset="0"/>
              </a:rPr>
              <a:t>, // </a:t>
            </a:r>
          </a:p>
          <a:p>
            <a:r>
              <a:rPr lang="en-US" dirty="0">
                <a:latin typeface="Courier New" charset="0"/>
              </a:rPr>
              <a:t>	number "weight": </a:t>
            </a:r>
            <a:r>
              <a:rPr lang="en-US" dirty="0">
                <a:solidFill>
                  <a:srgbClr val="0070C0"/>
                </a:solidFill>
                <a:latin typeface="Courier New" charset="0"/>
              </a:rPr>
              <a:t>172.</a:t>
            </a:r>
            <a:r>
              <a:rPr lang="en-US" dirty="0">
                <a:latin typeface="Courier New" charset="0"/>
              </a:rPr>
              <a:t>5, // number 	friends: ["Farnsworth", "Hermes", "</a:t>
            </a:r>
            <a:r>
              <a:rPr lang="en-US" dirty="0" err="1">
                <a:latin typeface="Courier New" charset="0"/>
              </a:rPr>
              <a:t>Zoidberg</a:t>
            </a:r>
            <a:r>
              <a:rPr lang="en-US" dirty="0">
                <a:latin typeface="Courier New" charset="0"/>
              </a:rPr>
              <a:t>"], // array </a:t>
            </a:r>
          </a:p>
          <a:p>
            <a:r>
              <a:rPr lang="en-US" dirty="0">
                <a:latin typeface="Courier New" charset="0"/>
              </a:rPr>
              <a:t>	</a:t>
            </a:r>
            <a:r>
              <a:rPr lang="en-US" dirty="0" err="1">
                <a:latin typeface="Courier New" charset="0"/>
              </a:rPr>
              <a:t>getBeloved</a:t>
            </a:r>
            <a:r>
              <a:rPr lang="en-US" dirty="0">
                <a:latin typeface="Courier New" charset="0"/>
              </a:rPr>
              <a:t>: </a:t>
            </a:r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() { return 		</a:t>
            </a:r>
            <a:r>
              <a:rPr lang="en-US" dirty="0" err="1">
                <a:latin typeface="Courier New" charset="0"/>
              </a:rPr>
              <a:t>this.name</a:t>
            </a:r>
            <a:r>
              <a:rPr lang="en-US" dirty="0">
                <a:latin typeface="Courier New" charset="0"/>
              </a:rPr>
              <a:t> + " loves </a:t>
            </a:r>
            <a:r>
              <a:rPr lang="en-US" dirty="0" err="1">
                <a:latin typeface="Courier New" charset="0"/>
              </a:rPr>
              <a:t>Leela</a:t>
            </a:r>
            <a:r>
              <a:rPr lang="en-US" dirty="0">
                <a:latin typeface="Courier New" charset="0"/>
              </a:rPr>
              <a:t>"; } }; </a:t>
            </a:r>
          </a:p>
          <a:p>
            <a:endParaRPr lang="en-US" dirty="0">
              <a:latin typeface="Courier New" charset="0"/>
            </a:endParaRP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alert(person["age"]); // 23 alert(</a:t>
            </a:r>
            <a:r>
              <a:rPr lang="en-US" dirty="0" err="1">
                <a:latin typeface="Courier New" charset="0"/>
              </a:rPr>
              <a:t>person.weight</a:t>
            </a:r>
            <a:r>
              <a:rPr lang="en-US" dirty="0">
                <a:latin typeface="Courier New" charset="0"/>
              </a:rPr>
              <a:t>); // 172.5 alert(</a:t>
            </a:r>
            <a:r>
              <a:rPr lang="en-US" dirty="0" err="1">
                <a:latin typeface="Courier New" charset="0"/>
              </a:rPr>
              <a:t>person.friends</a:t>
            </a:r>
            <a:r>
              <a:rPr lang="en-US" dirty="0">
                <a:latin typeface="Courier New" charset="0"/>
              </a:rPr>
              <a:t>[2])); // </a:t>
            </a:r>
            <a:r>
              <a:rPr lang="en-US" dirty="0" err="1">
                <a:latin typeface="Courier New" charset="0"/>
              </a:rPr>
              <a:t>Zoidberg</a:t>
            </a:r>
            <a:r>
              <a:rPr lang="en-US" dirty="0">
                <a:latin typeface="Courier New" charset="0"/>
              </a:rPr>
              <a:t> alert(</a:t>
            </a:r>
            <a:r>
              <a:rPr lang="en-US" dirty="0" err="1">
                <a:latin typeface="Courier New" charset="0"/>
              </a:rPr>
              <a:t>person.getBeloved</a:t>
            </a:r>
            <a:r>
              <a:rPr lang="en-US" dirty="0">
                <a:latin typeface="Courier New" charset="0"/>
              </a:rPr>
              <a:t>()); // Philip J. Fry loves </a:t>
            </a:r>
            <a:r>
              <a:rPr lang="en-US" dirty="0" err="1">
                <a:latin typeface="Courier New" charset="0"/>
              </a:rPr>
              <a:t>Leela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24A4D-9F38-724B-B9C7-C0ED2AF5ED6C}"/>
              </a:ext>
            </a:extLst>
          </p:cNvPr>
          <p:cNvSpPr/>
          <p:nvPr/>
        </p:nvSpPr>
        <p:spPr>
          <a:xfrm>
            <a:off x="519782" y="5732646"/>
            <a:ext cx="7452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An object can have methods (function properties) that refer to itself as this </a:t>
            </a:r>
            <a:br>
              <a:rPr lang="en-US" dirty="0"/>
            </a:br>
            <a:r>
              <a:rPr lang="en-US" dirty="0">
                <a:latin typeface="Source Sans Pro" panose="020B0503030403020204" pitchFamily="34" charset="0"/>
              </a:rPr>
              <a:t>can refer to the fields with .</a:t>
            </a:r>
            <a:r>
              <a:rPr lang="en-US" dirty="0" err="1">
                <a:latin typeface="Source Sans Pro" panose="020B0503030403020204" pitchFamily="34" charset="0"/>
              </a:rPr>
              <a:t>fieldName</a:t>
            </a:r>
            <a:r>
              <a:rPr lang="en-US" dirty="0">
                <a:latin typeface="Source Sans Pro" panose="020B0503030403020204" pitchFamily="34" charset="0"/>
              </a:rPr>
              <a:t> or ["</a:t>
            </a:r>
            <a:r>
              <a:rPr lang="en-US" dirty="0" err="1">
                <a:latin typeface="Source Sans Pro" panose="020B0503030403020204" pitchFamily="34" charset="0"/>
              </a:rPr>
              <a:t>fieldName</a:t>
            </a:r>
            <a:r>
              <a:rPr lang="en-US" dirty="0">
                <a:latin typeface="Source Sans Pro" panose="020B0503030403020204" pitchFamily="34" charset="0"/>
              </a:rPr>
              <a:t>"] syntax </a:t>
            </a:r>
            <a:br>
              <a:rPr lang="en-US" dirty="0"/>
            </a:br>
            <a:r>
              <a:rPr lang="en-US" dirty="0">
                <a:latin typeface="Source Sans Pro" panose="020B0503030403020204" pitchFamily="34" charset="0"/>
              </a:rPr>
              <a:t>field names can optionally be put in quotes (e.g. weight above)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0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Examples of JS objects: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http://api.jquery.com/jquery.ajax/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7129" y="1764474"/>
            <a:ext cx="661946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DOM elements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Documnt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window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XMLHttpRequest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41995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Objects and 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http://api.jquery.com/jquery.ajax/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982" y="1532215"/>
            <a:ext cx="68381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Source Sans Pro" charset="0"/>
              </a:rPr>
              <a:t>JSON is a way of saving or storing </a:t>
            </a:r>
            <a:r>
              <a:rPr lang="en-US" dirty="0" err="1">
                <a:latin typeface="Source Sans Pro" charset="0"/>
              </a:rPr>
              <a:t>javascript</a:t>
            </a:r>
            <a:r>
              <a:rPr lang="en-US" dirty="0">
                <a:latin typeface="Source Sans Pro" charset="0"/>
              </a:rPr>
              <a:t> objects. (The technical term is "serializing" which is just a fancy word for turning an object into a savable string of characters)</a:t>
            </a: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/>
            <a:r>
              <a:rPr lang="en-US" dirty="0">
                <a:latin typeface="Source Sans Pro" charset="0"/>
              </a:rPr>
              <a:t>Browser JSON methods:</a:t>
            </a:r>
          </a:p>
          <a:p>
            <a:pPr fontAlgn="base"/>
            <a:endParaRPr lang="en-US" dirty="0">
              <a:latin typeface="Source Sans Pro" charset="0"/>
            </a:endParaRPr>
          </a:p>
          <a:p>
            <a:pPr lvl="1" fontAlgn="base">
              <a:buFont typeface="Arial" charset="0"/>
              <a:buChar char="•"/>
            </a:pPr>
            <a:r>
              <a:rPr lang="en-US" sz="1600" dirty="0" err="1">
                <a:latin typeface="inherit" charset="0"/>
              </a:rPr>
              <a:t>JSON.parse</a:t>
            </a:r>
            <a:r>
              <a:rPr lang="en-US" sz="1600" dirty="0">
                <a:latin typeface="inherit" charset="0"/>
              </a:rPr>
              <a:t>( /* JSON string */ ) </a:t>
            </a:r>
            <a:r>
              <a:rPr lang="en-US" sz="1600" b="1" dirty="0">
                <a:latin typeface="inherit" charset="0"/>
              </a:rPr>
              <a:t>-- converts JSON string into </a:t>
            </a:r>
            <a:r>
              <a:rPr lang="en-US" sz="1600" b="1" dirty="0" err="1">
                <a:latin typeface="inherit" charset="0"/>
              </a:rPr>
              <a:t>Javascript</a:t>
            </a:r>
            <a:r>
              <a:rPr lang="en-US" sz="1600" b="1" dirty="0">
                <a:latin typeface="inherit" charset="0"/>
              </a:rPr>
              <a:t> object</a:t>
            </a:r>
          </a:p>
          <a:p>
            <a:pPr lvl="1" fontAlgn="base">
              <a:buFont typeface="Arial" charset="0"/>
              <a:buChar char="•"/>
            </a:pPr>
            <a:endParaRPr lang="en-US" sz="1600" dirty="0">
              <a:latin typeface="inherit" charset="0"/>
            </a:endParaRPr>
          </a:p>
          <a:p>
            <a:pPr lvl="1" fontAlgn="base">
              <a:buFont typeface="Arial" charset="0"/>
              <a:buChar char="•"/>
            </a:pPr>
            <a:r>
              <a:rPr lang="en-US" sz="1600" dirty="0" err="1">
                <a:latin typeface="inherit" charset="0"/>
              </a:rPr>
              <a:t>JSON.stringify</a:t>
            </a:r>
            <a:r>
              <a:rPr lang="en-US" sz="1600" dirty="0">
                <a:latin typeface="inherit" charset="0"/>
              </a:rPr>
              <a:t>( /* </a:t>
            </a:r>
            <a:r>
              <a:rPr lang="en-US" sz="1600" dirty="0" err="1">
                <a:latin typeface="inherit" charset="0"/>
              </a:rPr>
              <a:t>Javascript</a:t>
            </a:r>
            <a:r>
              <a:rPr lang="en-US" sz="1600" dirty="0">
                <a:latin typeface="inherit" charset="0"/>
              </a:rPr>
              <a:t> Object */ )</a:t>
            </a:r>
            <a:r>
              <a:rPr lang="en-US" sz="1600" b="1" dirty="0">
                <a:latin typeface="inherit" charset="0"/>
              </a:rPr>
              <a:t> -- converts a </a:t>
            </a:r>
            <a:r>
              <a:rPr lang="en-US" sz="1600" b="1" dirty="0" err="1">
                <a:latin typeface="inherit" charset="0"/>
              </a:rPr>
              <a:t>Javascript</a:t>
            </a:r>
            <a:r>
              <a:rPr lang="en-US" sz="1600" b="1" dirty="0">
                <a:latin typeface="inherit" charset="0"/>
              </a:rPr>
              <a:t> object into JSON text</a:t>
            </a:r>
            <a:endParaRPr lang="en-US" sz="1600" b="1" i="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3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What is JSON used for?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http://api.jquery.com/jquery.ajax/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982" y="1532215"/>
            <a:ext cx="68381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/>
              <a:t>JSON data comes from many sources on the web:</a:t>
            </a:r>
          </a:p>
          <a:p>
            <a:pPr fontAlgn="base"/>
            <a:endParaRPr lang="en-US" sz="1600" dirty="0"/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/>
              <a:t>web services use JSON to communicate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/>
              <a:t>web servers store data as JSON files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/>
              <a:t>databases sometimes use JSON to store, query, and return data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JSON is the de facto universal format for exchange of data</a:t>
            </a:r>
          </a:p>
          <a:p>
            <a:pPr fontAlgn="base"/>
            <a:endParaRPr lang="en-US" sz="1600" b="0" i="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0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4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JSON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JSON validator: </a:t>
            </a:r>
            <a:r>
              <a:rPr lang="en-US" dirty="0">
                <a:hlinkClick r:id="rId3"/>
              </a:rPr>
              <a:t>https://jsonlint.com/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982" y="1532215"/>
            <a:ext cx="68381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JSON has a few rules that differ from regular JS: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/>
              <a:t>Strings must be double-quoted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/>
              <a:t>All property/field names must be quoted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/>
              <a:t>Values can be: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Number (23)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String ("string has to be quoted, like this" , 'or like this')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Boolean (true, false)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Array ( [ "value1", 24, true, 'hallo' ] 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Object ( { "nested" : "object", "which" : { "can" : "have more nested objects" } } )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46802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03" y="-12767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JSON limitations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982" y="1532215"/>
            <a:ext cx="68381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/>
              <a:t>JSON can't handle certain data types, so these things just fall out of the object if you try to make JSON strings out of them: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1600" dirty="0"/>
              <a:t>Function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1600" dirty="0"/>
              <a:t>Date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1600" dirty="0" err="1"/>
              <a:t>RegExp</a:t>
            </a:r>
            <a:endParaRPr lang="en-US" sz="1600" dirty="0"/>
          </a:p>
          <a:p>
            <a:pPr marL="800100" lvl="1" indent="-342900" fontAlgn="base">
              <a:buFont typeface="Arial" charset="0"/>
              <a:buChar char="•"/>
            </a:pPr>
            <a:r>
              <a:rPr lang="en-US" sz="1600" dirty="0"/>
              <a:t>Error</a:t>
            </a:r>
          </a:p>
          <a:p>
            <a:pPr marL="800100" lvl="1" indent="-342900" fontAlgn="base">
              <a:buFont typeface="Arial" charset="0"/>
              <a:buChar char="•"/>
            </a:pPr>
            <a:endParaRPr lang="en-US" sz="1600" dirty="0"/>
          </a:p>
          <a:p>
            <a:pPr fontAlgn="base"/>
            <a:r>
              <a:rPr lang="en-US" sz="1600" dirty="0"/>
              <a:t>To get Date objects or </a:t>
            </a:r>
            <a:r>
              <a:rPr lang="en-US" sz="1600" dirty="0" err="1"/>
              <a:t>RegExp</a:t>
            </a:r>
            <a:r>
              <a:rPr lang="en-US" sz="1600" dirty="0"/>
              <a:t> objects into your JSON, you could extract them as strings, and then rebuild them from strings.</a:t>
            </a:r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However, since JSON is ideal for communicating across different types of systems, you can't put </a:t>
            </a:r>
            <a:r>
              <a:rPr lang="en-US" sz="1600" dirty="0" err="1"/>
              <a:t>Javascript</a:t>
            </a:r>
            <a:r>
              <a:rPr lang="en-US" sz="1600" dirty="0"/>
              <a:t> functions in JSON. Other languages wouldn't be able to read JSON effectively if it had </a:t>
            </a:r>
            <a:r>
              <a:rPr lang="en-US" sz="1600" dirty="0" err="1"/>
              <a:t>Javascript</a:t>
            </a:r>
            <a:r>
              <a:rPr lang="en-US" sz="1600" dirty="0"/>
              <a:t> code in it.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(This is also why Dates and </a:t>
            </a:r>
            <a:r>
              <a:rPr lang="en-US" sz="1600" dirty="0" err="1"/>
              <a:t>RegExps</a:t>
            </a:r>
            <a:r>
              <a:rPr lang="en-US" sz="1600" dirty="0"/>
              <a:t> can't go into the JSON object</a:t>
            </a:r>
            <a:r>
              <a:rPr lang="mr-IN" sz="1600" dirty="0"/>
              <a:t>–</a:t>
            </a:r>
            <a:r>
              <a:rPr lang="en-US" sz="1600" dirty="0"/>
              <a:t> other languages wouldn’t know how to interpret them for what they are. </a:t>
            </a:r>
          </a:p>
          <a:p>
            <a:pPr fontAlgn="base"/>
            <a:endParaRPr lang="en-US" sz="1600" b="0" i="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20" y="23861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Valid 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340" y="6032500"/>
            <a:ext cx="54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http://api.jquery.com/jquery.ajax/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616" y="1381613"/>
            <a:ext cx="711102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{ // no variable assignment 	"</a:t>
            </a:r>
            <a:r>
              <a:rPr lang="en-US" dirty="0" err="1">
                <a:latin typeface="Courier New" charset="0"/>
              </a:rPr>
              <a:t>first_name</a:t>
            </a:r>
            <a:r>
              <a:rPr lang="en-US" dirty="0">
                <a:latin typeface="Courier New" charset="0"/>
              </a:rPr>
              <a:t>": 'Bart', // strings and properties must be quoted 	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	'</a:t>
            </a:r>
            <a:r>
              <a:rPr lang="en-US" dirty="0" err="1">
                <a:latin typeface="Courier New" charset="0"/>
              </a:rPr>
              <a:t>last_name</a:t>
            </a:r>
            <a:r>
              <a:rPr lang="en-US" dirty="0">
                <a:latin typeface="Courier New" charset="0"/>
              </a:rPr>
              <a:t>': "Simpson", // single or double quotes both work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"age" : 13, // numbers can be here without quotes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    "</a:t>
            </a:r>
            <a:r>
              <a:rPr lang="en-US" dirty="0" err="1">
                <a:latin typeface="Courier New" charset="0"/>
              </a:rPr>
              <a:t>cowabunga</a:t>
            </a:r>
            <a:r>
              <a:rPr lang="en-US" dirty="0">
                <a:latin typeface="Courier New" charset="0"/>
              </a:rPr>
              <a:t>": true // </a:t>
            </a:r>
            <a:r>
              <a:rPr lang="en-US" dirty="0" err="1">
                <a:latin typeface="Courier New" charset="0"/>
              </a:rPr>
              <a:t>booleans</a:t>
            </a:r>
            <a:r>
              <a:rPr lang="en-US" dirty="0">
                <a:latin typeface="Courier New" charset="0"/>
              </a:rPr>
              <a:t> can be here without quotes } // no semicolon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3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670" y="1485101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latin typeface="Source Sans Pro" charset="0"/>
              </a:rPr>
              <a:t>Given the JSON data at right, what expressions would produce. Assume the JSON data is stored in a string variable called </a:t>
            </a:r>
            <a:r>
              <a:rPr lang="en-US" dirty="0" err="1">
                <a:latin typeface="Source Sans Pro" charset="0"/>
              </a:rPr>
              <a:t>json</a:t>
            </a:r>
            <a:r>
              <a:rPr lang="en-US" dirty="0">
                <a:latin typeface="Source Sans Pro" charset="0"/>
              </a:rPr>
              <a:t>.</a:t>
            </a: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The window's title?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The image's third coordinate?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The number of messages?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The y-offset of the last message?</a:t>
            </a:r>
            <a:endParaRPr lang="en-US" sz="1600" b="0" i="0" dirty="0">
              <a:effectLst/>
              <a:latin typeface="inherit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520" y="23861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JSON exercise: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8380" y="2621536"/>
            <a:ext cx="474138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>
                <a:latin typeface="Courier New" charset="0"/>
              </a:rPr>
              <a:t>{ "</a:t>
            </a:r>
            <a:r>
              <a:rPr lang="mr-IN" dirty="0" err="1">
                <a:latin typeface="Courier New" charset="0"/>
              </a:rPr>
              <a:t>window</a:t>
            </a:r>
            <a:r>
              <a:rPr lang="mr-IN" dirty="0">
                <a:latin typeface="Courier New" charset="0"/>
              </a:rPr>
              <a:t>": {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title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Sample</a:t>
            </a:r>
            <a:r>
              <a:rPr lang="mr-IN" dirty="0">
                <a:latin typeface="Courier New" charset="0"/>
              </a:rPr>
              <a:t> </a:t>
            </a:r>
            <a:r>
              <a:rPr lang="mr-IN" dirty="0" err="1">
                <a:latin typeface="Courier New" charset="0"/>
              </a:rPr>
              <a:t>Widget</a:t>
            </a:r>
            <a:r>
              <a:rPr lang="mr-IN" dirty="0">
                <a:latin typeface="Courier New" charset="0"/>
              </a:rPr>
              <a:t>",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width</a:t>
            </a:r>
            <a:r>
              <a:rPr lang="mr-IN" dirty="0">
                <a:latin typeface="Courier New" charset="0"/>
              </a:rPr>
              <a:t>": 500,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 "</a:t>
            </a:r>
            <a:r>
              <a:rPr lang="mr-IN" dirty="0" err="1">
                <a:latin typeface="Courier New" charset="0"/>
              </a:rPr>
              <a:t>height</a:t>
            </a:r>
            <a:r>
              <a:rPr lang="mr-IN" dirty="0">
                <a:latin typeface="Courier New" charset="0"/>
              </a:rPr>
              <a:t>": 500 }, </a:t>
            </a:r>
            <a:endParaRPr lang="en-US" dirty="0">
              <a:latin typeface="Courier New" charset="0"/>
            </a:endParaRPr>
          </a:p>
          <a:p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image</a:t>
            </a:r>
            <a:r>
              <a:rPr lang="mr-IN" dirty="0">
                <a:latin typeface="Courier New" charset="0"/>
              </a:rPr>
              <a:t>": { "</a:t>
            </a:r>
            <a:r>
              <a:rPr lang="mr-IN" dirty="0" err="1">
                <a:latin typeface="Courier New" charset="0"/>
              </a:rPr>
              <a:t>src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images</a:t>
            </a:r>
            <a:r>
              <a:rPr lang="mr-IN" dirty="0">
                <a:latin typeface="Courier New" charset="0"/>
              </a:rPr>
              <a:t>/</a:t>
            </a:r>
            <a:r>
              <a:rPr lang="mr-IN" dirty="0" err="1">
                <a:latin typeface="Courier New" charset="0"/>
              </a:rPr>
              <a:t>logo.png</a:t>
            </a:r>
            <a:r>
              <a:rPr lang="mr-IN" dirty="0">
                <a:latin typeface="Courier New" charset="0"/>
              </a:rPr>
              <a:t>",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coords</a:t>
            </a:r>
            <a:r>
              <a:rPr lang="mr-IN" dirty="0">
                <a:latin typeface="Courier New" charset="0"/>
              </a:rPr>
              <a:t>": [250, 150, 350, 400],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alignment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center</a:t>
            </a:r>
            <a:r>
              <a:rPr lang="mr-IN" dirty="0">
                <a:latin typeface="Courier New" charset="0"/>
              </a:rPr>
              <a:t>" },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messages</a:t>
            </a:r>
            <a:r>
              <a:rPr lang="mr-IN" dirty="0">
                <a:latin typeface="Courier New" charset="0"/>
              </a:rPr>
              <a:t>": [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Save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[10, 20]},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Help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[ 0, 50]}, 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Quit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[30, 15]} ],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debug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true</a:t>
            </a:r>
            <a:r>
              <a:rPr lang="mr-IN" dirty="0">
                <a:latin typeface="Courier New" charset="0"/>
              </a:rPr>
              <a:t>"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3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20" y="1071794"/>
            <a:ext cx="4716343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600" dirty="0"/>
              <a:t>let data = </a:t>
            </a:r>
            <a:r>
              <a:rPr lang="en-US" sz="1600" dirty="0" err="1"/>
              <a:t>JSON.parse</a:t>
            </a:r>
            <a:r>
              <a:rPr lang="en-US" sz="1600" dirty="0"/>
              <a:t>(</a:t>
            </a:r>
            <a:r>
              <a:rPr lang="en-US" sz="1600" dirty="0" err="1"/>
              <a:t>json</a:t>
            </a:r>
            <a:r>
              <a:rPr lang="en-US" sz="1600" dirty="0"/>
              <a:t>); </a:t>
            </a:r>
          </a:p>
          <a:p>
            <a:pPr fontAlgn="base"/>
            <a:r>
              <a:rPr lang="en-US" sz="1600" dirty="0"/>
              <a:t>let title = </a:t>
            </a:r>
            <a:r>
              <a:rPr lang="en-US" sz="1600" dirty="0" err="1"/>
              <a:t>data.window.title</a:t>
            </a:r>
            <a:r>
              <a:rPr lang="en-US" sz="1600" dirty="0"/>
              <a:t>; </a:t>
            </a:r>
          </a:p>
          <a:p>
            <a:pPr fontAlgn="base"/>
            <a:r>
              <a:rPr lang="en-US" sz="1600" dirty="0"/>
              <a:t>let </a:t>
            </a:r>
            <a:r>
              <a:rPr lang="en-US" sz="1600" dirty="0" err="1"/>
              <a:t>coord</a:t>
            </a:r>
            <a:r>
              <a:rPr lang="en-US" sz="1600" dirty="0"/>
              <a:t> = </a:t>
            </a:r>
            <a:r>
              <a:rPr lang="en-US" sz="1600" dirty="0" err="1"/>
              <a:t>data.image.coords</a:t>
            </a:r>
            <a:r>
              <a:rPr lang="en-US" sz="1600" dirty="0"/>
              <a:t>[2];</a:t>
            </a:r>
          </a:p>
          <a:p>
            <a:pPr fontAlgn="base"/>
            <a:r>
              <a:rPr lang="en-US" sz="1600" dirty="0"/>
              <a:t>let 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data.messages.length</a:t>
            </a:r>
            <a:r>
              <a:rPr lang="en-US" sz="1600" dirty="0"/>
              <a:t>; </a:t>
            </a:r>
          </a:p>
          <a:p>
            <a:pPr fontAlgn="base"/>
            <a:r>
              <a:rPr lang="en-US" sz="1600" dirty="0"/>
              <a:t>let y = </a:t>
            </a:r>
            <a:r>
              <a:rPr lang="en-US" sz="1600" dirty="0" err="1"/>
              <a:t>data.messages</a:t>
            </a:r>
            <a:r>
              <a:rPr lang="en-US" sz="1600" dirty="0"/>
              <a:t>[</a:t>
            </a:r>
            <a:r>
              <a:rPr lang="en-US" sz="1600" dirty="0" err="1"/>
              <a:t>len</a:t>
            </a:r>
            <a:r>
              <a:rPr lang="en-US" sz="1600" dirty="0"/>
              <a:t> - 1].offset[1];</a:t>
            </a:r>
            <a:endParaRPr lang="en-US" sz="1600" b="0" i="0" dirty="0">
              <a:effectLst/>
              <a:latin typeface="inherit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520" y="23861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Answers: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6925" y="2649070"/>
            <a:ext cx="471634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>
                <a:latin typeface="Courier New" charset="0"/>
              </a:rPr>
              <a:t>{ "</a:t>
            </a:r>
            <a:r>
              <a:rPr lang="mr-IN" dirty="0" err="1">
                <a:latin typeface="Courier New" charset="0"/>
              </a:rPr>
              <a:t>window</a:t>
            </a:r>
            <a:r>
              <a:rPr lang="mr-IN" dirty="0">
                <a:latin typeface="Courier New" charset="0"/>
              </a:rPr>
              <a:t>": {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title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Sample</a:t>
            </a:r>
            <a:r>
              <a:rPr lang="mr-IN" dirty="0">
                <a:latin typeface="Courier New" charset="0"/>
              </a:rPr>
              <a:t> </a:t>
            </a:r>
            <a:r>
              <a:rPr lang="mr-IN" dirty="0" err="1">
                <a:latin typeface="Courier New" charset="0"/>
              </a:rPr>
              <a:t>Widget</a:t>
            </a:r>
            <a:r>
              <a:rPr lang="mr-IN" dirty="0">
                <a:latin typeface="Courier New" charset="0"/>
              </a:rPr>
              <a:t>",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width</a:t>
            </a:r>
            <a:r>
              <a:rPr lang="mr-IN" dirty="0">
                <a:latin typeface="Courier New" charset="0"/>
              </a:rPr>
              <a:t>": 500,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 "</a:t>
            </a:r>
            <a:r>
              <a:rPr lang="mr-IN" dirty="0" err="1">
                <a:latin typeface="Courier New" charset="0"/>
              </a:rPr>
              <a:t>height</a:t>
            </a:r>
            <a:r>
              <a:rPr lang="mr-IN" dirty="0">
                <a:latin typeface="Courier New" charset="0"/>
              </a:rPr>
              <a:t>": 500 }, </a:t>
            </a:r>
            <a:endParaRPr lang="en-US" dirty="0">
              <a:latin typeface="Courier New" charset="0"/>
            </a:endParaRPr>
          </a:p>
          <a:p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image</a:t>
            </a:r>
            <a:r>
              <a:rPr lang="mr-IN" dirty="0">
                <a:latin typeface="Courier New" charset="0"/>
              </a:rPr>
              <a:t>": { "</a:t>
            </a:r>
            <a:r>
              <a:rPr lang="mr-IN" dirty="0" err="1">
                <a:latin typeface="Courier New" charset="0"/>
              </a:rPr>
              <a:t>src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images</a:t>
            </a:r>
            <a:r>
              <a:rPr lang="mr-IN" dirty="0">
                <a:latin typeface="Courier New" charset="0"/>
              </a:rPr>
              <a:t>/</a:t>
            </a:r>
            <a:r>
              <a:rPr lang="mr-IN" dirty="0" err="1">
                <a:latin typeface="Courier New" charset="0"/>
              </a:rPr>
              <a:t>logo.png</a:t>
            </a:r>
            <a:r>
              <a:rPr lang="mr-IN" dirty="0">
                <a:latin typeface="Courier New" charset="0"/>
              </a:rPr>
              <a:t>",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coords</a:t>
            </a:r>
            <a:r>
              <a:rPr lang="mr-IN" dirty="0">
                <a:latin typeface="Courier New" charset="0"/>
              </a:rPr>
              <a:t>": [250, 150, 350, 400],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alignment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center</a:t>
            </a:r>
            <a:r>
              <a:rPr lang="mr-IN" dirty="0">
                <a:latin typeface="Courier New" charset="0"/>
              </a:rPr>
              <a:t>" },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messages</a:t>
            </a:r>
            <a:r>
              <a:rPr lang="mr-IN" dirty="0">
                <a:latin typeface="Courier New" charset="0"/>
              </a:rPr>
              <a:t>": [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Save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[10, 20]},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Help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[ 0, 50]}, {"</a:t>
            </a:r>
            <a:r>
              <a:rPr lang="mr-IN" dirty="0" err="1">
                <a:latin typeface="Courier New" charset="0"/>
              </a:rPr>
              <a:t>text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Quit</a:t>
            </a:r>
            <a:r>
              <a:rPr lang="mr-IN" dirty="0">
                <a:latin typeface="Courier New" charset="0"/>
              </a:rPr>
              <a:t>", "</a:t>
            </a:r>
            <a:r>
              <a:rPr lang="mr-IN" dirty="0" err="1">
                <a:latin typeface="Courier New" charset="0"/>
              </a:rPr>
              <a:t>offset</a:t>
            </a:r>
            <a:r>
              <a:rPr lang="mr-IN" dirty="0">
                <a:latin typeface="Courier New" charset="0"/>
              </a:rPr>
              <a:t>": [30, 15]} ],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"</a:t>
            </a:r>
            <a:r>
              <a:rPr lang="mr-IN" dirty="0" err="1">
                <a:latin typeface="Courier New" charset="0"/>
              </a:rPr>
              <a:t>debug</a:t>
            </a:r>
            <a:r>
              <a:rPr lang="mr-IN" dirty="0">
                <a:latin typeface="Courier New" charset="0"/>
              </a:rPr>
              <a:t>": "</a:t>
            </a:r>
            <a:r>
              <a:rPr lang="mr-IN" dirty="0" err="1">
                <a:latin typeface="Courier New" charset="0"/>
              </a:rPr>
              <a:t>true</a:t>
            </a:r>
            <a:r>
              <a:rPr lang="mr-IN" dirty="0">
                <a:latin typeface="Courier New" charset="0"/>
              </a:rPr>
              <a:t>" </a:t>
            </a:r>
            <a:endParaRPr lang="en-US" dirty="0">
              <a:latin typeface="Courier New" charset="0"/>
            </a:endParaRPr>
          </a:p>
          <a:p>
            <a:r>
              <a:rPr lang="mr-IN" dirty="0">
                <a:latin typeface="Courier New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520" y="238612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 code for JSON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7016" y="1132107"/>
            <a:ext cx="6108853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function </a:t>
            </a:r>
            <a:r>
              <a:rPr lang="en-US" dirty="0" err="1">
                <a:latin typeface="inherit" charset="0"/>
              </a:rPr>
              <a:t>checkStatus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>
                <a:latin typeface="inherit" charset="0"/>
              </a:rPr>
              <a:t>response</a:t>
            </a:r>
            <a:r>
              <a:rPr lang="en-US" dirty="0">
                <a:latin typeface="Courier New" charset="0"/>
              </a:rPr>
              <a:t>) { </a:t>
            </a:r>
          </a:p>
          <a:p>
            <a:r>
              <a:rPr lang="en-US" dirty="0">
                <a:latin typeface="Courier New" charset="0"/>
              </a:rPr>
              <a:t>if (</a:t>
            </a:r>
            <a:r>
              <a:rPr lang="en-US" dirty="0" err="1">
                <a:latin typeface="Courier New" charset="0"/>
              </a:rPr>
              <a:t>response.status</a:t>
            </a:r>
            <a:r>
              <a:rPr lang="en-US" dirty="0">
                <a:latin typeface="Courier New" charset="0"/>
              </a:rPr>
              <a:t> &gt;= 200 &amp;&amp; 	</a:t>
            </a:r>
            <a:r>
              <a:rPr lang="en-US" dirty="0" err="1">
                <a:latin typeface="Courier New" charset="0"/>
              </a:rPr>
              <a:t>response.status</a:t>
            </a:r>
            <a:r>
              <a:rPr lang="en-US" dirty="0">
                <a:latin typeface="Courier New" charset="0"/>
              </a:rPr>
              <a:t> &lt; 300) { return 	</a:t>
            </a:r>
            <a:r>
              <a:rPr lang="en-US" dirty="0" err="1">
                <a:latin typeface="Courier New" charset="0"/>
              </a:rPr>
              <a:t>response.text</a:t>
            </a:r>
            <a:r>
              <a:rPr lang="en-US" dirty="0">
                <a:latin typeface="Courier New" charset="0"/>
              </a:rPr>
              <a:t>(); }</a:t>
            </a:r>
          </a:p>
          <a:p>
            <a:r>
              <a:rPr lang="en-US" dirty="0">
                <a:latin typeface="Courier New" charset="0"/>
              </a:rPr>
              <a:t> else { </a:t>
            </a:r>
          </a:p>
          <a:p>
            <a:r>
              <a:rPr lang="en-US" dirty="0">
                <a:latin typeface="Courier New" charset="0"/>
              </a:rPr>
              <a:t>	return </a:t>
            </a:r>
            <a:r>
              <a:rPr lang="en-US" dirty="0" err="1">
                <a:latin typeface="Courier New" charset="0"/>
              </a:rPr>
              <a:t>Promise.reject</a:t>
            </a:r>
            <a:r>
              <a:rPr lang="en-US" dirty="0">
                <a:latin typeface="Courier New" charset="0"/>
              </a:rPr>
              <a:t>(new Error(</a:t>
            </a:r>
            <a:r>
              <a:rPr lang="en-US" dirty="0" err="1">
                <a:latin typeface="Courier New" charset="0"/>
              </a:rPr>
              <a:t>response.status</a:t>
            </a:r>
            <a:r>
              <a:rPr lang="en-US" dirty="0">
                <a:latin typeface="Courier New" charset="0"/>
              </a:rPr>
              <a:t>+": "+</a:t>
            </a:r>
            <a:r>
              <a:rPr lang="en-US" dirty="0" err="1">
                <a:latin typeface="Courier New" charset="0"/>
              </a:rPr>
              <a:t>response.statusText</a:t>
            </a:r>
            <a:r>
              <a:rPr lang="en-US" dirty="0">
                <a:latin typeface="Courier New" charset="0"/>
              </a:rPr>
              <a:t>)); </a:t>
            </a:r>
          </a:p>
          <a:p>
            <a:r>
              <a:rPr lang="en-US" dirty="0">
                <a:latin typeface="Courier New" charset="0"/>
              </a:rPr>
              <a:t>	} </a:t>
            </a:r>
          </a:p>
          <a:p>
            <a:r>
              <a:rPr lang="en-US" dirty="0">
                <a:latin typeface="Courier New" charset="0"/>
              </a:rPr>
              <a:t>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callAjax</a:t>
            </a:r>
            <a:r>
              <a:rPr lang="en-US" dirty="0">
                <a:latin typeface="Courier New" charset="0"/>
              </a:rPr>
              <a:t>(){ </a:t>
            </a:r>
          </a:p>
          <a:p>
            <a:r>
              <a:rPr lang="en-US" dirty="0">
                <a:latin typeface="Courier New" charset="0"/>
              </a:rPr>
              <a:t>let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= ..... // put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string here </a:t>
            </a:r>
          </a:p>
          <a:p>
            <a:r>
              <a:rPr lang="en-US" dirty="0">
                <a:latin typeface="Courier New" charset="0"/>
              </a:rPr>
              <a:t>fetch(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, {credentials: 'include'}) 	.then(</a:t>
            </a:r>
            <a:r>
              <a:rPr lang="en-US" dirty="0" err="1">
                <a:latin typeface="Courier New" charset="0"/>
              </a:rPr>
              <a:t>checkStatus</a:t>
            </a:r>
            <a:r>
              <a:rPr lang="en-US" dirty="0">
                <a:latin typeface="Courier New" charset="0"/>
              </a:rPr>
              <a:t>) 	.then(</a:t>
            </a:r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inherit" charset="0"/>
              </a:rPr>
              <a:t>responseJSON</a:t>
            </a:r>
            <a:r>
              <a:rPr lang="en-US" dirty="0">
                <a:latin typeface="Courier New" charset="0"/>
              </a:rPr>
              <a:t>) { //success: do something with the </a:t>
            </a:r>
            <a:r>
              <a:rPr lang="en-US" dirty="0" err="1">
                <a:latin typeface="Courier New" charset="0"/>
              </a:rPr>
              <a:t>responseJSON</a:t>
            </a:r>
            <a:r>
              <a:rPr lang="en-US" dirty="0">
                <a:latin typeface="Courier New" charset="0"/>
              </a:rPr>
              <a:t> }) 			.catch(</a:t>
            </a:r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>
                <a:latin typeface="inherit" charset="0"/>
              </a:rPr>
              <a:t>error</a:t>
            </a:r>
            <a:r>
              <a:rPr lang="en-US" dirty="0">
                <a:latin typeface="Courier New" charset="0"/>
              </a:rPr>
              <a:t>) { //error: do something with error });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301" y="1643722"/>
            <a:ext cx="7739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using JS to download data (or other stuff) from the server in the background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allows dynamically updating a page without making the user wait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JSON is now more common than XML, but they are both just ways to store data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not a programming language; a particular way of using JavaScript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avoids the "click-wait-refresh" pattern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ea typeface="Century Gothic" charset="0"/>
                <a:cs typeface="Century Gothic" charset="0"/>
              </a:rPr>
              <a:t> examples:  Practice-It; Amazon product pages, most auto-complete </a:t>
            </a:r>
            <a:r>
              <a:rPr lang="en-US" dirty="0">
                <a:solidFill>
                  <a:srgbClr val="FFFFFF"/>
                </a:solidFill>
                <a:ea typeface="Century Gothic" charset="0"/>
                <a:cs typeface="Century Gothic" charset="0"/>
              </a:rPr>
              <a:t>search </a:t>
            </a:r>
            <a:r>
              <a:rPr lang="en-US" b="1" dirty="0">
                <a:solidFill>
                  <a:srgbClr val="FFFFFF"/>
                </a:solidFill>
                <a:latin typeface="inherit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30104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quiz: Fetch a file!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keep it simple, assume that the file that is typed in will be a simple file name ("</a:t>
            </a:r>
            <a:r>
              <a:rPr lang="en-US" dirty="0" err="1"/>
              <a:t>hello.txt</a:t>
            </a:r>
            <a:r>
              <a:rPr lang="en-US" dirty="0"/>
              <a:t>") and assume</a:t>
            </a:r>
          </a:p>
          <a:p>
            <a:r>
              <a:rPr lang="en-US" dirty="0"/>
              <a:t>that the file is stored in the same directory as your HTML and JS. You may assume (mostly) valid user input,</a:t>
            </a:r>
          </a:p>
          <a:p>
            <a:r>
              <a:rPr lang="en-US" dirty="0"/>
              <a:t>but you must handle the case where the file doesn’t exist. If the file doesn’t exist, place an error message of your choice inside </a:t>
            </a:r>
            <a:r>
              <a:rPr lang="en-US" dirty="0" err="1"/>
              <a:t>p#error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quiz: Fetch a file!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following HTML (only the body is shown), write a JavaScript program that adds a click event handler to the ’Go Fetch’ button such that when clicked: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Gets the current input from the text input box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Uses AJAX to attempt to fetch the contents of the file name given in the input text box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Uses DOM manipulation to put the contents of the </a:t>
            </a:r>
            <a:r>
              <a:rPr lang="en-US" dirty="0" err="1"/>
              <a:t>fetchd</a:t>
            </a:r>
            <a:r>
              <a:rPr lang="en-US" dirty="0"/>
              <a:t> file into the #file-contents paragraph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0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exercise 1: Chat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Download the HTML skeleton code and the </a:t>
            </a:r>
            <a:r>
              <a:rPr lang="en-US" dirty="0" err="1"/>
              <a:t>chatit.php</a:t>
            </a:r>
            <a:r>
              <a:rPr lang="en-US" dirty="0"/>
              <a:t> file from blackboard. </a:t>
            </a:r>
          </a:p>
          <a:p>
            <a:pPr fontAlgn="base"/>
            <a:r>
              <a:rPr lang="en-US" dirty="0"/>
              <a:t>Write the necessary JavaScript code to make the page into a chat program. Read and submit chat messages by making Ajax requests to the provided (</a:t>
            </a:r>
            <a:r>
              <a:rPr lang="en-US" dirty="0">
                <a:hlinkClick r:id="rId2"/>
              </a:rPr>
              <a:t>https://webster.cs.washington.edu/cse154/sections/9/chatit/chatit.php</a:t>
            </a:r>
            <a:endParaRPr lang="en-US" dirty="0"/>
          </a:p>
          <a:p>
            <a:pPr fontAlgn="base"/>
            <a:r>
              <a:rPr lang="en-US" dirty="0"/>
              <a:t>) . </a:t>
            </a:r>
          </a:p>
          <a:p>
            <a:pPr lvl="1" fontAlgn="base"/>
            <a:r>
              <a:rPr lang="en-US" b="1" dirty="0"/>
              <a:t>Reading</a:t>
            </a:r>
            <a:r>
              <a:rPr lang="en-US" dirty="0"/>
              <a:t>: every 5 seconds, make an Ajax GET request to ask the PHP script for all messages. Optional parameters: reverse returns output in reverse-chronological order; limit returns only that many most recent posts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/>
              <a:t>Submitting</a:t>
            </a:r>
            <a:r>
              <a:rPr lang="en-US" dirty="0"/>
              <a:t>: When the 'Send!' button is clicked, make an Ajax POST request to the PHP script with the parameter </a:t>
            </a:r>
            <a:r>
              <a:rPr lang="en-US" dirty="0" err="1"/>
              <a:t>msg</a:t>
            </a:r>
            <a:r>
              <a:rPr lang="en-US" dirty="0"/>
              <a:t> to submit a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1844"/>
            <a:ext cx="8229600" cy="17026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Ajax exercise 1: Chat room</a:t>
            </a:r>
          </a:p>
        </p:txBody>
      </p:sp>
    </p:spTree>
    <p:extLst>
      <p:ext uri="{BB962C8B-B14F-4D97-AF65-F5344CB8AC3E}">
        <p14:creationId xmlns:p14="http://schemas.microsoft.com/office/powerpoint/2010/main" val="121598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Take-home quiz: Trivia!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JSON file with a bunch of trivia questions.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Who discovered DNA Double Helix Structure? </a:t>
            </a:r>
          </a:p>
          <a:p>
            <a:pPr lvl="1"/>
            <a:r>
              <a:rPr lang="en-US" dirty="0"/>
              <a:t>E.g. Who invented toilet tissue paper? </a:t>
            </a:r>
          </a:p>
          <a:p>
            <a:r>
              <a:rPr lang="en-US" dirty="0"/>
              <a:t>Start with the HTML skeleton provided. </a:t>
            </a:r>
          </a:p>
          <a:p>
            <a:r>
              <a:rPr lang="en-US" dirty="0"/>
              <a:t>Show a user a question and difficulty (1,2,3)</a:t>
            </a:r>
          </a:p>
          <a:p>
            <a:r>
              <a:rPr lang="en-US" dirty="0"/>
              <a:t>Tell them if they are right or wrong. </a:t>
            </a:r>
          </a:p>
        </p:txBody>
      </p:sp>
    </p:spTree>
    <p:extLst>
      <p:ext uri="{BB962C8B-B14F-4D97-AF65-F5344CB8AC3E}">
        <p14:creationId xmlns:p14="http://schemas.microsoft.com/office/powerpoint/2010/main" val="49665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JSON and store it in a module-global variable. Sue </a:t>
            </a:r>
            <a:r>
              <a:rPr lang="en-US" dirty="0" err="1"/>
              <a:t>DevTools</a:t>
            </a:r>
            <a:r>
              <a:rPr lang="en-US" dirty="0"/>
              <a:t> or </a:t>
            </a:r>
            <a:r>
              <a:rPr lang="en-US" dirty="0" err="1"/>
              <a:t>console.log</a:t>
            </a:r>
            <a:r>
              <a:rPr lang="en-US" dirty="0"/>
              <a:t> to make sure this works.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Take-home quiz: Trivia!</a:t>
            </a:r>
          </a:p>
        </p:txBody>
      </p:sp>
    </p:spTree>
    <p:extLst>
      <p:ext uri="{BB962C8B-B14F-4D97-AF65-F5344CB8AC3E}">
        <p14:creationId xmlns:p14="http://schemas.microsoft.com/office/powerpoint/2010/main" val="141606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Fill the #q-output div with a random question from the JSON result when "New Question" is pressed.</a:t>
            </a:r>
          </a:p>
          <a:p>
            <a:pPr fontAlgn="base"/>
            <a:r>
              <a:rPr lang="en-US" dirty="0"/>
              <a:t>Choose a random element from a list like so:</a:t>
            </a:r>
          </a:p>
          <a:p>
            <a:pPr fontAlgn="base"/>
            <a:r>
              <a:rPr lang="en-US" dirty="0"/>
              <a:t>function </a:t>
            </a:r>
            <a:r>
              <a:rPr lang="en-US" dirty="0" err="1"/>
              <a:t>randomChoice</a:t>
            </a:r>
            <a:r>
              <a:rPr lang="en-US" dirty="0"/>
              <a:t>(choices) { let index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choices.length</a:t>
            </a:r>
            <a:r>
              <a:rPr lang="en-US" dirty="0"/>
              <a:t>); return choices[index]; }Note that the buttons on the page are initially </a:t>
            </a:r>
            <a:r>
              <a:rPr lang="en-US" dirty="0" err="1"/>
              <a:t>disabed</a:t>
            </a:r>
            <a:r>
              <a:rPr lang="en-US" dirty="0"/>
              <a:t>. You should enable them when the JSON data from Part I is successfully stored.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Take-home quiz: Trivia!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Take-home exercise 2: Trivia!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Now, let’s fill in the corresponding answer when "Show Answer" is pressed.</a:t>
            </a:r>
          </a:p>
          <a:p>
            <a:pPr fontAlgn="base"/>
            <a:r>
              <a:rPr lang="en-US" dirty="0"/>
              <a:t>You may want to think about storing the just-shown question in a module-global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4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Make an alarm clock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set a global variable timer and evoke the timer by pressing a button. 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timer = null;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	// attaches handler functions to buttons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document.getElementById</a:t>
            </a:r>
            <a:r>
              <a:rPr lang="en-US" dirty="0"/>
              <a:t>("go").</a:t>
            </a:r>
            <a:r>
              <a:rPr lang="en-US" dirty="0" err="1"/>
              <a:t>onclick</a:t>
            </a:r>
            <a:r>
              <a:rPr lang="en-US" dirty="0"/>
              <a:t> = go;</a:t>
            </a:r>
          </a:p>
          <a:p>
            <a:pPr marL="400050" lvl="1" indent="0">
              <a:buNone/>
            </a:pPr>
            <a:r>
              <a:rPr lang="en-US" dirty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88826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Make an alarm clock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2: write a function set the timer off.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go() {</a:t>
            </a:r>
          </a:p>
          <a:p>
            <a:pPr marL="0" indent="0">
              <a:buNone/>
            </a:pPr>
            <a:r>
              <a:rPr lang="en-US" dirty="0"/>
              <a:t>		// stops the timer from restarting if it is already running</a:t>
            </a:r>
          </a:p>
          <a:p>
            <a:pPr marL="0" indent="0">
              <a:buNone/>
            </a:pPr>
            <a:r>
              <a:rPr lang="en-US" dirty="0"/>
              <a:t>		if(!timer) {</a:t>
            </a:r>
          </a:p>
          <a:p>
            <a:pPr marL="0" indent="0">
              <a:buNone/>
            </a:pPr>
            <a:r>
              <a:rPr lang="en-US" dirty="0"/>
              <a:t>			timer = </a:t>
            </a:r>
            <a:r>
              <a:rPr lang="en-US" dirty="0" err="1"/>
              <a:t>setInterval</a:t>
            </a:r>
            <a:r>
              <a:rPr lang="en-US" dirty="0"/>
              <a:t>(tick, 100);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473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Ajax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Picture 2" descr="synchronou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04" y="1961074"/>
            <a:ext cx="6632082" cy="36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05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Make an alarm clock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write a function to update the display of timer values onto the browser. How do you display into the form fields?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tick() {</a:t>
            </a:r>
          </a:p>
          <a:p>
            <a:pPr marL="0" indent="0">
              <a:buNone/>
            </a:pPr>
            <a:r>
              <a:rPr lang="en-US" dirty="0"/>
              <a:t># your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94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 home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8440" y="3422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733" y="1224438"/>
            <a:ext cx="7552267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Ajax getting started: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https://developer.mozilla.org/en-US/docs/AJAX/Getting_Started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Ajax tutorial:</a:t>
            </a:r>
          </a:p>
          <a:p>
            <a:r>
              <a:rPr lang="en-US" dirty="0">
                <a:hlinkClick r:id="rId4"/>
              </a:rPr>
              <a:t>http://www.w3schools.com/ajax/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XMLHTTP request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https://developer.mozilla.org/en-US/docs/Web/API/XMLHttpRequest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XML HTTP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2" y="1864028"/>
            <a:ext cx="6478248" cy="353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29143" y="58304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XML HTTP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9143" y="58304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3B78E7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reqListener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>
                <a:solidFill>
                  <a:srgbClr val="3B78E7"/>
                </a:solidFill>
              </a:rPr>
              <a:t>var</a:t>
            </a:r>
            <a:r>
              <a:rPr lang="en-US" dirty="0"/>
              <a:t> data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>
                <a:solidFill>
                  <a:srgbClr val="3B78E7"/>
                </a:solidFill>
              </a:rPr>
              <a:t>this</a:t>
            </a:r>
            <a:r>
              <a:rPr lang="en-US" dirty="0" err="1"/>
              <a:t>.responseText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console.log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3B78E7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reqError</a:t>
            </a:r>
            <a:r>
              <a:rPr lang="en-US" dirty="0"/>
              <a:t>(err)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'Fetch Error :-S'</a:t>
            </a:r>
            <a:r>
              <a:rPr lang="en-US" dirty="0"/>
              <a:t>, err);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3B78E7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oReq</a:t>
            </a:r>
            <a:r>
              <a:rPr lang="en-US" dirty="0"/>
              <a:t> = </a:t>
            </a:r>
            <a:r>
              <a:rPr lang="en-US" dirty="0">
                <a:solidFill>
                  <a:srgbClr val="3B78E7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9C27B0"/>
                </a:solidFill>
              </a:rPr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oReq.onload</a:t>
            </a:r>
            <a:r>
              <a:rPr lang="en-US" dirty="0"/>
              <a:t> = </a:t>
            </a:r>
            <a:r>
              <a:rPr lang="en-US" dirty="0" err="1"/>
              <a:t>reqListener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oReq.onerror</a:t>
            </a:r>
            <a:r>
              <a:rPr lang="en-US" dirty="0"/>
              <a:t> = </a:t>
            </a:r>
            <a:r>
              <a:rPr lang="en-US" dirty="0" err="1"/>
              <a:t>reqError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oReq.open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'get'</a:t>
            </a:r>
            <a:r>
              <a:rPr lang="en-US" dirty="0"/>
              <a:t>, </a:t>
            </a:r>
            <a:r>
              <a:rPr lang="en-US" dirty="0">
                <a:solidFill>
                  <a:srgbClr val="0D904F"/>
                </a:solidFill>
              </a:rPr>
              <a:t>'./</a:t>
            </a:r>
            <a:r>
              <a:rPr lang="en-US" dirty="0" err="1">
                <a:solidFill>
                  <a:srgbClr val="0D904F"/>
                </a:solidFill>
              </a:rPr>
              <a:t>api</a:t>
            </a:r>
            <a:r>
              <a:rPr lang="en-US" dirty="0">
                <a:solidFill>
                  <a:srgbClr val="0D904F"/>
                </a:solidFill>
              </a:rPr>
              <a:t>/</a:t>
            </a:r>
            <a:r>
              <a:rPr lang="en-US" dirty="0" err="1">
                <a:solidFill>
                  <a:srgbClr val="0D904F"/>
                </a:solidFill>
              </a:rPr>
              <a:t>some.json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3B78E7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oReq.send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68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Fetch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9143" y="58304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2576" y="285626"/>
            <a:ext cx="4985133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fetch('./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some.json</a:t>
            </a:r>
            <a:r>
              <a:rPr lang="en-US" dirty="0"/>
              <a:t>').  // or </a:t>
            </a:r>
            <a:r>
              <a:rPr lang="en-US" dirty="0" err="1"/>
              <a:t>url</a:t>
            </a:r>
            <a:r>
              <a:rPr lang="en-US" dirty="0"/>
              <a:t> to a 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  .then(</a:t>
            </a:r>
            <a:br>
              <a:rPr lang="en-US" dirty="0"/>
            </a:br>
            <a:r>
              <a:rPr lang="en-US" dirty="0"/>
              <a:t>    function(response) {</a:t>
            </a:r>
            <a:br>
              <a:rPr lang="en-US" dirty="0"/>
            </a:br>
            <a:r>
              <a:rPr lang="en-US" dirty="0"/>
              <a:t>      if (</a:t>
            </a:r>
            <a:r>
              <a:rPr lang="en-US" dirty="0" err="1"/>
              <a:t>response.status</a:t>
            </a:r>
            <a:r>
              <a:rPr lang="en-US" dirty="0"/>
              <a:t> !== 200) {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console.log</a:t>
            </a:r>
            <a:r>
              <a:rPr lang="en-US" dirty="0"/>
              <a:t>('Looks like there was a problem. Status Code: ' +</a:t>
            </a:r>
            <a:br>
              <a:rPr lang="en-US" dirty="0"/>
            </a:br>
            <a:r>
              <a:rPr lang="en-US" dirty="0"/>
              <a:t>          </a:t>
            </a:r>
            <a:r>
              <a:rPr lang="en-US" dirty="0" err="1"/>
              <a:t>response.status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    return;</a:t>
            </a:r>
            <a:br>
              <a:rPr lang="en-US" dirty="0"/>
            </a:br>
            <a:r>
              <a:rPr lang="en-US" dirty="0"/>
              <a:t>     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// Examine the text in the response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err="1"/>
              <a:t>response.json</a:t>
            </a:r>
            <a:r>
              <a:rPr lang="en-US" dirty="0"/>
              <a:t>().then(function(data) {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console.log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      });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)</a:t>
            </a:r>
            <a:br>
              <a:rPr lang="en-US" dirty="0"/>
            </a:br>
            <a:r>
              <a:rPr lang="en-US" dirty="0"/>
              <a:t>  .catch(function(err)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console.log</a:t>
            </a:r>
            <a:r>
              <a:rPr lang="en-US" dirty="0"/>
              <a:t>('Fetch Error :-S', err);</a:t>
            </a:r>
            <a:br>
              <a:rPr lang="en-US" dirty="0"/>
            </a:br>
            <a:r>
              <a:rPr lang="en-US" dirty="0"/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131468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  <a:hlinkClick r:id="rId3"/>
              </a:rPr>
              <a:t>promise</a:t>
            </a:r>
            <a:endParaRPr lang="en-US" sz="28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398" y="1285994"/>
            <a:ext cx="687787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A JS object that executes some code that has an uncertain </a:t>
            </a:r>
            <a:r>
              <a:rPr lang="en-US" dirty="0" err="1"/>
              <a:t>outcome</a:t>
            </a:r>
            <a:r>
              <a:rPr lang="en-US" dirty="0" err="1">
                <a:latin typeface="Source Sans Pro" charset="0"/>
              </a:rPr>
              <a:t>Promises</a:t>
            </a:r>
            <a:r>
              <a:rPr lang="en-US" dirty="0">
                <a:latin typeface="Source Sans Pro" charset="0"/>
              </a:rPr>
              <a:t> have three states:</a:t>
            </a: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Pending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Fulfilled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Rejected</a:t>
            </a:r>
          </a:p>
          <a:p>
            <a:pPr fontAlgn="base">
              <a:buFont typeface="Arial" charset="0"/>
              <a:buChar char="•"/>
            </a:pPr>
            <a:endParaRPr lang="en-US" sz="1600" dirty="0">
              <a:latin typeface="inherit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 = new Promise( function( resolve, reject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// do something uncertain (like make an ajax call)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 success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resolve();     // Fulfilled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reject();      // Rejected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fontAlgn="base"/>
            <a:endParaRPr lang="en-US" dirty="0">
              <a:latin typeface="Source Sans Pro" charset="0"/>
            </a:endParaRPr>
          </a:p>
          <a:p>
            <a:pPr fontAlgn="base"/>
            <a:r>
              <a:rPr lang="en-US" dirty="0">
                <a:latin typeface="Source Sans Pro" charset="0"/>
              </a:rPr>
              <a:t>Read more: </a:t>
            </a:r>
            <a:r>
              <a:rPr lang="en-US" dirty="0">
                <a:hlinkClick r:id="rId3"/>
              </a:rPr>
              <a:t>https://www.stephanboyer.com/post/107/fun-with-promises-in-javascript </a:t>
            </a:r>
            <a:endParaRPr lang="en-US" dirty="0"/>
          </a:p>
          <a:p>
            <a:pPr fontAlgn="base"/>
            <a:r>
              <a:rPr lang="en-US" dirty="0">
                <a:latin typeface="Source Sans Pro" charset="0"/>
              </a:rPr>
              <a:t> </a:t>
            </a:r>
            <a:endParaRPr lang="en-US" b="0" i="0" dirty="0">
              <a:effectLst/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7" y="285626"/>
            <a:ext cx="6838713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8000"/>
                </a:solidFill>
                <a:latin typeface="Century Gothic"/>
                <a:cs typeface="Century Gothic"/>
              </a:rPr>
              <a:t>Promises examples: using a promise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468" y="1428625"/>
            <a:ext cx="741835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 promise = // some Promise....; promise. </a:t>
            </a: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then( function(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 ) { </a:t>
            </a: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Promise resolved -- handle success } ); </a:t>
            </a: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catch( function(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 ) { </a:t>
            </a: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Promise rejected -- handle failure } );</a:t>
            </a:r>
            <a:endParaRPr lang="en-US" b="0" i="0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6EB2A-7E1D-9142-B722-86534FFADBC1}"/>
              </a:ext>
            </a:extLst>
          </p:cNvPr>
          <p:cNvSpPr/>
          <p:nvPr/>
        </p:nvSpPr>
        <p:spPr>
          <a:xfrm>
            <a:off x="576467" y="3179448"/>
            <a:ext cx="7418353" cy="313314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 = new Promise( function( resolve, reject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uncertain (like make an ajax call)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success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resolve();     // Fulfilled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reject();      // Rejected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9342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36818</TotalTime>
  <Words>1881</Words>
  <Application>Microsoft Macintosh PowerPoint</Application>
  <PresentationFormat>On-screen Show (4:3)</PresentationFormat>
  <Paragraphs>441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inherit</vt:lpstr>
      <vt:lpstr>Arial</vt:lpstr>
      <vt:lpstr>Calibri</vt:lpstr>
      <vt:lpstr>Century Gothic</vt:lpstr>
      <vt:lpstr>Courier</vt:lpstr>
      <vt:lpstr>Courier New</vt:lpstr>
      <vt:lpstr>Source Sans Pro</vt:lpstr>
      <vt:lpstr>Office Theme</vt:lpstr>
      <vt:lpstr>CSC435: Web Programming  Lecture 19: Ajax JSON Exercises</vt:lpstr>
      <vt:lpstr>Future lecture plan</vt:lpstr>
      <vt:lpstr>Ajax</vt:lpstr>
      <vt:lpstr>Ajax</vt:lpstr>
      <vt:lpstr>XML HTTP request</vt:lpstr>
      <vt:lpstr>XML HTTP request</vt:lpstr>
      <vt:lpstr>Fetch request</vt:lpstr>
      <vt:lpstr>promise</vt:lpstr>
      <vt:lpstr>Promises examples: using a promise</vt:lpstr>
      <vt:lpstr>Why are they useful?</vt:lpstr>
      <vt:lpstr>Ajax Code Skeleton</vt:lpstr>
      <vt:lpstr>Ajax Code Skeleton (slight variation)</vt:lpstr>
      <vt:lpstr>jQuery</vt:lpstr>
      <vt:lpstr>Calling jQuery function </vt:lpstr>
      <vt:lpstr>You can save jQery code as .js and link in HTML just as other .js</vt:lpstr>
      <vt:lpstr>jQery selectors. $()</vt:lpstr>
      <vt:lpstr>jQuery.ajax()</vt:lpstr>
      <vt:lpstr>Ajax, jQuery, JSON</vt:lpstr>
      <vt:lpstr>JSON</vt:lpstr>
      <vt:lpstr>Examples of JS objects: </vt:lpstr>
      <vt:lpstr>Examples of JS objects:</vt:lpstr>
      <vt:lpstr>JavaScript Objects and JSON</vt:lpstr>
      <vt:lpstr>What is JSON used for?</vt:lpstr>
      <vt:lpstr>JSON Rules</vt:lpstr>
      <vt:lpstr>JSON limitations</vt:lpstr>
      <vt:lpstr>Valid JSON</vt:lpstr>
      <vt:lpstr>JSON exercise: </vt:lpstr>
      <vt:lpstr>Answers: </vt:lpstr>
      <vt:lpstr>Ajax code for JSON </vt:lpstr>
      <vt:lpstr>Ajax quiz: Fetch a file!</vt:lpstr>
      <vt:lpstr>Ajax quiz: Fetch a file!</vt:lpstr>
      <vt:lpstr>Ajax exercise 1: Chat room</vt:lpstr>
      <vt:lpstr>Ajax exercise 1: Chat room</vt:lpstr>
      <vt:lpstr>Take-home quiz: Trivia!</vt:lpstr>
      <vt:lpstr>Take-home quiz: Trivia!</vt:lpstr>
      <vt:lpstr>PowerPoint Presentation</vt:lpstr>
      <vt:lpstr>Take-home exercise 2: Trivia!</vt:lpstr>
      <vt:lpstr>Make an alarm clock</vt:lpstr>
      <vt:lpstr>Make an alarm clock</vt:lpstr>
      <vt:lpstr>Make an alarm clock</vt:lpstr>
      <vt:lpstr>Take home read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3232</cp:revision>
  <dcterms:created xsi:type="dcterms:W3CDTF">2014-01-16T21:31:48Z</dcterms:created>
  <dcterms:modified xsi:type="dcterms:W3CDTF">2019-04-02T19:48:43Z</dcterms:modified>
</cp:coreProperties>
</file>