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38"/>
  </p:notesMasterIdLst>
  <p:sldIdLst>
    <p:sldId id="256" r:id="rId2"/>
    <p:sldId id="461" r:id="rId3"/>
    <p:sldId id="460" r:id="rId4"/>
    <p:sldId id="437" r:id="rId5"/>
    <p:sldId id="438" r:id="rId6"/>
    <p:sldId id="439" r:id="rId7"/>
    <p:sldId id="440" r:id="rId8"/>
    <p:sldId id="442" r:id="rId9"/>
    <p:sldId id="463" r:id="rId10"/>
    <p:sldId id="443" r:id="rId11"/>
    <p:sldId id="464" r:id="rId12"/>
    <p:sldId id="468" r:id="rId13"/>
    <p:sldId id="465" r:id="rId14"/>
    <p:sldId id="445" r:id="rId15"/>
    <p:sldId id="462" r:id="rId16"/>
    <p:sldId id="446" r:id="rId17"/>
    <p:sldId id="447" r:id="rId18"/>
    <p:sldId id="448" r:id="rId19"/>
    <p:sldId id="466" r:id="rId20"/>
    <p:sldId id="467" r:id="rId21"/>
    <p:sldId id="449" r:id="rId22"/>
    <p:sldId id="450" r:id="rId23"/>
    <p:sldId id="451" r:id="rId24"/>
    <p:sldId id="452" r:id="rId25"/>
    <p:sldId id="453" r:id="rId26"/>
    <p:sldId id="454" r:id="rId27"/>
    <p:sldId id="455" r:id="rId28"/>
    <p:sldId id="456" r:id="rId29"/>
    <p:sldId id="457" r:id="rId30"/>
    <p:sldId id="458" r:id="rId31"/>
    <p:sldId id="459" r:id="rId32"/>
    <p:sldId id="434" r:id="rId33"/>
    <p:sldId id="435" r:id="rId34"/>
    <p:sldId id="398" r:id="rId35"/>
    <p:sldId id="399" r:id="rId36"/>
    <p:sldId id="401"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C7C2"/>
    <a:srgbClr val="CFD9F1"/>
    <a:srgbClr val="C9D9F1"/>
    <a:srgbClr val="C2D9F1"/>
    <a:srgbClr val="FF17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08"/>
    <p:restoredTop sz="89143" autoAdjust="0"/>
  </p:normalViewPr>
  <p:slideViewPr>
    <p:cSldViewPr snapToGrid="0" snapToObjects="1">
      <p:cViewPr varScale="1">
        <p:scale>
          <a:sx n="96" d="100"/>
          <a:sy n="96" d="100"/>
        </p:scale>
        <p:origin x="1744"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273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30712B-8917-9641-B680-CD808A79C509}" type="datetimeFigureOut">
              <a:rPr lang="en-US" smtClean="0"/>
              <a:pPr/>
              <a:t>3/26/19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B0546-CAFA-8346-8926-B2CE704633F2}" type="slidenum">
              <a:rPr lang="en-US" smtClean="0"/>
              <a:pPr/>
              <a:t>‹#›</a:t>
            </a:fld>
            <a:endParaRPr lang="en-US"/>
          </a:p>
        </p:txBody>
      </p:sp>
    </p:spTree>
    <p:extLst>
      <p:ext uri="{BB962C8B-B14F-4D97-AF65-F5344CB8AC3E}">
        <p14:creationId xmlns:p14="http://schemas.microsoft.com/office/powerpoint/2010/main" val="7243134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a:t>
            </a:fld>
            <a:endParaRPr lang="en-US"/>
          </a:p>
        </p:txBody>
      </p:sp>
    </p:spTree>
    <p:extLst>
      <p:ext uri="{BB962C8B-B14F-4D97-AF65-F5344CB8AC3E}">
        <p14:creationId xmlns:p14="http://schemas.microsoft.com/office/powerpoint/2010/main" val="962877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10</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11</a:t>
            </a:fld>
            <a:endParaRPr lang="en-US"/>
          </a:p>
        </p:txBody>
      </p:sp>
    </p:spTree>
    <p:extLst>
      <p:ext uri="{BB962C8B-B14F-4D97-AF65-F5344CB8AC3E}">
        <p14:creationId xmlns:p14="http://schemas.microsoft.com/office/powerpoint/2010/main" val="756465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12</a:t>
            </a:fld>
            <a:endParaRPr lang="en-US"/>
          </a:p>
        </p:txBody>
      </p:sp>
    </p:spTree>
    <p:extLst>
      <p:ext uri="{BB962C8B-B14F-4D97-AF65-F5344CB8AC3E}">
        <p14:creationId xmlns:p14="http://schemas.microsoft.com/office/powerpoint/2010/main" val="3743908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addEventListener</a:t>
            </a:r>
            <a:r>
              <a:rPr lang="en-US" sz="1200" b="0" i="0" kern="1200" dirty="0">
                <a:solidFill>
                  <a:schemeClr val="tx1"/>
                </a:solidFill>
                <a:effectLst/>
                <a:latin typeface="+mn-lt"/>
                <a:ea typeface="+mn-ea"/>
                <a:cs typeface="+mn-cs"/>
              </a:rPr>
              <a:t>() method attaches an event handler to the specified element.</a:t>
            </a:r>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13</a:t>
            </a:fld>
            <a:endParaRPr lang="en-US"/>
          </a:p>
        </p:txBody>
      </p:sp>
    </p:spTree>
    <p:extLst>
      <p:ext uri="{BB962C8B-B14F-4D97-AF65-F5344CB8AC3E}">
        <p14:creationId xmlns:p14="http://schemas.microsoft.com/office/powerpoint/2010/main" val="875970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14</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15</a:t>
            </a:fld>
            <a:endParaRPr lang="en-US"/>
          </a:p>
        </p:txBody>
      </p:sp>
    </p:spTree>
    <p:extLst>
      <p:ext uri="{BB962C8B-B14F-4D97-AF65-F5344CB8AC3E}">
        <p14:creationId xmlns:p14="http://schemas.microsoft.com/office/powerpoint/2010/main" val="1079308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16</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17</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18</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19</a:t>
            </a:fld>
            <a:endParaRPr lang="en-US"/>
          </a:p>
        </p:txBody>
      </p:sp>
    </p:spTree>
    <p:extLst>
      <p:ext uri="{BB962C8B-B14F-4D97-AF65-F5344CB8AC3E}">
        <p14:creationId xmlns:p14="http://schemas.microsoft.com/office/powerpoint/2010/main" val="1969266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a:t>
            </a:fld>
            <a:endParaRPr lang="en-US"/>
          </a:p>
        </p:txBody>
      </p:sp>
    </p:spTree>
    <p:extLst>
      <p:ext uri="{BB962C8B-B14F-4D97-AF65-F5344CB8AC3E}">
        <p14:creationId xmlns:p14="http://schemas.microsoft.com/office/powerpoint/2010/main" val="776986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21</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22</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23</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24</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25</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26</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27</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28</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29</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30</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a:t>
            </a:fld>
            <a:endParaRPr lang="en-US"/>
          </a:p>
        </p:txBody>
      </p:sp>
    </p:spTree>
    <p:extLst>
      <p:ext uri="{BB962C8B-B14F-4D97-AF65-F5344CB8AC3E}">
        <p14:creationId xmlns:p14="http://schemas.microsoft.com/office/powerpoint/2010/main" val="4490562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31</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32</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33</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34</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35</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36</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5</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6</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7</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8</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9</a:t>
            </a:fld>
            <a:endParaRPr lang="en-US"/>
          </a:p>
        </p:txBody>
      </p:sp>
    </p:spTree>
    <p:extLst>
      <p:ext uri="{BB962C8B-B14F-4D97-AF65-F5344CB8AC3E}">
        <p14:creationId xmlns:p14="http://schemas.microsoft.com/office/powerpoint/2010/main" val="1463975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635A54B-9217-C44F-B449-E3CA313CCCC5}" type="datetimeFigureOut">
              <a:rPr lang="en-US" smtClean="0"/>
              <a:pPr/>
              <a:t>3/26/19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63975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5A54B-9217-C44F-B449-E3CA313CCCC5}" type="datetimeFigureOut">
              <a:rPr lang="en-US" smtClean="0"/>
              <a:pPr/>
              <a:t>3/26/19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278143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5A54B-9217-C44F-B449-E3CA313CCCC5}" type="datetimeFigureOut">
              <a:rPr lang="en-US" smtClean="0"/>
              <a:pPr/>
              <a:t>3/26/19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402247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5A54B-9217-C44F-B449-E3CA313CCCC5}" type="datetimeFigureOut">
              <a:rPr lang="en-US" smtClean="0"/>
              <a:pPr/>
              <a:t>3/26/19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373181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5A54B-9217-C44F-B449-E3CA313CCCC5}" type="datetimeFigureOut">
              <a:rPr lang="en-US" smtClean="0"/>
              <a:pPr/>
              <a:t>3/26/19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33092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35A54B-9217-C44F-B449-E3CA313CCCC5}" type="datetimeFigureOut">
              <a:rPr lang="en-US" smtClean="0"/>
              <a:pPr/>
              <a:t>3/26/19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71731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35A54B-9217-C44F-B449-E3CA313CCCC5}" type="datetimeFigureOut">
              <a:rPr lang="en-US" smtClean="0"/>
              <a:pPr/>
              <a:t>3/26/19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401074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35A54B-9217-C44F-B449-E3CA313CCCC5}" type="datetimeFigureOut">
              <a:rPr lang="en-US" smtClean="0"/>
              <a:pPr/>
              <a:t>3/26/19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424802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35A54B-9217-C44F-B449-E3CA313CCCC5}" type="datetimeFigureOut">
              <a:rPr lang="en-US" smtClean="0"/>
              <a:pPr/>
              <a:t>3/26/19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336215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35A54B-9217-C44F-B449-E3CA313CCCC5}" type="datetimeFigureOut">
              <a:rPr lang="en-US" smtClean="0"/>
              <a:pPr/>
              <a:t>3/26/19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94826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35A54B-9217-C44F-B449-E3CA313CCCC5}" type="datetimeFigureOut">
              <a:rPr lang="en-US" smtClean="0"/>
              <a:pPr/>
              <a:t>3/26/19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419395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35A54B-9217-C44F-B449-E3CA313CCCC5}" type="datetimeFigureOut">
              <a:rPr lang="en-US" smtClean="0"/>
              <a:pPr/>
              <a:t>3/26/19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200D1-846E-C548-A951-685B41EBD8C1}" type="slidenum">
              <a:rPr lang="en-US" smtClean="0"/>
              <a:pPr/>
              <a:t>‹#›</a:t>
            </a:fld>
            <a:endParaRPr lang="en-US"/>
          </a:p>
        </p:txBody>
      </p:sp>
    </p:spTree>
    <p:extLst>
      <p:ext uri="{BB962C8B-B14F-4D97-AF65-F5344CB8AC3E}">
        <p14:creationId xmlns:p14="http://schemas.microsoft.com/office/powerpoint/2010/main" val="2961670176"/>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hyperlink" Target="https://developer.mozilla.org/en-US/docs/Web/API/XMLHttpRequest" TargetMode="External"/><Relationship Id="rId3" Type="http://schemas.openxmlformats.org/officeDocument/2006/relationships/hyperlink" Target="https://developer.mozilla.org/en-US/docs/Web/API/EventTarget/addEventListener" TargetMode="External"/><Relationship Id="rId7" Type="http://schemas.openxmlformats.org/officeDocument/2006/relationships/hyperlink" Target="https://developer.mozilla.org/en-US/docs/Web/API/Window"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eveloper.mozilla.org/en-US/docs/Web/API/Document" TargetMode="External"/><Relationship Id="rId5" Type="http://schemas.openxmlformats.org/officeDocument/2006/relationships/hyperlink" Target="https://developer.mozilla.org/en-US/docs/Web/API/Element" TargetMode="External"/><Relationship Id="rId4" Type="http://schemas.openxmlformats.org/officeDocument/2006/relationships/hyperlink" Target="https://developer.mozilla.org/en-US/docs/Web/API/EventTarget" TargetMode="External"/><Relationship Id="rId9" Type="http://schemas.openxmlformats.org/officeDocument/2006/relationships/hyperlink" Target="https://stackoverflow.com/questions/6348494/addeventlistener-vs-onclick"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jsref/tryit.asp?filename=tryjsref_event_stoppropagati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eloquentjavascript.net/15_event.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javascript.info/mouse-drag-and-drop"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wap.w3schools.com/jsref/jsref_onselect.asp" TargetMode="External"/><Relationship Id="rId3" Type="http://schemas.openxmlformats.org/officeDocument/2006/relationships/hyperlink" Target="http://wap.w3schools.com/jsref/jsref_onfocus.asp" TargetMode="External"/><Relationship Id="rId7" Type="http://schemas.openxmlformats.org/officeDocument/2006/relationships/hyperlink" Target="http://wap.w3schools.com/jsref/jsref_onkeypress.asp"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wap.w3schools.com/jsref/jsref_onkeyup.asp" TargetMode="External"/><Relationship Id="rId5" Type="http://schemas.openxmlformats.org/officeDocument/2006/relationships/hyperlink" Target="http://wap.w3schools.com/jsref/jsref_onkeydown.asp" TargetMode="External"/><Relationship Id="rId4" Type="http://schemas.openxmlformats.org/officeDocument/2006/relationships/hyperlink" Target="http://wap.w3schools.com/jsref/jsref_onblur.asp"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quirksmode.org/js/keys.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w3schools.com/jsref/event_onerror.asp" TargetMode="External"/><Relationship Id="rId7" Type="http://schemas.openxmlformats.org/officeDocument/2006/relationships/hyperlink" Target="https://www.w3schools.com/jsref/event_onunload.asp" TargetMode="External"/><Relationship Id="rId2" Type="http://schemas.openxmlformats.org/officeDocument/2006/relationships/hyperlink" Target="https://www.w3schools.com/jsref/event_oncontextmenu.asp" TargetMode="External"/><Relationship Id="rId1" Type="http://schemas.openxmlformats.org/officeDocument/2006/relationships/slideLayout" Target="../slideLayouts/slideLayout2.xml"/><Relationship Id="rId6" Type="http://schemas.openxmlformats.org/officeDocument/2006/relationships/hyperlink" Target="https://www.w3schools.com/jsref/event_onscroll.asp" TargetMode="External"/><Relationship Id="rId5" Type="http://schemas.openxmlformats.org/officeDocument/2006/relationships/hyperlink" Target="https://www.w3schools.com/jsref/event_onresize.asp" TargetMode="External"/><Relationship Id="rId4" Type="http://schemas.openxmlformats.org/officeDocument/2006/relationships/hyperlink" Target="https://www.w3schools.com/jsref/event_onload.asp"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w3schools.com/jsref/event_preventdefault.asp"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mozilla.org/en-US/docs/Web/Event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javascript.info/mouse-drag-and-drop" TargetMode="External"/><Relationship Id="rId4" Type="http://schemas.openxmlformats.org/officeDocument/2006/relationships/hyperlink" Target="https://eloquentjavascript.net/15_event.html"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eveloper.mozilla.org/en-US/docs/Web/API/MouseEvent/clientX"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101.lv/learn/JSweek/ch5.ht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hyperlink" Target="http://blog.teamtreehouse.com/implementing-native-drag-and-drop" TargetMode="External"/><Relationship Id="rId4" Type="http://schemas.openxmlformats.org/officeDocument/2006/relationships/hyperlink" Target="http://javascript.info/tutorial/introduction-browser-events%23assigning-event-handle"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wap.w3schools.com/jsref/jsref_onmouseout.asp" TargetMode="External"/><Relationship Id="rId3" Type="http://schemas.openxmlformats.org/officeDocument/2006/relationships/hyperlink" Target="http://wap.w3schools.com/jsref/jsref_onclick.asp" TargetMode="External"/><Relationship Id="rId7" Type="http://schemas.openxmlformats.org/officeDocument/2006/relationships/hyperlink" Target="http://wap.w3schools.com/jsref/jsref_onmouseover.as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wap.w3schools.com/jsref/jsref_onmouseup.asp" TargetMode="External"/><Relationship Id="rId5" Type="http://schemas.openxmlformats.org/officeDocument/2006/relationships/hyperlink" Target="http://wap.w3schools.com/jsref/jsref_onmousedown.asp" TargetMode="External"/><Relationship Id="rId4" Type="http://schemas.openxmlformats.org/officeDocument/2006/relationships/hyperlink" Target="http://wap.w3schools.com/jsref/jsref_ondblclick.asp" TargetMode="External"/><Relationship Id="rId9" Type="http://schemas.openxmlformats.org/officeDocument/2006/relationships/hyperlink" Target="http://wap.w3schools.com/jsref/jsref_onmousemove.asp"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jsref/event_clientx.as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w3schools.com/jsref/event_screenx.as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Web/API/MouseEvent/client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7670" y="1329911"/>
            <a:ext cx="8188716" cy="1744499"/>
          </a:xfrm>
        </p:spPr>
        <p:txBody>
          <a:bodyPr>
            <a:normAutofit fontScale="90000"/>
          </a:bodyPr>
          <a:lstStyle/>
          <a:p>
            <a:r>
              <a:rPr lang="en-US" b="1" dirty="0">
                <a:solidFill>
                  <a:srgbClr val="008000"/>
                </a:solidFill>
                <a:latin typeface="Century Gothic"/>
                <a:cs typeface="Century Gothic"/>
              </a:rPr>
              <a:t>CSC435: Web Programming</a:t>
            </a:r>
            <a:br>
              <a:rPr lang="en-US" b="1" dirty="0">
                <a:solidFill>
                  <a:srgbClr val="008000"/>
                </a:solidFill>
                <a:latin typeface="Century Gothic"/>
                <a:cs typeface="Century Gothic"/>
              </a:rPr>
            </a:br>
            <a:br>
              <a:rPr lang="en-US" b="1" dirty="0">
                <a:solidFill>
                  <a:srgbClr val="008000"/>
                </a:solidFill>
                <a:latin typeface="Century Gothic"/>
                <a:cs typeface="Century Gothic"/>
              </a:rPr>
            </a:br>
            <a:r>
              <a:rPr lang="en-US" sz="4400" b="1" dirty="0">
                <a:solidFill>
                  <a:srgbClr val="008000"/>
                </a:solidFill>
                <a:latin typeface="Century Gothic"/>
                <a:cs typeface="Century Gothic"/>
              </a:rPr>
              <a:t>Lecture 17: JavaScript Events</a:t>
            </a:r>
            <a:endParaRPr lang="en-US" sz="4400" b="1" dirty="0">
              <a:solidFill>
                <a:srgbClr val="008000"/>
              </a:solidFill>
            </a:endParaRPr>
          </a:p>
        </p:txBody>
      </p:sp>
      <p:sp>
        <p:nvSpPr>
          <p:cNvPr id="3" name="Subtitle 2"/>
          <p:cNvSpPr>
            <a:spLocks noGrp="1"/>
          </p:cNvSpPr>
          <p:nvPr>
            <p:ph type="subTitle" idx="1"/>
          </p:nvPr>
        </p:nvSpPr>
        <p:spPr>
          <a:xfrm>
            <a:off x="1604703" y="4007090"/>
            <a:ext cx="6400800" cy="1752600"/>
          </a:xfrm>
        </p:spPr>
        <p:txBody>
          <a:bodyPr>
            <a:normAutofit/>
          </a:bodyPr>
          <a:lstStyle/>
          <a:p>
            <a:r>
              <a:rPr lang="en-US" dirty="0">
                <a:solidFill>
                  <a:schemeClr val="tx1">
                    <a:lumMod val="95000"/>
                    <a:lumOff val="5000"/>
                  </a:schemeClr>
                </a:solidFill>
              </a:rPr>
              <a:t>Bei Xiao</a:t>
            </a:r>
          </a:p>
          <a:p>
            <a:r>
              <a:rPr lang="en-US" dirty="0">
                <a:solidFill>
                  <a:schemeClr val="tx1">
                    <a:lumMod val="95000"/>
                    <a:lumOff val="5000"/>
                  </a:schemeClr>
                </a:solidFill>
              </a:rPr>
              <a:t>American University</a:t>
            </a:r>
          </a:p>
          <a:p>
            <a:r>
              <a:rPr lang="en-US" altLang="zh-CN" dirty="0">
                <a:solidFill>
                  <a:schemeClr val="tx1">
                    <a:lumMod val="95000"/>
                    <a:lumOff val="5000"/>
                  </a:schemeClr>
                </a:solidFill>
              </a:rPr>
              <a:t>April</a:t>
            </a:r>
            <a:r>
              <a:rPr lang="zh-CN" altLang="en-US" dirty="0">
                <a:solidFill>
                  <a:schemeClr val="tx1">
                    <a:lumMod val="95000"/>
                    <a:lumOff val="5000"/>
                  </a:schemeClr>
                </a:solidFill>
              </a:rPr>
              <a:t> </a:t>
            </a:r>
            <a:r>
              <a:rPr lang="en-US" altLang="zh-CN" dirty="0">
                <a:solidFill>
                  <a:schemeClr val="tx1">
                    <a:lumMod val="95000"/>
                    <a:lumOff val="5000"/>
                  </a:schemeClr>
                </a:solidFill>
              </a:rPr>
              <a:t>3</a:t>
            </a:r>
            <a:r>
              <a:rPr lang="en-US" dirty="0">
                <a:solidFill>
                  <a:schemeClr val="tx1">
                    <a:lumMod val="95000"/>
                    <a:lumOff val="5000"/>
                  </a:schemeClr>
                </a:solidFill>
              </a:rPr>
              <a:t>, </a:t>
            </a:r>
            <a:r>
              <a:rPr lang="en-US" altLang="zh-CN" dirty="0">
                <a:solidFill>
                  <a:schemeClr val="tx1">
                    <a:lumMod val="95000"/>
                    <a:lumOff val="5000"/>
                  </a:schemeClr>
                </a:solidFill>
              </a:rPr>
              <a:t>Tuesday</a:t>
            </a:r>
            <a:r>
              <a:rPr lang="en-US" dirty="0">
                <a:solidFill>
                  <a:schemeClr val="tx1">
                    <a:lumMod val="95000"/>
                    <a:lumOff val="5000"/>
                  </a:schemeClr>
                </a:solidFill>
              </a:rPr>
              <a:t>, </a:t>
            </a:r>
            <a:r>
              <a:rPr lang="en-US" altLang="zh-CN" dirty="0">
                <a:solidFill>
                  <a:schemeClr val="tx1">
                    <a:lumMod val="95000"/>
                    <a:lumOff val="5000"/>
                  </a:schemeClr>
                </a:solidFill>
              </a:rPr>
              <a:t>2018</a:t>
            </a:r>
            <a:endParaRPr lang="en-US" dirty="0">
              <a:solidFill>
                <a:schemeClr val="tx1">
                  <a:lumMod val="95000"/>
                  <a:lumOff val="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8000"/>
                </a:solidFill>
                <a:latin typeface="Century Gothic"/>
                <a:cs typeface="Century Gothic"/>
              </a:rPr>
              <a:t>Mouse event example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6" name="Rectangle 5"/>
          <p:cNvSpPr/>
          <p:nvPr/>
        </p:nvSpPr>
        <p:spPr>
          <a:xfrm>
            <a:off x="457200" y="1276518"/>
            <a:ext cx="8400683" cy="400110"/>
          </a:xfrm>
          <a:prstGeom prst="rect">
            <a:avLst/>
          </a:prstGeom>
          <a:solidFill>
            <a:srgbClr val="F3FAFF"/>
          </a:solidFill>
          <a:ln w="19050">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&lt;pre id="target"&gt;Move the mouse over me!&lt;/pre&gt;</a:t>
            </a:r>
            <a:endParaRPr lang="en-US" sz="2000" b="1" dirty="0">
              <a:solidFill>
                <a:schemeClr val="bg1">
                  <a:lumMod val="65000"/>
                </a:schemeClr>
              </a:solidFill>
              <a:latin typeface="Courier New" panose="02070309020205020404" pitchFamily="49" charset="0"/>
              <a:cs typeface="Courier New" panose="02070309020205020404" pitchFamily="49" charset="0"/>
            </a:endParaRPr>
          </a:p>
        </p:txBody>
      </p:sp>
      <p:sp>
        <p:nvSpPr>
          <p:cNvPr id="8" name="Rectangle 7"/>
          <p:cNvSpPr/>
          <p:nvPr/>
        </p:nvSpPr>
        <p:spPr>
          <a:xfrm>
            <a:off x="457200" y="1990095"/>
            <a:ext cx="8400683" cy="3693319"/>
          </a:xfrm>
          <a:prstGeom prst="rect">
            <a:avLst/>
          </a:prstGeom>
          <a:solidFill>
            <a:srgbClr val="F3FAFF"/>
          </a:solidFill>
          <a:ln w="19050">
            <a:solidFill>
              <a:schemeClr val="tx1"/>
            </a:solidFill>
          </a:ln>
        </p:spPr>
        <p:txBody>
          <a:bodyPr wrap="square">
            <a:spAutoFit/>
          </a:bodyPr>
          <a:lstStyle/>
          <a:p>
            <a:r>
              <a:rPr lang="en-US" dirty="0" err="1">
                <a:latin typeface="Courier New" panose="02070309020205020404" pitchFamily="49" charset="0"/>
                <a:cs typeface="Courier New" panose="02070309020205020404" pitchFamily="49" charset="0"/>
              </a:rPr>
              <a:t>window.onload</a:t>
            </a:r>
            <a:r>
              <a:rPr lang="en-US" dirty="0">
                <a:latin typeface="Courier New" panose="02070309020205020404" pitchFamily="49" charset="0"/>
                <a:cs typeface="Courier New" panose="02070309020205020404" pitchFamily="49" charset="0"/>
              </a:rPr>
              <a:t> = function()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target = </a:t>
            </a:r>
            <a:r>
              <a:rPr lang="en-US" dirty="0" err="1">
                <a:latin typeface="Courier New" panose="02070309020205020404" pitchFamily="49" charset="0"/>
                <a:cs typeface="Courier New" panose="02070309020205020404" pitchFamily="49" charset="0"/>
              </a:rPr>
              <a:t>document.getElementById</a:t>
            </a:r>
            <a:r>
              <a:rPr lang="en-US" dirty="0">
                <a:latin typeface="Courier New" panose="02070309020205020404" pitchFamily="49" charset="0"/>
                <a:cs typeface="Courier New" panose="02070309020205020404" pitchFamily="49" charset="0"/>
              </a:rPr>
              <a:t>("target");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target.onmousemove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target.onmousedown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showCoords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function </a:t>
            </a:r>
            <a:r>
              <a:rPr lang="en-US" dirty="0" err="1">
                <a:latin typeface="Courier New" panose="02070309020205020404" pitchFamily="49" charset="0"/>
                <a:cs typeface="Courier New" panose="02070309020205020404" pitchFamily="49" charset="0"/>
              </a:rPr>
              <a:t>showCoords</a:t>
            </a:r>
            <a:r>
              <a:rPr lang="en-US" dirty="0">
                <a:latin typeface="Courier New" panose="02070309020205020404" pitchFamily="49" charset="0"/>
                <a:cs typeface="Courier New" panose="02070309020205020404" pitchFamily="49" charset="0"/>
              </a:rPr>
              <a:t>(</a:t>
            </a:r>
            <a:r>
              <a:rPr lang="en-US" dirty="0">
                <a:solidFill>
                  <a:srgbClr val="C00000"/>
                </a:solidFill>
                <a:latin typeface="Courier New" panose="02070309020205020404" pitchFamily="49" charset="0"/>
                <a:cs typeface="Courier New" panose="02070309020205020404" pitchFamily="49" charset="0"/>
              </a:rPr>
              <a:t>event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document.getElementById</a:t>
            </a:r>
            <a:r>
              <a:rPr lang="en-US" dirty="0">
                <a:latin typeface="Courier New" panose="02070309020205020404" pitchFamily="49" charset="0"/>
                <a:cs typeface="Courier New" panose="02070309020205020404" pitchFamily="49" charset="0"/>
              </a:rPr>
              <a:t>("target").</a:t>
            </a:r>
            <a:r>
              <a:rPr lang="en-US" dirty="0" err="1">
                <a:latin typeface="Courier New" panose="02070309020205020404" pitchFamily="49" charset="0"/>
                <a:cs typeface="Courier New" panose="02070309020205020404" pitchFamily="49" charset="0"/>
              </a:rPr>
              <a:t>innerHTML</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"screen : (" + </a:t>
            </a:r>
            <a:r>
              <a:rPr lang="en-US" dirty="0" err="1">
                <a:solidFill>
                  <a:srgbClr val="C00000"/>
                </a:solidFill>
                <a:latin typeface="Courier New" panose="02070309020205020404" pitchFamily="49" charset="0"/>
                <a:cs typeface="Courier New" panose="02070309020205020404" pitchFamily="49" charset="0"/>
              </a:rPr>
              <a:t>event.screenX</a:t>
            </a:r>
            <a:r>
              <a:rPr lang="en-US" dirty="0">
                <a:latin typeface="Courier New" panose="02070309020205020404" pitchFamily="49" charset="0"/>
                <a:cs typeface="Courier New" panose="02070309020205020404" pitchFamily="49" charset="0"/>
              </a:rPr>
              <a:t> + ", " + </a:t>
            </a:r>
            <a:r>
              <a:rPr lang="en-US" dirty="0" err="1">
                <a:solidFill>
                  <a:srgbClr val="C00000"/>
                </a:solidFill>
                <a:latin typeface="Courier New" panose="02070309020205020404" pitchFamily="49" charset="0"/>
                <a:cs typeface="Courier New" panose="02070309020205020404" pitchFamily="49" charset="0"/>
              </a:rPr>
              <a:t>event.screenY</a:t>
            </a:r>
            <a:r>
              <a:rPr lang="en-US" dirty="0">
                <a:latin typeface="Courier New" panose="02070309020205020404" pitchFamily="49" charset="0"/>
                <a:cs typeface="Courier New" panose="02070309020205020404" pitchFamily="49" charset="0"/>
              </a:rPr>
              <a:t> + ")\n"</a:t>
            </a:r>
          </a:p>
          <a:p>
            <a:r>
              <a:rPr lang="en-US" dirty="0">
                <a:latin typeface="Courier New" panose="02070309020205020404" pitchFamily="49" charset="0"/>
                <a:cs typeface="Courier New" panose="02070309020205020404" pitchFamily="49" charset="0"/>
              </a:rPr>
              <a:t>    + "client : (" + </a:t>
            </a:r>
            <a:r>
              <a:rPr lang="en-US" dirty="0" err="1">
                <a:solidFill>
                  <a:srgbClr val="C00000"/>
                </a:solidFill>
                <a:latin typeface="Courier New" panose="02070309020205020404" pitchFamily="49" charset="0"/>
                <a:cs typeface="Courier New" panose="02070309020205020404" pitchFamily="49" charset="0"/>
              </a:rPr>
              <a:t>event.clientX</a:t>
            </a:r>
            <a:r>
              <a:rPr lang="en-US" dirty="0">
                <a:latin typeface="Courier New" panose="02070309020205020404" pitchFamily="49" charset="0"/>
                <a:cs typeface="Courier New" panose="02070309020205020404" pitchFamily="49" charset="0"/>
              </a:rPr>
              <a:t> + ", " + </a:t>
            </a:r>
            <a:r>
              <a:rPr lang="en-US" dirty="0" err="1">
                <a:solidFill>
                  <a:srgbClr val="C00000"/>
                </a:solidFill>
                <a:latin typeface="Courier New" panose="02070309020205020404" pitchFamily="49" charset="0"/>
                <a:cs typeface="Courier New" panose="02070309020205020404" pitchFamily="49" charset="0"/>
              </a:rPr>
              <a:t>event.clientY</a:t>
            </a:r>
            <a:r>
              <a:rPr lang="en-US" dirty="0">
                <a:latin typeface="Courier New" panose="02070309020205020404" pitchFamily="49" charset="0"/>
                <a:cs typeface="Courier New" panose="02070309020205020404" pitchFamily="49" charset="0"/>
              </a:rPr>
              <a:t> + ")\n"</a:t>
            </a:r>
          </a:p>
          <a:p>
            <a:r>
              <a:rPr lang="en-US" dirty="0">
                <a:latin typeface="Courier New" panose="02070309020205020404" pitchFamily="49" charset="0"/>
                <a:cs typeface="Courier New" panose="02070309020205020404" pitchFamily="49" charset="0"/>
              </a:rPr>
              <a:t>    + "button : "  + </a:t>
            </a:r>
            <a:r>
              <a:rPr lang="en-US" dirty="0" err="1">
                <a:solidFill>
                  <a:srgbClr val="C00000"/>
                </a:solidFill>
                <a:latin typeface="Courier New" panose="02070309020205020404" pitchFamily="49" charset="0"/>
                <a:cs typeface="Courier New" panose="02070309020205020404" pitchFamily="49" charset="0"/>
              </a:rPr>
              <a:t>event.button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9" name="Rectangle 1"/>
          <p:cNvSpPr>
            <a:spLocks noChangeArrowheads="1"/>
          </p:cNvSpPr>
          <p:nvPr/>
        </p:nvSpPr>
        <p:spPr bwMode="auto">
          <a:xfrm>
            <a:off x="457200" y="5761814"/>
            <a:ext cx="8400683" cy="969496"/>
          </a:xfrm>
          <a:prstGeom prst="rect">
            <a:avLst/>
          </a:prstGeom>
          <a:noFill/>
          <a:ln w="19050">
            <a:solidFill>
              <a:schemeClr val="tx1"/>
            </a:solid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screen : (333, 782)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client : (222, 460)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button : 0</a:t>
            </a:r>
            <a:endParaRPr kumimoji="0" lang="en-US" sz="1800" b="1" i="0" u="none" strike="noStrike" cap="none" normalizeH="0" baseline="0" dirty="0">
              <a:ln>
                <a:noFill/>
              </a:ln>
              <a:solidFill>
                <a:schemeClr val="bg1">
                  <a:lumMod val="65000"/>
                </a:schemeClr>
              </a:solidFill>
              <a:effectLst/>
              <a:latin typeface="Arial" panose="020B0604020202020204" pitchFamily="34" charset="0"/>
            </a:endParaRPr>
          </a:p>
        </p:txBody>
      </p:sp>
    </p:spTree>
    <p:extLst>
      <p:ext uri="{BB962C8B-B14F-4D97-AF65-F5344CB8AC3E}">
        <p14:creationId xmlns:p14="http://schemas.microsoft.com/office/powerpoint/2010/main" val="1329100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a:solidFill>
                  <a:srgbClr val="008000"/>
                </a:solidFill>
                <a:latin typeface="Century Gothic"/>
                <a:cs typeface="Century Gothic"/>
              </a:rPr>
              <a:t>Event</a:t>
            </a:r>
            <a:r>
              <a:rPr lang="zh-CN" altLang="en-US" b="1" dirty="0">
                <a:solidFill>
                  <a:srgbClr val="008000"/>
                </a:solidFill>
                <a:latin typeface="Century Gothic"/>
                <a:cs typeface="Century Gothic"/>
              </a:rPr>
              <a:t> </a:t>
            </a:r>
            <a:r>
              <a:rPr lang="en-US" altLang="zh-CN" b="1" dirty="0">
                <a:solidFill>
                  <a:srgbClr val="008000"/>
                </a:solidFill>
                <a:latin typeface="Century Gothic"/>
                <a:cs typeface="Century Gothic"/>
              </a:rPr>
              <a:t>Handlers</a:t>
            </a:r>
            <a:endParaRPr lang="en-US" b="1" dirty="0">
              <a:solidFill>
                <a:srgbClr val="008000"/>
              </a:solidFill>
              <a:latin typeface="Century Gothic"/>
              <a:cs typeface="Century Gothic"/>
            </a:endParaRP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64650"/>
            <a:ext cx="184666" cy="369332"/>
          </a:xfrm>
          <a:prstGeom prst="rect">
            <a:avLst/>
          </a:prstGeom>
          <a:noFill/>
        </p:spPr>
        <p:txBody>
          <a:bodyPr wrap="none" rtlCol="0">
            <a:spAutoFit/>
          </a:bodyPr>
          <a:lstStyle/>
          <a:p>
            <a:r>
              <a:rPr lang="en-US" dirty="0"/>
              <a:t> </a:t>
            </a:r>
          </a:p>
        </p:txBody>
      </p:sp>
      <p:sp>
        <p:nvSpPr>
          <p:cNvPr id="8" name="Rectangle 7"/>
          <p:cNvSpPr/>
          <p:nvPr/>
        </p:nvSpPr>
        <p:spPr>
          <a:xfrm>
            <a:off x="808893" y="1235003"/>
            <a:ext cx="7118866" cy="40318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latin typeface="Courier New" charset="0"/>
                <a:ea typeface="Courier New" charset="0"/>
                <a:cs typeface="Courier New" charset="0"/>
              </a:rPr>
              <a:t>&lt;button&gt;Click me any way you want&lt;/button&gt;</a:t>
            </a:r>
          </a:p>
          <a:p>
            <a:endParaRPr lang="en-US" sz="1600" dirty="0">
              <a:latin typeface="Courier New" charset="0"/>
              <a:ea typeface="Courier New" charset="0"/>
              <a:cs typeface="Courier New" charset="0"/>
            </a:endParaRPr>
          </a:p>
          <a:p>
            <a:r>
              <a:rPr lang="en-US" sz="1600" dirty="0">
                <a:solidFill>
                  <a:schemeClr val="accent3">
                    <a:lumMod val="75000"/>
                  </a:schemeClr>
                </a:solidFill>
                <a:latin typeface="Courier New" charset="0"/>
                <a:ea typeface="Courier New" charset="0"/>
                <a:cs typeface="Courier New" charset="0"/>
              </a:rPr>
              <a:t>&lt;script&gt;  </a:t>
            </a:r>
          </a:p>
          <a:p>
            <a:endParaRPr lang="en-US" sz="1600" dirty="0">
              <a:latin typeface="Courier New" charset="0"/>
              <a:ea typeface="Courier New" charset="0"/>
              <a:cs typeface="Courier New" charset="0"/>
            </a:endParaRPr>
          </a:p>
          <a:p>
            <a:r>
              <a:rPr lang="en-US" sz="1600" dirty="0">
                <a:latin typeface="Courier New" charset="0"/>
                <a:ea typeface="Courier New" charset="0"/>
                <a:cs typeface="Courier New" charset="0"/>
              </a:rPr>
              <a:t>let button = </a:t>
            </a:r>
            <a:r>
              <a:rPr lang="en-US" sz="1600" dirty="0" err="1">
                <a:latin typeface="Courier New" charset="0"/>
                <a:ea typeface="Courier New" charset="0"/>
                <a:cs typeface="Courier New" charset="0"/>
              </a:rPr>
              <a:t>document.querySelector</a:t>
            </a:r>
            <a:r>
              <a:rPr lang="en-US" sz="1600" dirty="0">
                <a:latin typeface="Courier New" charset="0"/>
                <a:ea typeface="Courier New" charset="0"/>
                <a:cs typeface="Courier New" charset="0"/>
              </a:rPr>
              <a:t>("button");  </a:t>
            </a:r>
            <a:r>
              <a:rPr lang="en-US" sz="1600" dirty="0" err="1">
                <a:latin typeface="Courier New" charset="0"/>
                <a:ea typeface="Courier New" charset="0"/>
                <a:cs typeface="Courier New" charset="0"/>
              </a:rPr>
              <a:t>button.addEventListener</a:t>
            </a:r>
            <a:r>
              <a:rPr lang="en-US" sz="1600" dirty="0">
                <a:latin typeface="Courier New" charset="0"/>
                <a:ea typeface="Courier New" charset="0"/>
                <a:cs typeface="Courier New" charset="0"/>
              </a:rPr>
              <a:t>("</a:t>
            </a:r>
            <a:r>
              <a:rPr lang="en-US" sz="1600" dirty="0" err="1">
                <a:latin typeface="Courier New" charset="0"/>
                <a:ea typeface="Courier New" charset="0"/>
                <a:cs typeface="Courier New" charset="0"/>
              </a:rPr>
              <a:t>mousedown</a:t>
            </a:r>
            <a:r>
              <a:rPr lang="en-US" sz="1600" dirty="0">
                <a:latin typeface="Courier New" charset="0"/>
                <a:ea typeface="Courier New" charset="0"/>
                <a:cs typeface="Courier New" charset="0"/>
              </a:rPr>
              <a:t>", event =&gt; { </a:t>
            </a:r>
          </a:p>
          <a:p>
            <a:r>
              <a:rPr lang="en-US" sz="1600" dirty="0">
                <a:latin typeface="Courier New" charset="0"/>
                <a:ea typeface="Courier New" charset="0"/>
                <a:cs typeface="Courier New" charset="0"/>
              </a:rPr>
              <a:t>   if (</a:t>
            </a:r>
            <a:r>
              <a:rPr lang="en-US" sz="1600" dirty="0" err="1">
                <a:latin typeface="Courier New" charset="0"/>
                <a:ea typeface="Courier New" charset="0"/>
                <a:cs typeface="Courier New" charset="0"/>
              </a:rPr>
              <a:t>event.button</a:t>
            </a:r>
            <a:r>
              <a:rPr lang="en-US" sz="1600" dirty="0">
                <a:latin typeface="Courier New" charset="0"/>
                <a:ea typeface="Courier New" charset="0"/>
                <a:cs typeface="Courier New" charset="0"/>
              </a:rPr>
              <a:t> == 0) {      </a:t>
            </a:r>
          </a:p>
          <a:p>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console.log</a:t>
            </a:r>
            <a:r>
              <a:rPr lang="en-US" sz="1600" dirty="0">
                <a:latin typeface="Courier New" charset="0"/>
                <a:ea typeface="Courier New" charset="0"/>
                <a:cs typeface="Courier New" charset="0"/>
              </a:rPr>
              <a:t>("Left button");    } </a:t>
            </a:r>
          </a:p>
          <a:p>
            <a:endParaRPr lang="en-US" sz="1600" dirty="0">
              <a:latin typeface="Courier New" charset="0"/>
              <a:ea typeface="Courier New" charset="0"/>
              <a:cs typeface="Courier New" charset="0"/>
            </a:endParaRPr>
          </a:p>
          <a:p>
            <a:r>
              <a:rPr lang="en-US" sz="1600" dirty="0">
                <a:latin typeface="Courier New" charset="0"/>
                <a:ea typeface="Courier New" charset="0"/>
                <a:cs typeface="Courier New" charset="0"/>
              </a:rPr>
              <a:t>	else if (</a:t>
            </a:r>
            <a:r>
              <a:rPr lang="en-US" sz="1600" dirty="0" err="1">
                <a:latin typeface="Courier New" charset="0"/>
                <a:ea typeface="Courier New" charset="0"/>
                <a:cs typeface="Courier New" charset="0"/>
              </a:rPr>
              <a:t>event.button</a:t>
            </a:r>
            <a:r>
              <a:rPr lang="en-US" sz="1600" dirty="0">
                <a:latin typeface="Courier New" charset="0"/>
                <a:ea typeface="Courier New" charset="0"/>
                <a:cs typeface="Courier New" charset="0"/>
              </a:rPr>
              <a:t> == 1) {      	</a:t>
            </a:r>
            <a:r>
              <a:rPr lang="en-US" sz="1600" dirty="0" err="1">
                <a:latin typeface="Courier New" charset="0"/>
                <a:ea typeface="Courier New" charset="0"/>
                <a:cs typeface="Courier New" charset="0"/>
              </a:rPr>
              <a:t>console.log</a:t>
            </a:r>
            <a:r>
              <a:rPr lang="en-US" sz="1600" dirty="0">
                <a:latin typeface="Courier New" charset="0"/>
                <a:ea typeface="Courier New" charset="0"/>
                <a:cs typeface="Courier New" charset="0"/>
              </a:rPr>
              <a:t>("Middle button");    } </a:t>
            </a:r>
          </a:p>
          <a:p>
            <a:endParaRPr lang="en-US" sz="1600" dirty="0">
              <a:latin typeface="Courier New" charset="0"/>
              <a:ea typeface="Courier New" charset="0"/>
              <a:cs typeface="Courier New" charset="0"/>
            </a:endParaRPr>
          </a:p>
          <a:p>
            <a:r>
              <a:rPr lang="en-US" sz="1600" dirty="0">
                <a:latin typeface="Courier New" charset="0"/>
                <a:ea typeface="Courier New" charset="0"/>
                <a:cs typeface="Courier New" charset="0"/>
              </a:rPr>
              <a:t>	else if (</a:t>
            </a:r>
            <a:r>
              <a:rPr lang="en-US" sz="1600" dirty="0" err="1">
                <a:latin typeface="Courier New" charset="0"/>
                <a:ea typeface="Courier New" charset="0"/>
                <a:cs typeface="Courier New" charset="0"/>
              </a:rPr>
              <a:t>event.button</a:t>
            </a:r>
            <a:r>
              <a:rPr lang="en-US" sz="1600" dirty="0">
                <a:latin typeface="Courier New" charset="0"/>
                <a:ea typeface="Courier New" charset="0"/>
                <a:cs typeface="Courier New" charset="0"/>
              </a:rPr>
              <a:t> == 2) {      </a:t>
            </a:r>
          </a:p>
          <a:p>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console.log</a:t>
            </a:r>
            <a:r>
              <a:rPr lang="en-US" sz="1600" dirty="0">
                <a:latin typeface="Courier New" charset="0"/>
                <a:ea typeface="Courier New" charset="0"/>
                <a:cs typeface="Courier New" charset="0"/>
              </a:rPr>
              <a:t>("Right button");    }  });</a:t>
            </a:r>
          </a:p>
          <a:p>
            <a:endParaRPr lang="en-US" sz="1600" dirty="0">
              <a:latin typeface="Courier New" charset="0"/>
              <a:ea typeface="Courier New" charset="0"/>
              <a:cs typeface="Courier New" charset="0"/>
            </a:endParaRPr>
          </a:p>
          <a:p>
            <a:r>
              <a:rPr lang="en-US" sz="1600" dirty="0">
                <a:solidFill>
                  <a:schemeClr val="accent3">
                    <a:lumMod val="75000"/>
                  </a:schemeClr>
                </a:solidFill>
                <a:latin typeface="Courier New" charset="0"/>
                <a:ea typeface="Courier New" charset="0"/>
                <a:cs typeface="Courier New" charset="0"/>
              </a:rPr>
              <a:t>&lt;/script&gt;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893" y="5755261"/>
            <a:ext cx="7969828" cy="678721"/>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7106" y="5691161"/>
            <a:ext cx="922168" cy="1087248"/>
          </a:xfrm>
          <a:prstGeom prst="rect">
            <a:avLst/>
          </a:prstGeom>
        </p:spPr>
      </p:pic>
    </p:spTree>
    <p:extLst>
      <p:ext uri="{BB962C8B-B14F-4D97-AF65-F5344CB8AC3E}">
        <p14:creationId xmlns:p14="http://schemas.microsoft.com/office/powerpoint/2010/main" val="2005189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err="1">
                <a:hlinkClick r:id="rId3"/>
              </a:rPr>
              <a:t>EventTarget.addEventListener</a:t>
            </a:r>
            <a:r>
              <a:rPr lang="en-US" b="1" dirty="0">
                <a:hlinkClick r:id="rId3"/>
              </a:rPr>
              <a:t>()</a:t>
            </a:r>
            <a:br>
              <a:rPr lang="en-US" dirty="0"/>
            </a:br>
            <a:br>
              <a:rPr lang="en-US" dirty="0"/>
            </a:br>
            <a:endParaRPr lang="en-US" b="1" dirty="0">
              <a:solidFill>
                <a:srgbClr val="008000"/>
              </a:solidFill>
              <a:latin typeface="Century Gothic"/>
              <a:cs typeface="Century Gothic"/>
            </a:endParaRP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64650"/>
            <a:ext cx="184666" cy="369332"/>
          </a:xfrm>
          <a:prstGeom prst="rect">
            <a:avLst/>
          </a:prstGeom>
          <a:noFill/>
        </p:spPr>
        <p:txBody>
          <a:bodyPr wrap="none" rtlCol="0">
            <a:spAutoFit/>
          </a:bodyPr>
          <a:lstStyle/>
          <a:p>
            <a:r>
              <a:rPr lang="en-US" dirty="0"/>
              <a:t> </a:t>
            </a:r>
          </a:p>
        </p:txBody>
      </p:sp>
      <p:sp>
        <p:nvSpPr>
          <p:cNvPr id="8" name="Rectangle 7"/>
          <p:cNvSpPr/>
          <p:nvPr/>
        </p:nvSpPr>
        <p:spPr>
          <a:xfrm>
            <a:off x="808893" y="1538463"/>
            <a:ext cx="7118866"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The </a:t>
            </a:r>
            <a:r>
              <a:rPr lang="en-US" dirty="0">
                <a:hlinkClick r:id="rId4" tooltip="EventTarget is a DOM interface implemented by objects that can receive events and may have listeners for them."/>
              </a:rPr>
              <a:t>EventTarget</a:t>
            </a:r>
            <a:r>
              <a:rPr lang="en-US" dirty="0"/>
              <a:t> method </a:t>
            </a:r>
            <a:r>
              <a:rPr lang="en-US" b="1" dirty="0" err="1"/>
              <a:t>addEventListener</a:t>
            </a:r>
            <a:r>
              <a:rPr lang="en-US" b="1" dirty="0"/>
              <a:t>()</a:t>
            </a:r>
            <a:r>
              <a:rPr lang="en-US" dirty="0"/>
              <a:t> sets up a function that will be called whenever the specified event is delivered to the target. Common targets are </a:t>
            </a:r>
            <a:r>
              <a:rPr lang="en-US" dirty="0">
                <a:hlinkClick r:id="rId5" tooltip="Element is the most general base class from which all objects in a Document inherit. It only has methods and properties common to all kinds of elements. More specific classes inherit from Element."/>
              </a:rPr>
              <a:t>Element</a:t>
            </a:r>
            <a:r>
              <a:rPr lang="en-US" dirty="0"/>
              <a:t>, </a:t>
            </a:r>
            <a:r>
              <a:rPr lang="en-US" dirty="0">
                <a:hlinkClick r:id="rId6" tooltip="The Document interface represents any web page loaded in the browser and serves as an entry point into the web page's content, which is the DOM tree."/>
              </a:rPr>
              <a:t>Document</a:t>
            </a:r>
            <a:r>
              <a:rPr lang="en-US" dirty="0"/>
              <a:t>, and </a:t>
            </a:r>
            <a:r>
              <a:rPr lang="en-US" dirty="0">
                <a:hlinkClick r:id="rId7" tooltip="The Window interface represents a window containing a DOM document; the document property points to the DOM document loaded in that window."/>
              </a:rPr>
              <a:t>Window</a:t>
            </a:r>
            <a:r>
              <a:rPr lang="en-US" dirty="0"/>
              <a:t>, but the target may be any object that supports events (such as </a:t>
            </a:r>
            <a:r>
              <a:rPr lang="en-US" dirty="0">
                <a:hlinkClick r:id="rId8" tooltip="Use XMLHttpRequest (XHR) objects to interact with servers. You can retrieve data from a URL without having to do a full page refresh. This enables a Web page to update just part of a page without disrupting what the user is doing."/>
              </a:rPr>
              <a:t>XMLHttpRequest</a:t>
            </a:r>
            <a:r>
              <a:rPr lang="en-US" dirty="0"/>
              <a:t>).</a:t>
            </a:r>
          </a:p>
          <a:p>
            <a:endParaRPr lang="en-US" sz="1600" dirty="0">
              <a:solidFill>
                <a:schemeClr val="accent3">
                  <a:lumMod val="75000"/>
                </a:schemeClr>
              </a:solidFill>
              <a:latin typeface="Courier New" charset="0"/>
              <a:ea typeface="Courier New" charset="0"/>
              <a:cs typeface="Courier New" charset="0"/>
            </a:endParaRPr>
          </a:p>
          <a:p>
            <a:endParaRPr lang="en-US" sz="1600" dirty="0">
              <a:solidFill>
                <a:schemeClr val="accent3">
                  <a:lumMod val="75000"/>
                </a:schemeClr>
              </a:solidFill>
              <a:latin typeface="Courier New" charset="0"/>
              <a:ea typeface="Courier New" charset="0"/>
              <a:cs typeface="Courier New" charset="0"/>
            </a:endParaRPr>
          </a:p>
          <a:p>
            <a:endParaRPr lang="en-US" sz="1600" dirty="0">
              <a:solidFill>
                <a:schemeClr val="accent3">
                  <a:lumMod val="75000"/>
                </a:schemeClr>
              </a:solidFill>
              <a:latin typeface="Courier New" charset="0"/>
              <a:ea typeface="Courier New" charset="0"/>
              <a:cs typeface="Courier New" charset="0"/>
            </a:endParaRPr>
          </a:p>
        </p:txBody>
      </p:sp>
      <p:sp>
        <p:nvSpPr>
          <p:cNvPr id="5" name="Rectangle 4">
            <a:extLst>
              <a:ext uri="{FF2B5EF4-FFF2-40B4-BE49-F238E27FC236}">
                <a16:creationId xmlns:a16="http://schemas.microsoft.com/office/drawing/2014/main" id="{FDF1E495-2CBB-754C-86A3-3C22C3201637}"/>
              </a:ext>
            </a:extLst>
          </p:cNvPr>
          <p:cNvSpPr/>
          <p:nvPr/>
        </p:nvSpPr>
        <p:spPr>
          <a:xfrm>
            <a:off x="624228" y="3775460"/>
            <a:ext cx="7285895" cy="923330"/>
          </a:xfrm>
          <a:prstGeom prst="rect">
            <a:avLst/>
          </a:prstGeom>
          <a:solidFill>
            <a:schemeClr val="accent3">
              <a:lumMod val="20000"/>
              <a:lumOff val="80000"/>
            </a:schemeClr>
          </a:solidFill>
        </p:spPr>
        <p:txBody>
          <a:bodyPr wrap="square">
            <a:spAutoFit/>
          </a:bodyPr>
          <a:lstStyle/>
          <a:p>
            <a:r>
              <a:rPr lang="en-US" dirty="0" err="1"/>
              <a:t>document.getElementById</a:t>
            </a:r>
            <a:r>
              <a:rPr lang="en-US" dirty="0"/>
              <a:t>("</a:t>
            </a:r>
            <a:r>
              <a:rPr lang="en-US" dirty="0" err="1"/>
              <a:t>myBtn</a:t>
            </a:r>
            <a:r>
              <a:rPr lang="en-US" dirty="0"/>
              <a:t>").</a:t>
            </a:r>
            <a:r>
              <a:rPr lang="en-US" dirty="0" err="1"/>
              <a:t>addEventListener</a:t>
            </a:r>
            <a:r>
              <a:rPr lang="en-US" dirty="0"/>
              <a:t>("click", function(){</a:t>
            </a:r>
          </a:p>
          <a:p>
            <a:r>
              <a:rPr lang="en-US" dirty="0"/>
              <a:t>  </a:t>
            </a:r>
            <a:r>
              <a:rPr lang="en-US" dirty="0" err="1"/>
              <a:t>document.getElementById</a:t>
            </a:r>
            <a:r>
              <a:rPr lang="en-US" dirty="0"/>
              <a:t>("demo").</a:t>
            </a:r>
            <a:r>
              <a:rPr lang="en-US" dirty="0" err="1"/>
              <a:t>innerHTML</a:t>
            </a:r>
            <a:r>
              <a:rPr lang="en-US" dirty="0"/>
              <a:t> = "Hello World";</a:t>
            </a:r>
          </a:p>
          <a:p>
            <a:r>
              <a:rPr lang="en-US" dirty="0"/>
              <a:t>});</a:t>
            </a:r>
          </a:p>
        </p:txBody>
      </p:sp>
      <p:sp>
        <p:nvSpPr>
          <p:cNvPr id="6" name="TextBox 5">
            <a:extLst>
              <a:ext uri="{FF2B5EF4-FFF2-40B4-BE49-F238E27FC236}">
                <a16:creationId xmlns:a16="http://schemas.microsoft.com/office/drawing/2014/main" id="{BF4E3570-E2AB-154A-B130-30F7D75E5639}"/>
              </a:ext>
            </a:extLst>
          </p:cNvPr>
          <p:cNvSpPr txBox="1"/>
          <p:nvPr/>
        </p:nvSpPr>
        <p:spPr>
          <a:xfrm>
            <a:off x="808893" y="4956654"/>
            <a:ext cx="7118866" cy="1477328"/>
          </a:xfrm>
          <a:prstGeom prst="rect">
            <a:avLst/>
          </a:prstGeom>
          <a:noFill/>
        </p:spPr>
        <p:txBody>
          <a:bodyPr wrap="square" rtlCol="0">
            <a:spAutoFit/>
          </a:bodyPr>
          <a:lstStyle/>
          <a:p>
            <a:r>
              <a:rPr lang="en-US" dirty="0"/>
              <a:t>What is better? </a:t>
            </a:r>
            <a:r>
              <a:rPr lang="en-US" dirty="0" err="1"/>
              <a:t>addEventLIstener</a:t>
            </a:r>
            <a:r>
              <a:rPr lang="en-US" dirty="0"/>
              <a:t> or </a:t>
            </a:r>
            <a:r>
              <a:rPr lang="en-US" dirty="0" err="1"/>
              <a:t>onClick</a:t>
            </a:r>
            <a:r>
              <a:rPr lang="en-US" dirty="0"/>
              <a:t>?</a:t>
            </a:r>
          </a:p>
          <a:p>
            <a:endParaRPr lang="en-US" dirty="0"/>
          </a:p>
          <a:p>
            <a:r>
              <a:rPr lang="en-US" dirty="0">
                <a:hlinkClick r:id="rId9"/>
              </a:rPr>
              <a:t>https://stackoverflow.com/questions/6348494/addeventlistener-vs-onclick</a:t>
            </a:r>
            <a:endParaRPr lang="en-US" dirty="0"/>
          </a:p>
          <a:p>
            <a:r>
              <a:rPr lang="en-US" dirty="0"/>
              <a:t>In Short, </a:t>
            </a:r>
            <a:r>
              <a:rPr lang="en-US" dirty="0" err="1"/>
              <a:t>addEventListener</a:t>
            </a:r>
            <a:r>
              <a:rPr lang="en-US" dirty="0"/>
              <a:t> allows register for </a:t>
            </a:r>
            <a:r>
              <a:rPr lang="en-US" b="1" dirty="0"/>
              <a:t>unlimited event handlers. </a:t>
            </a:r>
          </a:p>
        </p:txBody>
      </p:sp>
    </p:spTree>
    <p:extLst>
      <p:ext uri="{BB962C8B-B14F-4D97-AF65-F5344CB8AC3E}">
        <p14:creationId xmlns:p14="http://schemas.microsoft.com/office/powerpoint/2010/main" val="4039274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b="1" dirty="0">
                <a:solidFill>
                  <a:srgbClr val="008000"/>
                </a:solidFill>
                <a:latin typeface="Century Gothic"/>
                <a:cs typeface="Century Gothic"/>
              </a:rPr>
              <a:t>Event</a:t>
            </a:r>
            <a:r>
              <a:rPr lang="zh-CN" altLang="en-US" b="1" dirty="0">
                <a:solidFill>
                  <a:srgbClr val="008000"/>
                </a:solidFill>
                <a:latin typeface="Century Gothic"/>
                <a:cs typeface="Century Gothic"/>
              </a:rPr>
              <a:t> </a:t>
            </a:r>
            <a:r>
              <a:rPr lang="en-US" altLang="zh-CN" b="1" dirty="0">
                <a:solidFill>
                  <a:srgbClr val="008000"/>
                </a:solidFill>
                <a:latin typeface="Century Gothic"/>
                <a:cs typeface="Century Gothic"/>
              </a:rPr>
              <a:t>object:</a:t>
            </a:r>
            <a:r>
              <a:rPr lang="zh-CN" altLang="en-US" b="1" dirty="0">
                <a:solidFill>
                  <a:srgbClr val="008000"/>
                </a:solidFill>
                <a:latin typeface="Century Gothic"/>
                <a:cs typeface="Century Gothic"/>
              </a:rPr>
              <a:t> </a:t>
            </a:r>
            <a:r>
              <a:rPr lang="en-US" altLang="zh-CN" b="1" dirty="0" err="1">
                <a:solidFill>
                  <a:srgbClr val="008000"/>
                </a:solidFill>
                <a:latin typeface="Century Gothic"/>
                <a:cs typeface="Century Gothic"/>
                <a:hlinkClick r:id="rId3"/>
              </a:rPr>
              <a:t>stopPropogation</a:t>
            </a:r>
            <a:endParaRPr lang="en-US" b="1" dirty="0">
              <a:solidFill>
                <a:srgbClr val="008000"/>
              </a:solidFill>
              <a:latin typeface="Century Gothic"/>
              <a:cs typeface="Century Gothic"/>
            </a:endParaRP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64650"/>
            <a:ext cx="184666" cy="369332"/>
          </a:xfrm>
          <a:prstGeom prst="rect">
            <a:avLst/>
          </a:prstGeom>
          <a:noFill/>
        </p:spPr>
        <p:txBody>
          <a:bodyPr wrap="none" rtlCol="0">
            <a:spAutoFit/>
          </a:bodyPr>
          <a:lstStyle/>
          <a:p>
            <a:r>
              <a:rPr lang="en-US" dirty="0"/>
              <a:t> </a:t>
            </a:r>
          </a:p>
        </p:txBody>
      </p:sp>
      <p:sp>
        <p:nvSpPr>
          <p:cNvPr id="8" name="Rectangle 7"/>
          <p:cNvSpPr/>
          <p:nvPr/>
        </p:nvSpPr>
        <p:spPr>
          <a:xfrm>
            <a:off x="466078" y="1593901"/>
            <a:ext cx="7118866" cy="35394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chemeClr val="accent3">
                    <a:lumMod val="75000"/>
                  </a:schemeClr>
                </a:solidFill>
                <a:latin typeface="Courier New" charset="0"/>
                <a:ea typeface="Courier New" charset="0"/>
                <a:cs typeface="Courier New" charset="0"/>
              </a:rPr>
              <a:t>&lt;p&gt;</a:t>
            </a:r>
            <a:r>
              <a:rPr lang="zh-CN" altLang="en-US" sz="1600" dirty="0">
                <a:solidFill>
                  <a:schemeClr val="accent3">
                    <a:lumMod val="75000"/>
                  </a:schemeClr>
                </a:solidFill>
                <a:latin typeface="Courier New" charset="0"/>
                <a:ea typeface="Courier New" charset="0"/>
                <a:cs typeface="Courier New" charset="0"/>
              </a:rPr>
              <a:t> </a:t>
            </a:r>
            <a:r>
              <a:rPr lang="en-US" sz="1600" dirty="0">
                <a:latin typeface="Courier New" charset="0"/>
                <a:ea typeface="Courier New" charset="0"/>
                <a:cs typeface="Courier New" charset="0"/>
              </a:rPr>
              <a:t>A paragraph with </a:t>
            </a:r>
            <a:r>
              <a:rPr lang="en-US" sz="1600" dirty="0">
                <a:solidFill>
                  <a:schemeClr val="accent3">
                    <a:lumMod val="75000"/>
                  </a:schemeClr>
                </a:solidFill>
                <a:latin typeface="Courier New" charset="0"/>
                <a:ea typeface="Courier New" charset="0"/>
                <a:cs typeface="Courier New" charset="0"/>
              </a:rPr>
              <a:t>a &lt;button&gt;</a:t>
            </a:r>
            <a:r>
              <a:rPr lang="zh-CN" altLang="en-US" sz="1600" dirty="0">
                <a:solidFill>
                  <a:schemeClr val="accent3">
                    <a:lumMod val="75000"/>
                  </a:schemeClr>
                </a:solidFill>
                <a:latin typeface="Courier New" charset="0"/>
                <a:ea typeface="Courier New" charset="0"/>
                <a:cs typeface="Courier New" charset="0"/>
              </a:rPr>
              <a:t> </a:t>
            </a:r>
            <a:r>
              <a:rPr lang="en-US" sz="1600" dirty="0">
                <a:latin typeface="Courier New" charset="0"/>
                <a:ea typeface="Courier New" charset="0"/>
                <a:cs typeface="Courier New" charset="0"/>
              </a:rPr>
              <a:t>button</a:t>
            </a:r>
            <a:r>
              <a:rPr lang="en-US" sz="1600" dirty="0">
                <a:solidFill>
                  <a:schemeClr val="accent3">
                    <a:lumMod val="75000"/>
                  </a:schemeClr>
                </a:solidFill>
                <a:latin typeface="Courier New" charset="0"/>
                <a:ea typeface="Courier New" charset="0"/>
                <a:cs typeface="Courier New" charset="0"/>
              </a:rPr>
              <a:t>&lt;/button&gt;</a:t>
            </a:r>
            <a:r>
              <a:rPr lang="en-US" sz="1600" dirty="0">
                <a:solidFill>
                  <a:schemeClr val="tx1"/>
                </a:solidFill>
                <a:latin typeface="Courier New" charset="0"/>
                <a:ea typeface="Courier New" charset="0"/>
                <a:cs typeface="Courier New" charset="0"/>
              </a:rPr>
              <a:t>.</a:t>
            </a:r>
            <a:r>
              <a:rPr lang="en-US" sz="1600" dirty="0">
                <a:solidFill>
                  <a:schemeClr val="accent3">
                    <a:lumMod val="75000"/>
                  </a:schemeClr>
                </a:solidFill>
                <a:latin typeface="Courier New" charset="0"/>
                <a:ea typeface="Courier New" charset="0"/>
                <a:cs typeface="Courier New" charset="0"/>
              </a:rPr>
              <a:t>&lt;/p</a:t>
            </a:r>
            <a:r>
              <a:rPr lang="en-US" sz="1600" dirty="0">
                <a:latin typeface="Courier New" charset="0"/>
                <a:ea typeface="Courier New" charset="0"/>
                <a:cs typeface="Courier New" charset="0"/>
              </a:rPr>
              <a:t>&gt;</a:t>
            </a:r>
          </a:p>
          <a:p>
            <a:endParaRPr lang="en-US" sz="1600" dirty="0">
              <a:latin typeface="Courier New" charset="0"/>
              <a:ea typeface="Courier New" charset="0"/>
              <a:cs typeface="Courier New" charset="0"/>
            </a:endParaRPr>
          </a:p>
          <a:p>
            <a:r>
              <a:rPr lang="en-US" sz="1600" dirty="0">
                <a:solidFill>
                  <a:schemeClr val="accent3">
                    <a:lumMod val="75000"/>
                  </a:schemeClr>
                </a:solidFill>
                <a:latin typeface="Courier New" charset="0"/>
                <a:ea typeface="Courier New" charset="0"/>
                <a:cs typeface="Courier New" charset="0"/>
              </a:rPr>
              <a:t>&lt;script&gt;  </a:t>
            </a:r>
          </a:p>
          <a:p>
            <a:r>
              <a:rPr lang="en-US" sz="1600" dirty="0">
                <a:latin typeface="Courier New" charset="0"/>
                <a:ea typeface="Courier New" charset="0"/>
                <a:cs typeface="Courier New" charset="0"/>
              </a:rPr>
              <a:t>	let para = </a:t>
            </a:r>
            <a:r>
              <a:rPr lang="en-US" sz="1600" dirty="0" err="1">
                <a:latin typeface="Courier New" charset="0"/>
                <a:ea typeface="Courier New" charset="0"/>
                <a:cs typeface="Courier New" charset="0"/>
              </a:rPr>
              <a:t>document.querySelector</a:t>
            </a:r>
            <a:r>
              <a:rPr lang="en-US" sz="1600" dirty="0">
                <a:latin typeface="Courier New" charset="0"/>
                <a:ea typeface="Courier New" charset="0"/>
                <a:cs typeface="Courier New" charset="0"/>
              </a:rPr>
              <a:t>("p");  </a:t>
            </a:r>
          </a:p>
          <a:p>
            <a:r>
              <a:rPr lang="en-US" sz="1600" dirty="0">
                <a:latin typeface="Courier New" charset="0"/>
                <a:ea typeface="Courier New" charset="0"/>
                <a:cs typeface="Courier New" charset="0"/>
              </a:rPr>
              <a:t>	let button = </a:t>
            </a:r>
            <a:r>
              <a:rPr lang="en-US" sz="1600" dirty="0" err="1">
                <a:latin typeface="Courier New" charset="0"/>
                <a:ea typeface="Courier New" charset="0"/>
                <a:cs typeface="Courier New" charset="0"/>
              </a:rPr>
              <a:t>document.querySelector</a:t>
            </a:r>
            <a:r>
              <a:rPr lang="en-US" sz="1600" dirty="0">
                <a:latin typeface="Courier New" charset="0"/>
                <a:ea typeface="Courier New" charset="0"/>
                <a:cs typeface="Courier New" charset="0"/>
              </a:rPr>
              <a:t>("button");  	</a:t>
            </a:r>
            <a:r>
              <a:rPr lang="en-US" sz="1600" dirty="0" err="1">
                <a:latin typeface="Courier New" charset="0"/>
                <a:ea typeface="Courier New" charset="0"/>
                <a:cs typeface="Courier New" charset="0"/>
              </a:rPr>
              <a:t>para.addEventListener</a:t>
            </a:r>
            <a:r>
              <a:rPr lang="en-US" sz="1600" dirty="0">
                <a:latin typeface="Courier New" charset="0"/>
                <a:ea typeface="Courier New" charset="0"/>
                <a:cs typeface="Courier New" charset="0"/>
              </a:rPr>
              <a:t>("</a:t>
            </a:r>
            <a:r>
              <a:rPr lang="en-US" sz="1600" dirty="0" err="1">
                <a:latin typeface="Courier New" charset="0"/>
                <a:ea typeface="Courier New" charset="0"/>
                <a:cs typeface="Courier New" charset="0"/>
              </a:rPr>
              <a:t>mousedown</a:t>
            </a:r>
            <a:r>
              <a:rPr lang="en-US" sz="1600" dirty="0">
                <a:latin typeface="Courier New" charset="0"/>
                <a:ea typeface="Courier New" charset="0"/>
                <a:cs typeface="Courier New" charset="0"/>
              </a:rPr>
              <a:t>", () =&gt; {    	</a:t>
            </a:r>
            <a:r>
              <a:rPr lang="en-US" sz="1600" dirty="0" err="1">
                <a:latin typeface="Courier New" charset="0"/>
                <a:ea typeface="Courier New" charset="0"/>
                <a:cs typeface="Courier New" charset="0"/>
              </a:rPr>
              <a:t>console.log</a:t>
            </a:r>
            <a:r>
              <a:rPr lang="en-US" sz="1600" dirty="0">
                <a:latin typeface="Courier New" charset="0"/>
                <a:ea typeface="Courier New" charset="0"/>
                <a:cs typeface="Courier New" charset="0"/>
              </a:rPr>
              <a:t>("Handler for paragraph.");  }); </a:t>
            </a:r>
          </a:p>
          <a:p>
            <a:r>
              <a:rPr lang="en-US" sz="1600" dirty="0">
                <a:latin typeface="Courier New" charset="0"/>
                <a:ea typeface="Courier New" charset="0"/>
                <a:cs typeface="Courier New" charset="0"/>
              </a:rPr>
              <a:t> 	</a:t>
            </a:r>
          </a:p>
          <a:p>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button.addEventListener</a:t>
            </a:r>
            <a:r>
              <a:rPr lang="en-US" sz="1600" dirty="0">
                <a:latin typeface="Courier New" charset="0"/>
                <a:ea typeface="Courier New" charset="0"/>
                <a:cs typeface="Courier New" charset="0"/>
              </a:rPr>
              <a:t>("</a:t>
            </a:r>
            <a:r>
              <a:rPr lang="en-US" sz="1600" dirty="0" err="1">
                <a:latin typeface="Courier New" charset="0"/>
                <a:ea typeface="Courier New" charset="0"/>
                <a:cs typeface="Courier New" charset="0"/>
              </a:rPr>
              <a:t>mousedown</a:t>
            </a:r>
            <a:r>
              <a:rPr lang="en-US" sz="1600" dirty="0">
                <a:latin typeface="Courier New" charset="0"/>
                <a:ea typeface="Courier New" charset="0"/>
                <a:cs typeface="Courier New" charset="0"/>
              </a:rPr>
              <a:t>", event =&gt; {    	</a:t>
            </a:r>
            <a:r>
              <a:rPr lang="en-US" sz="1600" dirty="0" err="1">
                <a:latin typeface="Courier New" charset="0"/>
                <a:ea typeface="Courier New" charset="0"/>
                <a:cs typeface="Courier New" charset="0"/>
              </a:rPr>
              <a:t>console.log</a:t>
            </a:r>
            <a:r>
              <a:rPr lang="en-US" sz="1600" dirty="0">
                <a:latin typeface="Courier New" charset="0"/>
                <a:ea typeface="Courier New" charset="0"/>
                <a:cs typeface="Courier New" charset="0"/>
              </a:rPr>
              <a:t>("Handler for button.");    </a:t>
            </a:r>
          </a:p>
          <a:p>
            <a:r>
              <a:rPr lang="en-US" sz="1600" dirty="0">
                <a:latin typeface="Courier New" charset="0"/>
                <a:ea typeface="Courier New" charset="0"/>
                <a:cs typeface="Courier New" charset="0"/>
              </a:rPr>
              <a:t>	if (</a:t>
            </a:r>
            <a:r>
              <a:rPr lang="en-US" sz="1600" dirty="0" err="1">
                <a:latin typeface="Courier New" charset="0"/>
                <a:ea typeface="Courier New" charset="0"/>
                <a:cs typeface="Courier New" charset="0"/>
              </a:rPr>
              <a:t>event.button</a:t>
            </a:r>
            <a:r>
              <a:rPr lang="en-US" sz="1600" dirty="0">
                <a:latin typeface="Courier New" charset="0"/>
                <a:ea typeface="Courier New" charset="0"/>
                <a:cs typeface="Courier New" charset="0"/>
              </a:rPr>
              <a:t> == 2) </a:t>
            </a:r>
          </a:p>
          <a:p>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event.stopPropagation</a:t>
            </a:r>
            <a:r>
              <a:rPr lang="en-US" sz="1600" dirty="0">
                <a:latin typeface="Courier New" charset="0"/>
                <a:ea typeface="Courier New" charset="0"/>
                <a:cs typeface="Courier New" charset="0"/>
              </a:rPr>
              <a:t>();  </a:t>
            </a:r>
          </a:p>
          <a:p>
            <a:r>
              <a:rPr lang="en-US" sz="1600" dirty="0">
                <a:latin typeface="Courier New" charset="0"/>
                <a:ea typeface="Courier New" charset="0"/>
                <a:cs typeface="Courier New" charset="0"/>
              </a:rPr>
              <a:t>	});</a:t>
            </a:r>
          </a:p>
          <a:p>
            <a:r>
              <a:rPr lang="en-US" sz="1600" dirty="0">
                <a:solidFill>
                  <a:schemeClr val="accent3">
                    <a:lumMod val="75000"/>
                  </a:schemeClr>
                </a:solidFill>
                <a:latin typeface="Courier New" charset="0"/>
                <a:ea typeface="Courier New" charset="0"/>
                <a:cs typeface="Courier New" charset="0"/>
              </a:rPr>
              <a:t>&lt;/script&gt;</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44" y="5334516"/>
            <a:ext cx="5470794" cy="67029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2934" y="5406512"/>
            <a:ext cx="1875408" cy="500607"/>
          </a:xfrm>
          <a:prstGeom prst="rect">
            <a:avLst/>
          </a:prstGeom>
        </p:spPr>
      </p:pic>
      <p:sp>
        <p:nvSpPr>
          <p:cNvPr id="7" name="Rectangle 6"/>
          <p:cNvSpPr/>
          <p:nvPr/>
        </p:nvSpPr>
        <p:spPr>
          <a:xfrm>
            <a:off x="457200" y="5907119"/>
            <a:ext cx="7048500" cy="646331"/>
          </a:xfrm>
          <a:prstGeom prst="rect">
            <a:avLst/>
          </a:prstGeom>
        </p:spPr>
        <p:txBody>
          <a:bodyPr wrap="square">
            <a:spAutoFit/>
          </a:bodyPr>
          <a:lstStyle/>
          <a:p>
            <a:r>
              <a:rPr lang="en-US" altLang="zh-CN" sz="1200" dirty="0">
                <a:solidFill>
                  <a:srgbClr val="000000"/>
                </a:solidFill>
                <a:latin typeface="Georgia" charset="0"/>
              </a:rPr>
              <a:t>If</a:t>
            </a:r>
            <a:r>
              <a:rPr lang="zh-CN" altLang="en-US" sz="1200" dirty="0">
                <a:solidFill>
                  <a:srgbClr val="000000"/>
                </a:solidFill>
                <a:latin typeface="Georgia" charset="0"/>
              </a:rPr>
              <a:t> </a:t>
            </a:r>
            <a:r>
              <a:rPr lang="en-US" altLang="zh-CN" sz="1200" dirty="0">
                <a:solidFill>
                  <a:srgbClr val="000000"/>
                </a:solidFill>
                <a:latin typeface="Georgia" charset="0"/>
              </a:rPr>
              <a:t>you</a:t>
            </a:r>
            <a:r>
              <a:rPr lang="zh-CN" altLang="en-US" sz="1200" dirty="0">
                <a:solidFill>
                  <a:srgbClr val="000000"/>
                </a:solidFill>
                <a:latin typeface="Georgia" charset="0"/>
              </a:rPr>
              <a:t> </a:t>
            </a:r>
            <a:r>
              <a:rPr lang="en-US" altLang="zh-CN" sz="1200" dirty="0">
                <a:solidFill>
                  <a:srgbClr val="000000"/>
                </a:solidFill>
                <a:latin typeface="Georgia" charset="0"/>
              </a:rPr>
              <a:t>click</a:t>
            </a:r>
            <a:r>
              <a:rPr lang="zh-CN" altLang="en-US" sz="1200" dirty="0">
                <a:solidFill>
                  <a:srgbClr val="000000"/>
                </a:solidFill>
                <a:latin typeface="Georgia" charset="0"/>
              </a:rPr>
              <a:t> </a:t>
            </a:r>
            <a:r>
              <a:rPr lang="en-US" altLang="zh-CN" sz="1200" dirty="0">
                <a:solidFill>
                  <a:srgbClr val="000000"/>
                </a:solidFill>
                <a:latin typeface="Georgia" charset="0"/>
              </a:rPr>
              <a:t>on</a:t>
            </a:r>
            <a:r>
              <a:rPr lang="zh-CN" altLang="en-US" sz="1200" dirty="0">
                <a:solidFill>
                  <a:srgbClr val="000000"/>
                </a:solidFill>
                <a:latin typeface="Georgia" charset="0"/>
              </a:rPr>
              <a:t> </a:t>
            </a:r>
            <a:r>
              <a:rPr lang="en-US" altLang="zh-CN" sz="1200" dirty="0">
                <a:solidFill>
                  <a:srgbClr val="000000"/>
                </a:solidFill>
                <a:latin typeface="Georgia" charset="0"/>
              </a:rPr>
              <a:t>the</a:t>
            </a:r>
            <a:r>
              <a:rPr lang="zh-CN" altLang="en-US" sz="1200" dirty="0">
                <a:solidFill>
                  <a:srgbClr val="000000"/>
                </a:solidFill>
                <a:latin typeface="Georgia" charset="0"/>
              </a:rPr>
              <a:t> </a:t>
            </a:r>
            <a:r>
              <a:rPr lang="en-US" altLang="zh-CN" sz="1200" dirty="0">
                <a:solidFill>
                  <a:srgbClr val="000000"/>
                </a:solidFill>
                <a:latin typeface="Georgia" charset="0"/>
              </a:rPr>
              <a:t>button,</a:t>
            </a:r>
            <a:r>
              <a:rPr lang="zh-CN" altLang="en-US" sz="1200" dirty="0">
                <a:solidFill>
                  <a:srgbClr val="000000"/>
                </a:solidFill>
                <a:latin typeface="Georgia" charset="0"/>
              </a:rPr>
              <a:t> </a:t>
            </a:r>
            <a:r>
              <a:rPr lang="en-US" altLang="zh-CN" sz="1200" dirty="0">
                <a:solidFill>
                  <a:srgbClr val="000000"/>
                </a:solidFill>
                <a:latin typeface="Georgia" charset="0"/>
              </a:rPr>
              <a:t>it</a:t>
            </a:r>
            <a:r>
              <a:rPr lang="zh-CN" altLang="en-US" sz="1200" dirty="0">
                <a:solidFill>
                  <a:srgbClr val="000000"/>
                </a:solidFill>
                <a:latin typeface="Georgia" charset="0"/>
              </a:rPr>
              <a:t> </a:t>
            </a:r>
            <a:r>
              <a:rPr lang="en-US" altLang="zh-CN" sz="1200" dirty="0">
                <a:solidFill>
                  <a:srgbClr val="000000"/>
                </a:solidFill>
                <a:latin typeface="Georgia" charset="0"/>
              </a:rPr>
              <a:t>will</a:t>
            </a:r>
            <a:r>
              <a:rPr lang="zh-CN" altLang="en-US" sz="1200" dirty="0">
                <a:solidFill>
                  <a:srgbClr val="000000"/>
                </a:solidFill>
                <a:latin typeface="Georgia" charset="0"/>
              </a:rPr>
              <a:t> </a:t>
            </a:r>
            <a:r>
              <a:rPr lang="en-US" altLang="zh-CN" sz="1200" dirty="0">
                <a:solidFill>
                  <a:srgbClr val="000000"/>
                </a:solidFill>
                <a:latin typeface="Georgia" charset="0"/>
              </a:rPr>
              <a:t>say</a:t>
            </a:r>
            <a:r>
              <a:rPr lang="zh-CN" altLang="en-US" sz="1200" dirty="0">
                <a:solidFill>
                  <a:srgbClr val="000000"/>
                </a:solidFill>
                <a:latin typeface="Georgia" charset="0"/>
              </a:rPr>
              <a:t> </a:t>
            </a:r>
            <a:r>
              <a:rPr lang="en-US" altLang="zh-CN" sz="1200" dirty="0">
                <a:solidFill>
                  <a:srgbClr val="000000"/>
                </a:solidFill>
                <a:latin typeface="Georgia" charset="0"/>
              </a:rPr>
              <a:t>“button”</a:t>
            </a:r>
            <a:r>
              <a:rPr lang="zh-CN" altLang="en-US" sz="1200" dirty="0">
                <a:solidFill>
                  <a:srgbClr val="000000"/>
                </a:solidFill>
                <a:latin typeface="Georgia" charset="0"/>
              </a:rPr>
              <a:t> </a:t>
            </a:r>
            <a:r>
              <a:rPr lang="en-US" altLang="zh-CN" sz="1200" dirty="0">
                <a:solidFill>
                  <a:srgbClr val="000000"/>
                </a:solidFill>
                <a:latin typeface="Georgia" charset="0"/>
              </a:rPr>
              <a:t>instead</a:t>
            </a:r>
            <a:r>
              <a:rPr lang="zh-CN" altLang="en-US" sz="1200" dirty="0">
                <a:solidFill>
                  <a:srgbClr val="000000"/>
                </a:solidFill>
                <a:latin typeface="Georgia" charset="0"/>
              </a:rPr>
              <a:t> </a:t>
            </a:r>
            <a:r>
              <a:rPr lang="en-US" altLang="zh-CN" sz="1200" dirty="0">
                <a:solidFill>
                  <a:srgbClr val="000000"/>
                </a:solidFill>
                <a:latin typeface="Georgia" charset="0"/>
              </a:rPr>
              <a:t>of</a:t>
            </a:r>
            <a:r>
              <a:rPr lang="zh-CN" altLang="en-US" sz="1200" dirty="0">
                <a:solidFill>
                  <a:srgbClr val="000000"/>
                </a:solidFill>
                <a:latin typeface="Georgia" charset="0"/>
              </a:rPr>
              <a:t> </a:t>
            </a:r>
            <a:r>
              <a:rPr lang="en-US" altLang="zh-CN" sz="1200" dirty="0">
                <a:solidFill>
                  <a:srgbClr val="000000"/>
                </a:solidFill>
                <a:latin typeface="Georgia" charset="0"/>
              </a:rPr>
              <a:t>”</a:t>
            </a:r>
            <a:r>
              <a:rPr lang="zh-CN" altLang="en-US" sz="1200" dirty="0">
                <a:solidFill>
                  <a:srgbClr val="000000"/>
                </a:solidFill>
                <a:latin typeface="Georgia" charset="0"/>
              </a:rPr>
              <a:t> </a:t>
            </a:r>
            <a:r>
              <a:rPr lang="en-US" altLang="zh-CN" sz="1200" dirty="0">
                <a:solidFill>
                  <a:srgbClr val="000000"/>
                </a:solidFill>
                <a:latin typeface="Georgia" charset="0"/>
              </a:rPr>
              <a:t>paragraph”,</a:t>
            </a:r>
            <a:r>
              <a:rPr lang="zh-CN" altLang="en-US" sz="1200" dirty="0">
                <a:solidFill>
                  <a:srgbClr val="000000"/>
                </a:solidFill>
                <a:latin typeface="Georgia" charset="0"/>
              </a:rPr>
              <a:t> </a:t>
            </a:r>
            <a:r>
              <a:rPr lang="en-US" altLang="zh-CN" sz="1200" dirty="0">
                <a:solidFill>
                  <a:srgbClr val="000000"/>
                </a:solidFill>
                <a:latin typeface="Georgia" charset="0"/>
              </a:rPr>
              <a:t>though</a:t>
            </a:r>
            <a:r>
              <a:rPr lang="zh-CN" altLang="en-US" sz="1200" dirty="0">
                <a:solidFill>
                  <a:srgbClr val="000000"/>
                </a:solidFill>
                <a:latin typeface="Georgia" charset="0"/>
              </a:rPr>
              <a:t> </a:t>
            </a:r>
            <a:r>
              <a:rPr lang="en-US" altLang="zh-CN" sz="1200" dirty="0">
                <a:solidFill>
                  <a:srgbClr val="000000"/>
                </a:solidFill>
                <a:latin typeface="Georgia" charset="0"/>
              </a:rPr>
              <a:t>button</a:t>
            </a:r>
            <a:r>
              <a:rPr lang="zh-CN" altLang="en-US" sz="1200" dirty="0">
                <a:solidFill>
                  <a:srgbClr val="000000"/>
                </a:solidFill>
                <a:latin typeface="Georgia" charset="0"/>
              </a:rPr>
              <a:t> </a:t>
            </a:r>
            <a:r>
              <a:rPr lang="en-US" altLang="zh-CN" sz="1200" dirty="0">
                <a:solidFill>
                  <a:srgbClr val="000000"/>
                </a:solidFill>
                <a:latin typeface="Georgia" charset="0"/>
              </a:rPr>
              <a:t>is</a:t>
            </a:r>
            <a:r>
              <a:rPr lang="zh-CN" altLang="en-US" sz="1200" dirty="0">
                <a:solidFill>
                  <a:srgbClr val="000000"/>
                </a:solidFill>
                <a:latin typeface="Georgia" charset="0"/>
              </a:rPr>
              <a:t> </a:t>
            </a:r>
            <a:r>
              <a:rPr lang="en-US" altLang="zh-CN" sz="1200" dirty="0">
                <a:solidFill>
                  <a:srgbClr val="000000"/>
                </a:solidFill>
                <a:latin typeface="Georgia" charset="0"/>
              </a:rPr>
              <a:t>inside</a:t>
            </a:r>
            <a:r>
              <a:rPr lang="zh-CN" altLang="en-US" sz="1200" dirty="0">
                <a:solidFill>
                  <a:srgbClr val="000000"/>
                </a:solidFill>
                <a:latin typeface="Georgia" charset="0"/>
              </a:rPr>
              <a:t> </a:t>
            </a:r>
            <a:r>
              <a:rPr lang="en-US" altLang="zh-CN" sz="1200" dirty="0">
                <a:solidFill>
                  <a:srgbClr val="000000"/>
                </a:solidFill>
                <a:latin typeface="Georgia" charset="0"/>
              </a:rPr>
              <a:t>the</a:t>
            </a:r>
            <a:r>
              <a:rPr lang="zh-CN" altLang="en-US" sz="1200" dirty="0">
                <a:solidFill>
                  <a:srgbClr val="000000"/>
                </a:solidFill>
                <a:latin typeface="Georgia" charset="0"/>
              </a:rPr>
              <a:t> </a:t>
            </a:r>
            <a:r>
              <a:rPr lang="en-US" altLang="zh-CN" sz="1200" dirty="0">
                <a:solidFill>
                  <a:srgbClr val="000000"/>
                </a:solidFill>
                <a:latin typeface="Georgia" charset="0"/>
              </a:rPr>
              <a:t>paragraph.</a:t>
            </a:r>
            <a:r>
              <a:rPr lang="zh-CN" altLang="en-US" sz="1200" dirty="0">
                <a:solidFill>
                  <a:srgbClr val="000000"/>
                </a:solidFill>
                <a:latin typeface="Georgia" charset="0"/>
              </a:rPr>
              <a:t>  </a:t>
            </a:r>
            <a:r>
              <a:rPr lang="en-US" altLang="zh-CN" sz="1200" dirty="0">
                <a:solidFill>
                  <a:srgbClr val="000000"/>
                </a:solidFill>
                <a:latin typeface="Georgia" charset="0"/>
              </a:rPr>
              <a:t>This</a:t>
            </a:r>
            <a:r>
              <a:rPr lang="zh-CN" altLang="en-US" sz="1200" dirty="0">
                <a:solidFill>
                  <a:srgbClr val="000000"/>
                </a:solidFill>
                <a:latin typeface="Georgia" charset="0"/>
              </a:rPr>
              <a:t> </a:t>
            </a:r>
            <a:r>
              <a:rPr lang="en-US" altLang="zh-CN" sz="1200" dirty="0">
                <a:solidFill>
                  <a:srgbClr val="000000"/>
                </a:solidFill>
                <a:latin typeface="Georgia" charset="0"/>
              </a:rPr>
              <a:t>is</a:t>
            </a:r>
            <a:r>
              <a:rPr lang="zh-CN" altLang="en-US" sz="1200" dirty="0">
                <a:solidFill>
                  <a:srgbClr val="000000"/>
                </a:solidFill>
                <a:latin typeface="Georgia" charset="0"/>
              </a:rPr>
              <a:t> </a:t>
            </a:r>
            <a:r>
              <a:rPr lang="en-US" altLang="zh-CN" sz="1200" dirty="0">
                <a:solidFill>
                  <a:srgbClr val="000000"/>
                </a:solidFill>
                <a:latin typeface="Georgia" charset="0"/>
              </a:rPr>
              <a:t>called</a:t>
            </a:r>
            <a:r>
              <a:rPr lang="zh-CN" altLang="en-US" sz="1200" dirty="0">
                <a:solidFill>
                  <a:srgbClr val="000000"/>
                </a:solidFill>
                <a:latin typeface="Georgia" charset="0"/>
              </a:rPr>
              <a:t> </a:t>
            </a:r>
            <a:r>
              <a:rPr lang="en-US" altLang="zh-CN" sz="1200" dirty="0">
                <a:solidFill>
                  <a:srgbClr val="000000"/>
                </a:solidFill>
                <a:latin typeface="Georgia" charset="0"/>
              </a:rPr>
              <a:t>“Propagation”.</a:t>
            </a:r>
            <a:r>
              <a:rPr lang="zh-CN" altLang="en-US" sz="1200" dirty="0">
                <a:solidFill>
                  <a:srgbClr val="000000"/>
                </a:solidFill>
                <a:latin typeface="Georgia" charset="0"/>
              </a:rPr>
              <a:t>  </a:t>
            </a:r>
            <a:r>
              <a:rPr lang="en-US" altLang="zh-CN" sz="1200" dirty="0">
                <a:solidFill>
                  <a:srgbClr val="000000"/>
                </a:solidFill>
                <a:latin typeface="Georgia" charset="0"/>
              </a:rPr>
              <a:t>If</a:t>
            </a:r>
            <a:r>
              <a:rPr lang="zh-CN" altLang="en-US" sz="1200" dirty="0">
                <a:solidFill>
                  <a:srgbClr val="000000"/>
                </a:solidFill>
                <a:latin typeface="Georgia" charset="0"/>
              </a:rPr>
              <a:t> </a:t>
            </a:r>
            <a:r>
              <a:rPr lang="en-US" sz="1200" dirty="0">
                <a:solidFill>
                  <a:srgbClr val="000000"/>
                </a:solidFill>
                <a:latin typeface="Georgia" charset="0"/>
              </a:rPr>
              <a:t>both the paragraph and the button have a handler, the more specific handler—the one on the button—gets to go first</a:t>
            </a:r>
            <a:r>
              <a:rPr lang="en-US" sz="1200">
                <a:solidFill>
                  <a:srgbClr val="000000"/>
                </a:solidFill>
                <a:latin typeface="Georgia" charset="0"/>
              </a:rPr>
              <a:t>. </a:t>
            </a:r>
            <a:endParaRPr lang="en-US" sz="1200" dirty="0"/>
          </a:p>
        </p:txBody>
      </p:sp>
    </p:spTree>
    <p:extLst>
      <p:ext uri="{BB962C8B-B14F-4D97-AF65-F5344CB8AC3E}">
        <p14:creationId xmlns:p14="http://schemas.microsoft.com/office/powerpoint/2010/main" val="798634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Exercise Drag and </a:t>
            </a:r>
            <a:r>
              <a:rPr lang="en-US" b="1">
                <a:solidFill>
                  <a:srgbClr val="008000"/>
                </a:solidFill>
                <a:latin typeface="Century Gothic"/>
                <a:cs typeface="Century Gothic"/>
              </a:rPr>
              <a:t>Drop exercise</a:t>
            </a:r>
            <a:endParaRPr lang="en-US" b="1" dirty="0">
              <a:solidFill>
                <a:srgbClr val="008000"/>
              </a:solidFill>
              <a:latin typeface="Century Gothic"/>
              <a:cs typeface="Century Gothic"/>
            </a:endParaRP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64650"/>
            <a:ext cx="184666" cy="369332"/>
          </a:xfrm>
          <a:prstGeom prst="rect">
            <a:avLst/>
          </a:prstGeom>
          <a:noFill/>
        </p:spPr>
        <p:txBody>
          <a:bodyPr wrap="none" rtlCol="0">
            <a:spAutoFit/>
          </a:bodyPr>
          <a:lstStyle/>
          <a:p>
            <a:r>
              <a:rPr lang="en-US" dirty="0"/>
              <a:t> </a:t>
            </a:r>
          </a:p>
        </p:txBody>
      </p:sp>
      <p:pic>
        <p:nvPicPr>
          <p:cNvPr id="5" name="Picture 4" descr="Screen Shot 2016-03-24 at 4.46.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235" y="1952465"/>
            <a:ext cx="7388365" cy="2955346"/>
          </a:xfrm>
          <a:prstGeom prst="rect">
            <a:avLst/>
          </a:prstGeom>
        </p:spPr>
      </p:pic>
      <p:sp>
        <p:nvSpPr>
          <p:cNvPr id="6" name="TextBox 5"/>
          <p:cNvSpPr txBox="1"/>
          <p:nvPr/>
        </p:nvSpPr>
        <p:spPr>
          <a:xfrm>
            <a:off x="457200" y="4357306"/>
            <a:ext cx="6801560" cy="1477328"/>
          </a:xfrm>
          <a:prstGeom prst="rect">
            <a:avLst/>
          </a:prstGeom>
          <a:noFill/>
        </p:spPr>
        <p:txBody>
          <a:bodyPr wrap="square" rtlCol="0">
            <a:spAutoFit/>
          </a:bodyPr>
          <a:lstStyle/>
          <a:p>
            <a:r>
              <a:rPr lang="en-US" dirty="0"/>
              <a:t>Hint: use </a:t>
            </a:r>
            <a:r>
              <a:rPr lang="en-US" dirty="0" err="1"/>
              <a:t>onmousedown</a:t>
            </a:r>
            <a:r>
              <a:rPr lang="zh-CN" altLang="en-US" dirty="0"/>
              <a:t> </a:t>
            </a:r>
            <a:r>
              <a:rPr lang="en-US" altLang="zh-CN" dirty="0" err="1"/>
              <a:t>onmouseup</a:t>
            </a:r>
            <a:endParaRPr lang="en-US" dirty="0"/>
          </a:p>
          <a:p>
            <a:endParaRPr lang="en-US" dirty="0"/>
          </a:p>
          <a:p>
            <a:r>
              <a:rPr lang="en-US" dirty="0" err="1"/>
              <a:t>var</a:t>
            </a:r>
            <a:r>
              <a:rPr lang="en-US" dirty="0"/>
              <a:t> ball = </a:t>
            </a:r>
            <a:r>
              <a:rPr lang="en-US" dirty="0" err="1"/>
              <a:t>document.getElementById</a:t>
            </a:r>
            <a:r>
              <a:rPr lang="en-US" dirty="0"/>
              <a:t>("ball");</a:t>
            </a:r>
          </a:p>
          <a:p>
            <a:endParaRPr lang="en-US" dirty="0"/>
          </a:p>
          <a:p>
            <a:r>
              <a:rPr lang="en-US" dirty="0" err="1"/>
              <a:t>ball.onmousedown</a:t>
            </a:r>
            <a:r>
              <a:rPr lang="en-US" dirty="0"/>
              <a:t> = </a:t>
            </a:r>
            <a:r>
              <a:rPr lang="en-US" dirty="0" err="1"/>
              <a:t>mouseMove</a:t>
            </a:r>
            <a:r>
              <a:rPr lang="en-US" dirty="0"/>
              <a:t>;</a:t>
            </a:r>
          </a:p>
        </p:txBody>
      </p:sp>
      <p:sp>
        <p:nvSpPr>
          <p:cNvPr id="7" name="Rectangle 6"/>
          <p:cNvSpPr/>
          <p:nvPr/>
        </p:nvSpPr>
        <p:spPr>
          <a:xfrm>
            <a:off x="4215255" y="5978742"/>
            <a:ext cx="4471545" cy="646331"/>
          </a:xfrm>
          <a:prstGeom prst="rect">
            <a:avLst/>
          </a:prstGeom>
        </p:spPr>
        <p:txBody>
          <a:bodyPr wrap="none">
            <a:spAutoFit/>
          </a:bodyPr>
          <a:lstStyle/>
          <a:p>
            <a:r>
              <a:rPr lang="en-US" dirty="0">
                <a:hlinkClick r:id="rId4"/>
              </a:rPr>
              <a:t>https://eloquentjavascript.net/15_event.html</a:t>
            </a:r>
            <a:endParaRPr lang="en-US" dirty="0"/>
          </a:p>
          <a:p>
            <a:endParaRPr lang="en-US" dirty="0"/>
          </a:p>
        </p:txBody>
      </p:sp>
    </p:spTree>
    <p:extLst>
      <p:ext uri="{BB962C8B-B14F-4D97-AF65-F5344CB8AC3E}">
        <p14:creationId xmlns:p14="http://schemas.microsoft.com/office/powerpoint/2010/main" val="2806778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Exercise Drag and </a:t>
            </a:r>
            <a:r>
              <a:rPr lang="en-US" b="1">
                <a:solidFill>
                  <a:srgbClr val="008000"/>
                </a:solidFill>
                <a:latin typeface="Century Gothic"/>
                <a:cs typeface="Century Gothic"/>
              </a:rPr>
              <a:t>Drop exercise</a:t>
            </a:r>
            <a:endParaRPr lang="en-US" b="1" dirty="0">
              <a:solidFill>
                <a:srgbClr val="008000"/>
              </a:solidFill>
              <a:latin typeface="Century Gothic"/>
              <a:cs typeface="Century Gothic"/>
            </a:endParaRP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64650"/>
            <a:ext cx="184666" cy="369332"/>
          </a:xfrm>
          <a:prstGeom prst="rect">
            <a:avLst/>
          </a:prstGeom>
          <a:noFill/>
        </p:spPr>
        <p:txBody>
          <a:bodyPr wrap="none" rtlCol="0">
            <a:spAutoFit/>
          </a:bodyPr>
          <a:lstStyle/>
          <a:p>
            <a:r>
              <a:rPr lang="en-US" dirty="0"/>
              <a:t> </a:t>
            </a:r>
          </a:p>
        </p:txBody>
      </p:sp>
      <p:sp>
        <p:nvSpPr>
          <p:cNvPr id="6" name="TextBox 5"/>
          <p:cNvSpPr txBox="1"/>
          <p:nvPr/>
        </p:nvSpPr>
        <p:spPr>
          <a:xfrm>
            <a:off x="597876" y="2062512"/>
            <a:ext cx="8168055" cy="1477328"/>
          </a:xfrm>
          <a:prstGeom prst="rect">
            <a:avLst/>
          </a:prstGeom>
          <a:noFill/>
        </p:spPr>
        <p:txBody>
          <a:bodyPr wrap="square" rtlCol="0">
            <a:spAutoFit/>
          </a:bodyPr>
          <a:lstStyle/>
          <a:p>
            <a:r>
              <a:rPr lang="en-US" altLang="zh-CN" dirty="0"/>
              <a:t>1.</a:t>
            </a:r>
            <a:r>
              <a:rPr lang="zh-CN" altLang="en-US" dirty="0"/>
              <a:t> </a:t>
            </a:r>
            <a:r>
              <a:rPr lang="en-US" dirty="0"/>
              <a:t>Catch </a:t>
            </a:r>
            <a:r>
              <a:rPr lang="en-US" dirty="0" err="1"/>
              <a:t>mousedown</a:t>
            </a:r>
            <a:r>
              <a:rPr lang="en-US" dirty="0"/>
              <a:t> on a </a:t>
            </a:r>
            <a:r>
              <a:rPr lang="en-US" dirty="0" err="1"/>
              <a:t>draggable</a:t>
            </a:r>
            <a:r>
              <a:rPr lang="en-US" dirty="0"/>
              <a:t> element.</a:t>
            </a:r>
          </a:p>
          <a:p>
            <a:r>
              <a:rPr lang="en-US" altLang="zh-CN" dirty="0"/>
              <a:t>2.</a:t>
            </a:r>
            <a:r>
              <a:rPr lang="zh-CN" altLang="en-US" dirty="0"/>
              <a:t> </a:t>
            </a:r>
            <a:r>
              <a:rPr lang="en-US" dirty="0"/>
              <a:t>Prepare the element to moving (maybe create a copy of it or whatever).</a:t>
            </a:r>
          </a:p>
          <a:p>
            <a:r>
              <a:rPr lang="en-US" altLang="zh-CN" dirty="0"/>
              <a:t>3.</a:t>
            </a:r>
            <a:r>
              <a:rPr lang="zh-CN" altLang="en-US" dirty="0"/>
              <a:t> </a:t>
            </a:r>
            <a:r>
              <a:rPr lang="en-US" dirty="0"/>
              <a:t>Then on </a:t>
            </a:r>
            <a:r>
              <a:rPr lang="en-US" dirty="0" err="1"/>
              <a:t>mousemove</a:t>
            </a:r>
            <a:r>
              <a:rPr lang="en-US" dirty="0"/>
              <a:t> move it by</a:t>
            </a:r>
            <a:r>
              <a:rPr lang="zh-CN" altLang="en-US" dirty="0"/>
              <a:t> </a:t>
            </a:r>
            <a:r>
              <a:rPr lang="en-US" dirty="0"/>
              <a:t>changing left/top and </a:t>
            </a:r>
            <a:r>
              <a:rPr lang="en-US" dirty="0" err="1"/>
              <a:t>position:absolute</a:t>
            </a:r>
            <a:r>
              <a:rPr lang="en-US" dirty="0"/>
              <a:t>.</a:t>
            </a:r>
          </a:p>
          <a:p>
            <a:r>
              <a:rPr lang="en-US" altLang="zh-CN" dirty="0"/>
              <a:t>4.</a:t>
            </a:r>
            <a:r>
              <a:rPr lang="zh-CN" altLang="en-US" dirty="0"/>
              <a:t> </a:t>
            </a:r>
            <a:r>
              <a:rPr lang="en-US" dirty="0"/>
              <a:t>On </a:t>
            </a:r>
            <a:r>
              <a:rPr lang="en-US" dirty="0" err="1"/>
              <a:t>mouseup</a:t>
            </a:r>
            <a:r>
              <a:rPr lang="en-US" dirty="0"/>
              <a:t> (button release) – perform all actions related to a finished </a:t>
            </a:r>
            <a:r>
              <a:rPr lang="en-US" dirty="0" err="1"/>
              <a:t>Drag’n’Drop</a:t>
            </a:r>
            <a:r>
              <a:rPr lang="en-US" dirty="0"/>
              <a:t>.</a:t>
            </a:r>
          </a:p>
        </p:txBody>
      </p:sp>
      <p:sp>
        <p:nvSpPr>
          <p:cNvPr id="7" name="Rectangle 6"/>
          <p:cNvSpPr/>
          <p:nvPr/>
        </p:nvSpPr>
        <p:spPr>
          <a:xfrm>
            <a:off x="2755733" y="5066544"/>
            <a:ext cx="5843144" cy="1477328"/>
          </a:xfrm>
          <a:prstGeom prst="rect">
            <a:avLst/>
          </a:prstGeom>
        </p:spPr>
        <p:txBody>
          <a:bodyPr wrap="square">
            <a:spAutoFit/>
          </a:bodyPr>
          <a:lstStyle/>
          <a:p>
            <a:r>
              <a:rPr lang="en-US" altLang="zh-CN" dirty="0"/>
              <a:t>This</a:t>
            </a:r>
            <a:r>
              <a:rPr lang="zh-CN" altLang="en-US" dirty="0"/>
              <a:t> </a:t>
            </a:r>
            <a:r>
              <a:rPr lang="en-US" altLang="zh-CN" dirty="0"/>
              <a:t>exercises</a:t>
            </a:r>
            <a:r>
              <a:rPr lang="zh-CN" altLang="en-US" dirty="0"/>
              <a:t> </a:t>
            </a:r>
            <a:r>
              <a:rPr lang="en-US" altLang="zh-CN" dirty="0"/>
              <a:t>is</a:t>
            </a:r>
            <a:r>
              <a:rPr lang="zh-CN" altLang="en-US" dirty="0"/>
              <a:t> </a:t>
            </a:r>
            <a:r>
              <a:rPr lang="en-US" altLang="zh-CN" dirty="0"/>
              <a:t>explained</a:t>
            </a:r>
            <a:r>
              <a:rPr lang="zh-CN" altLang="en-US" dirty="0"/>
              <a:t> </a:t>
            </a:r>
            <a:r>
              <a:rPr lang="en-US" altLang="zh-CN" dirty="0"/>
              <a:t>very</a:t>
            </a:r>
            <a:r>
              <a:rPr lang="zh-CN" altLang="en-US" dirty="0"/>
              <a:t> </a:t>
            </a:r>
            <a:r>
              <a:rPr lang="en-US" altLang="zh-CN" dirty="0"/>
              <a:t>well</a:t>
            </a:r>
            <a:r>
              <a:rPr lang="zh-CN" altLang="en-US" dirty="0"/>
              <a:t> </a:t>
            </a:r>
            <a:r>
              <a:rPr lang="en-US" altLang="zh-CN" dirty="0"/>
              <a:t>here.</a:t>
            </a:r>
            <a:r>
              <a:rPr lang="zh-CN" altLang="en-US" dirty="0"/>
              <a:t> </a:t>
            </a:r>
            <a:r>
              <a:rPr lang="en-US" altLang="zh-CN" dirty="0"/>
              <a:t>But</a:t>
            </a:r>
            <a:r>
              <a:rPr lang="zh-CN" altLang="en-US" dirty="0"/>
              <a:t> </a:t>
            </a:r>
            <a:r>
              <a:rPr lang="en-US" altLang="zh-CN" dirty="0"/>
              <a:t>don’t</a:t>
            </a:r>
            <a:r>
              <a:rPr lang="zh-CN" altLang="en-US" dirty="0"/>
              <a:t> </a:t>
            </a:r>
            <a:r>
              <a:rPr lang="en-US" altLang="zh-CN" dirty="0"/>
              <a:t>read</a:t>
            </a:r>
            <a:r>
              <a:rPr lang="zh-CN" altLang="en-US" dirty="0"/>
              <a:t> </a:t>
            </a:r>
            <a:r>
              <a:rPr lang="en-US" altLang="zh-CN" dirty="0"/>
              <a:t>it</a:t>
            </a:r>
            <a:r>
              <a:rPr lang="zh-CN" altLang="en-US" dirty="0"/>
              <a:t> </a:t>
            </a:r>
            <a:r>
              <a:rPr lang="en-US" altLang="zh-CN" dirty="0"/>
              <a:t>before</a:t>
            </a:r>
            <a:r>
              <a:rPr lang="zh-CN" altLang="en-US" dirty="0"/>
              <a:t> </a:t>
            </a:r>
            <a:r>
              <a:rPr lang="en-US" altLang="zh-CN" dirty="0"/>
              <a:t>you</a:t>
            </a:r>
            <a:r>
              <a:rPr lang="zh-CN" altLang="en-US" dirty="0"/>
              <a:t> </a:t>
            </a:r>
            <a:r>
              <a:rPr lang="en-US" altLang="zh-CN" dirty="0"/>
              <a:t>try</a:t>
            </a:r>
            <a:r>
              <a:rPr lang="zh-CN" altLang="en-US" dirty="0"/>
              <a:t> </a:t>
            </a:r>
            <a:r>
              <a:rPr lang="en-US" altLang="zh-CN" dirty="0"/>
              <a:t>it</a:t>
            </a:r>
            <a:r>
              <a:rPr lang="zh-CN" altLang="en-US" dirty="0"/>
              <a:t> </a:t>
            </a:r>
            <a:r>
              <a:rPr lang="en-US" altLang="zh-CN" dirty="0"/>
              <a:t>out</a:t>
            </a:r>
            <a:r>
              <a:rPr lang="zh-CN" altLang="en-US" dirty="0"/>
              <a:t> </a:t>
            </a:r>
            <a:r>
              <a:rPr lang="en-US" altLang="zh-CN" dirty="0"/>
              <a:t>yourself.</a:t>
            </a:r>
            <a:r>
              <a:rPr lang="zh-CN" altLang="en-US" dirty="0"/>
              <a:t> </a:t>
            </a:r>
            <a:endParaRPr lang="en-US" altLang="zh-CN" dirty="0"/>
          </a:p>
          <a:p>
            <a:r>
              <a:rPr lang="en-US" dirty="0">
                <a:hlinkClick r:id="rId3"/>
              </a:rPr>
              <a:t>https://javascript.info/mouse-drag-and-drop</a:t>
            </a:r>
            <a:endParaRPr lang="en-US" dirty="0"/>
          </a:p>
          <a:p>
            <a:endParaRPr lang="en-US" dirty="0"/>
          </a:p>
          <a:p>
            <a:endParaRPr lang="en-US" dirty="0"/>
          </a:p>
        </p:txBody>
      </p:sp>
    </p:spTree>
    <p:extLst>
      <p:ext uri="{BB962C8B-B14F-4D97-AF65-F5344CB8AC3E}">
        <p14:creationId xmlns:p14="http://schemas.microsoft.com/office/powerpoint/2010/main" val="721854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Keyboard and text events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graphicFrame>
        <p:nvGraphicFramePr>
          <p:cNvPr id="7" name="Table 6"/>
          <p:cNvGraphicFramePr>
            <a:graphicFrameLocks noGrp="1"/>
          </p:cNvGraphicFramePr>
          <p:nvPr>
            <p:extLst>
              <p:ext uri="{D42A27DB-BD31-4B8C-83A1-F6EECF244321}">
                <p14:modId xmlns:p14="http://schemas.microsoft.com/office/powerpoint/2010/main" val="1552821911"/>
              </p:ext>
            </p:extLst>
          </p:nvPr>
        </p:nvGraphicFramePr>
        <p:xfrm>
          <a:off x="222318" y="1992161"/>
          <a:ext cx="8118202" cy="3098800"/>
        </p:xfrm>
        <a:graphic>
          <a:graphicData uri="http://schemas.openxmlformats.org/drawingml/2006/table">
            <a:tbl>
              <a:tblPr/>
              <a:tblGrid>
                <a:gridCol w="1398207">
                  <a:extLst>
                    <a:ext uri="{9D8B030D-6E8A-4147-A177-3AD203B41FA5}">
                      <a16:colId xmlns:a16="http://schemas.microsoft.com/office/drawing/2014/main" val="20000"/>
                    </a:ext>
                  </a:extLst>
                </a:gridCol>
                <a:gridCol w="6719995">
                  <a:extLst>
                    <a:ext uri="{9D8B030D-6E8A-4147-A177-3AD203B41FA5}">
                      <a16:colId xmlns:a16="http://schemas.microsoft.com/office/drawing/2014/main" val="20001"/>
                    </a:ext>
                  </a:extLst>
                </a:gridCol>
              </a:tblGrid>
              <a:tr h="0">
                <a:tc>
                  <a:txBody>
                    <a:bodyPr/>
                    <a:lstStyle/>
                    <a:p>
                      <a:pPr fontAlgn="t"/>
                      <a:r>
                        <a:rPr lang="en-US" sz="2000" b="1">
                          <a:effectLst/>
                        </a:rPr>
                        <a:t>name</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b="1" dirty="0">
                          <a:effectLst/>
                        </a:rPr>
                        <a:t>description</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pPr fontAlgn="t"/>
                      <a:r>
                        <a:rPr lang="en-US" sz="2000" dirty="0">
                          <a:solidFill>
                            <a:srgbClr val="335177"/>
                          </a:solidFill>
                          <a:effectLst/>
                          <a:hlinkClick r:id="rId3"/>
                        </a:rPr>
                        <a:t>focus</a:t>
                      </a:r>
                      <a:endParaRPr lang="en-US" sz="2000" dirty="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dirty="0">
                          <a:effectLst/>
                        </a:rPr>
                        <a:t>this element gains keyboard </a:t>
                      </a:r>
                      <a:r>
                        <a:rPr lang="en-US" sz="2000" b="1" dirty="0">
                          <a:effectLst/>
                        </a:rPr>
                        <a:t>focus</a:t>
                      </a:r>
                      <a:r>
                        <a:rPr lang="en-US" sz="2000" dirty="0">
                          <a:effectLst/>
                        </a:rPr>
                        <a:t> (attention of user's keyboard)</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fontAlgn="t"/>
                      <a:r>
                        <a:rPr lang="en-US" sz="2000">
                          <a:solidFill>
                            <a:srgbClr val="335177"/>
                          </a:solidFill>
                          <a:effectLst/>
                          <a:hlinkClick r:id="rId4"/>
                        </a:rPr>
                        <a:t>blur</a:t>
                      </a:r>
                      <a:endParaRPr lang="en-US" sz="200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a:effectLst/>
                        </a:rPr>
                        <a:t>this element loses keyboard focus</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fontAlgn="t"/>
                      <a:r>
                        <a:rPr lang="en-US" sz="2000" dirty="0">
                          <a:solidFill>
                            <a:srgbClr val="335177"/>
                          </a:solidFill>
                          <a:effectLst/>
                          <a:hlinkClick r:id="rId5"/>
                        </a:rPr>
                        <a:t>keydown</a:t>
                      </a:r>
                      <a:endParaRPr lang="en-US" sz="2000" dirty="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dirty="0">
                          <a:effectLst/>
                        </a:rPr>
                        <a:t>user presses a key while this element has keyboard focus</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0">
                <a:tc>
                  <a:txBody>
                    <a:bodyPr/>
                    <a:lstStyle/>
                    <a:p>
                      <a:pPr fontAlgn="t"/>
                      <a:r>
                        <a:rPr lang="en-US" sz="2000" dirty="0">
                          <a:solidFill>
                            <a:srgbClr val="335177"/>
                          </a:solidFill>
                          <a:effectLst/>
                          <a:hlinkClick r:id="rId6"/>
                        </a:rPr>
                        <a:t>keyup</a:t>
                      </a:r>
                      <a:endParaRPr lang="en-US" sz="2000" dirty="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a:effectLst/>
                        </a:rPr>
                        <a:t>user releases a key while this element has keyboard focus</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0">
                <a:tc>
                  <a:txBody>
                    <a:bodyPr/>
                    <a:lstStyle/>
                    <a:p>
                      <a:pPr fontAlgn="t"/>
                      <a:r>
                        <a:rPr lang="en-US" sz="2000">
                          <a:solidFill>
                            <a:srgbClr val="335177"/>
                          </a:solidFill>
                          <a:effectLst/>
                          <a:hlinkClick r:id="rId7"/>
                        </a:rPr>
                        <a:t>keypress</a:t>
                      </a:r>
                      <a:endParaRPr lang="en-US" sz="200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dirty="0">
                          <a:effectLst/>
                        </a:rPr>
                        <a:t>user presses and releases a key while this element has keyboard focus</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fontAlgn="t"/>
                      <a:r>
                        <a:rPr lang="en-US" sz="2000">
                          <a:solidFill>
                            <a:srgbClr val="335177"/>
                          </a:solidFill>
                          <a:effectLst/>
                          <a:hlinkClick r:id="rId8"/>
                        </a:rPr>
                        <a:t>select</a:t>
                      </a:r>
                      <a:endParaRPr lang="en-US" sz="200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dirty="0">
                          <a:effectLst/>
                        </a:rPr>
                        <a:t>this element's text is selected or deselected</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72130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Key event objects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graphicFrame>
        <p:nvGraphicFramePr>
          <p:cNvPr id="6" name="Table 5"/>
          <p:cNvGraphicFramePr>
            <a:graphicFrameLocks noGrp="1"/>
          </p:cNvGraphicFramePr>
          <p:nvPr>
            <p:extLst>
              <p:ext uri="{D42A27DB-BD31-4B8C-83A1-F6EECF244321}">
                <p14:modId xmlns:p14="http://schemas.microsoft.com/office/powerpoint/2010/main" val="945425701"/>
              </p:ext>
            </p:extLst>
          </p:nvPr>
        </p:nvGraphicFramePr>
        <p:xfrm>
          <a:off x="590067" y="2228932"/>
          <a:ext cx="8096733" cy="1371600"/>
        </p:xfrm>
        <a:graphic>
          <a:graphicData uri="http://schemas.openxmlformats.org/drawingml/2006/table">
            <a:tbl>
              <a:tblPr/>
              <a:tblGrid>
                <a:gridCol w="2723336">
                  <a:extLst>
                    <a:ext uri="{9D8B030D-6E8A-4147-A177-3AD203B41FA5}">
                      <a16:colId xmlns:a16="http://schemas.microsoft.com/office/drawing/2014/main" val="20000"/>
                    </a:ext>
                  </a:extLst>
                </a:gridCol>
                <a:gridCol w="5373397">
                  <a:extLst>
                    <a:ext uri="{9D8B030D-6E8A-4147-A177-3AD203B41FA5}">
                      <a16:colId xmlns:a16="http://schemas.microsoft.com/office/drawing/2014/main" val="20001"/>
                    </a:ext>
                  </a:extLst>
                </a:gridCol>
              </a:tblGrid>
              <a:tr h="0">
                <a:tc>
                  <a:txBody>
                    <a:bodyPr/>
                    <a:lstStyle/>
                    <a:p>
                      <a:pPr fontAlgn="t"/>
                      <a:r>
                        <a:rPr lang="en-US" sz="2000" b="1" dirty="0">
                          <a:effectLst/>
                        </a:rPr>
                        <a:t>property name</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b="1" dirty="0">
                          <a:effectLst/>
                        </a:rPr>
                        <a:t>description</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pPr fontAlgn="t"/>
                      <a:r>
                        <a:rPr lang="en-US" sz="2000" dirty="0" err="1">
                          <a:effectLst/>
                        </a:rPr>
                        <a:t>keyCode</a:t>
                      </a:r>
                      <a:endParaRPr lang="en-US" sz="2000" dirty="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dirty="0">
                          <a:effectLst/>
                        </a:rPr>
                        <a:t>ASCII integer value of key that was pressed </a:t>
                      </a:r>
                    </a:p>
                    <a:p>
                      <a:pPr fontAlgn="t"/>
                      <a:r>
                        <a:rPr lang="en-US" sz="2000" dirty="0">
                          <a:effectLst/>
                        </a:rPr>
                        <a:t>(convert to char with </a:t>
                      </a:r>
                      <a:r>
                        <a:rPr lang="en-US" sz="2000" dirty="0" err="1">
                          <a:solidFill>
                            <a:srgbClr val="335177"/>
                          </a:solidFill>
                          <a:effectLst/>
                          <a:hlinkClick r:id="rId3"/>
                        </a:rPr>
                        <a:t>String.fromCharCode</a:t>
                      </a:r>
                      <a:r>
                        <a:rPr lang="en-US" sz="2000" dirty="0">
                          <a:effectLst/>
                        </a:rPr>
                        <a: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fontAlgn="t"/>
                      <a:r>
                        <a:rPr lang="en-US" sz="2000" dirty="0" err="1">
                          <a:effectLst/>
                        </a:rPr>
                        <a:t>altKey</a:t>
                      </a:r>
                      <a:r>
                        <a:rPr lang="en-US" sz="2000" dirty="0">
                          <a:effectLst/>
                        </a:rPr>
                        <a:t>,</a:t>
                      </a:r>
                      <a:r>
                        <a:rPr lang="en-US" sz="2000" baseline="0" dirty="0">
                          <a:effectLst/>
                        </a:rPr>
                        <a:t> </a:t>
                      </a:r>
                      <a:r>
                        <a:rPr lang="en-US" sz="2000" dirty="0" err="1">
                          <a:effectLst/>
                        </a:rPr>
                        <a:t>ctrlKey</a:t>
                      </a:r>
                      <a:r>
                        <a:rPr lang="en-US" sz="2000" dirty="0">
                          <a:effectLst/>
                        </a:rPr>
                        <a:t>,</a:t>
                      </a:r>
                      <a:r>
                        <a:rPr lang="en-US" sz="2000" baseline="0" dirty="0">
                          <a:effectLst/>
                        </a:rPr>
                        <a:t> </a:t>
                      </a:r>
                      <a:r>
                        <a:rPr lang="en-US" sz="2000" dirty="0" err="1">
                          <a:effectLst/>
                        </a:rPr>
                        <a:t>shiftKey</a:t>
                      </a:r>
                      <a:endParaRPr lang="en-US" sz="2000" dirty="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dirty="0">
                          <a:effectLst/>
                        </a:rPr>
                        <a:t>true if Alt/Ctrl/Shift key is being held</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8" name="Rectangle 1"/>
          <p:cNvSpPr>
            <a:spLocks noChangeArrowheads="1"/>
          </p:cNvSpPr>
          <p:nvPr/>
        </p:nvSpPr>
        <p:spPr bwMode="auto">
          <a:xfrm>
            <a:off x="352084" y="3903749"/>
            <a:ext cx="8114206" cy="21515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79350" tIns="0" rIns="0" bIns="11902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2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a:ln>
                  <a:noFill/>
                </a:ln>
                <a:solidFill>
                  <a:srgbClr val="000000"/>
                </a:solidFill>
                <a:effectLst/>
                <a:latin typeface="Calibri" panose="020F0502020204030204" pitchFamily="34" charset="0"/>
              </a:rPr>
              <a:t>issue: if the event you attach your listener to doesn't have the focus, you won't hear the event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a:ln>
                  <a:noFill/>
                </a:ln>
                <a:solidFill>
                  <a:srgbClr val="000000"/>
                </a:solidFill>
                <a:effectLst/>
                <a:latin typeface="Calibri" panose="020F0502020204030204" pitchFamily="34" charset="0"/>
              </a:rPr>
              <a:t>possible solution: attach key listener to entire page body, </a:t>
            </a:r>
            <a:r>
              <a:rPr kumimoji="0" lang="en-US" sz="2200" b="0" i="0" u="none" strike="noStrike" cap="none" normalizeH="0" baseline="0" dirty="0">
                <a:ln>
                  <a:noFill/>
                </a:ln>
                <a:solidFill>
                  <a:srgbClr val="224444"/>
                </a:solidFill>
                <a:effectLst/>
                <a:latin typeface="Consolas" panose="020B0609020204030204" pitchFamily="49" charset="0"/>
                <a:cs typeface="Consolas" panose="020B0609020204030204" pitchFamily="49" charset="0"/>
              </a:rPr>
              <a:t>document</a:t>
            </a:r>
            <a:r>
              <a:rPr kumimoji="0" lang="en-US" sz="2200" b="0" i="0" u="none" strike="noStrike" cap="none" normalizeH="0" baseline="0" dirty="0">
                <a:ln>
                  <a:noFill/>
                </a:ln>
                <a:solidFill>
                  <a:srgbClr val="000000"/>
                </a:solidFill>
                <a:effectLst/>
                <a:latin typeface="Calibri" panose="020F0502020204030204" pitchFamily="34" charset="0"/>
              </a:rPr>
              <a:t>, an outer element, etc.</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7735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Key event example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7" name="Rectangle 6"/>
          <p:cNvSpPr/>
          <p:nvPr/>
        </p:nvSpPr>
        <p:spPr>
          <a:xfrm>
            <a:off x="201807" y="1417638"/>
            <a:ext cx="8484993" cy="3477875"/>
          </a:xfrm>
          <a:prstGeom prst="rect">
            <a:avLst/>
          </a:prstGeom>
          <a:solidFill>
            <a:srgbClr val="F3FAFF"/>
          </a:solidFill>
          <a:ln w="19050">
            <a:solidFill>
              <a:schemeClr val="tx1"/>
            </a:solidFill>
          </a:ln>
        </p:spPr>
        <p:txBody>
          <a:bodyPr wrap="square">
            <a:spAutoFit/>
          </a:bodyPr>
          <a:lstStyle/>
          <a:p>
            <a:r>
              <a:rPr lang="en-US" sz="2000" dirty="0" err="1">
                <a:latin typeface="Courier New" panose="02070309020205020404" pitchFamily="49" charset="0"/>
                <a:cs typeface="Courier New" panose="02070309020205020404" pitchFamily="49" charset="0"/>
              </a:rPr>
              <a:t>document.getElementById</a:t>
            </a:r>
            <a:r>
              <a:rPr lang="en-US" sz="2000" dirty="0">
                <a:latin typeface="Courier New" panose="02070309020205020404" pitchFamily="49" charset="0"/>
                <a:cs typeface="Courier New" panose="02070309020205020404" pitchFamily="49" charset="0"/>
              </a:rPr>
              <a:t>("textbox").</a:t>
            </a:r>
            <a:r>
              <a:rPr lang="en-US" sz="2000" dirty="0" err="1">
                <a:latin typeface="Courier New" panose="02070309020205020404" pitchFamily="49" charset="0"/>
                <a:cs typeface="Courier New" panose="02070309020205020404" pitchFamily="49" charset="0"/>
              </a:rPr>
              <a:t>onkeydown</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textKeyDown</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function </a:t>
            </a:r>
            <a:r>
              <a:rPr lang="en-US" sz="2000" dirty="0" err="1">
                <a:latin typeface="Courier New" panose="02070309020205020404" pitchFamily="49" charset="0"/>
                <a:cs typeface="Courier New" panose="02070309020205020404" pitchFamily="49" charset="0"/>
              </a:rPr>
              <a:t>textKeyDown</a:t>
            </a:r>
            <a:r>
              <a:rPr lang="en-US" sz="2000" dirty="0">
                <a:latin typeface="Courier New" panose="02070309020205020404" pitchFamily="49" charset="0"/>
                <a:cs typeface="Courier New" panose="02070309020205020404" pitchFamily="49" charset="0"/>
              </a:rPr>
              <a:t>(event)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var</a:t>
            </a:r>
            <a:r>
              <a:rPr lang="en-US" sz="2000" dirty="0">
                <a:latin typeface="Courier New" panose="02070309020205020404" pitchFamily="49" charset="0"/>
                <a:cs typeface="Courier New" panose="02070309020205020404" pitchFamily="49" charset="0"/>
              </a:rPr>
              <a:t> key = </a:t>
            </a:r>
            <a:r>
              <a:rPr lang="en-US" sz="2000" dirty="0" err="1">
                <a:latin typeface="Courier New" panose="02070309020205020404" pitchFamily="49" charset="0"/>
                <a:cs typeface="Courier New" panose="02070309020205020404" pitchFamily="49" charset="0"/>
              </a:rPr>
              <a:t>String.fromCharCode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event.keyCode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if (key == 's' &amp;&amp; </a:t>
            </a:r>
            <a:r>
              <a:rPr lang="en-US" sz="2000" dirty="0" err="1">
                <a:latin typeface="Courier New" panose="02070309020205020404" pitchFamily="49" charset="0"/>
                <a:cs typeface="Courier New" panose="02070309020205020404" pitchFamily="49" charset="0"/>
              </a:rPr>
              <a:t>event.altKey</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alert("Save the document!");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this.value</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this.value.split</a:t>
            </a:r>
            <a:r>
              <a:rPr lang="en-US" sz="2000" dirty="0">
                <a:latin typeface="Courier New" panose="02070309020205020404" pitchFamily="49" charset="0"/>
                <a:cs typeface="Courier New" panose="02070309020205020404" pitchFamily="49" charset="0"/>
              </a:rPr>
              <a:t>("").join("-");</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b="1" dirty="0">
                <a:solidFill>
                  <a:schemeClr val="bg1">
                    <a:lumMod val="65000"/>
                  </a:schemeClr>
                </a:solidFill>
                <a:latin typeface="Courier New" panose="02070309020205020404" pitchFamily="49" charset="0"/>
                <a:cs typeface="Courier New" panose="02070309020205020404" pitchFamily="49" charset="0"/>
              </a:rPr>
              <a:t>JS</a:t>
            </a:r>
          </a:p>
        </p:txBody>
      </p:sp>
      <p:sp>
        <p:nvSpPr>
          <p:cNvPr id="9" name="Rectangle 3"/>
          <p:cNvSpPr>
            <a:spLocks noChangeArrowheads="1"/>
          </p:cNvSpPr>
          <p:nvPr/>
        </p:nvSpPr>
        <p:spPr bwMode="auto">
          <a:xfrm>
            <a:off x="201806" y="4926732"/>
            <a:ext cx="8484993" cy="1966847"/>
          </a:xfrm>
          <a:prstGeom prst="rect">
            <a:avLst/>
          </a:prstGeom>
          <a:noFill/>
          <a:ln>
            <a:noFill/>
          </a:ln>
          <a:effectLst/>
        </p:spPr>
        <p:txBody>
          <a:bodyPr vert="horz" wrap="square" lIns="79350" tIns="0" rIns="0" bIns="11902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000" b="0" i="0" u="none" strike="noStrike" cap="none" normalizeH="0" baseline="0" dirty="0">
                <a:ln>
                  <a:noFill/>
                </a:ln>
                <a:solidFill>
                  <a:srgbClr val="000000"/>
                </a:solidFill>
                <a:effectLst/>
                <a:latin typeface="Calibri" panose="020F0502020204030204" pitchFamily="34" charset="0"/>
              </a:rPr>
              <a:t>each time you push down any key, even a modifier such as Alt or Ctrl, the </a:t>
            </a:r>
            <a:r>
              <a:rPr kumimoji="0" lang="en-US" sz="2000" b="0" i="0" u="none" strike="noStrike" cap="none" normalizeH="0" baseline="0" dirty="0" err="1">
                <a:ln>
                  <a:noFill/>
                </a:ln>
                <a:solidFill>
                  <a:srgbClr val="224444"/>
                </a:solidFill>
                <a:effectLst/>
                <a:latin typeface="Consolas" panose="020B0609020204030204" pitchFamily="49" charset="0"/>
                <a:cs typeface="Consolas" panose="020B0609020204030204" pitchFamily="49" charset="0"/>
              </a:rPr>
              <a:t>keydown</a:t>
            </a:r>
            <a:r>
              <a:rPr kumimoji="0" lang="en-US" sz="2000" b="0" i="0" u="none" strike="noStrike" cap="none" normalizeH="0" baseline="0" dirty="0">
                <a:ln>
                  <a:noFill/>
                </a:ln>
                <a:solidFill>
                  <a:srgbClr val="000000"/>
                </a:solidFill>
                <a:effectLst/>
                <a:latin typeface="Calibri" panose="020F0502020204030204" pitchFamily="34" charset="0"/>
              </a:rPr>
              <a:t> event fires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000" b="0" i="0" u="none" strike="noStrike" cap="none" normalizeH="0" baseline="0" dirty="0">
                <a:ln>
                  <a:noFill/>
                </a:ln>
                <a:solidFill>
                  <a:srgbClr val="000000"/>
                </a:solidFill>
                <a:effectLst/>
                <a:latin typeface="Calibri" panose="020F0502020204030204" pitchFamily="34" charset="0"/>
              </a:rPr>
              <a:t>if you hold down the key, the </a:t>
            </a:r>
            <a:r>
              <a:rPr kumimoji="0" lang="en-US" sz="2000" b="0" i="0" u="none" strike="noStrike" cap="none" normalizeH="0" baseline="0" dirty="0" err="1">
                <a:ln>
                  <a:noFill/>
                </a:ln>
                <a:solidFill>
                  <a:srgbClr val="224444"/>
                </a:solidFill>
                <a:effectLst/>
                <a:latin typeface="Consolas" panose="020B0609020204030204" pitchFamily="49" charset="0"/>
                <a:cs typeface="Consolas" panose="020B0609020204030204" pitchFamily="49" charset="0"/>
              </a:rPr>
              <a:t>keydown</a:t>
            </a:r>
            <a:r>
              <a:rPr kumimoji="0" lang="en-US" sz="2000" b="0" i="0" u="none" strike="noStrike" cap="none" normalizeH="0" baseline="0" dirty="0">
                <a:ln>
                  <a:noFill/>
                </a:ln>
                <a:solidFill>
                  <a:srgbClr val="000000"/>
                </a:solidFill>
                <a:effectLst/>
                <a:latin typeface="Calibri" panose="020F0502020204030204" pitchFamily="34" charset="0"/>
              </a:rPr>
              <a:t> event fires repeatedly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000" b="0" i="0" u="none" strike="noStrike" cap="none" normalizeH="0" baseline="0" dirty="0" err="1">
                <a:ln>
                  <a:noFill/>
                </a:ln>
                <a:solidFill>
                  <a:srgbClr val="224444"/>
                </a:solidFill>
                <a:effectLst/>
                <a:latin typeface="Consolas" panose="020B0609020204030204" pitchFamily="49" charset="0"/>
                <a:cs typeface="Consolas" panose="020B0609020204030204" pitchFamily="49" charset="0"/>
              </a:rPr>
              <a:t>keypress</a:t>
            </a:r>
            <a:r>
              <a:rPr kumimoji="0" lang="en-US" sz="2000" b="0" i="0" u="none" strike="noStrike" cap="none" normalizeH="0" baseline="0" dirty="0">
                <a:ln>
                  <a:noFill/>
                </a:ln>
                <a:solidFill>
                  <a:srgbClr val="000000"/>
                </a:solidFill>
                <a:effectLst/>
                <a:latin typeface="Calibri" panose="020F0502020204030204" pitchFamily="34" charset="0"/>
              </a:rPr>
              <a:t> event is a bit flakier and inconsistent across browsers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1189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a:solidFill>
                  <a:srgbClr val="008000"/>
                </a:solidFill>
                <a:latin typeface="Century Gothic"/>
                <a:cs typeface="Century Gothic"/>
              </a:rPr>
              <a:t>Useful</a:t>
            </a:r>
            <a:r>
              <a:rPr lang="zh-CN" altLang="en-US" b="1" dirty="0">
                <a:solidFill>
                  <a:srgbClr val="008000"/>
                </a:solidFill>
                <a:latin typeface="Century Gothic"/>
                <a:cs typeface="Century Gothic"/>
              </a:rPr>
              <a:t> </a:t>
            </a:r>
            <a:r>
              <a:rPr lang="en-US" altLang="zh-CN" b="1" dirty="0" err="1">
                <a:solidFill>
                  <a:srgbClr val="008000"/>
                </a:solidFill>
                <a:latin typeface="Century Gothic"/>
                <a:cs typeface="Century Gothic"/>
              </a:rPr>
              <a:t>Keycodes</a:t>
            </a:r>
            <a:endParaRPr lang="en-US" b="1" dirty="0">
              <a:solidFill>
                <a:srgbClr val="008000"/>
              </a:solidFill>
              <a:latin typeface="Century Gothic"/>
              <a:cs typeface="Century Gothic"/>
            </a:endParaRP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graphicFrame>
        <p:nvGraphicFramePr>
          <p:cNvPr id="5" name="Table 4"/>
          <p:cNvGraphicFramePr>
            <a:graphicFrameLocks noGrp="1"/>
          </p:cNvGraphicFramePr>
          <p:nvPr>
            <p:extLst>
              <p:ext uri="{D42A27DB-BD31-4B8C-83A1-F6EECF244321}">
                <p14:modId xmlns:p14="http://schemas.microsoft.com/office/powerpoint/2010/main" val="612792605"/>
              </p:ext>
            </p:extLst>
          </p:nvPr>
        </p:nvGraphicFramePr>
        <p:xfrm>
          <a:off x="1529953" y="1927701"/>
          <a:ext cx="6084094" cy="3657600"/>
        </p:xfrm>
        <a:graphic>
          <a:graphicData uri="http://schemas.openxmlformats.org/drawingml/2006/table">
            <a:tbl>
              <a:tblPr>
                <a:tableStyleId>{69C7853C-536D-4A76-A0AE-DD22124D55A5}</a:tableStyleId>
              </a:tblPr>
              <a:tblGrid>
                <a:gridCol w="3042047">
                  <a:extLst>
                    <a:ext uri="{9D8B030D-6E8A-4147-A177-3AD203B41FA5}">
                      <a16:colId xmlns:a16="http://schemas.microsoft.com/office/drawing/2014/main" val="20000"/>
                    </a:ext>
                  </a:extLst>
                </a:gridCol>
                <a:gridCol w="3042047">
                  <a:extLst>
                    <a:ext uri="{9D8B030D-6E8A-4147-A177-3AD203B41FA5}">
                      <a16:colId xmlns:a16="http://schemas.microsoft.com/office/drawing/2014/main" val="20001"/>
                    </a:ext>
                  </a:extLst>
                </a:gridCol>
              </a:tblGrid>
              <a:tr h="0">
                <a:tc>
                  <a:txBody>
                    <a:bodyPr/>
                    <a:lstStyle/>
                    <a:p>
                      <a:pPr algn="l" fontAlgn="base"/>
                      <a:r>
                        <a:rPr lang="en-US">
                          <a:effectLst/>
                        </a:rPr>
                        <a:t>Keyboard Key</a:t>
                      </a:r>
                      <a:endParaRPr lang="en-US" b="1">
                        <a:effectLst/>
                        <a:latin typeface="inherit" charset="0"/>
                      </a:endParaRPr>
                    </a:p>
                  </a:txBody>
                  <a:tcPr anchor="ctr"/>
                </a:tc>
                <a:tc>
                  <a:txBody>
                    <a:bodyPr/>
                    <a:lstStyle/>
                    <a:p>
                      <a:pPr algn="l" fontAlgn="base"/>
                      <a:r>
                        <a:rPr lang="en-US" dirty="0">
                          <a:effectLst/>
                        </a:rPr>
                        <a:t>Event </a:t>
                      </a:r>
                      <a:r>
                        <a:rPr lang="en-US" dirty="0" err="1">
                          <a:effectLst/>
                        </a:rPr>
                        <a:t>Keycode</a:t>
                      </a:r>
                      <a:endParaRPr lang="en-US" b="1" dirty="0">
                        <a:effectLst/>
                        <a:latin typeface="inherit" charset="0"/>
                      </a:endParaRPr>
                    </a:p>
                  </a:txBody>
                  <a:tcPr anchor="ctr"/>
                </a:tc>
                <a:extLst>
                  <a:ext uri="{0D108BD9-81ED-4DB2-BD59-A6C34878D82A}">
                    <a16:rowId xmlns:a16="http://schemas.microsoft.com/office/drawing/2014/main" val="10000"/>
                  </a:ext>
                </a:extLst>
              </a:tr>
              <a:tr h="0">
                <a:tc>
                  <a:txBody>
                    <a:bodyPr/>
                    <a:lstStyle/>
                    <a:p>
                      <a:pPr algn="l" fontAlgn="base"/>
                      <a:r>
                        <a:rPr lang="en-US" sz="1600">
                          <a:effectLst/>
                        </a:rPr>
                        <a:t>Backspace</a:t>
                      </a:r>
                      <a:endParaRPr lang="en-US" sz="1600">
                        <a:effectLst/>
                        <a:latin typeface="Courier New" charset="0"/>
                      </a:endParaRPr>
                    </a:p>
                  </a:txBody>
                  <a:tcPr anchor="ctr"/>
                </a:tc>
                <a:tc>
                  <a:txBody>
                    <a:bodyPr/>
                    <a:lstStyle/>
                    <a:p>
                      <a:pPr algn="l" fontAlgn="base"/>
                      <a:r>
                        <a:rPr lang="en-US" sz="1800">
                          <a:effectLst/>
                        </a:rPr>
                        <a:t>8</a:t>
                      </a:r>
                      <a:endParaRPr lang="en-US" sz="1800">
                        <a:effectLst/>
                        <a:latin typeface="inherit" charset="0"/>
                      </a:endParaRPr>
                    </a:p>
                  </a:txBody>
                  <a:tcPr anchor="ctr"/>
                </a:tc>
                <a:extLst>
                  <a:ext uri="{0D108BD9-81ED-4DB2-BD59-A6C34878D82A}">
                    <a16:rowId xmlns:a16="http://schemas.microsoft.com/office/drawing/2014/main" val="10001"/>
                  </a:ext>
                </a:extLst>
              </a:tr>
              <a:tr h="0">
                <a:tc>
                  <a:txBody>
                    <a:bodyPr/>
                    <a:lstStyle/>
                    <a:p>
                      <a:pPr algn="l" fontAlgn="base"/>
                      <a:r>
                        <a:rPr lang="en-US" sz="1600">
                          <a:effectLst/>
                        </a:rPr>
                        <a:t>Tab</a:t>
                      </a:r>
                      <a:endParaRPr lang="en-US" sz="1600">
                        <a:effectLst/>
                        <a:latin typeface="Courier New" charset="0"/>
                      </a:endParaRPr>
                    </a:p>
                  </a:txBody>
                  <a:tcPr anchor="ctr"/>
                </a:tc>
                <a:tc>
                  <a:txBody>
                    <a:bodyPr/>
                    <a:lstStyle/>
                    <a:p>
                      <a:pPr algn="l" fontAlgn="base"/>
                      <a:r>
                        <a:rPr lang="en-US" sz="1800" dirty="0">
                          <a:effectLst/>
                        </a:rPr>
                        <a:t>9</a:t>
                      </a:r>
                      <a:endParaRPr lang="en-US" sz="1800" dirty="0">
                        <a:effectLst/>
                        <a:latin typeface="inherit" charset="0"/>
                      </a:endParaRPr>
                    </a:p>
                  </a:txBody>
                  <a:tcPr anchor="ctr"/>
                </a:tc>
                <a:extLst>
                  <a:ext uri="{0D108BD9-81ED-4DB2-BD59-A6C34878D82A}">
                    <a16:rowId xmlns:a16="http://schemas.microsoft.com/office/drawing/2014/main" val="10002"/>
                  </a:ext>
                </a:extLst>
              </a:tr>
              <a:tr h="0">
                <a:tc>
                  <a:txBody>
                    <a:bodyPr/>
                    <a:lstStyle/>
                    <a:p>
                      <a:pPr algn="l" fontAlgn="base"/>
                      <a:r>
                        <a:rPr lang="en-US" sz="1600">
                          <a:effectLst/>
                        </a:rPr>
                        <a:t>Enter</a:t>
                      </a:r>
                      <a:endParaRPr lang="en-US" sz="1600">
                        <a:effectLst/>
                        <a:latin typeface="Courier New" charset="0"/>
                      </a:endParaRPr>
                    </a:p>
                  </a:txBody>
                  <a:tcPr anchor="ctr"/>
                </a:tc>
                <a:tc>
                  <a:txBody>
                    <a:bodyPr/>
                    <a:lstStyle/>
                    <a:p>
                      <a:pPr algn="l" fontAlgn="base"/>
                      <a:r>
                        <a:rPr lang="is-IS" sz="1800">
                          <a:effectLst/>
                        </a:rPr>
                        <a:t>13</a:t>
                      </a:r>
                      <a:endParaRPr lang="is-IS" sz="1800">
                        <a:effectLst/>
                        <a:latin typeface="inherit" charset="0"/>
                      </a:endParaRPr>
                    </a:p>
                  </a:txBody>
                  <a:tcPr anchor="ctr"/>
                </a:tc>
                <a:extLst>
                  <a:ext uri="{0D108BD9-81ED-4DB2-BD59-A6C34878D82A}">
                    <a16:rowId xmlns:a16="http://schemas.microsoft.com/office/drawing/2014/main" val="10003"/>
                  </a:ext>
                </a:extLst>
              </a:tr>
              <a:tr h="0">
                <a:tc>
                  <a:txBody>
                    <a:bodyPr/>
                    <a:lstStyle/>
                    <a:p>
                      <a:pPr algn="l" fontAlgn="base"/>
                      <a:r>
                        <a:rPr lang="en-US" sz="1600">
                          <a:effectLst/>
                        </a:rPr>
                        <a:t>Escape</a:t>
                      </a:r>
                      <a:endParaRPr lang="en-US" sz="1600">
                        <a:effectLst/>
                        <a:latin typeface="Courier New" charset="0"/>
                      </a:endParaRPr>
                    </a:p>
                  </a:txBody>
                  <a:tcPr anchor="ctr"/>
                </a:tc>
                <a:tc>
                  <a:txBody>
                    <a:bodyPr/>
                    <a:lstStyle/>
                    <a:p>
                      <a:pPr algn="l" fontAlgn="base"/>
                      <a:r>
                        <a:rPr lang="is-IS" sz="1800">
                          <a:effectLst/>
                        </a:rPr>
                        <a:t>27</a:t>
                      </a:r>
                      <a:endParaRPr lang="is-IS" sz="1800">
                        <a:effectLst/>
                        <a:latin typeface="inherit" charset="0"/>
                      </a:endParaRPr>
                    </a:p>
                  </a:txBody>
                  <a:tcPr anchor="ctr"/>
                </a:tc>
                <a:extLst>
                  <a:ext uri="{0D108BD9-81ED-4DB2-BD59-A6C34878D82A}">
                    <a16:rowId xmlns:a16="http://schemas.microsoft.com/office/drawing/2014/main" val="10004"/>
                  </a:ext>
                </a:extLst>
              </a:tr>
              <a:tr h="0">
                <a:tc>
                  <a:txBody>
                    <a:bodyPr/>
                    <a:lstStyle/>
                    <a:p>
                      <a:pPr algn="l" fontAlgn="base"/>
                      <a:r>
                        <a:rPr lang="en-US" sz="1600">
                          <a:effectLst/>
                        </a:rPr>
                        <a:t>Page Up, Page Down, End, Home</a:t>
                      </a:r>
                      <a:endParaRPr lang="en-US" sz="1600">
                        <a:effectLst/>
                        <a:latin typeface="Courier New" charset="0"/>
                      </a:endParaRPr>
                    </a:p>
                  </a:txBody>
                  <a:tcPr anchor="ctr"/>
                </a:tc>
                <a:tc>
                  <a:txBody>
                    <a:bodyPr/>
                    <a:lstStyle/>
                    <a:p>
                      <a:pPr algn="l" fontAlgn="base"/>
                      <a:r>
                        <a:rPr lang="cs-CZ" sz="1800">
                          <a:effectLst/>
                        </a:rPr>
                        <a:t>33, 34, 35, 36</a:t>
                      </a:r>
                      <a:endParaRPr lang="cs-CZ" sz="1800">
                        <a:effectLst/>
                        <a:latin typeface="inherit" charset="0"/>
                      </a:endParaRPr>
                    </a:p>
                  </a:txBody>
                  <a:tcPr anchor="ctr"/>
                </a:tc>
                <a:extLst>
                  <a:ext uri="{0D108BD9-81ED-4DB2-BD59-A6C34878D82A}">
                    <a16:rowId xmlns:a16="http://schemas.microsoft.com/office/drawing/2014/main" val="10005"/>
                  </a:ext>
                </a:extLst>
              </a:tr>
              <a:tr h="0">
                <a:tc>
                  <a:txBody>
                    <a:bodyPr/>
                    <a:lstStyle/>
                    <a:p>
                      <a:pPr algn="l" fontAlgn="base"/>
                      <a:r>
                        <a:rPr lang="en-US" sz="1600">
                          <a:effectLst/>
                        </a:rPr>
                        <a:t>Left, Up, Right, Down</a:t>
                      </a:r>
                      <a:endParaRPr lang="en-US" sz="1600">
                        <a:effectLst/>
                        <a:latin typeface="Courier New" charset="0"/>
                      </a:endParaRPr>
                    </a:p>
                  </a:txBody>
                  <a:tcPr anchor="ctr"/>
                </a:tc>
                <a:tc>
                  <a:txBody>
                    <a:bodyPr/>
                    <a:lstStyle/>
                    <a:p>
                      <a:pPr algn="l" fontAlgn="base"/>
                      <a:r>
                        <a:rPr lang="cs-CZ" sz="1800">
                          <a:effectLst/>
                        </a:rPr>
                        <a:t>37, 38, 39, 40</a:t>
                      </a:r>
                      <a:endParaRPr lang="cs-CZ" sz="1800">
                        <a:effectLst/>
                        <a:latin typeface="inherit" charset="0"/>
                      </a:endParaRPr>
                    </a:p>
                  </a:txBody>
                  <a:tcPr anchor="ctr"/>
                </a:tc>
                <a:extLst>
                  <a:ext uri="{0D108BD9-81ED-4DB2-BD59-A6C34878D82A}">
                    <a16:rowId xmlns:a16="http://schemas.microsoft.com/office/drawing/2014/main" val="10006"/>
                  </a:ext>
                </a:extLst>
              </a:tr>
              <a:tr h="0">
                <a:tc>
                  <a:txBody>
                    <a:bodyPr/>
                    <a:lstStyle/>
                    <a:p>
                      <a:pPr algn="l" fontAlgn="base"/>
                      <a:r>
                        <a:rPr lang="en-US" sz="1600">
                          <a:effectLst/>
                        </a:rPr>
                        <a:t>Insert, Delete</a:t>
                      </a:r>
                      <a:endParaRPr lang="en-US" sz="1600">
                        <a:effectLst/>
                        <a:latin typeface="Courier New" charset="0"/>
                      </a:endParaRPr>
                    </a:p>
                  </a:txBody>
                  <a:tcPr anchor="ctr"/>
                </a:tc>
                <a:tc>
                  <a:txBody>
                    <a:bodyPr/>
                    <a:lstStyle/>
                    <a:p>
                      <a:pPr algn="l" fontAlgn="base"/>
                      <a:r>
                        <a:rPr lang="en-US" sz="1800">
                          <a:effectLst/>
                        </a:rPr>
                        <a:t>45, 46</a:t>
                      </a:r>
                      <a:endParaRPr lang="en-US" sz="1800">
                        <a:effectLst/>
                        <a:latin typeface="inherit" charset="0"/>
                      </a:endParaRPr>
                    </a:p>
                  </a:txBody>
                  <a:tcPr anchor="ctr"/>
                </a:tc>
                <a:extLst>
                  <a:ext uri="{0D108BD9-81ED-4DB2-BD59-A6C34878D82A}">
                    <a16:rowId xmlns:a16="http://schemas.microsoft.com/office/drawing/2014/main" val="10007"/>
                  </a:ext>
                </a:extLst>
              </a:tr>
              <a:tr h="0">
                <a:tc>
                  <a:txBody>
                    <a:bodyPr/>
                    <a:lstStyle/>
                    <a:p>
                      <a:pPr algn="l" fontAlgn="base"/>
                      <a:r>
                        <a:rPr lang="en-US" sz="1600">
                          <a:effectLst/>
                        </a:rPr>
                        <a:t>Window/Command</a:t>
                      </a:r>
                      <a:endParaRPr lang="en-US" sz="1600">
                        <a:effectLst/>
                        <a:latin typeface="Courier New" charset="0"/>
                      </a:endParaRPr>
                    </a:p>
                  </a:txBody>
                  <a:tcPr anchor="ctr"/>
                </a:tc>
                <a:tc>
                  <a:txBody>
                    <a:bodyPr/>
                    <a:lstStyle/>
                    <a:p>
                      <a:pPr algn="l" fontAlgn="base"/>
                      <a:r>
                        <a:rPr lang="en-US" sz="1800">
                          <a:effectLst/>
                        </a:rPr>
                        <a:t>91</a:t>
                      </a:r>
                      <a:endParaRPr lang="en-US" sz="1800">
                        <a:effectLst/>
                        <a:latin typeface="inherit" charset="0"/>
                      </a:endParaRPr>
                    </a:p>
                  </a:txBody>
                  <a:tcPr anchor="ctr"/>
                </a:tc>
                <a:extLst>
                  <a:ext uri="{0D108BD9-81ED-4DB2-BD59-A6C34878D82A}">
                    <a16:rowId xmlns:a16="http://schemas.microsoft.com/office/drawing/2014/main" val="10008"/>
                  </a:ext>
                </a:extLst>
              </a:tr>
              <a:tr h="0">
                <a:tc>
                  <a:txBody>
                    <a:bodyPr/>
                    <a:lstStyle/>
                    <a:p>
                      <a:pPr algn="l" fontAlgn="base"/>
                      <a:r>
                        <a:rPr lang="mr-IN" sz="1600" dirty="0">
                          <a:effectLst/>
                        </a:rPr>
                        <a:t>F1-F12</a:t>
                      </a:r>
                      <a:endParaRPr lang="mr-IN" sz="1600" dirty="0">
                        <a:effectLst/>
                        <a:latin typeface="Courier New" charset="0"/>
                      </a:endParaRPr>
                    </a:p>
                  </a:txBody>
                  <a:tcPr anchor="ctr"/>
                </a:tc>
                <a:tc>
                  <a:txBody>
                    <a:bodyPr/>
                    <a:lstStyle/>
                    <a:p>
                      <a:pPr algn="l" fontAlgn="base"/>
                      <a:r>
                        <a:rPr lang="mr-IN" sz="1800" dirty="0">
                          <a:effectLst/>
                        </a:rPr>
                        <a:t>112-123</a:t>
                      </a:r>
                      <a:endParaRPr lang="mr-IN" sz="1800" dirty="0">
                        <a:effectLst/>
                        <a:latin typeface="inherit" charset="0"/>
                      </a:endParaRPr>
                    </a:p>
                  </a:txBody>
                  <a:tcPr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172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8000"/>
                </a:solidFill>
                <a:latin typeface="Century Gothic"/>
                <a:cs typeface="Century Gothic"/>
              </a:rPr>
              <a:t>Future lecture plan</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631378"/>
              </p:ext>
            </p:extLst>
          </p:nvPr>
        </p:nvGraphicFramePr>
        <p:xfrm>
          <a:off x="292847" y="1460688"/>
          <a:ext cx="8521359" cy="3083578"/>
        </p:xfrm>
        <a:graphic>
          <a:graphicData uri="http://schemas.openxmlformats.org/drawingml/2006/table">
            <a:tbl>
              <a:tblPr firstRow="1" bandRow="1">
                <a:tableStyleId>{74C1A8A3-306A-4EB7-A6B1-4F7E0EB9C5D6}</a:tableStyleId>
              </a:tblPr>
              <a:tblGrid>
                <a:gridCol w="2840453">
                  <a:extLst>
                    <a:ext uri="{9D8B030D-6E8A-4147-A177-3AD203B41FA5}">
                      <a16:colId xmlns:a16="http://schemas.microsoft.com/office/drawing/2014/main" val="20000"/>
                    </a:ext>
                  </a:extLst>
                </a:gridCol>
                <a:gridCol w="2840453">
                  <a:extLst>
                    <a:ext uri="{9D8B030D-6E8A-4147-A177-3AD203B41FA5}">
                      <a16:colId xmlns:a16="http://schemas.microsoft.com/office/drawing/2014/main" val="20001"/>
                    </a:ext>
                  </a:extLst>
                </a:gridCol>
                <a:gridCol w="2840453">
                  <a:extLst>
                    <a:ext uri="{9D8B030D-6E8A-4147-A177-3AD203B41FA5}">
                      <a16:colId xmlns:a16="http://schemas.microsoft.com/office/drawing/2014/main" val="20002"/>
                    </a:ext>
                  </a:extLst>
                </a:gridCol>
              </a:tblGrid>
              <a:tr h="506774">
                <a:tc>
                  <a:txBody>
                    <a:bodyPr/>
                    <a:lstStyle/>
                    <a:p>
                      <a:r>
                        <a:rPr lang="en-US" dirty="0"/>
                        <a:t>Lectures</a:t>
                      </a:r>
                    </a:p>
                  </a:txBody>
                  <a:tcPr/>
                </a:tc>
                <a:tc>
                  <a:txBody>
                    <a:bodyPr/>
                    <a:lstStyle/>
                    <a:p>
                      <a:r>
                        <a:rPr lang="en-US" dirty="0"/>
                        <a:t> Content</a:t>
                      </a:r>
                    </a:p>
                  </a:txBody>
                  <a:tcPr/>
                </a:tc>
                <a:tc>
                  <a:txBody>
                    <a:bodyPr/>
                    <a:lstStyle/>
                    <a:p>
                      <a:r>
                        <a:rPr lang="en-US" dirty="0"/>
                        <a:t>homework</a:t>
                      </a:r>
                    </a:p>
                  </a:txBody>
                  <a:tcPr/>
                </a:tc>
                <a:extLst>
                  <a:ext uri="{0D108BD9-81ED-4DB2-BD59-A6C34878D82A}">
                    <a16:rowId xmlns:a16="http://schemas.microsoft.com/office/drawing/2014/main" val="10000"/>
                  </a:ext>
                </a:extLst>
              </a:tr>
              <a:tr h="506774">
                <a:tc>
                  <a:txBody>
                    <a:bodyPr/>
                    <a:lstStyle/>
                    <a:p>
                      <a:r>
                        <a:rPr lang="en-US" dirty="0"/>
                        <a:t>March 26</a:t>
                      </a:r>
                    </a:p>
                  </a:txBody>
                  <a:tcPr/>
                </a:tc>
                <a:tc>
                  <a:txBody>
                    <a:bodyPr/>
                    <a:lstStyle/>
                    <a:p>
                      <a:r>
                        <a:rPr lang="en-US" altLang="zh-CN" dirty="0"/>
                        <a:t>JavaScript</a:t>
                      </a:r>
                      <a:r>
                        <a:rPr lang="zh-CN" altLang="en-US" baseline="0" dirty="0"/>
                        <a:t> </a:t>
                      </a:r>
                      <a:r>
                        <a:rPr lang="en-US" altLang="zh-CN" baseline="0" dirty="0"/>
                        <a:t>Events</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CP3</a:t>
                      </a:r>
                      <a:r>
                        <a:rPr lang="zh-CN" altLang="en-US" dirty="0"/>
                        <a:t> </a:t>
                      </a:r>
                      <a:r>
                        <a:rPr lang="en-US" altLang="zh-CN" dirty="0"/>
                        <a:t>out</a:t>
                      </a:r>
                      <a:endParaRPr lang="en-US" dirty="0"/>
                    </a:p>
                    <a:p>
                      <a:endParaRPr lang="en-US" dirty="0"/>
                    </a:p>
                  </a:txBody>
                  <a:tcPr/>
                </a:tc>
                <a:extLst>
                  <a:ext uri="{0D108BD9-81ED-4DB2-BD59-A6C34878D82A}">
                    <a16:rowId xmlns:a16="http://schemas.microsoft.com/office/drawing/2014/main" val="10001"/>
                  </a:ext>
                </a:extLst>
              </a:tr>
              <a:tr h="506774">
                <a:tc>
                  <a:txBody>
                    <a:bodyPr/>
                    <a:lstStyle/>
                    <a:p>
                      <a:r>
                        <a:rPr lang="en-US" dirty="0"/>
                        <a:t>March 29</a:t>
                      </a:r>
                    </a:p>
                  </a:txBody>
                  <a:tcPr/>
                </a:tc>
                <a:tc>
                  <a:txBody>
                    <a:bodyPr/>
                    <a:lstStyle/>
                    <a:p>
                      <a:r>
                        <a:rPr lang="en-US" dirty="0"/>
                        <a:t>JSON, basic</a:t>
                      </a:r>
                      <a:r>
                        <a:rPr lang="en-US" baseline="0" dirty="0"/>
                        <a:t> jQuery, review. </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2"/>
                  </a:ext>
                </a:extLst>
              </a:tr>
              <a:tr h="714975">
                <a:tc>
                  <a:txBody>
                    <a:bodyPr/>
                    <a:lstStyle/>
                    <a:p>
                      <a:r>
                        <a:rPr lang="en-US" dirty="0"/>
                        <a:t>April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Intro</a:t>
                      </a:r>
                      <a:r>
                        <a:rPr lang="en-US" baseline="0" dirty="0"/>
                        <a:t> to server side, </a:t>
                      </a:r>
                      <a:r>
                        <a:rPr lang="en-US" dirty="0"/>
                        <a:t>PHP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CP3 due, Homework 5 out</a:t>
                      </a:r>
                    </a:p>
                    <a:p>
                      <a:endParaRPr lang="en-US" dirty="0"/>
                    </a:p>
                  </a:txBody>
                  <a:tcPr/>
                </a:tc>
                <a:extLst>
                  <a:ext uri="{0D108BD9-81ED-4DB2-BD59-A6C34878D82A}">
                    <a16:rowId xmlns:a16="http://schemas.microsoft.com/office/drawing/2014/main" val="10003"/>
                  </a:ext>
                </a:extLst>
              </a:tr>
              <a:tr h="714975">
                <a:tc>
                  <a:txBody>
                    <a:bodyPr/>
                    <a:lstStyle/>
                    <a:p>
                      <a:r>
                        <a:rPr lang="en-US" dirty="0"/>
                        <a:t>April</a:t>
                      </a:r>
                      <a:r>
                        <a:rPr lang="en-US" baseline="0" dirty="0"/>
                        <a:t>  6</a:t>
                      </a:r>
                      <a:endParaRPr lang="en-US" dirty="0"/>
                    </a:p>
                  </a:txBody>
                  <a:tcPr/>
                </a:tc>
                <a:tc>
                  <a:txBody>
                    <a:bodyPr/>
                    <a:lstStyle/>
                    <a:p>
                      <a:r>
                        <a:rPr lang="en-US" altLang="zh-CN" dirty="0"/>
                        <a:t>More PHP</a:t>
                      </a:r>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Tree>
    <p:extLst>
      <p:ext uri="{BB962C8B-B14F-4D97-AF65-F5344CB8AC3E}">
        <p14:creationId xmlns:p14="http://schemas.microsoft.com/office/powerpoint/2010/main" val="1996885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Page/Window</a:t>
            </a:r>
            <a:r>
              <a:rPr lang="zh-CN" altLang="en-US" dirty="0"/>
              <a:t> </a:t>
            </a:r>
            <a:r>
              <a:rPr lang="en-US" altLang="zh-CN" dirty="0"/>
              <a:t>Events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9079731"/>
              </p:ext>
            </p:extLst>
          </p:nvPr>
        </p:nvGraphicFramePr>
        <p:xfrm>
          <a:off x="1529953" y="1897221"/>
          <a:ext cx="6084094" cy="3931920"/>
        </p:xfrm>
        <a:graphic>
          <a:graphicData uri="http://schemas.openxmlformats.org/drawingml/2006/table">
            <a:tbl>
              <a:tblPr>
                <a:tableStyleId>{69C7853C-536D-4A76-A0AE-DD22124D55A5}</a:tableStyleId>
              </a:tblPr>
              <a:tblGrid>
                <a:gridCol w="3042047">
                  <a:extLst>
                    <a:ext uri="{9D8B030D-6E8A-4147-A177-3AD203B41FA5}">
                      <a16:colId xmlns:a16="http://schemas.microsoft.com/office/drawing/2014/main" val="20000"/>
                    </a:ext>
                  </a:extLst>
                </a:gridCol>
                <a:gridCol w="3042047">
                  <a:extLst>
                    <a:ext uri="{9D8B030D-6E8A-4147-A177-3AD203B41FA5}">
                      <a16:colId xmlns:a16="http://schemas.microsoft.com/office/drawing/2014/main" val="20001"/>
                    </a:ext>
                  </a:extLst>
                </a:gridCol>
              </a:tblGrid>
              <a:tr h="0">
                <a:tc>
                  <a:txBody>
                    <a:bodyPr/>
                    <a:lstStyle/>
                    <a:p>
                      <a:pPr algn="l" fontAlgn="base"/>
                      <a:r>
                        <a:rPr lang="en-US">
                          <a:effectLst/>
                        </a:rPr>
                        <a:t>Name</a:t>
                      </a:r>
                      <a:endParaRPr lang="en-US" b="1">
                        <a:effectLst/>
                        <a:latin typeface="inherit" charset="0"/>
                      </a:endParaRPr>
                    </a:p>
                  </a:txBody>
                  <a:tcPr anchor="ctr"/>
                </a:tc>
                <a:tc>
                  <a:txBody>
                    <a:bodyPr/>
                    <a:lstStyle/>
                    <a:p>
                      <a:pPr algn="l" fontAlgn="base"/>
                      <a:r>
                        <a:rPr lang="en-US">
                          <a:effectLst/>
                        </a:rPr>
                        <a:t>Description</a:t>
                      </a:r>
                      <a:endParaRPr lang="en-US" b="1">
                        <a:effectLst/>
                        <a:latin typeface="inherit" charset="0"/>
                      </a:endParaRPr>
                    </a:p>
                  </a:txBody>
                  <a:tcPr anchor="ctr"/>
                </a:tc>
                <a:extLst>
                  <a:ext uri="{0D108BD9-81ED-4DB2-BD59-A6C34878D82A}">
                    <a16:rowId xmlns:a16="http://schemas.microsoft.com/office/drawing/2014/main" val="10000"/>
                  </a:ext>
                </a:extLst>
              </a:tr>
              <a:tr h="0">
                <a:tc>
                  <a:txBody>
                    <a:bodyPr/>
                    <a:lstStyle/>
                    <a:p>
                      <a:pPr algn="l" fontAlgn="base"/>
                      <a:r>
                        <a:rPr lang="en-US" sz="1600" u="none" strike="noStrike">
                          <a:effectLst/>
                          <a:hlinkClick r:id="rId2"/>
                        </a:rPr>
                        <a:t>contextmenu</a:t>
                      </a:r>
                      <a:endParaRPr lang="en-US" sz="1600">
                        <a:effectLst/>
                        <a:latin typeface="Courier New" charset="0"/>
                      </a:endParaRPr>
                    </a:p>
                  </a:txBody>
                  <a:tcPr anchor="ctr"/>
                </a:tc>
                <a:tc>
                  <a:txBody>
                    <a:bodyPr/>
                    <a:lstStyle/>
                    <a:p>
                      <a:pPr algn="l" fontAlgn="base"/>
                      <a:r>
                        <a:rPr lang="en-US" sz="1800">
                          <a:effectLst/>
                        </a:rPr>
                        <a:t>the user right-clicks to pop up a context menu</a:t>
                      </a:r>
                      <a:endParaRPr lang="en-US" sz="1800">
                        <a:effectLst/>
                        <a:latin typeface="inherit" charset="0"/>
                      </a:endParaRPr>
                    </a:p>
                  </a:txBody>
                  <a:tcPr anchor="ctr"/>
                </a:tc>
                <a:extLst>
                  <a:ext uri="{0D108BD9-81ED-4DB2-BD59-A6C34878D82A}">
                    <a16:rowId xmlns:a16="http://schemas.microsoft.com/office/drawing/2014/main" val="10001"/>
                  </a:ext>
                </a:extLst>
              </a:tr>
              <a:tr h="0">
                <a:tc>
                  <a:txBody>
                    <a:bodyPr/>
                    <a:lstStyle/>
                    <a:p>
                      <a:pPr algn="l" fontAlgn="base"/>
                      <a:r>
                        <a:rPr lang="en-US" sz="1600" u="none" strike="noStrike">
                          <a:effectLst/>
                          <a:hlinkClick r:id="rId3"/>
                        </a:rPr>
                        <a:t>error</a:t>
                      </a:r>
                      <a:endParaRPr lang="en-US" sz="1600">
                        <a:effectLst/>
                        <a:latin typeface="Courier New" charset="0"/>
                      </a:endParaRPr>
                    </a:p>
                  </a:txBody>
                  <a:tcPr anchor="ctr"/>
                </a:tc>
                <a:tc>
                  <a:txBody>
                    <a:bodyPr/>
                    <a:lstStyle/>
                    <a:p>
                      <a:pPr algn="l" fontAlgn="base"/>
                      <a:r>
                        <a:rPr lang="en-US" sz="1800">
                          <a:effectLst/>
                        </a:rPr>
                        <a:t>an error occurs when loading a document or an image</a:t>
                      </a:r>
                      <a:endParaRPr lang="en-US" sz="1800">
                        <a:effectLst/>
                        <a:latin typeface="inherit" charset="0"/>
                      </a:endParaRPr>
                    </a:p>
                  </a:txBody>
                  <a:tcPr anchor="ctr"/>
                </a:tc>
                <a:extLst>
                  <a:ext uri="{0D108BD9-81ED-4DB2-BD59-A6C34878D82A}">
                    <a16:rowId xmlns:a16="http://schemas.microsoft.com/office/drawing/2014/main" val="10002"/>
                  </a:ext>
                </a:extLst>
              </a:tr>
              <a:tr h="0">
                <a:tc>
                  <a:txBody>
                    <a:bodyPr/>
                    <a:lstStyle/>
                    <a:p>
                      <a:pPr algn="l" fontAlgn="base"/>
                      <a:r>
                        <a:rPr lang="en-US" sz="1600" u="none" strike="noStrike">
                          <a:effectLst/>
                          <a:hlinkClick r:id="rId4"/>
                        </a:rPr>
                        <a:t>load</a:t>
                      </a:r>
                      <a:endParaRPr lang="en-US" sz="1600">
                        <a:effectLst/>
                        <a:latin typeface="Courier New" charset="0"/>
                      </a:endParaRPr>
                    </a:p>
                  </a:txBody>
                  <a:tcPr anchor="ctr"/>
                </a:tc>
                <a:tc>
                  <a:txBody>
                    <a:bodyPr/>
                    <a:lstStyle/>
                    <a:p>
                      <a:pPr algn="l" fontAlgn="base"/>
                      <a:r>
                        <a:rPr lang="en-US" sz="1800">
                          <a:effectLst/>
                        </a:rPr>
                        <a:t>the browser loads the page</a:t>
                      </a:r>
                      <a:endParaRPr lang="en-US" sz="1800">
                        <a:effectLst/>
                        <a:latin typeface="inherit" charset="0"/>
                      </a:endParaRPr>
                    </a:p>
                  </a:txBody>
                  <a:tcPr anchor="ctr"/>
                </a:tc>
                <a:extLst>
                  <a:ext uri="{0D108BD9-81ED-4DB2-BD59-A6C34878D82A}">
                    <a16:rowId xmlns:a16="http://schemas.microsoft.com/office/drawing/2014/main" val="10003"/>
                  </a:ext>
                </a:extLst>
              </a:tr>
              <a:tr h="0">
                <a:tc>
                  <a:txBody>
                    <a:bodyPr/>
                    <a:lstStyle/>
                    <a:p>
                      <a:pPr algn="l" fontAlgn="base"/>
                      <a:r>
                        <a:rPr lang="en-US" sz="1600" u="none" strike="noStrike">
                          <a:effectLst/>
                          <a:hlinkClick r:id="rId5"/>
                        </a:rPr>
                        <a:t>resize</a:t>
                      </a:r>
                      <a:endParaRPr lang="en-US" sz="1600">
                        <a:effectLst/>
                        <a:latin typeface="Courier New" charset="0"/>
                      </a:endParaRPr>
                    </a:p>
                  </a:txBody>
                  <a:tcPr anchor="ctr"/>
                </a:tc>
                <a:tc>
                  <a:txBody>
                    <a:bodyPr/>
                    <a:lstStyle/>
                    <a:p>
                      <a:pPr algn="l" fontAlgn="base"/>
                      <a:r>
                        <a:rPr lang="en-US" sz="1800">
                          <a:effectLst/>
                        </a:rPr>
                        <a:t>the browser window is resized</a:t>
                      </a:r>
                      <a:endParaRPr lang="en-US" sz="1800">
                        <a:effectLst/>
                        <a:latin typeface="inherit" charset="0"/>
                      </a:endParaRPr>
                    </a:p>
                  </a:txBody>
                  <a:tcPr anchor="ctr"/>
                </a:tc>
                <a:extLst>
                  <a:ext uri="{0D108BD9-81ED-4DB2-BD59-A6C34878D82A}">
                    <a16:rowId xmlns:a16="http://schemas.microsoft.com/office/drawing/2014/main" val="10004"/>
                  </a:ext>
                </a:extLst>
              </a:tr>
              <a:tr h="0">
                <a:tc>
                  <a:txBody>
                    <a:bodyPr/>
                    <a:lstStyle/>
                    <a:p>
                      <a:pPr algn="l" fontAlgn="base"/>
                      <a:r>
                        <a:rPr lang="en-US" sz="1600" u="none" strike="noStrike">
                          <a:effectLst/>
                          <a:hlinkClick r:id="rId6"/>
                        </a:rPr>
                        <a:t>scroll</a:t>
                      </a:r>
                      <a:endParaRPr lang="en-US" sz="1600">
                        <a:effectLst/>
                        <a:latin typeface="Courier New" charset="0"/>
                      </a:endParaRPr>
                    </a:p>
                  </a:txBody>
                  <a:tcPr anchor="ctr"/>
                </a:tc>
                <a:tc>
                  <a:txBody>
                    <a:bodyPr/>
                    <a:lstStyle/>
                    <a:p>
                      <a:pPr algn="l" fontAlgn="base"/>
                      <a:r>
                        <a:rPr lang="en-US" sz="1800">
                          <a:effectLst/>
                        </a:rPr>
                        <a:t>the user scrolls the viewable part of the page up/down/left/right</a:t>
                      </a:r>
                      <a:endParaRPr lang="en-US" sz="1800">
                        <a:effectLst/>
                        <a:latin typeface="inherit" charset="0"/>
                      </a:endParaRPr>
                    </a:p>
                  </a:txBody>
                  <a:tcPr anchor="ctr"/>
                </a:tc>
                <a:extLst>
                  <a:ext uri="{0D108BD9-81ED-4DB2-BD59-A6C34878D82A}">
                    <a16:rowId xmlns:a16="http://schemas.microsoft.com/office/drawing/2014/main" val="10005"/>
                  </a:ext>
                </a:extLst>
              </a:tr>
              <a:tr h="0">
                <a:tc>
                  <a:txBody>
                    <a:bodyPr/>
                    <a:lstStyle/>
                    <a:p>
                      <a:pPr algn="l" fontAlgn="base"/>
                      <a:r>
                        <a:rPr lang="en-US" sz="1600" u="none" strike="noStrike">
                          <a:effectLst/>
                          <a:hlinkClick r:id="rId7"/>
                        </a:rPr>
                        <a:t>unload</a:t>
                      </a:r>
                      <a:endParaRPr lang="en-US" sz="1600">
                        <a:effectLst/>
                        <a:latin typeface="Courier New" charset="0"/>
                      </a:endParaRPr>
                    </a:p>
                  </a:txBody>
                  <a:tcPr anchor="ctr"/>
                </a:tc>
                <a:tc>
                  <a:txBody>
                    <a:bodyPr/>
                    <a:lstStyle/>
                    <a:p>
                      <a:pPr algn="l" fontAlgn="base"/>
                      <a:r>
                        <a:rPr lang="en-US" sz="1800" dirty="0">
                          <a:effectLst/>
                        </a:rPr>
                        <a:t>the browser exits/leaves the page</a:t>
                      </a:r>
                      <a:endParaRPr lang="en-US" sz="1800" dirty="0">
                        <a:effectLst/>
                        <a:latin typeface="inherit" charset="0"/>
                      </a:endParaRP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21224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Stopping an event</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graphicFrame>
        <p:nvGraphicFramePr>
          <p:cNvPr id="8" name="Table 7"/>
          <p:cNvGraphicFramePr>
            <a:graphicFrameLocks noGrp="1"/>
          </p:cNvGraphicFramePr>
          <p:nvPr>
            <p:extLst>
              <p:ext uri="{D42A27DB-BD31-4B8C-83A1-F6EECF244321}">
                <p14:modId xmlns:p14="http://schemas.microsoft.com/office/powerpoint/2010/main" val="1650269241"/>
              </p:ext>
            </p:extLst>
          </p:nvPr>
        </p:nvGraphicFramePr>
        <p:xfrm>
          <a:off x="294538" y="1888495"/>
          <a:ext cx="8546222" cy="2594685"/>
        </p:xfrm>
        <a:graphic>
          <a:graphicData uri="http://schemas.openxmlformats.org/drawingml/2006/table">
            <a:tbl>
              <a:tblPr/>
              <a:tblGrid>
                <a:gridCol w="2048998">
                  <a:extLst>
                    <a:ext uri="{9D8B030D-6E8A-4147-A177-3AD203B41FA5}">
                      <a16:colId xmlns:a16="http://schemas.microsoft.com/office/drawing/2014/main" val="20000"/>
                    </a:ext>
                  </a:extLst>
                </a:gridCol>
                <a:gridCol w="6497224">
                  <a:extLst>
                    <a:ext uri="{9D8B030D-6E8A-4147-A177-3AD203B41FA5}">
                      <a16:colId xmlns:a16="http://schemas.microsoft.com/office/drawing/2014/main" val="20001"/>
                    </a:ext>
                  </a:extLst>
                </a:gridCol>
              </a:tblGrid>
              <a:tr h="356315">
                <a:tc>
                  <a:txBody>
                    <a:bodyPr/>
                    <a:lstStyle/>
                    <a:p>
                      <a:pPr fontAlgn="t"/>
                      <a:r>
                        <a:rPr lang="en-US" sz="2000" b="1">
                          <a:effectLst/>
                        </a:rPr>
                        <a:t>event method name</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b="1" dirty="0">
                          <a:effectLst/>
                        </a:rPr>
                        <a:t>description</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1272556">
                <a:tc>
                  <a:txBody>
                    <a:bodyPr/>
                    <a:lstStyle/>
                    <a:p>
                      <a:pPr fontAlgn="t"/>
                      <a:r>
                        <a:rPr lang="en-US" sz="2000" dirty="0" err="1">
                          <a:effectLst/>
                          <a:hlinkClick r:id="rId3"/>
                        </a:rPr>
                        <a:t>preventDefault</a:t>
                      </a:r>
                      <a:endParaRPr lang="en-US" sz="2000" dirty="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dirty="0">
                          <a:effectLst/>
                        </a:rPr>
                        <a:t>stops the browser from doing its normal action on an event; for example, stops the browser from following a link when &lt;a&gt; tag is clicked, or stops browser from submitting a form when submit button is clicked</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661729">
                <a:tc>
                  <a:txBody>
                    <a:bodyPr/>
                    <a:lstStyle/>
                    <a:p>
                      <a:pPr fontAlgn="t"/>
                      <a:r>
                        <a:rPr lang="en-US" sz="2000" dirty="0" err="1">
                          <a:effectLst/>
                          <a:hlinkClick r:id="rId3"/>
                        </a:rPr>
                        <a:t>stopPropagation</a:t>
                      </a:r>
                      <a:endParaRPr lang="en-US" sz="2000" dirty="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dirty="0">
                          <a:effectLst/>
                        </a:rPr>
                        <a:t>stops the browser from showing this event to any other objects that may be listening for it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07912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Stopping an event</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6" name="Rectangle 5"/>
          <p:cNvSpPr/>
          <p:nvPr/>
        </p:nvSpPr>
        <p:spPr>
          <a:xfrm>
            <a:off x="457200" y="1417638"/>
            <a:ext cx="8229600" cy="707886"/>
          </a:xfrm>
          <a:prstGeom prst="rect">
            <a:avLst/>
          </a:prstGeom>
          <a:solidFill>
            <a:srgbClr val="F3FAFF"/>
          </a:solidFill>
          <a:ln w="19050">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&lt;form </a:t>
            </a:r>
            <a:r>
              <a:rPr lang="en-US" sz="2000" dirty="0">
                <a:solidFill>
                  <a:srgbClr val="C00000"/>
                </a:solidFill>
                <a:latin typeface="Courier New" panose="02070309020205020404" pitchFamily="49" charset="0"/>
                <a:cs typeface="Courier New" panose="02070309020205020404" pitchFamily="49" charset="0"/>
              </a:rPr>
              <a:t>id="</a:t>
            </a:r>
            <a:r>
              <a:rPr lang="en-US" sz="2000" dirty="0" err="1">
                <a:solidFill>
                  <a:srgbClr val="C00000"/>
                </a:solidFill>
                <a:latin typeface="Courier New" panose="02070309020205020404" pitchFamily="49" charset="0"/>
                <a:cs typeface="Courier New" panose="02070309020205020404" pitchFamily="49" charset="0"/>
              </a:rPr>
              <a:t>exampleform</a:t>
            </a:r>
            <a:r>
              <a:rPr lang="en-US" sz="2000" dirty="0">
                <a:solidFill>
                  <a:srgbClr val="C00000"/>
                </a:solidFill>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action="http://foo.com/</a:t>
            </a:r>
            <a:r>
              <a:rPr lang="en-US" sz="2000" dirty="0" err="1">
                <a:latin typeface="Courier New" panose="02070309020205020404" pitchFamily="49" charset="0"/>
                <a:cs typeface="Courier New" panose="02070309020205020404" pitchFamily="49" charset="0"/>
              </a:rPr>
              <a:t>foo.php</a:t>
            </a:r>
            <a:r>
              <a:rPr lang="en-US" sz="2000" dirty="0">
                <a:latin typeface="Courier New" panose="02070309020205020404" pitchFamily="49" charset="0"/>
                <a:cs typeface="Courier New" panose="02070309020205020404" pitchFamily="49" charset="0"/>
              </a:rPr>
              <a:t>"&gt;...&lt;/form&gt;</a:t>
            </a:r>
          </a:p>
        </p:txBody>
      </p:sp>
      <p:sp>
        <p:nvSpPr>
          <p:cNvPr id="7" name="Rectangle 6"/>
          <p:cNvSpPr/>
          <p:nvPr/>
        </p:nvSpPr>
        <p:spPr>
          <a:xfrm>
            <a:off x="457201" y="2225833"/>
            <a:ext cx="8229600" cy="4708981"/>
          </a:xfrm>
          <a:prstGeom prst="rect">
            <a:avLst/>
          </a:prstGeom>
          <a:solidFill>
            <a:srgbClr val="F3FAFF"/>
          </a:solidFill>
          <a:ln w="19050">
            <a:solidFill>
              <a:schemeClr val="tx1"/>
            </a:solidFill>
          </a:ln>
        </p:spPr>
        <p:txBody>
          <a:bodyPr wrap="square">
            <a:spAutoFit/>
          </a:bodyPr>
          <a:lstStyle/>
          <a:p>
            <a:r>
              <a:rPr lang="en-US" sz="2000" dirty="0" err="1">
                <a:latin typeface="Courier New" panose="02070309020205020404" pitchFamily="49" charset="0"/>
                <a:cs typeface="Courier New" panose="02070309020205020404" pitchFamily="49" charset="0"/>
              </a:rPr>
              <a:t>window.onload</a:t>
            </a:r>
            <a:r>
              <a:rPr lang="en-US" sz="2000" dirty="0">
                <a:latin typeface="Courier New" panose="02070309020205020404" pitchFamily="49" charset="0"/>
                <a:cs typeface="Courier New" panose="02070309020205020404" pitchFamily="49" charset="0"/>
              </a:rPr>
              <a:t> = function()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var</a:t>
            </a:r>
            <a:r>
              <a:rPr lang="en-US" sz="2000" dirty="0">
                <a:latin typeface="Courier New" panose="02070309020205020404" pitchFamily="49" charset="0"/>
                <a:cs typeface="Courier New" panose="02070309020205020404" pitchFamily="49" charset="0"/>
              </a:rPr>
              <a:t> form = </a:t>
            </a:r>
            <a:r>
              <a:rPr lang="en-US" sz="2000" dirty="0" err="1">
                <a:latin typeface="Courier New" panose="02070309020205020404" pitchFamily="49" charset="0"/>
                <a:cs typeface="Courier New" panose="02070309020205020404" pitchFamily="49" charset="0"/>
              </a:rPr>
              <a:t>document.getElementById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exampleform</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solidFill>
                  <a:srgbClr val="C00000"/>
                </a:solidFill>
                <a:latin typeface="Courier New" panose="02070309020205020404" pitchFamily="49" charset="0"/>
                <a:cs typeface="Courier New" panose="02070309020205020404" pitchFamily="49" charset="0"/>
              </a:rPr>
              <a:t>form.onsubmit</a:t>
            </a:r>
            <a:r>
              <a:rPr lang="en-US" sz="2000" dirty="0">
                <a:solidFill>
                  <a:srgbClr val="C00000"/>
                </a:solidFill>
                <a:latin typeface="Courier New" panose="02070309020205020404" pitchFamily="49" charset="0"/>
                <a:cs typeface="Courier New" panose="02070309020205020404" pitchFamily="49" charset="0"/>
              </a:rPr>
              <a:t> = </a:t>
            </a:r>
            <a:r>
              <a:rPr lang="en-US" sz="2000" dirty="0" err="1">
                <a:solidFill>
                  <a:srgbClr val="C00000"/>
                </a:solidFill>
                <a:latin typeface="Courier New" panose="02070309020205020404" pitchFamily="49" charset="0"/>
                <a:cs typeface="Courier New" panose="02070309020205020404" pitchFamily="49" charset="0"/>
              </a:rPr>
              <a:t>checkData</a:t>
            </a:r>
            <a:r>
              <a:rPr lang="en-US" sz="2000" dirty="0">
                <a:solidFill>
                  <a:srgbClr val="C00000"/>
                </a:solidFill>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function </a:t>
            </a:r>
            <a:r>
              <a:rPr lang="en-US" sz="2000" dirty="0" err="1">
                <a:latin typeface="Courier New" panose="02070309020205020404" pitchFamily="49" charset="0"/>
                <a:cs typeface="Courier New" panose="02070309020205020404" pitchFamily="49" charset="0"/>
              </a:rPr>
              <a:t>checkData</a:t>
            </a:r>
            <a:r>
              <a:rPr lang="en-US" sz="2000" dirty="0">
                <a:latin typeface="Courier New" panose="02070309020205020404" pitchFamily="49" charset="0"/>
                <a:cs typeface="Courier New" panose="02070309020205020404" pitchFamily="49" charset="0"/>
              </a:rPr>
              <a:t>(</a:t>
            </a:r>
            <a:r>
              <a:rPr lang="en-US" sz="2000" dirty="0">
                <a:solidFill>
                  <a:srgbClr val="C00000"/>
                </a:solidFill>
                <a:latin typeface="Courier New" panose="02070309020205020404" pitchFamily="49" charset="0"/>
                <a:cs typeface="Courier New" panose="02070309020205020404" pitchFamily="49" charset="0"/>
              </a:rPr>
              <a:t>event</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if (</a:t>
            </a:r>
            <a:r>
              <a:rPr lang="en-US" sz="2000" dirty="0" err="1">
                <a:latin typeface="Courier New" panose="02070309020205020404" pitchFamily="49" charset="0"/>
                <a:cs typeface="Courier New" panose="02070309020205020404" pitchFamily="49" charset="0"/>
              </a:rPr>
              <a:t>document.getElementById</a:t>
            </a:r>
            <a:r>
              <a:rPr lang="en-US" sz="2000" dirty="0">
                <a:latin typeface="Courier New" panose="02070309020205020404" pitchFamily="49" charset="0"/>
                <a:cs typeface="Courier New" panose="02070309020205020404" pitchFamily="49" charset="0"/>
              </a:rPr>
              <a:t>("state").length != 2) {</a:t>
            </a:r>
          </a:p>
          <a:p>
            <a:r>
              <a:rPr lang="en-US" sz="2000" dirty="0">
                <a:latin typeface="Courier New" panose="02070309020205020404" pitchFamily="49" charset="0"/>
                <a:cs typeface="Courier New" panose="02070309020205020404" pitchFamily="49" charset="0"/>
              </a:rPr>
              <a:t>    alert("Error, invalid city/state.");  </a:t>
            </a:r>
            <a:r>
              <a:rPr lang="en-US" sz="2000" dirty="0">
                <a:solidFill>
                  <a:srgbClr val="00B050"/>
                </a:solidFill>
                <a:latin typeface="Courier New" panose="02070309020205020404" pitchFamily="49" charset="0"/>
                <a:cs typeface="Courier New" panose="02070309020205020404" pitchFamily="49" charset="0"/>
              </a:rPr>
              <a:t>// show error message</a:t>
            </a:r>
          </a:p>
          <a:p>
            <a:r>
              <a:rPr lang="en-US" sz="2000" dirty="0">
                <a:latin typeface="Courier New" panose="02070309020205020404" pitchFamily="49" charset="0"/>
                <a:cs typeface="Courier New" panose="02070309020205020404" pitchFamily="49" charset="0"/>
              </a:rPr>
              <a:t>    </a:t>
            </a:r>
            <a:r>
              <a:rPr lang="en-US" sz="2000" dirty="0" err="1">
                <a:solidFill>
                  <a:srgbClr val="C00000"/>
                </a:solidFill>
                <a:latin typeface="Courier New" panose="02070309020205020404" pitchFamily="49" charset="0"/>
                <a:cs typeface="Courier New" panose="02070309020205020404" pitchFamily="49" charset="0"/>
              </a:rPr>
              <a:t>event.preventDefault</a:t>
            </a:r>
            <a:r>
              <a:rPr lang="en-US" sz="2000" dirty="0">
                <a:solidFill>
                  <a:srgbClr val="C00000"/>
                </a:solidFill>
                <a:latin typeface="Courier New" panose="02070309020205020404" pitchFamily="49" charset="0"/>
                <a:cs typeface="Courier New" panose="02070309020205020404" pitchFamily="49" charset="0"/>
              </a:rPr>
              <a:t>();</a:t>
            </a:r>
          </a:p>
          <a:p>
            <a:r>
              <a:rPr lang="en-US" sz="2000" dirty="0">
                <a:solidFill>
                  <a:srgbClr val="C00000"/>
                </a:solidFill>
                <a:latin typeface="Courier New" panose="02070309020205020404" pitchFamily="49" charset="0"/>
                <a:cs typeface="Courier New" panose="02070309020205020404" pitchFamily="49" charset="0"/>
              </a:rPr>
              <a:t>    return false;              </a:t>
            </a:r>
            <a:r>
              <a:rPr lang="en-US" sz="2000" dirty="0">
                <a:solidFill>
                  <a:srgbClr val="00B050"/>
                </a:solidFill>
                <a:latin typeface="Courier New" panose="02070309020205020404" pitchFamily="49" charset="0"/>
                <a:cs typeface="Courier New" panose="02070309020205020404" pitchFamily="49" charset="0"/>
              </a:rPr>
              <a:t>// stop form submission</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endParaRPr lang="en-US" sz="2000" b="1" dirty="0">
              <a:solidFill>
                <a:schemeClr val="bg1">
                  <a:lumMod val="6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65346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In-class exercise: Maze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5" name="TextBox 4"/>
          <p:cNvSpPr txBox="1"/>
          <p:nvPr/>
        </p:nvSpPr>
        <p:spPr>
          <a:xfrm>
            <a:off x="1141493" y="1736101"/>
            <a:ext cx="6361688" cy="1200329"/>
          </a:xfrm>
          <a:prstGeom prst="rect">
            <a:avLst/>
          </a:prstGeom>
          <a:noFill/>
        </p:spPr>
        <p:txBody>
          <a:bodyPr wrap="none" rtlCol="0">
            <a:spAutoFit/>
          </a:bodyPr>
          <a:lstStyle/>
          <a:p>
            <a:r>
              <a:rPr lang="en-US" dirty="0"/>
              <a:t>This in-class lab practices unobtrusive </a:t>
            </a:r>
            <a:r>
              <a:rPr lang="en-US" dirty="0" err="1"/>
              <a:t>JavaScirpt</a:t>
            </a:r>
            <a:r>
              <a:rPr lang="en-US" dirty="0"/>
              <a:t> events and DOM. </a:t>
            </a:r>
          </a:p>
          <a:p>
            <a:endParaRPr lang="en-US" dirty="0"/>
          </a:p>
          <a:p>
            <a:r>
              <a:rPr lang="en-US" dirty="0"/>
              <a:t>We will write a page with a “maze” to navigate with the mouse. </a:t>
            </a:r>
          </a:p>
          <a:p>
            <a:r>
              <a:rPr lang="en-US" dirty="0"/>
              <a:t>You have to write the </a:t>
            </a:r>
            <a:r>
              <a:rPr lang="en-US" dirty="0" err="1"/>
              <a:t>maze.js</a:t>
            </a:r>
            <a:endParaRPr lang="en-US" dirty="0"/>
          </a:p>
        </p:txBody>
      </p:sp>
      <p:pic>
        <p:nvPicPr>
          <p:cNvPr id="6" name="Picture 5" descr="Screen Shot 2016-03-24 at 4.55.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700" y="2936430"/>
            <a:ext cx="6832600" cy="3619500"/>
          </a:xfrm>
          <a:prstGeom prst="rect">
            <a:avLst/>
          </a:prstGeom>
        </p:spPr>
      </p:pic>
    </p:spTree>
    <p:extLst>
      <p:ext uri="{BB962C8B-B14F-4D97-AF65-F5344CB8AC3E}">
        <p14:creationId xmlns:p14="http://schemas.microsoft.com/office/powerpoint/2010/main" val="3810937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Info about the maze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8" name="TextBox 7"/>
          <p:cNvSpPr txBox="1"/>
          <p:nvPr/>
        </p:nvSpPr>
        <p:spPr>
          <a:xfrm>
            <a:off x="836023" y="1591426"/>
            <a:ext cx="6768570" cy="3416320"/>
          </a:xfrm>
          <a:prstGeom prst="rect">
            <a:avLst/>
          </a:prstGeom>
          <a:noFill/>
        </p:spPr>
        <p:txBody>
          <a:bodyPr wrap="square" rtlCol="0">
            <a:spAutoFit/>
          </a:bodyPr>
          <a:lstStyle/>
          <a:p>
            <a:r>
              <a:rPr lang="en-US" dirty="0"/>
              <a:t>Download  </a:t>
            </a:r>
            <a:r>
              <a:rPr lang="en-US" dirty="0" err="1"/>
              <a:t>maze.html</a:t>
            </a:r>
            <a:endParaRPr lang="en-US" dirty="0"/>
          </a:p>
          <a:p>
            <a:endParaRPr lang="en-US" dirty="0"/>
          </a:p>
          <a:p>
            <a:r>
              <a:rPr lang="en-US" dirty="0"/>
              <a:t>The difficulty is in having the dexterity to move the mouse through without </a:t>
            </a:r>
            <a:r>
              <a:rPr lang="en-US" dirty="0" err="1"/>
              <a:t>touchig</a:t>
            </a:r>
            <a:r>
              <a:rPr lang="en-US" dirty="0"/>
              <a:t> any walls. When the mouse </a:t>
            </a:r>
            <a:r>
              <a:rPr lang="en-US" dirty="0" err="1"/>
              <a:t>curcor</a:t>
            </a:r>
            <a:r>
              <a:rPr lang="en-US" dirty="0"/>
              <a:t> touches a wall, all walls turns red and “you lose” messages shows.</a:t>
            </a:r>
          </a:p>
          <a:p>
            <a:endParaRPr lang="en-US" dirty="0"/>
          </a:p>
          <a:p>
            <a:r>
              <a:rPr lang="en-US" dirty="0"/>
              <a:t>Touch the start button with the mouse removes the red coloring from the wall.</a:t>
            </a:r>
          </a:p>
          <a:p>
            <a:endParaRPr lang="en-US" dirty="0"/>
          </a:p>
          <a:p>
            <a:r>
              <a:rPr lang="en-US" dirty="0"/>
              <a:t>The maze walls are 5 div elements.  See the provided .CSS</a:t>
            </a:r>
          </a:p>
          <a:p>
            <a:endParaRPr lang="en-US" dirty="0"/>
          </a:p>
          <a:p>
            <a:endParaRPr lang="en-US" dirty="0"/>
          </a:p>
        </p:txBody>
      </p:sp>
    </p:spTree>
    <p:extLst>
      <p:ext uri="{BB962C8B-B14F-4D97-AF65-F5344CB8AC3E}">
        <p14:creationId xmlns:p14="http://schemas.microsoft.com/office/powerpoint/2010/main" val="7269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Step 1: Single boundary turns red (~15mins)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8" name="TextBox 7"/>
          <p:cNvSpPr txBox="1"/>
          <p:nvPr/>
        </p:nvSpPr>
        <p:spPr>
          <a:xfrm>
            <a:off x="836023" y="1591426"/>
            <a:ext cx="6768570" cy="4801315"/>
          </a:xfrm>
          <a:prstGeom prst="rect">
            <a:avLst/>
          </a:prstGeom>
          <a:noFill/>
        </p:spPr>
        <p:txBody>
          <a:bodyPr wrap="square" rtlCol="0">
            <a:spAutoFit/>
          </a:bodyPr>
          <a:lstStyle/>
          <a:p>
            <a:r>
              <a:rPr lang="en-US" dirty="0"/>
              <a:t>Write code so that when the user moves the mouse onto a single one of the maze’s walls (</a:t>
            </a:r>
            <a:r>
              <a:rPr lang="en-US" dirty="0" err="1"/>
              <a:t>onmouseover</a:t>
            </a:r>
            <a:r>
              <a:rPr lang="en-US" dirty="0"/>
              <a:t>), that wall will turn red. </a:t>
            </a:r>
          </a:p>
          <a:p>
            <a:endParaRPr lang="en-US" dirty="0"/>
          </a:p>
          <a:p>
            <a:r>
              <a:rPr lang="en-US" dirty="0"/>
              <a:t>Use the top-left wall; it is easier because it has an id of boundary1. </a:t>
            </a:r>
          </a:p>
          <a:p>
            <a:endParaRPr lang="en-US" dirty="0"/>
          </a:p>
          <a:p>
            <a:r>
              <a:rPr lang="en-US" dirty="0"/>
              <a:t>Write your JS code unobtrusively, without modifying </a:t>
            </a:r>
            <a:r>
              <a:rPr lang="en-US" dirty="0" err="1"/>
              <a:t>maze.html</a:t>
            </a:r>
            <a:endParaRPr lang="en-US" dirty="0"/>
          </a:p>
          <a:p>
            <a:endParaRPr lang="en-US" dirty="0"/>
          </a:p>
          <a:p>
            <a:r>
              <a:rPr lang="en-US" dirty="0"/>
              <a:t>Write a </a:t>
            </a:r>
            <a:r>
              <a:rPr lang="en-US" dirty="0" err="1"/>
              <a:t>window.onload</a:t>
            </a:r>
            <a:r>
              <a:rPr lang="en-US" dirty="0"/>
              <a:t> handler that sets up an event handler.</a:t>
            </a:r>
          </a:p>
          <a:p>
            <a:endParaRPr lang="en-US" dirty="0"/>
          </a:p>
          <a:p>
            <a:r>
              <a:rPr lang="en-US" dirty="0"/>
              <a:t>Handle the event on the wall by making it turn red.</a:t>
            </a:r>
          </a:p>
          <a:p>
            <a:endParaRPr lang="en-US" dirty="0"/>
          </a:p>
          <a:p>
            <a:r>
              <a:rPr lang="en-US" dirty="0"/>
              <a:t>Turn the wall red by setting it to have provided CSS class </a:t>
            </a:r>
            <a:r>
              <a:rPr lang="en-US" b="1" dirty="0" err="1"/>
              <a:t>youlose</a:t>
            </a:r>
            <a:r>
              <a:rPr lang="en-US" b="1" dirty="0"/>
              <a:t>,</a:t>
            </a:r>
          </a:p>
          <a:p>
            <a:r>
              <a:rPr lang="en-US" dirty="0"/>
              <a:t>Use the </a:t>
            </a:r>
            <a:r>
              <a:rPr lang="en-US" b="1" dirty="0" err="1"/>
              <a:t>classList</a:t>
            </a:r>
            <a:r>
              <a:rPr lang="en-US" b="1" dirty="0"/>
              <a:t> </a:t>
            </a:r>
            <a:r>
              <a:rPr lang="en-US" dirty="0"/>
              <a:t>property. </a:t>
            </a:r>
          </a:p>
          <a:p>
            <a:endParaRPr lang="en-US" dirty="0"/>
          </a:p>
          <a:p>
            <a:r>
              <a:rPr lang="en-US" dirty="0" err="1"/>
              <a:t>boundary.classList.add</a:t>
            </a:r>
            <a:r>
              <a:rPr lang="en-US" dirty="0"/>
              <a:t>("</a:t>
            </a:r>
            <a:r>
              <a:rPr lang="en-US" dirty="0" err="1"/>
              <a:t>youlose</a:t>
            </a:r>
            <a:r>
              <a:rPr lang="en-US" dirty="0"/>
              <a:t>")</a:t>
            </a:r>
          </a:p>
          <a:p>
            <a:r>
              <a:rPr lang="en-US" dirty="0"/>
              <a:t> </a:t>
            </a:r>
          </a:p>
          <a:p>
            <a:endParaRPr lang="en-US" dirty="0"/>
          </a:p>
        </p:txBody>
      </p:sp>
      <p:pic>
        <p:nvPicPr>
          <p:cNvPr id="5" name="Picture 4" descr="Screen Shot 2016-03-24 at 5.00.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592" y="1868150"/>
            <a:ext cx="1539407" cy="2074854"/>
          </a:xfrm>
          <a:prstGeom prst="rect">
            <a:avLst/>
          </a:prstGeom>
        </p:spPr>
      </p:pic>
    </p:spTree>
    <p:extLst>
      <p:ext uri="{BB962C8B-B14F-4D97-AF65-F5344CB8AC3E}">
        <p14:creationId xmlns:p14="http://schemas.microsoft.com/office/powerpoint/2010/main" val="2536094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Step 2: all boundaries glow red on hover (10 min)</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8" name="TextBox 7"/>
          <p:cNvSpPr txBox="1"/>
          <p:nvPr/>
        </p:nvSpPr>
        <p:spPr>
          <a:xfrm>
            <a:off x="836023" y="1591426"/>
            <a:ext cx="6768570" cy="3693319"/>
          </a:xfrm>
          <a:prstGeom prst="rect">
            <a:avLst/>
          </a:prstGeom>
          <a:noFill/>
        </p:spPr>
        <p:txBody>
          <a:bodyPr wrap="square" rtlCol="0">
            <a:spAutoFit/>
          </a:bodyPr>
          <a:lstStyle/>
          <a:p>
            <a:r>
              <a:rPr lang="en-US" dirty="0"/>
              <a:t>Make it so that all maze walls turn red when the mouse enters any one of them.</a:t>
            </a:r>
          </a:p>
          <a:p>
            <a:endParaRPr lang="en-US" dirty="0"/>
          </a:p>
          <a:p>
            <a:r>
              <a:rPr lang="en-US" dirty="0"/>
              <a:t>You will need to attach an event handler to each div that represents a wall of the maze.</a:t>
            </a:r>
          </a:p>
          <a:p>
            <a:endParaRPr lang="en-US" dirty="0"/>
          </a:p>
          <a:p>
            <a:r>
              <a:rPr lang="en-US" dirty="0"/>
              <a:t>It is harder to select all of these </a:t>
            </a:r>
            <a:r>
              <a:rPr lang="en-US" dirty="0" err="1"/>
              <a:t>divs</a:t>
            </a:r>
            <a:r>
              <a:rPr lang="en-US" dirty="0"/>
              <a:t>, since they do not have id attributes. </a:t>
            </a:r>
          </a:p>
          <a:p>
            <a:endParaRPr lang="en-US" dirty="0"/>
          </a:p>
          <a:p>
            <a:r>
              <a:rPr lang="en-US" dirty="0"/>
              <a:t>But they do have a class of boundary. </a:t>
            </a:r>
          </a:p>
          <a:p>
            <a:endParaRPr lang="en-US" dirty="0"/>
          </a:p>
          <a:p>
            <a:r>
              <a:rPr lang="en-US" dirty="0"/>
              <a:t>Use </a:t>
            </a:r>
            <a:r>
              <a:rPr lang="en-US" dirty="0" err="1"/>
              <a:t>document.quereySelectorAll</a:t>
            </a:r>
            <a:r>
              <a:rPr lang="en-US" dirty="0"/>
              <a:t> function to access them all. </a:t>
            </a:r>
          </a:p>
          <a:p>
            <a:endParaRPr lang="en-US" dirty="0"/>
          </a:p>
        </p:txBody>
      </p:sp>
      <p:pic>
        <p:nvPicPr>
          <p:cNvPr id="6" name="Picture 5" descr="Screen Shot 2016-03-24 at 5.02.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4367" y="5192382"/>
            <a:ext cx="4598127" cy="1527084"/>
          </a:xfrm>
          <a:prstGeom prst="rect">
            <a:avLst/>
          </a:prstGeom>
        </p:spPr>
      </p:pic>
    </p:spTree>
    <p:extLst>
      <p:ext uri="{BB962C8B-B14F-4D97-AF65-F5344CB8AC3E}">
        <p14:creationId xmlns:p14="http://schemas.microsoft.com/office/powerpoint/2010/main" val="781189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Step 3: Alert on completion of maze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pic>
        <p:nvPicPr>
          <p:cNvPr id="5" name="Picture 4" descr="Screen Shot 2016-03-24 at 5.03.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93988"/>
            <a:ext cx="9144000" cy="2486722"/>
          </a:xfrm>
          <a:prstGeom prst="rect">
            <a:avLst/>
          </a:prstGeom>
        </p:spPr>
      </p:pic>
      <p:sp>
        <p:nvSpPr>
          <p:cNvPr id="9" name="TextBox 8"/>
          <p:cNvSpPr txBox="1"/>
          <p:nvPr/>
        </p:nvSpPr>
        <p:spPr>
          <a:xfrm>
            <a:off x="836023" y="1591426"/>
            <a:ext cx="6768570" cy="1477328"/>
          </a:xfrm>
          <a:prstGeom prst="rect">
            <a:avLst/>
          </a:prstGeom>
          <a:noFill/>
        </p:spPr>
        <p:txBody>
          <a:bodyPr wrap="square" rtlCol="0">
            <a:spAutoFit/>
          </a:bodyPr>
          <a:lstStyle/>
          <a:p>
            <a:r>
              <a:rPr lang="en-US" dirty="0"/>
              <a:t>When user complete the maze, alert “you win”</a:t>
            </a:r>
          </a:p>
          <a:p>
            <a:endParaRPr lang="en-US" dirty="0"/>
          </a:p>
          <a:p>
            <a:r>
              <a:rPr lang="en-US" dirty="0"/>
              <a:t>The end of the maze is a div with an id of </a:t>
            </a:r>
            <a:r>
              <a:rPr lang="en-US" b="1" dirty="0"/>
              <a:t>end.</a:t>
            </a:r>
            <a:r>
              <a:rPr lang="en-US" dirty="0"/>
              <a:t> </a:t>
            </a:r>
          </a:p>
          <a:p>
            <a:endParaRPr lang="en-US" dirty="0"/>
          </a:p>
          <a:p>
            <a:r>
              <a:rPr lang="en-US" dirty="0"/>
              <a:t>If they touch any wall, they lose. </a:t>
            </a:r>
          </a:p>
        </p:txBody>
      </p:sp>
    </p:spTree>
    <p:extLst>
      <p:ext uri="{BB962C8B-B14F-4D97-AF65-F5344CB8AC3E}">
        <p14:creationId xmlns:p14="http://schemas.microsoft.com/office/powerpoint/2010/main" val="1128672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Step 3: Reset the maze status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9" name="TextBox 8"/>
          <p:cNvSpPr txBox="1"/>
          <p:nvPr/>
        </p:nvSpPr>
        <p:spPr>
          <a:xfrm>
            <a:off x="836023" y="1591426"/>
            <a:ext cx="6768570" cy="2308324"/>
          </a:xfrm>
          <a:prstGeom prst="rect">
            <a:avLst/>
          </a:prstGeom>
          <a:noFill/>
        </p:spPr>
        <p:txBody>
          <a:bodyPr wrap="square" rtlCol="0">
            <a:spAutoFit/>
          </a:bodyPr>
          <a:lstStyle/>
          <a:p>
            <a:r>
              <a:rPr lang="en-US" dirty="0"/>
              <a:t>Make it so that when the user clicks the mouse on the Start div,</a:t>
            </a:r>
          </a:p>
          <a:p>
            <a:r>
              <a:rPr lang="en-US" dirty="0"/>
              <a:t>The maze state will </a:t>
            </a:r>
            <a:r>
              <a:rPr lang="en-US" b="1" dirty="0"/>
              <a:t>reset. </a:t>
            </a:r>
            <a:r>
              <a:rPr lang="en-US" dirty="0"/>
              <a:t>That is, if the maze boundary walls are red, they will all return to their normal color, so that the user can try to get through the maze again</a:t>
            </a:r>
            <a:r>
              <a:rPr lang="en-US" b="1" dirty="0"/>
              <a:t>. </a:t>
            </a:r>
          </a:p>
          <a:p>
            <a:endParaRPr lang="en-US" b="1" dirty="0"/>
          </a:p>
          <a:p>
            <a:endParaRPr lang="en-US" b="1" dirty="0"/>
          </a:p>
          <a:p>
            <a:r>
              <a:rPr lang="en-US" b="1" dirty="0"/>
              <a:t>Hint: </a:t>
            </a:r>
            <a:r>
              <a:rPr lang="en-US" b="1" dirty="0" err="1"/>
              <a:t>document.querySelectorAll</a:t>
            </a:r>
            <a:r>
              <a:rPr lang="en-US" b="1" dirty="0"/>
              <a:t> </a:t>
            </a:r>
          </a:p>
          <a:p>
            <a:endParaRPr lang="en-US" b="1" dirty="0"/>
          </a:p>
        </p:txBody>
      </p:sp>
    </p:spTree>
    <p:extLst>
      <p:ext uri="{BB962C8B-B14F-4D97-AF65-F5344CB8AC3E}">
        <p14:creationId xmlns:p14="http://schemas.microsoft.com/office/powerpoint/2010/main" val="2917962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Step 3: Reset the maze status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9" name="TextBox 8"/>
          <p:cNvSpPr txBox="1"/>
          <p:nvPr/>
        </p:nvSpPr>
        <p:spPr>
          <a:xfrm>
            <a:off x="836023" y="1591426"/>
            <a:ext cx="6768570" cy="2308324"/>
          </a:xfrm>
          <a:prstGeom prst="rect">
            <a:avLst/>
          </a:prstGeom>
          <a:noFill/>
        </p:spPr>
        <p:txBody>
          <a:bodyPr wrap="square" rtlCol="0">
            <a:spAutoFit/>
          </a:bodyPr>
          <a:lstStyle/>
          <a:p>
            <a:r>
              <a:rPr lang="en-US" dirty="0"/>
              <a:t>Make it so that when the user clicks the mouse on the Start div,</a:t>
            </a:r>
          </a:p>
          <a:p>
            <a:r>
              <a:rPr lang="en-US" dirty="0"/>
              <a:t>The maze state will </a:t>
            </a:r>
            <a:r>
              <a:rPr lang="en-US" b="1" dirty="0"/>
              <a:t>reset. </a:t>
            </a:r>
            <a:r>
              <a:rPr lang="en-US" dirty="0"/>
              <a:t>That is, if the maze boundary walls are red, they will all return to their normal color, so that the user can try to get through the maze again</a:t>
            </a:r>
            <a:r>
              <a:rPr lang="en-US" b="1" dirty="0"/>
              <a:t>. </a:t>
            </a:r>
          </a:p>
          <a:p>
            <a:endParaRPr lang="en-US" b="1" dirty="0"/>
          </a:p>
          <a:p>
            <a:endParaRPr lang="en-US" b="1" dirty="0"/>
          </a:p>
          <a:p>
            <a:r>
              <a:rPr lang="en-US" b="1" dirty="0"/>
              <a:t>Hint: </a:t>
            </a:r>
            <a:r>
              <a:rPr lang="en-US" b="1" dirty="0" err="1"/>
              <a:t>document.querySelectorAll</a:t>
            </a:r>
            <a:r>
              <a:rPr lang="en-US" b="1" dirty="0"/>
              <a:t> </a:t>
            </a:r>
          </a:p>
          <a:p>
            <a:endParaRPr lang="en-US" b="1" dirty="0"/>
          </a:p>
        </p:txBody>
      </p:sp>
    </p:spTree>
    <p:extLst>
      <p:ext uri="{BB962C8B-B14F-4D97-AF65-F5344CB8AC3E}">
        <p14:creationId xmlns:p14="http://schemas.microsoft.com/office/powerpoint/2010/main" val="133548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rgbClr val="008000"/>
                </a:solidFill>
                <a:latin typeface="Century Gothic"/>
                <a:cs typeface="Century Gothic"/>
              </a:rPr>
              <a:t>Take-home</a:t>
            </a:r>
            <a:r>
              <a:rPr lang="zh-CN" altLang="en-US" b="1" dirty="0">
                <a:solidFill>
                  <a:srgbClr val="008000"/>
                </a:solidFill>
                <a:latin typeface="Century Gothic"/>
                <a:cs typeface="Century Gothic"/>
              </a:rPr>
              <a:t> </a:t>
            </a:r>
            <a:r>
              <a:rPr lang="en-US" altLang="zh-CN" b="1" dirty="0">
                <a:solidFill>
                  <a:srgbClr val="008000"/>
                </a:solidFill>
                <a:latin typeface="Century Gothic"/>
                <a:cs typeface="Century Gothic"/>
              </a:rPr>
              <a:t>reading</a:t>
            </a:r>
            <a:endParaRPr lang="en-US" b="1" dirty="0">
              <a:solidFill>
                <a:srgbClr val="008000"/>
              </a:solidFill>
              <a:latin typeface="Century Gothic"/>
              <a:cs typeface="Century Gothic"/>
            </a:endParaRP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9" name="Rectangle 8"/>
          <p:cNvSpPr>
            <a:spLocks noChangeArrowheads="1"/>
          </p:cNvSpPr>
          <p:nvPr/>
        </p:nvSpPr>
        <p:spPr bwMode="auto">
          <a:xfrm>
            <a:off x="1459523" y="1340332"/>
            <a:ext cx="6400800" cy="596794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79350" tIns="0" rIns="0" bIns="119025"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zh-CN" sz="2000" b="0" i="0" u="none" strike="noStrike" cap="none" normalizeH="0" baseline="0" dirty="0">
                <a:ln>
                  <a:noFill/>
                </a:ln>
                <a:solidFill>
                  <a:srgbClr val="000000"/>
                </a:solidFill>
                <a:effectLst/>
                <a:latin typeface="Calibri" panose="020F0502020204030204" pitchFamily="34" charset="0"/>
              </a:rPr>
              <a:t>Evets</a:t>
            </a:r>
            <a:r>
              <a:rPr kumimoji="0" lang="zh-CN" altLang="en-US" sz="2000" b="0" i="0" u="none" strike="noStrike" cap="none" normalizeH="0" baseline="0" dirty="0">
                <a:ln>
                  <a:noFill/>
                </a:ln>
                <a:solidFill>
                  <a:srgbClr val="000000"/>
                </a:solidFill>
                <a:effectLst/>
                <a:latin typeface="Calibri" panose="020F0502020204030204" pitchFamily="34" charset="0"/>
              </a:rPr>
              <a:t> </a:t>
            </a:r>
            <a:r>
              <a:rPr kumimoji="0" lang="en-US" altLang="zh-CN" sz="2000" b="0" i="0" u="none" strike="noStrike" cap="none" normalizeH="0" baseline="0" dirty="0">
                <a:ln>
                  <a:noFill/>
                </a:ln>
                <a:solidFill>
                  <a:srgbClr val="000000"/>
                </a:solidFill>
                <a:effectLst/>
                <a:latin typeface="Calibri" panose="020F0502020204030204" pitchFamily="34" charset="0"/>
              </a:rPr>
              <a:t>reference</a:t>
            </a:r>
            <a:r>
              <a:rPr kumimoji="0" lang="zh-CN" altLang="en-US" sz="2000" b="0" i="0" u="none" strike="noStrike" cap="none" normalizeH="0" baseline="0" dirty="0">
                <a:ln>
                  <a:noFill/>
                </a:ln>
                <a:solidFill>
                  <a:srgbClr val="000000"/>
                </a:solidFill>
                <a:effectLst/>
                <a:latin typeface="Calibri" panose="020F0502020204030204" pitchFamily="34" charset="0"/>
              </a:rPr>
              <a:t> </a:t>
            </a:r>
            <a:r>
              <a:rPr kumimoji="0" lang="en-US" altLang="zh-CN" sz="2000" b="0" i="0" u="none" strike="noStrike" cap="none" normalizeH="0" baseline="0" dirty="0">
                <a:ln>
                  <a:noFill/>
                </a:ln>
                <a:solidFill>
                  <a:srgbClr val="000000"/>
                </a:solidFill>
                <a:effectLst/>
                <a:latin typeface="Calibri" panose="020F0502020204030204" pitchFamily="34" charset="0"/>
              </a:rPr>
              <a:t>and</a:t>
            </a:r>
            <a:r>
              <a:rPr kumimoji="0" lang="zh-CN" altLang="en-US" sz="2000" b="0" i="0" u="none" strike="noStrike" cap="none" normalizeH="0" baseline="0" dirty="0">
                <a:ln>
                  <a:noFill/>
                </a:ln>
                <a:solidFill>
                  <a:srgbClr val="000000"/>
                </a:solidFill>
                <a:effectLst/>
                <a:latin typeface="Calibri" panose="020F0502020204030204" pitchFamily="34" charset="0"/>
              </a:rPr>
              <a:t> </a:t>
            </a:r>
            <a:r>
              <a:rPr kumimoji="0" lang="en-US" altLang="zh-CN" sz="2000" b="0" i="0" u="none" strike="noStrike" cap="none" normalizeH="0" baseline="0" dirty="0">
                <a:ln>
                  <a:noFill/>
                </a:ln>
                <a:solidFill>
                  <a:srgbClr val="000000"/>
                </a:solidFill>
                <a:effectLst/>
                <a:latin typeface="Calibri" panose="020F0502020204030204" pitchFamily="34" charset="0"/>
              </a:rPr>
              <a:t>lists:</a:t>
            </a:r>
          </a:p>
          <a:p>
            <a:pPr marR="0" lvl="0" algn="l" defTabSz="914400" rtl="0" eaLnBrk="0" fontAlgn="base" latinLnBrk="0" hangingPunct="0">
              <a:lnSpc>
                <a:spcPct val="100000"/>
              </a:lnSpc>
              <a:spcBef>
                <a:spcPct val="0"/>
              </a:spcBef>
              <a:spcAft>
                <a:spcPct val="0"/>
              </a:spcAft>
              <a:buClrTx/>
              <a:buSzTx/>
              <a:tabLst/>
            </a:pPr>
            <a:endParaRPr lang="en-US" sz="2000" dirty="0">
              <a:solidFill>
                <a:srgbClr val="000000"/>
              </a:solidFill>
              <a:latin typeface="Calibri" panose="020F0502020204030204" pitchFamily="34" charset="0"/>
            </a:endParaRPr>
          </a:p>
          <a:p>
            <a:pPr lvl="0" defTabSz="914400" eaLnBrk="0" fontAlgn="base" hangingPunct="0">
              <a:spcBef>
                <a:spcPct val="0"/>
              </a:spcBef>
              <a:spcAft>
                <a:spcPct val="0"/>
              </a:spcAft>
            </a:pPr>
            <a:r>
              <a:rPr lang="en-US" sz="2000" dirty="0">
                <a:solidFill>
                  <a:srgbClr val="000000"/>
                </a:solidFill>
                <a:latin typeface="Calibri" panose="020F0502020204030204" pitchFamily="34" charset="0"/>
                <a:hlinkClick r:id="rId3"/>
              </a:rPr>
              <a:t>https://developer.mozilla.org/en-US/docs/Web/Events</a:t>
            </a:r>
            <a:endParaRPr lang="en-US" sz="2000" dirty="0">
              <a:solidFill>
                <a:srgbClr val="000000"/>
              </a:solidFill>
              <a:latin typeface="Calibri" panose="020F0502020204030204" pitchFamily="34" charset="0"/>
            </a:endParaRPr>
          </a:p>
          <a:p>
            <a:pPr lvl="0" defTabSz="914400" eaLnBrk="0" fontAlgn="base" hangingPunct="0">
              <a:spcBef>
                <a:spcPct val="0"/>
              </a:spcBef>
              <a:spcAft>
                <a:spcPct val="0"/>
              </a:spcAft>
            </a:pPr>
            <a:endParaRPr kumimoji="0" lang="en-US" sz="2000" b="0" i="0" u="none" strike="noStrike" cap="none" normalizeH="0" baseline="0" dirty="0">
              <a:ln>
                <a:noFill/>
              </a:ln>
              <a:solidFill>
                <a:srgbClr val="000000"/>
              </a:solidFill>
              <a:effectLst/>
              <a:latin typeface="Calibri" panose="020F0502020204030204" pitchFamily="34" charset="0"/>
            </a:endParaRPr>
          </a:p>
          <a:p>
            <a:pPr lvl="0" defTabSz="914400" eaLnBrk="0" fontAlgn="base" hangingPunct="0">
              <a:spcBef>
                <a:spcPct val="0"/>
              </a:spcBef>
              <a:spcAft>
                <a:spcPct val="0"/>
              </a:spcAft>
            </a:pPr>
            <a:r>
              <a:rPr lang="en-US" altLang="zh-CN" sz="2000" dirty="0">
                <a:solidFill>
                  <a:srgbClr val="000000"/>
                </a:solidFill>
                <a:latin typeface="Calibri" panose="020F0502020204030204" pitchFamily="34" charset="0"/>
              </a:rPr>
              <a:t>Handling</a:t>
            </a:r>
            <a:r>
              <a:rPr lang="zh-CN" altLang="en-US" sz="2000" dirty="0">
                <a:solidFill>
                  <a:srgbClr val="000000"/>
                </a:solidFill>
                <a:latin typeface="Calibri" panose="020F0502020204030204" pitchFamily="34" charset="0"/>
              </a:rPr>
              <a:t> </a:t>
            </a:r>
            <a:r>
              <a:rPr lang="en-US" altLang="zh-CN" sz="2000" dirty="0">
                <a:solidFill>
                  <a:srgbClr val="000000"/>
                </a:solidFill>
                <a:latin typeface="Calibri" panose="020F0502020204030204" pitchFamily="34" charset="0"/>
              </a:rPr>
              <a:t>events:</a:t>
            </a:r>
          </a:p>
          <a:p>
            <a:pPr lvl="0" defTabSz="914400" eaLnBrk="0" fontAlgn="base" hangingPunct="0">
              <a:spcBef>
                <a:spcPct val="0"/>
              </a:spcBef>
              <a:spcAft>
                <a:spcPct val="0"/>
              </a:spcAft>
            </a:pPr>
            <a:endParaRPr lang="en-US" sz="2000" dirty="0">
              <a:solidFill>
                <a:srgbClr val="000000"/>
              </a:solidFill>
              <a:latin typeface="Calibri" panose="020F0502020204030204" pitchFamily="34" charset="0"/>
            </a:endParaRPr>
          </a:p>
          <a:p>
            <a:pPr lvl="0" defTabSz="914400" eaLnBrk="0" fontAlgn="base" hangingPunct="0">
              <a:spcBef>
                <a:spcPct val="0"/>
              </a:spcBef>
              <a:spcAft>
                <a:spcPct val="0"/>
              </a:spcAft>
            </a:pPr>
            <a:r>
              <a:rPr lang="en-US" sz="2000" dirty="0">
                <a:solidFill>
                  <a:srgbClr val="000000"/>
                </a:solidFill>
                <a:latin typeface="Calibri" panose="020F0502020204030204" pitchFamily="34" charset="0"/>
                <a:hlinkClick r:id="rId4"/>
              </a:rPr>
              <a:t>https://eloquentjavascript.net/15_event.html</a:t>
            </a:r>
            <a:endParaRPr lang="en-US" sz="2000" dirty="0">
              <a:solidFill>
                <a:srgbClr val="000000"/>
              </a:solidFill>
              <a:latin typeface="Calibri" panose="020F0502020204030204" pitchFamily="34" charset="0"/>
            </a:endParaRPr>
          </a:p>
          <a:p>
            <a:pPr lvl="0" defTabSz="914400" eaLnBrk="0" fontAlgn="base" hangingPunct="0">
              <a:spcBef>
                <a:spcPct val="0"/>
              </a:spcBef>
              <a:spcAft>
                <a:spcPct val="0"/>
              </a:spcAft>
            </a:pPr>
            <a:endParaRPr lang="en-US" sz="2000" dirty="0">
              <a:solidFill>
                <a:srgbClr val="000000"/>
              </a:solidFill>
              <a:latin typeface="Calibri" panose="020F0502020204030204" pitchFamily="34" charset="0"/>
            </a:endParaRPr>
          </a:p>
          <a:p>
            <a:pPr lvl="0" defTabSz="914400" eaLnBrk="0" fontAlgn="base" hangingPunct="0">
              <a:spcBef>
                <a:spcPct val="0"/>
              </a:spcBef>
              <a:spcAft>
                <a:spcPct val="0"/>
              </a:spcAft>
            </a:pPr>
            <a:r>
              <a:rPr lang="en-US" altLang="zh-CN" sz="2000" dirty="0">
                <a:solidFill>
                  <a:srgbClr val="000000"/>
                </a:solidFill>
                <a:latin typeface="Calibri" panose="020F0502020204030204" pitchFamily="34" charset="0"/>
              </a:rPr>
              <a:t>A</a:t>
            </a:r>
            <a:r>
              <a:rPr lang="zh-CN" altLang="en-US" sz="2000" dirty="0">
                <a:solidFill>
                  <a:srgbClr val="000000"/>
                </a:solidFill>
                <a:latin typeface="Calibri" panose="020F0502020204030204" pitchFamily="34" charset="0"/>
              </a:rPr>
              <a:t> </a:t>
            </a:r>
            <a:r>
              <a:rPr lang="en-US" altLang="zh-CN" sz="2000" dirty="0">
                <a:solidFill>
                  <a:srgbClr val="000000"/>
                </a:solidFill>
                <a:latin typeface="Calibri" panose="020F0502020204030204" pitchFamily="34" charset="0"/>
              </a:rPr>
              <a:t>fantastic</a:t>
            </a:r>
            <a:r>
              <a:rPr lang="zh-CN" altLang="en-US" sz="2000" dirty="0">
                <a:solidFill>
                  <a:srgbClr val="000000"/>
                </a:solidFill>
                <a:latin typeface="Calibri" panose="020F0502020204030204" pitchFamily="34" charset="0"/>
              </a:rPr>
              <a:t> </a:t>
            </a:r>
            <a:r>
              <a:rPr lang="en-US" altLang="zh-CN" sz="2000" dirty="0">
                <a:solidFill>
                  <a:srgbClr val="000000"/>
                </a:solidFill>
                <a:latin typeface="Calibri" panose="020F0502020204030204" pitchFamily="34" charset="0"/>
              </a:rPr>
              <a:t>drag</a:t>
            </a:r>
            <a:r>
              <a:rPr lang="zh-CN" altLang="en-US" sz="2000" dirty="0">
                <a:solidFill>
                  <a:srgbClr val="000000"/>
                </a:solidFill>
                <a:latin typeface="Calibri" panose="020F0502020204030204" pitchFamily="34" charset="0"/>
              </a:rPr>
              <a:t> </a:t>
            </a:r>
            <a:r>
              <a:rPr lang="en-US" altLang="zh-CN" sz="2000" dirty="0">
                <a:solidFill>
                  <a:srgbClr val="000000"/>
                </a:solidFill>
                <a:latin typeface="Calibri" panose="020F0502020204030204" pitchFamily="34" charset="0"/>
              </a:rPr>
              <a:t>and</a:t>
            </a:r>
            <a:r>
              <a:rPr lang="zh-CN" altLang="en-US" sz="2000" dirty="0">
                <a:solidFill>
                  <a:srgbClr val="000000"/>
                </a:solidFill>
                <a:latin typeface="Calibri" panose="020F0502020204030204" pitchFamily="34" charset="0"/>
              </a:rPr>
              <a:t> </a:t>
            </a:r>
            <a:r>
              <a:rPr lang="en-US" altLang="zh-CN" sz="2000" dirty="0">
                <a:solidFill>
                  <a:srgbClr val="000000"/>
                </a:solidFill>
                <a:latin typeface="Calibri" panose="020F0502020204030204" pitchFamily="34" charset="0"/>
              </a:rPr>
              <a:t>drop</a:t>
            </a:r>
            <a:r>
              <a:rPr lang="zh-CN" altLang="en-US" sz="2000" dirty="0">
                <a:solidFill>
                  <a:srgbClr val="000000"/>
                </a:solidFill>
                <a:latin typeface="Calibri" panose="020F0502020204030204" pitchFamily="34" charset="0"/>
              </a:rPr>
              <a:t> </a:t>
            </a:r>
            <a:r>
              <a:rPr lang="en-US" altLang="zh-CN" sz="2000" dirty="0">
                <a:solidFill>
                  <a:srgbClr val="000000"/>
                </a:solidFill>
                <a:latin typeface="Calibri" panose="020F0502020204030204" pitchFamily="34" charset="0"/>
              </a:rPr>
              <a:t>tutorial</a:t>
            </a:r>
            <a:r>
              <a:rPr lang="zh-CN" altLang="en-US" sz="2000" dirty="0">
                <a:solidFill>
                  <a:srgbClr val="000000"/>
                </a:solidFill>
                <a:latin typeface="Calibri" panose="020F0502020204030204" pitchFamily="34" charset="0"/>
              </a:rPr>
              <a:t> </a:t>
            </a:r>
            <a:r>
              <a:rPr lang="en-US" altLang="zh-CN" sz="2000" dirty="0">
                <a:solidFill>
                  <a:srgbClr val="000000"/>
                </a:solidFill>
                <a:latin typeface="Calibri" panose="020F0502020204030204" pitchFamily="34" charset="0"/>
              </a:rPr>
              <a:t>and</a:t>
            </a:r>
            <a:r>
              <a:rPr lang="zh-CN" altLang="en-US" sz="2000" dirty="0">
                <a:solidFill>
                  <a:srgbClr val="000000"/>
                </a:solidFill>
                <a:latin typeface="Calibri" panose="020F0502020204030204" pitchFamily="34" charset="0"/>
              </a:rPr>
              <a:t> </a:t>
            </a:r>
            <a:r>
              <a:rPr lang="en-US" altLang="zh-CN" sz="2000" dirty="0">
                <a:solidFill>
                  <a:srgbClr val="000000"/>
                </a:solidFill>
                <a:latin typeface="Calibri" panose="020F0502020204030204" pitchFamily="34" charset="0"/>
              </a:rPr>
              <a:t>have</a:t>
            </a:r>
            <a:r>
              <a:rPr lang="zh-CN" altLang="en-US" sz="2000" dirty="0">
                <a:solidFill>
                  <a:srgbClr val="000000"/>
                </a:solidFill>
                <a:latin typeface="Calibri" panose="020F0502020204030204" pitchFamily="34" charset="0"/>
              </a:rPr>
              <a:t> </a:t>
            </a:r>
            <a:r>
              <a:rPr lang="en-US" altLang="zh-CN" sz="2000" dirty="0">
                <a:solidFill>
                  <a:srgbClr val="000000"/>
                </a:solidFill>
                <a:latin typeface="Calibri" panose="020F0502020204030204" pitchFamily="34" charset="0"/>
              </a:rPr>
              <a:t>good</a:t>
            </a:r>
            <a:r>
              <a:rPr lang="zh-CN" altLang="en-US" sz="2000" dirty="0">
                <a:solidFill>
                  <a:srgbClr val="000000"/>
                </a:solidFill>
                <a:latin typeface="Calibri" panose="020F0502020204030204" pitchFamily="34" charset="0"/>
              </a:rPr>
              <a:t> </a:t>
            </a:r>
            <a:r>
              <a:rPr lang="en-US" altLang="zh-CN" sz="2000" dirty="0">
                <a:solidFill>
                  <a:srgbClr val="000000"/>
                </a:solidFill>
                <a:latin typeface="Calibri" panose="020F0502020204030204" pitchFamily="34" charset="0"/>
              </a:rPr>
              <a:t>exercises</a:t>
            </a:r>
            <a:r>
              <a:rPr lang="zh-CN" altLang="en-US" sz="2000" dirty="0">
                <a:solidFill>
                  <a:srgbClr val="000000"/>
                </a:solidFill>
                <a:latin typeface="Calibri" panose="020F0502020204030204" pitchFamily="34" charset="0"/>
              </a:rPr>
              <a:t> </a:t>
            </a:r>
            <a:r>
              <a:rPr lang="en-US" altLang="zh-CN" sz="2000" dirty="0">
                <a:solidFill>
                  <a:srgbClr val="000000"/>
                </a:solidFill>
                <a:latin typeface="Calibri" panose="020F0502020204030204" pitchFamily="34" charset="0"/>
              </a:rPr>
              <a:t>at</a:t>
            </a:r>
            <a:r>
              <a:rPr lang="zh-CN" altLang="en-US" sz="2000" dirty="0">
                <a:solidFill>
                  <a:srgbClr val="000000"/>
                </a:solidFill>
                <a:latin typeface="Calibri" panose="020F0502020204030204" pitchFamily="34" charset="0"/>
              </a:rPr>
              <a:t> </a:t>
            </a:r>
            <a:r>
              <a:rPr lang="en-US" altLang="zh-CN" sz="2000" dirty="0">
                <a:solidFill>
                  <a:srgbClr val="000000"/>
                </a:solidFill>
                <a:latin typeface="Calibri" panose="020F0502020204030204" pitchFamily="34" charset="0"/>
              </a:rPr>
              <a:t>the</a:t>
            </a:r>
            <a:r>
              <a:rPr lang="zh-CN" altLang="en-US" sz="2000" dirty="0">
                <a:solidFill>
                  <a:srgbClr val="000000"/>
                </a:solidFill>
                <a:latin typeface="Calibri" panose="020F0502020204030204" pitchFamily="34" charset="0"/>
              </a:rPr>
              <a:t> </a:t>
            </a:r>
            <a:r>
              <a:rPr lang="en-US" altLang="zh-CN" sz="2000" dirty="0">
                <a:solidFill>
                  <a:srgbClr val="000000"/>
                </a:solidFill>
                <a:latin typeface="Calibri" panose="020F0502020204030204" pitchFamily="34" charset="0"/>
              </a:rPr>
              <a:t>end.</a:t>
            </a:r>
            <a:r>
              <a:rPr lang="zh-CN" altLang="en-US" sz="2000" dirty="0">
                <a:solidFill>
                  <a:srgbClr val="000000"/>
                </a:solidFill>
                <a:latin typeface="Calibri" panose="020F0502020204030204" pitchFamily="34" charset="0"/>
              </a:rPr>
              <a:t> </a:t>
            </a:r>
            <a:r>
              <a:rPr lang="en-US" altLang="zh-CN" sz="2000" dirty="0">
                <a:solidFill>
                  <a:srgbClr val="000000"/>
                </a:solidFill>
                <a:latin typeface="Calibri" panose="020F0502020204030204" pitchFamily="34" charset="0"/>
              </a:rPr>
              <a:t>You</a:t>
            </a:r>
            <a:r>
              <a:rPr lang="zh-CN" altLang="en-US" sz="2000" dirty="0">
                <a:solidFill>
                  <a:srgbClr val="000000"/>
                </a:solidFill>
                <a:latin typeface="Calibri" panose="020F0502020204030204" pitchFamily="34" charset="0"/>
              </a:rPr>
              <a:t> </a:t>
            </a:r>
            <a:r>
              <a:rPr lang="en-US" altLang="zh-CN" sz="2000" dirty="0">
                <a:solidFill>
                  <a:srgbClr val="000000"/>
                </a:solidFill>
                <a:latin typeface="Calibri" panose="020F0502020204030204" pitchFamily="34" charset="0"/>
              </a:rPr>
              <a:t>might</a:t>
            </a:r>
            <a:r>
              <a:rPr lang="zh-CN" altLang="en-US" sz="2000" dirty="0">
                <a:solidFill>
                  <a:srgbClr val="000000"/>
                </a:solidFill>
                <a:latin typeface="Calibri" panose="020F0502020204030204" pitchFamily="34" charset="0"/>
              </a:rPr>
              <a:t> </a:t>
            </a:r>
            <a:r>
              <a:rPr lang="en-US" altLang="zh-CN" sz="2000" dirty="0">
                <a:solidFill>
                  <a:srgbClr val="000000"/>
                </a:solidFill>
                <a:latin typeface="Calibri" panose="020F0502020204030204" pitchFamily="34" charset="0"/>
              </a:rPr>
              <a:t>want</a:t>
            </a:r>
            <a:r>
              <a:rPr lang="zh-CN" altLang="en-US" sz="2000" dirty="0">
                <a:solidFill>
                  <a:srgbClr val="000000"/>
                </a:solidFill>
                <a:latin typeface="Calibri" panose="020F0502020204030204" pitchFamily="34" charset="0"/>
              </a:rPr>
              <a:t> </a:t>
            </a:r>
            <a:r>
              <a:rPr lang="en-US" altLang="zh-CN" sz="2000" dirty="0">
                <a:solidFill>
                  <a:srgbClr val="000000"/>
                </a:solidFill>
                <a:latin typeface="Calibri" panose="020F0502020204030204" pitchFamily="34" charset="0"/>
              </a:rPr>
              <a:t>to</a:t>
            </a:r>
            <a:r>
              <a:rPr lang="zh-CN" altLang="en-US" sz="2000" dirty="0">
                <a:solidFill>
                  <a:srgbClr val="000000"/>
                </a:solidFill>
                <a:latin typeface="Calibri" panose="020F0502020204030204" pitchFamily="34" charset="0"/>
              </a:rPr>
              <a:t> </a:t>
            </a:r>
            <a:r>
              <a:rPr lang="en-US" altLang="zh-CN" sz="2000" dirty="0">
                <a:solidFill>
                  <a:srgbClr val="000000"/>
                </a:solidFill>
                <a:latin typeface="Calibri" panose="020F0502020204030204" pitchFamily="34" charset="0"/>
              </a:rPr>
              <a:t>go</a:t>
            </a:r>
            <a:r>
              <a:rPr lang="zh-CN" altLang="en-US" sz="2000" dirty="0">
                <a:solidFill>
                  <a:srgbClr val="000000"/>
                </a:solidFill>
                <a:latin typeface="Calibri" panose="020F0502020204030204" pitchFamily="34" charset="0"/>
              </a:rPr>
              <a:t> </a:t>
            </a:r>
            <a:r>
              <a:rPr lang="en-US" altLang="zh-CN" sz="2000" dirty="0">
                <a:solidFill>
                  <a:srgbClr val="000000"/>
                </a:solidFill>
                <a:latin typeface="Calibri" panose="020F0502020204030204" pitchFamily="34" charset="0"/>
              </a:rPr>
              <a:t>through</a:t>
            </a:r>
            <a:r>
              <a:rPr lang="zh-CN" altLang="en-US" sz="2000" dirty="0">
                <a:solidFill>
                  <a:srgbClr val="000000"/>
                </a:solidFill>
                <a:latin typeface="Calibri" panose="020F0502020204030204" pitchFamily="34" charset="0"/>
              </a:rPr>
              <a:t> </a:t>
            </a:r>
            <a:r>
              <a:rPr lang="en-US" altLang="zh-CN" sz="2000" dirty="0">
                <a:solidFill>
                  <a:srgbClr val="000000"/>
                </a:solidFill>
                <a:latin typeface="Calibri" panose="020F0502020204030204" pitchFamily="34" charset="0"/>
              </a:rPr>
              <a:t>it.</a:t>
            </a:r>
          </a:p>
          <a:p>
            <a:pPr lvl="0" defTabSz="914400" eaLnBrk="0" fontAlgn="base" hangingPunct="0">
              <a:spcBef>
                <a:spcPct val="0"/>
              </a:spcBef>
              <a:spcAft>
                <a:spcPct val="0"/>
              </a:spcAft>
            </a:pPr>
            <a:endParaRPr lang="en-US" sz="2000" dirty="0">
              <a:solidFill>
                <a:srgbClr val="000000"/>
              </a:solidFill>
              <a:latin typeface="Calibri" panose="020F0502020204030204" pitchFamily="34" charset="0"/>
            </a:endParaRPr>
          </a:p>
          <a:p>
            <a:pPr lvl="0" defTabSz="914400" eaLnBrk="0" fontAlgn="base" hangingPunct="0">
              <a:spcBef>
                <a:spcPct val="0"/>
              </a:spcBef>
              <a:spcAft>
                <a:spcPct val="0"/>
              </a:spcAft>
            </a:pPr>
            <a:r>
              <a:rPr lang="en-US" sz="2000" dirty="0">
                <a:solidFill>
                  <a:srgbClr val="000000"/>
                </a:solidFill>
                <a:latin typeface="Calibri" panose="020F0502020204030204" pitchFamily="34" charset="0"/>
                <a:hlinkClick r:id="rId5"/>
              </a:rPr>
              <a:t>https://javascript.info/mouse-drag-and-drop</a:t>
            </a:r>
            <a:endParaRPr lang="en-US" sz="2000" dirty="0">
              <a:solidFill>
                <a:srgbClr val="000000"/>
              </a:solidFill>
              <a:latin typeface="Calibri" panose="020F0502020204030204" pitchFamily="34" charset="0"/>
            </a:endParaRPr>
          </a:p>
          <a:p>
            <a:pPr marL="342900" lvl="0" indent="-342900" defTabSz="914400" eaLnBrk="0" fontAlgn="base" hangingPunct="0">
              <a:spcBef>
                <a:spcPct val="0"/>
              </a:spcBef>
              <a:spcAft>
                <a:spcPct val="0"/>
              </a:spcAft>
              <a:buFont typeface="Arial" panose="020B0604020202020204" pitchFamily="34" charset="0"/>
              <a:buChar char="•"/>
            </a:pPr>
            <a:endParaRPr lang="en-US" sz="2400" dirty="0">
              <a:solidFill>
                <a:srgbClr val="000000"/>
              </a:solidFill>
              <a:latin typeface="Calibri" panose="020F0502020204030204" pitchFamily="34" charset="0"/>
            </a:endParaRPr>
          </a:p>
          <a:p>
            <a:pPr marL="342900" lvl="0" indent="-342900" defTabSz="914400" eaLnBrk="0" fontAlgn="base" hangingPunct="0">
              <a:spcBef>
                <a:spcPct val="0"/>
              </a:spcBef>
              <a:spcAft>
                <a:spcPct val="0"/>
              </a:spcAft>
              <a:buFont typeface="Arial" panose="020B0604020202020204" pitchFamily="34" charset="0"/>
              <a:buChar char="•"/>
            </a:pPr>
            <a:endParaRPr lang="en-US" sz="2400" dirty="0">
              <a:solidFill>
                <a:srgbClr val="000000"/>
              </a:solidFill>
              <a:latin typeface="Calibri" panose="020F0502020204030204" pitchFamily="34" charset="0"/>
            </a:endParaRPr>
          </a:p>
          <a:p>
            <a:pPr marL="342900" lvl="0" indent="-342900" defTabSz="914400" eaLnBrk="0" fontAlgn="base" hangingPunct="0">
              <a:spcBef>
                <a:spcPct val="0"/>
              </a:spcBef>
              <a:spcAft>
                <a:spcPct val="0"/>
              </a:spcAft>
              <a:buFont typeface="Arial" panose="020B0604020202020204" pitchFamily="34" charset="0"/>
              <a:buChar char="•"/>
            </a:pPr>
            <a:endParaRPr kumimoji="0" lang="en-US" sz="2400" b="0" i="0" u="none" strike="noStrike" cap="none" normalizeH="0" baseline="0" dirty="0">
              <a:ln>
                <a:noFill/>
              </a:ln>
              <a:solidFill>
                <a:srgbClr val="000000"/>
              </a:solidFill>
              <a:effectLst/>
              <a:latin typeface="Calibri" panose="020F0502020204030204" pitchFamily="34" charset="0"/>
            </a:endParaRPr>
          </a:p>
          <a:p>
            <a:pPr marL="342900" lvl="0" indent="-342900" defTabSz="914400" eaLnBrk="0" fontAlgn="base" hangingPunct="0">
              <a:spcBef>
                <a:spcPct val="0"/>
              </a:spcBef>
              <a:spcAft>
                <a:spcPct val="0"/>
              </a:spcAft>
              <a:buFont typeface="Arial" panose="020B0604020202020204" pitchFamily="34" charset="0"/>
              <a:buChar char="•"/>
            </a:pPr>
            <a:endParaRPr kumimoji="0" lang="en-US" sz="2400" b="0" i="0" u="none" strike="noStrike" cap="none" normalizeH="0" baseline="0" dirty="0">
              <a:ln>
                <a:noFill/>
              </a:ln>
              <a:solidFill>
                <a:srgbClr val="000000"/>
              </a:solidFill>
              <a:effectLst/>
              <a:latin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1835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Step 4:  Disallow Cheating</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9" name="TextBox 8"/>
          <p:cNvSpPr txBox="1"/>
          <p:nvPr/>
        </p:nvSpPr>
        <p:spPr>
          <a:xfrm>
            <a:off x="836023" y="1591426"/>
            <a:ext cx="6768570" cy="2585323"/>
          </a:xfrm>
          <a:prstGeom prst="rect">
            <a:avLst/>
          </a:prstGeom>
          <a:noFill/>
        </p:spPr>
        <p:txBody>
          <a:bodyPr wrap="square" rtlCol="0">
            <a:spAutoFit/>
          </a:bodyPr>
          <a:lstStyle/>
          <a:p>
            <a:r>
              <a:rPr lang="en-US" dirty="0"/>
              <a:t>It is too easy to cheat: Just move your mouse around the outside the maze:</a:t>
            </a:r>
          </a:p>
          <a:p>
            <a:endParaRPr lang="en-US" b="1" dirty="0"/>
          </a:p>
          <a:p>
            <a:r>
              <a:rPr lang="en-US" b="1" dirty="0"/>
              <a:t>Fix this by making it so that if the user moves the mouse anywhere outside the maze after clicking the Start area, the walls will light up red and the player will lose. </a:t>
            </a:r>
          </a:p>
          <a:p>
            <a:endParaRPr lang="en-US" b="1" dirty="0"/>
          </a:p>
          <a:p>
            <a:endParaRPr lang="en-US" b="1" dirty="0"/>
          </a:p>
          <a:p>
            <a:r>
              <a:rPr lang="en-US" b="1" dirty="0"/>
              <a:t>To do this, you need to listen to other kinds of mouse events. </a:t>
            </a:r>
          </a:p>
        </p:txBody>
      </p:sp>
    </p:spTree>
    <p:extLst>
      <p:ext uri="{BB962C8B-B14F-4D97-AF65-F5344CB8AC3E}">
        <p14:creationId xmlns:p14="http://schemas.microsoft.com/office/powerpoint/2010/main" val="4208875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Extra features: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9" name="TextBox 8"/>
          <p:cNvSpPr txBox="1"/>
          <p:nvPr/>
        </p:nvSpPr>
        <p:spPr>
          <a:xfrm>
            <a:off x="836023" y="1591426"/>
            <a:ext cx="6768570" cy="2308324"/>
          </a:xfrm>
          <a:prstGeom prst="rect">
            <a:avLst/>
          </a:prstGeom>
          <a:noFill/>
        </p:spPr>
        <p:txBody>
          <a:bodyPr wrap="square" rtlCol="0">
            <a:spAutoFit/>
          </a:bodyPr>
          <a:lstStyle/>
          <a:p>
            <a:r>
              <a:rPr lang="en-US" dirty="0"/>
              <a:t>Add a timer to the page so that once you start playing the maze, it starts the timer, and stops it when you complete the maze.</a:t>
            </a:r>
          </a:p>
          <a:p>
            <a:endParaRPr lang="en-US" b="1" dirty="0"/>
          </a:p>
          <a:p>
            <a:r>
              <a:rPr lang="en-US" b="1" dirty="0"/>
              <a:t>Timer is displayed on the page, and updates every second. </a:t>
            </a:r>
          </a:p>
          <a:p>
            <a:endParaRPr lang="en-US" b="1" dirty="0"/>
          </a:p>
          <a:p>
            <a:endParaRPr lang="en-US" b="1" dirty="0"/>
          </a:p>
          <a:p>
            <a:r>
              <a:rPr lang="en-US" b="1" dirty="0"/>
              <a:t>Implement a “lives” system, start out the user 5 lives, and decrement each time they lose. </a:t>
            </a:r>
          </a:p>
        </p:txBody>
      </p:sp>
    </p:spTree>
    <p:extLst>
      <p:ext uri="{BB962C8B-B14F-4D97-AF65-F5344CB8AC3E}">
        <p14:creationId xmlns:p14="http://schemas.microsoft.com/office/powerpoint/2010/main" val="406583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Exercise: mouse over</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sp>
        <p:nvSpPr>
          <p:cNvPr id="5" name="Rectangle 4"/>
          <p:cNvSpPr/>
          <p:nvPr/>
        </p:nvSpPr>
        <p:spPr>
          <a:xfrm>
            <a:off x="829733" y="1683435"/>
            <a:ext cx="7552267" cy="4801315"/>
          </a:xfrm>
          <a:prstGeom prst="rect">
            <a:avLst/>
          </a:prstGeom>
        </p:spPr>
        <p:txBody>
          <a:bodyPr wrap="square">
            <a:spAutoFit/>
          </a:bodyPr>
          <a:lstStyle/>
          <a:p>
            <a:r>
              <a:rPr lang="en-US" dirty="0">
                <a:hlinkClick r:id="rId3"/>
              </a:rPr>
              <a:t>https://developer.mozilla.org/en-US/docs/Web/API/MouseEvent/clientX</a:t>
            </a:r>
            <a:endParaRPr lang="en-US" dirty="0"/>
          </a:p>
          <a:p>
            <a:endParaRPr lang="en-US" dirty="0"/>
          </a:p>
          <a:p>
            <a:endParaRPr lang="en-US" dirty="0"/>
          </a:p>
          <a:p>
            <a:endParaRPr lang="en-US" dirty="0"/>
          </a:p>
          <a:p>
            <a:r>
              <a:rPr lang="en-US" dirty="0" err="1"/>
              <a:t>Event.CLientX</a:t>
            </a:r>
            <a:endParaRPr lang="en-US" dirty="0"/>
          </a:p>
          <a:p>
            <a:endParaRPr lang="en-US" dirty="0"/>
          </a:p>
          <a:p>
            <a:r>
              <a:rPr lang="en-US" dirty="0" err="1"/>
              <a:t>Event.ClientY</a:t>
            </a:r>
            <a:endParaRPr lang="en-US" dirty="0"/>
          </a:p>
          <a:p>
            <a:endParaRPr lang="en-US" dirty="0"/>
          </a:p>
          <a:p>
            <a:r>
              <a:rPr lang="en-US" dirty="0"/>
              <a:t>Shows the current mouse position</a:t>
            </a:r>
          </a:p>
          <a:p>
            <a:endParaRPr lang="en-US" dirty="0"/>
          </a:p>
          <a:p>
            <a:r>
              <a:rPr lang="en-US" dirty="0"/>
              <a:t>function </a:t>
            </a:r>
            <a:r>
              <a:rPr lang="en-US" dirty="0" err="1"/>
              <a:t>mouseDown</a:t>
            </a:r>
            <a:r>
              <a:rPr lang="en-US" dirty="0"/>
              <a:t>(event) {</a:t>
            </a:r>
          </a:p>
          <a:p>
            <a:r>
              <a:rPr lang="en-US" dirty="0"/>
              <a:t>		</a:t>
            </a:r>
            <a:r>
              <a:rPr lang="en-US" dirty="0" err="1"/>
              <a:t>this.style.zIndex</a:t>
            </a:r>
            <a:r>
              <a:rPr lang="en-US" dirty="0"/>
              <a:t> = 10;</a:t>
            </a:r>
          </a:p>
          <a:p>
            <a:r>
              <a:rPr lang="en-US" dirty="0"/>
              <a:t>		</a:t>
            </a:r>
            <a:r>
              <a:rPr lang="en-US" dirty="0" err="1"/>
              <a:t>this.dragging</a:t>
            </a:r>
            <a:r>
              <a:rPr lang="en-US" dirty="0"/>
              <a:t> = true;</a:t>
            </a:r>
          </a:p>
          <a:p>
            <a:r>
              <a:rPr lang="en-US" dirty="0"/>
              <a:t>		</a:t>
            </a:r>
            <a:r>
              <a:rPr lang="en-US" dirty="0" err="1"/>
              <a:t>this.prevX</a:t>
            </a:r>
            <a:r>
              <a:rPr lang="en-US" dirty="0"/>
              <a:t> = </a:t>
            </a:r>
            <a:r>
              <a:rPr lang="en-US" dirty="0" err="1"/>
              <a:t>event.clientX</a:t>
            </a:r>
            <a:r>
              <a:rPr lang="en-US" dirty="0"/>
              <a:t>;</a:t>
            </a:r>
          </a:p>
          <a:p>
            <a:r>
              <a:rPr lang="en-US" dirty="0"/>
              <a:t>		</a:t>
            </a:r>
            <a:r>
              <a:rPr lang="en-US" dirty="0" err="1"/>
              <a:t>this.prevY</a:t>
            </a:r>
            <a:r>
              <a:rPr lang="en-US" dirty="0"/>
              <a:t> = </a:t>
            </a:r>
            <a:r>
              <a:rPr lang="en-US" dirty="0" err="1"/>
              <a:t>event.clientY</a:t>
            </a:r>
            <a:r>
              <a:rPr lang="en-US" dirty="0"/>
              <a:t>;</a:t>
            </a:r>
          </a:p>
          <a:p>
            <a:r>
              <a:rPr lang="en-US" dirty="0"/>
              <a:t>	}</a:t>
            </a:r>
          </a:p>
          <a:p>
            <a:endParaRPr lang="en-US" dirty="0"/>
          </a:p>
        </p:txBody>
      </p:sp>
    </p:spTree>
    <p:extLst>
      <p:ext uri="{BB962C8B-B14F-4D97-AF65-F5344CB8AC3E}">
        <p14:creationId xmlns:p14="http://schemas.microsoft.com/office/powerpoint/2010/main" val="3959587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Take home read</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sp>
        <p:nvSpPr>
          <p:cNvPr id="5" name="Rectangle 4"/>
          <p:cNvSpPr/>
          <p:nvPr/>
        </p:nvSpPr>
        <p:spPr>
          <a:xfrm>
            <a:off x="829733" y="1683435"/>
            <a:ext cx="7552267" cy="6463309"/>
          </a:xfrm>
          <a:prstGeom prst="rect">
            <a:avLst/>
          </a:prstGeom>
        </p:spPr>
        <p:txBody>
          <a:bodyPr wrap="square">
            <a:spAutoFit/>
          </a:bodyPr>
          <a:lstStyle/>
          <a:p>
            <a:r>
              <a:rPr lang="en-US" dirty="0"/>
              <a:t>JavaScript Events:</a:t>
            </a:r>
          </a:p>
          <a:p>
            <a:endParaRPr lang="en-US" dirty="0"/>
          </a:p>
          <a:p>
            <a:r>
              <a:rPr lang="en-US" dirty="0">
                <a:hlinkClick r:id="rId3"/>
              </a:rPr>
              <a:t>http://101.lv/learn/JSweek/ch5.htm</a:t>
            </a:r>
            <a:endParaRPr lang="en-US" dirty="0"/>
          </a:p>
          <a:p>
            <a:endParaRPr lang="en-US" dirty="0"/>
          </a:p>
          <a:p>
            <a:r>
              <a:rPr lang="en-US" dirty="0">
                <a:hlinkClick r:id="rId4"/>
              </a:rPr>
              <a:t>http://javascript.info/tutorial/introduction-browser-events#assigning-event-handle</a:t>
            </a:r>
            <a:endParaRPr lang="en-US" dirty="0"/>
          </a:p>
          <a:p>
            <a:endParaRPr lang="en-US" dirty="0"/>
          </a:p>
          <a:p>
            <a:endParaRPr lang="en-US" dirty="0"/>
          </a:p>
          <a:p>
            <a:r>
              <a:rPr lang="en-US" dirty="0"/>
              <a:t>Drag and drop:</a:t>
            </a:r>
          </a:p>
          <a:p>
            <a:r>
              <a:rPr lang="en-US" dirty="0">
                <a:hlinkClick r:id="rId5"/>
              </a:rPr>
              <a:t>http://blog.teamtreehouse.com/implementing-native-drag-and-drop</a:t>
            </a:r>
            <a:endParaRPr lang="en-US" dirty="0"/>
          </a:p>
          <a:p>
            <a:endParaRPr lang="en-US" dirty="0"/>
          </a:p>
          <a:p>
            <a:endParaRPr lang="en-US" dirty="0"/>
          </a:p>
          <a:p>
            <a:r>
              <a:rPr lang="en-US" dirty="0"/>
              <a:t>Notice most of these tutorials don’t write JS in unobtrusive way. You must keep this in mind and write your own code in unobtrusive way.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72608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Setting a timer</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328" y="4179094"/>
            <a:ext cx="488975" cy="336567"/>
          </a:xfrm>
          <a:prstGeom prst="rect">
            <a:avLst/>
          </a:prstGeom>
        </p:spPr>
      </p:pic>
      <p:graphicFrame>
        <p:nvGraphicFramePr>
          <p:cNvPr id="16" name="Content Placeholder 3"/>
          <p:cNvGraphicFramePr>
            <a:graphicFrameLocks noGrp="1"/>
          </p:cNvGraphicFramePr>
          <p:nvPr>
            <p:ph idx="1"/>
            <p:extLst>
              <p:ext uri="{D42A27DB-BD31-4B8C-83A1-F6EECF244321}">
                <p14:modId xmlns:p14="http://schemas.microsoft.com/office/powerpoint/2010/main" val="1136038255"/>
              </p:ext>
            </p:extLst>
          </p:nvPr>
        </p:nvGraphicFramePr>
        <p:xfrm>
          <a:off x="157324" y="1825078"/>
          <a:ext cx="8762337" cy="1574800"/>
        </p:xfrm>
        <a:graphic>
          <a:graphicData uri="http://schemas.openxmlformats.org/drawingml/2006/table">
            <a:tbl>
              <a:tblPr/>
              <a:tblGrid>
                <a:gridCol w="3196424">
                  <a:extLst>
                    <a:ext uri="{9D8B030D-6E8A-4147-A177-3AD203B41FA5}">
                      <a16:colId xmlns:a16="http://schemas.microsoft.com/office/drawing/2014/main" val="20000"/>
                    </a:ext>
                  </a:extLst>
                </a:gridCol>
                <a:gridCol w="5565913">
                  <a:extLst>
                    <a:ext uri="{9D8B030D-6E8A-4147-A177-3AD203B41FA5}">
                      <a16:colId xmlns:a16="http://schemas.microsoft.com/office/drawing/2014/main" val="20001"/>
                    </a:ext>
                  </a:extLst>
                </a:gridCol>
              </a:tblGrid>
              <a:tr h="0">
                <a:tc>
                  <a:txBody>
                    <a:bodyPr/>
                    <a:lstStyle/>
                    <a:p>
                      <a:pPr algn="ctr" fontAlgn="t"/>
                      <a:r>
                        <a:rPr lang="en-US" b="1" dirty="0">
                          <a:effectLst/>
                        </a:rPr>
                        <a:t>method</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r>
                        <a:rPr lang="en-US" b="1" dirty="0">
                          <a:effectLst/>
                        </a:rPr>
                        <a:t>description</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pPr fontAlgn="t"/>
                      <a:r>
                        <a:rPr lang="en-US">
                          <a:effectLst/>
                        </a:rPr>
                        <a:t>setTimeout(</a:t>
                      </a:r>
                      <a:r>
                        <a:rPr lang="en-US" i="1">
                          <a:solidFill>
                            <a:srgbClr val="000044"/>
                          </a:solidFill>
                          <a:effectLst/>
                          <a:latin typeface="Helvetica" panose="020B0604020202020204" pitchFamily="34" charset="0"/>
                        </a:rPr>
                        <a:t>function</a:t>
                      </a:r>
                      <a:r>
                        <a:rPr lang="en-US">
                          <a:effectLst/>
                        </a:rPr>
                        <a:t>, </a:t>
                      </a:r>
                      <a:r>
                        <a:rPr lang="en-US" i="1">
                          <a:solidFill>
                            <a:srgbClr val="000044"/>
                          </a:solidFill>
                          <a:effectLst/>
                          <a:latin typeface="Helvetica" panose="020B0604020202020204" pitchFamily="34" charset="0"/>
                        </a:rPr>
                        <a:t>delayMS</a:t>
                      </a:r>
                      <a:r>
                        <a:rPr lang="en-US">
                          <a:effectLst/>
                        </a:rPr>
                        <a: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dirty="0">
                          <a:effectLst/>
                        </a:rPr>
                        <a:t>arranges to call given function after given delay in </a:t>
                      </a:r>
                      <a:r>
                        <a:rPr lang="en-US" dirty="0" err="1">
                          <a:effectLst/>
                        </a:rPr>
                        <a:t>ms</a:t>
                      </a:r>
                      <a:endParaRPr lang="en-US" dirty="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250107">
                <a:tc>
                  <a:txBody>
                    <a:bodyPr/>
                    <a:lstStyle/>
                    <a:p>
                      <a:pPr fontAlgn="t"/>
                      <a:r>
                        <a:rPr lang="en-US">
                          <a:effectLst/>
                        </a:rPr>
                        <a:t>setInterval(</a:t>
                      </a:r>
                      <a:r>
                        <a:rPr lang="en-US" i="1">
                          <a:solidFill>
                            <a:srgbClr val="000044"/>
                          </a:solidFill>
                          <a:effectLst/>
                          <a:latin typeface="Helvetica" panose="020B0604020202020204" pitchFamily="34" charset="0"/>
                        </a:rPr>
                        <a:t>function</a:t>
                      </a:r>
                      <a:r>
                        <a:rPr lang="en-US">
                          <a:effectLst/>
                        </a:rPr>
                        <a:t>, </a:t>
                      </a:r>
                      <a:r>
                        <a:rPr lang="en-US" i="1">
                          <a:solidFill>
                            <a:srgbClr val="000044"/>
                          </a:solidFill>
                          <a:effectLst/>
                          <a:latin typeface="Helvetica" panose="020B0604020202020204" pitchFamily="34" charset="0"/>
                        </a:rPr>
                        <a:t>delayMS</a:t>
                      </a:r>
                      <a:r>
                        <a:rPr lang="en-US">
                          <a:effectLst/>
                        </a:rPr>
                        <a: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a:effectLst/>
                        </a:rPr>
                        <a:t>arranges to call function repeatedly every </a:t>
                      </a:r>
                      <a:r>
                        <a:rPr lang="en-US" i="1">
                          <a:solidFill>
                            <a:srgbClr val="000044"/>
                          </a:solidFill>
                          <a:effectLst/>
                          <a:latin typeface="Helvetica" panose="020B0604020202020204" pitchFamily="34" charset="0"/>
                        </a:rPr>
                        <a:t>delayMS</a:t>
                      </a:r>
                      <a:r>
                        <a:rPr lang="en-US">
                          <a:effectLst/>
                        </a:rPr>
                        <a:t> ms</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fontAlgn="t"/>
                      <a:r>
                        <a:rPr lang="en-US">
                          <a:effectLst/>
                        </a:rPr>
                        <a:t>clearTimeout(</a:t>
                      </a:r>
                      <a:r>
                        <a:rPr lang="en-US" i="1">
                          <a:solidFill>
                            <a:srgbClr val="000044"/>
                          </a:solidFill>
                          <a:effectLst/>
                          <a:latin typeface="Helvetica" panose="020B0604020202020204" pitchFamily="34" charset="0"/>
                        </a:rPr>
                        <a:t>timerID</a:t>
                      </a:r>
                      <a:r>
                        <a:rPr lang="en-US">
                          <a:effectLst/>
                        </a:rPr>
                        <a:t>); </a:t>
                      </a:r>
                      <a:br>
                        <a:rPr lang="en-US">
                          <a:effectLst/>
                        </a:rPr>
                      </a:br>
                      <a:r>
                        <a:rPr lang="en-US">
                          <a:effectLst/>
                        </a:rPr>
                        <a:t>clearInterval(</a:t>
                      </a:r>
                      <a:r>
                        <a:rPr lang="en-US" i="1">
                          <a:solidFill>
                            <a:srgbClr val="000044"/>
                          </a:solidFill>
                          <a:effectLst/>
                          <a:latin typeface="Helvetica" panose="020B0604020202020204" pitchFamily="34" charset="0"/>
                        </a:rPr>
                        <a:t>timerID</a:t>
                      </a:r>
                      <a:r>
                        <a:rPr lang="en-US">
                          <a:effectLst/>
                        </a:rPr>
                        <a: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dirty="0">
                          <a:effectLst/>
                        </a:rPr>
                        <a:t>stops the given timer</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7" name="Rectangle 1"/>
          <p:cNvSpPr>
            <a:spLocks noChangeArrowheads="1"/>
          </p:cNvSpPr>
          <p:nvPr/>
        </p:nvSpPr>
        <p:spPr bwMode="auto">
          <a:xfrm>
            <a:off x="389303" y="3748170"/>
            <a:ext cx="8530358" cy="21515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79350" tIns="0" rIns="0" bIns="11902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2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a:ln>
                  <a:noFill/>
                </a:ln>
                <a:solidFill>
                  <a:srgbClr val="000000"/>
                </a:solidFill>
                <a:effectLst/>
                <a:latin typeface="Calibri" panose="020F0502020204030204" pitchFamily="34" charset="0"/>
              </a:rPr>
              <a:t>both </a:t>
            </a:r>
            <a:r>
              <a:rPr kumimoji="0" lang="en-US" sz="2200" b="0" i="0" u="none" strike="noStrike" cap="none" normalizeH="0" baseline="0" dirty="0" err="1">
                <a:ln>
                  <a:noFill/>
                </a:ln>
                <a:solidFill>
                  <a:srgbClr val="224444"/>
                </a:solidFill>
                <a:effectLst/>
                <a:latin typeface="Consolas" panose="020B0609020204030204" pitchFamily="49" charset="0"/>
                <a:cs typeface="Consolas" panose="020B0609020204030204" pitchFamily="49" charset="0"/>
              </a:rPr>
              <a:t>setTimeout</a:t>
            </a:r>
            <a:r>
              <a:rPr kumimoji="0" lang="en-US" sz="2200" b="0" i="0" u="none" strike="noStrike" cap="none" normalizeH="0" baseline="0" dirty="0">
                <a:ln>
                  <a:noFill/>
                </a:ln>
                <a:solidFill>
                  <a:srgbClr val="000000"/>
                </a:solidFill>
                <a:effectLst/>
                <a:latin typeface="Calibri" panose="020F0502020204030204" pitchFamily="34" charset="0"/>
              </a:rPr>
              <a:t> and </a:t>
            </a:r>
            <a:r>
              <a:rPr kumimoji="0" lang="en-US" sz="2200" b="0" i="0" u="none" strike="noStrike" cap="none" normalizeH="0" baseline="0" dirty="0" err="1">
                <a:ln>
                  <a:noFill/>
                </a:ln>
                <a:solidFill>
                  <a:srgbClr val="224444"/>
                </a:solidFill>
                <a:effectLst/>
                <a:latin typeface="Consolas" panose="020B0609020204030204" pitchFamily="49" charset="0"/>
                <a:cs typeface="Consolas" panose="020B0609020204030204" pitchFamily="49" charset="0"/>
              </a:rPr>
              <a:t>setInterval</a:t>
            </a:r>
            <a:r>
              <a:rPr kumimoji="0" lang="en-US" sz="2200" b="0" i="0" u="none" strike="noStrike" cap="none" normalizeH="0" baseline="0" dirty="0">
                <a:ln>
                  <a:noFill/>
                </a:ln>
                <a:solidFill>
                  <a:srgbClr val="000000"/>
                </a:solidFill>
                <a:effectLst/>
                <a:latin typeface="Calibri" panose="020F0502020204030204" pitchFamily="34" charset="0"/>
              </a:rPr>
              <a:t> return an ID representing the timer</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a:ln>
                  <a:noFill/>
                </a:ln>
                <a:solidFill>
                  <a:srgbClr val="000000"/>
                </a:solidFill>
                <a:effectLst/>
                <a:latin typeface="Calibri" panose="020F0502020204030204" pitchFamily="34" charset="0"/>
              </a:rPr>
              <a:t>this ID can be passed to </a:t>
            </a:r>
            <a:r>
              <a:rPr kumimoji="0" lang="en-US" sz="2200" b="0" i="0" u="none" strike="noStrike" cap="none" normalizeH="0" baseline="0" dirty="0" err="1">
                <a:ln>
                  <a:noFill/>
                </a:ln>
                <a:solidFill>
                  <a:srgbClr val="224444"/>
                </a:solidFill>
                <a:effectLst/>
                <a:latin typeface="Consolas" panose="020B0609020204030204" pitchFamily="49" charset="0"/>
                <a:cs typeface="Consolas" panose="020B0609020204030204" pitchFamily="49" charset="0"/>
              </a:rPr>
              <a:t>clearTimeout</a:t>
            </a:r>
            <a:r>
              <a:rPr kumimoji="0" lang="en-US" sz="2200" b="0" i="0" u="none" strike="noStrike" cap="none" normalizeH="0" baseline="0" dirty="0">
                <a:ln>
                  <a:noFill/>
                </a:ln>
                <a:solidFill>
                  <a:srgbClr val="000000"/>
                </a:solidFill>
                <a:effectLst/>
                <a:latin typeface="Calibri" panose="020F0502020204030204" pitchFamily="34" charset="0"/>
              </a:rPr>
              <a:t>/</a:t>
            </a:r>
            <a:r>
              <a:rPr kumimoji="0" lang="en-US" sz="2200" b="0" i="0" u="none" strike="noStrike" cap="none" normalizeH="0" baseline="0" dirty="0">
                <a:ln>
                  <a:noFill/>
                </a:ln>
                <a:solidFill>
                  <a:srgbClr val="224444"/>
                </a:solidFill>
                <a:effectLst/>
                <a:latin typeface="Consolas" panose="020B0609020204030204" pitchFamily="49" charset="0"/>
                <a:cs typeface="Consolas" panose="020B0609020204030204" pitchFamily="49" charset="0"/>
              </a:rPr>
              <a:t>Interval</a:t>
            </a:r>
            <a:r>
              <a:rPr kumimoji="0" lang="en-US" sz="2200" b="0" i="0" u="none" strike="noStrike" cap="none" normalizeH="0" baseline="0" dirty="0">
                <a:ln>
                  <a:noFill/>
                </a:ln>
                <a:solidFill>
                  <a:srgbClr val="000000"/>
                </a:solidFill>
                <a:effectLst/>
                <a:latin typeface="Calibri" panose="020F0502020204030204" pitchFamily="34" charset="0"/>
              </a:rPr>
              <a:t> later to stop the timer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200" b="0" i="0" u="none" strike="noStrike" cap="none" normalizeH="0" baseline="0" dirty="0">
              <a:ln>
                <a:noFill/>
              </a:ln>
              <a:solidFill>
                <a:schemeClr val="tx1"/>
              </a:solidFill>
              <a:effectLst/>
              <a:latin typeface="Arial" panose="020B0604020202020204" pitchFamily="34" charset="0"/>
            </a:endParaRPr>
          </a:p>
        </p:txBody>
      </p:sp>
      <p:pic>
        <p:nvPicPr>
          <p:cNvPr id="18" name="Picture 3" descr="tim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4372" y="5198510"/>
            <a:ext cx="1874803" cy="16594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74908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Setting a timer</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328" y="4179094"/>
            <a:ext cx="488975" cy="336567"/>
          </a:xfrm>
          <a:prstGeom prst="rect">
            <a:avLst/>
          </a:prstGeom>
        </p:spPr>
      </p:pic>
      <p:graphicFrame>
        <p:nvGraphicFramePr>
          <p:cNvPr id="16" name="Content Placeholder 3"/>
          <p:cNvGraphicFramePr>
            <a:graphicFrameLocks noGrp="1"/>
          </p:cNvGraphicFramePr>
          <p:nvPr>
            <p:ph idx="1"/>
            <p:extLst>
              <p:ext uri="{D42A27DB-BD31-4B8C-83A1-F6EECF244321}">
                <p14:modId xmlns:p14="http://schemas.microsoft.com/office/powerpoint/2010/main" val="3355551332"/>
              </p:ext>
            </p:extLst>
          </p:nvPr>
        </p:nvGraphicFramePr>
        <p:xfrm>
          <a:off x="157324" y="1825078"/>
          <a:ext cx="8762337" cy="1574800"/>
        </p:xfrm>
        <a:graphic>
          <a:graphicData uri="http://schemas.openxmlformats.org/drawingml/2006/table">
            <a:tbl>
              <a:tblPr/>
              <a:tblGrid>
                <a:gridCol w="3196424">
                  <a:extLst>
                    <a:ext uri="{9D8B030D-6E8A-4147-A177-3AD203B41FA5}">
                      <a16:colId xmlns:a16="http://schemas.microsoft.com/office/drawing/2014/main" val="20000"/>
                    </a:ext>
                  </a:extLst>
                </a:gridCol>
                <a:gridCol w="5565913">
                  <a:extLst>
                    <a:ext uri="{9D8B030D-6E8A-4147-A177-3AD203B41FA5}">
                      <a16:colId xmlns:a16="http://schemas.microsoft.com/office/drawing/2014/main" val="20001"/>
                    </a:ext>
                  </a:extLst>
                </a:gridCol>
              </a:tblGrid>
              <a:tr h="0">
                <a:tc>
                  <a:txBody>
                    <a:bodyPr/>
                    <a:lstStyle/>
                    <a:p>
                      <a:pPr algn="ctr" fontAlgn="t"/>
                      <a:r>
                        <a:rPr lang="en-US" b="1" dirty="0">
                          <a:effectLst/>
                        </a:rPr>
                        <a:t>method</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r>
                        <a:rPr lang="en-US" b="1" dirty="0">
                          <a:effectLst/>
                        </a:rPr>
                        <a:t>description</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pPr fontAlgn="t"/>
                      <a:r>
                        <a:rPr lang="en-US">
                          <a:effectLst/>
                        </a:rPr>
                        <a:t>setTimeout(</a:t>
                      </a:r>
                      <a:r>
                        <a:rPr lang="en-US" i="1">
                          <a:solidFill>
                            <a:srgbClr val="000044"/>
                          </a:solidFill>
                          <a:effectLst/>
                          <a:latin typeface="Helvetica" panose="020B0604020202020204" pitchFamily="34" charset="0"/>
                        </a:rPr>
                        <a:t>function</a:t>
                      </a:r>
                      <a:r>
                        <a:rPr lang="en-US">
                          <a:effectLst/>
                        </a:rPr>
                        <a:t>, </a:t>
                      </a:r>
                      <a:r>
                        <a:rPr lang="en-US" i="1">
                          <a:solidFill>
                            <a:srgbClr val="000044"/>
                          </a:solidFill>
                          <a:effectLst/>
                          <a:latin typeface="Helvetica" panose="020B0604020202020204" pitchFamily="34" charset="0"/>
                        </a:rPr>
                        <a:t>delayMS</a:t>
                      </a:r>
                      <a:r>
                        <a:rPr lang="en-US">
                          <a:effectLst/>
                        </a:rPr>
                        <a: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dirty="0">
                          <a:effectLst/>
                        </a:rPr>
                        <a:t>arranges to call given function after given delay in </a:t>
                      </a:r>
                      <a:r>
                        <a:rPr lang="en-US" dirty="0" err="1">
                          <a:effectLst/>
                        </a:rPr>
                        <a:t>ms</a:t>
                      </a:r>
                      <a:endParaRPr lang="en-US" dirty="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250107">
                <a:tc>
                  <a:txBody>
                    <a:bodyPr/>
                    <a:lstStyle/>
                    <a:p>
                      <a:pPr fontAlgn="t"/>
                      <a:r>
                        <a:rPr lang="en-US">
                          <a:effectLst/>
                        </a:rPr>
                        <a:t>setInterval(</a:t>
                      </a:r>
                      <a:r>
                        <a:rPr lang="en-US" i="1">
                          <a:solidFill>
                            <a:srgbClr val="000044"/>
                          </a:solidFill>
                          <a:effectLst/>
                          <a:latin typeface="Helvetica" panose="020B0604020202020204" pitchFamily="34" charset="0"/>
                        </a:rPr>
                        <a:t>function</a:t>
                      </a:r>
                      <a:r>
                        <a:rPr lang="en-US">
                          <a:effectLst/>
                        </a:rPr>
                        <a:t>, </a:t>
                      </a:r>
                      <a:r>
                        <a:rPr lang="en-US" i="1">
                          <a:solidFill>
                            <a:srgbClr val="000044"/>
                          </a:solidFill>
                          <a:effectLst/>
                          <a:latin typeface="Helvetica" panose="020B0604020202020204" pitchFamily="34" charset="0"/>
                        </a:rPr>
                        <a:t>delayMS</a:t>
                      </a:r>
                      <a:r>
                        <a:rPr lang="en-US">
                          <a:effectLst/>
                        </a:rPr>
                        <a: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a:effectLst/>
                        </a:rPr>
                        <a:t>arranges to call function repeatedly every </a:t>
                      </a:r>
                      <a:r>
                        <a:rPr lang="en-US" i="1">
                          <a:solidFill>
                            <a:srgbClr val="000044"/>
                          </a:solidFill>
                          <a:effectLst/>
                          <a:latin typeface="Helvetica" panose="020B0604020202020204" pitchFamily="34" charset="0"/>
                        </a:rPr>
                        <a:t>delayMS</a:t>
                      </a:r>
                      <a:r>
                        <a:rPr lang="en-US">
                          <a:effectLst/>
                        </a:rPr>
                        <a:t> ms</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fontAlgn="t"/>
                      <a:r>
                        <a:rPr lang="en-US">
                          <a:effectLst/>
                        </a:rPr>
                        <a:t>clearTimeout(</a:t>
                      </a:r>
                      <a:r>
                        <a:rPr lang="en-US" i="1">
                          <a:solidFill>
                            <a:srgbClr val="000044"/>
                          </a:solidFill>
                          <a:effectLst/>
                          <a:latin typeface="Helvetica" panose="020B0604020202020204" pitchFamily="34" charset="0"/>
                        </a:rPr>
                        <a:t>timerID</a:t>
                      </a:r>
                      <a:r>
                        <a:rPr lang="en-US">
                          <a:effectLst/>
                        </a:rPr>
                        <a:t>); </a:t>
                      </a:r>
                      <a:br>
                        <a:rPr lang="en-US">
                          <a:effectLst/>
                        </a:rPr>
                      </a:br>
                      <a:r>
                        <a:rPr lang="en-US">
                          <a:effectLst/>
                        </a:rPr>
                        <a:t>clearInterval(</a:t>
                      </a:r>
                      <a:r>
                        <a:rPr lang="en-US" i="1">
                          <a:solidFill>
                            <a:srgbClr val="000044"/>
                          </a:solidFill>
                          <a:effectLst/>
                          <a:latin typeface="Helvetica" panose="020B0604020202020204" pitchFamily="34" charset="0"/>
                        </a:rPr>
                        <a:t>timerID</a:t>
                      </a:r>
                      <a:r>
                        <a:rPr lang="en-US">
                          <a:effectLst/>
                        </a:rPr>
                        <a: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dirty="0">
                          <a:effectLst/>
                        </a:rPr>
                        <a:t>stops the given timer</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7" name="Rectangle 1"/>
          <p:cNvSpPr>
            <a:spLocks noChangeArrowheads="1"/>
          </p:cNvSpPr>
          <p:nvPr/>
        </p:nvSpPr>
        <p:spPr bwMode="auto">
          <a:xfrm>
            <a:off x="389303" y="3748170"/>
            <a:ext cx="8530358" cy="21515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79350" tIns="0" rIns="0" bIns="11902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2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a:ln>
                  <a:noFill/>
                </a:ln>
                <a:solidFill>
                  <a:srgbClr val="000000"/>
                </a:solidFill>
                <a:effectLst/>
                <a:latin typeface="Calibri" panose="020F0502020204030204" pitchFamily="34" charset="0"/>
              </a:rPr>
              <a:t>both </a:t>
            </a:r>
            <a:r>
              <a:rPr kumimoji="0" lang="en-US" sz="2200" b="0" i="0" u="none" strike="noStrike" cap="none" normalizeH="0" baseline="0" dirty="0" err="1">
                <a:ln>
                  <a:noFill/>
                </a:ln>
                <a:solidFill>
                  <a:srgbClr val="224444"/>
                </a:solidFill>
                <a:effectLst/>
                <a:latin typeface="Consolas" panose="020B0609020204030204" pitchFamily="49" charset="0"/>
                <a:cs typeface="Consolas" panose="020B0609020204030204" pitchFamily="49" charset="0"/>
              </a:rPr>
              <a:t>setTimeout</a:t>
            </a:r>
            <a:r>
              <a:rPr kumimoji="0" lang="en-US" sz="2200" b="0" i="0" u="none" strike="noStrike" cap="none" normalizeH="0" baseline="0" dirty="0">
                <a:ln>
                  <a:noFill/>
                </a:ln>
                <a:solidFill>
                  <a:srgbClr val="000000"/>
                </a:solidFill>
                <a:effectLst/>
                <a:latin typeface="Calibri" panose="020F0502020204030204" pitchFamily="34" charset="0"/>
              </a:rPr>
              <a:t> and </a:t>
            </a:r>
            <a:r>
              <a:rPr kumimoji="0" lang="en-US" sz="2200" b="0" i="0" u="none" strike="noStrike" cap="none" normalizeH="0" baseline="0" dirty="0" err="1">
                <a:ln>
                  <a:noFill/>
                </a:ln>
                <a:solidFill>
                  <a:srgbClr val="224444"/>
                </a:solidFill>
                <a:effectLst/>
                <a:latin typeface="Consolas" panose="020B0609020204030204" pitchFamily="49" charset="0"/>
                <a:cs typeface="Consolas" panose="020B0609020204030204" pitchFamily="49" charset="0"/>
              </a:rPr>
              <a:t>setInterval</a:t>
            </a:r>
            <a:r>
              <a:rPr kumimoji="0" lang="en-US" sz="2200" b="0" i="0" u="none" strike="noStrike" cap="none" normalizeH="0" baseline="0" dirty="0">
                <a:ln>
                  <a:noFill/>
                </a:ln>
                <a:solidFill>
                  <a:srgbClr val="000000"/>
                </a:solidFill>
                <a:effectLst/>
                <a:latin typeface="Calibri" panose="020F0502020204030204" pitchFamily="34" charset="0"/>
              </a:rPr>
              <a:t> return an ID representing the timer</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a:ln>
                  <a:noFill/>
                </a:ln>
                <a:solidFill>
                  <a:srgbClr val="000000"/>
                </a:solidFill>
                <a:effectLst/>
                <a:latin typeface="Calibri" panose="020F0502020204030204" pitchFamily="34" charset="0"/>
              </a:rPr>
              <a:t>this ID can be passed to </a:t>
            </a:r>
            <a:r>
              <a:rPr kumimoji="0" lang="en-US" sz="2200" b="0" i="0" u="none" strike="noStrike" cap="none" normalizeH="0" baseline="0" dirty="0" err="1">
                <a:ln>
                  <a:noFill/>
                </a:ln>
                <a:solidFill>
                  <a:srgbClr val="224444"/>
                </a:solidFill>
                <a:effectLst/>
                <a:latin typeface="Consolas" panose="020B0609020204030204" pitchFamily="49" charset="0"/>
                <a:cs typeface="Consolas" panose="020B0609020204030204" pitchFamily="49" charset="0"/>
              </a:rPr>
              <a:t>clearTimeout</a:t>
            </a:r>
            <a:r>
              <a:rPr kumimoji="0" lang="en-US" sz="2200" b="0" i="0" u="none" strike="noStrike" cap="none" normalizeH="0" baseline="0" dirty="0">
                <a:ln>
                  <a:noFill/>
                </a:ln>
                <a:solidFill>
                  <a:srgbClr val="000000"/>
                </a:solidFill>
                <a:effectLst/>
                <a:latin typeface="Calibri" panose="020F0502020204030204" pitchFamily="34" charset="0"/>
              </a:rPr>
              <a:t>/</a:t>
            </a:r>
            <a:r>
              <a:rPr kumimoji="0" lang="en-US" sz="2200" b="0" i="0" u="none" strike="noStrike" cap="none" normalizeH="0" baseline="0" dirty="0">
                <a:ln>
                  <a:noFill/>
                </a:ln>
                <a:solidFill>
                  <a:srgbClr val="224444"/>
                </a:solidFill>
                <a:effectLst/>
                <a:latin typeface="Consolas" panose="020B0609020204030204" pitchFamily="49" charset="0"/>
                <a:cs typeface="Consolas" panose="020B0609020204030204" pitchFamily="49" charset="0"/>
              </a:rPr>
              <a:t>Interval</a:t>
            </a:r>
            <a:r>
              <a:rPr kumimoji="0" lang="en-US" sz="2200" b="0" i="0" u="none" strike="noStrike" cap="none" normalizeH="0" baseline="0" dirty="0">
                <a:ln>
                  <a:noFill/>
                </a:ln>
                <a:solidFill>
                  <a:srgbClr val="000000"/>
                </a:solidFill>
                <a:effectLst/>
                <a:latin typeface="Calibri" panose="020F0502020204030204" pitchFamily="34" charset="0"/>
              </a:rPr>
              <a:t> later to stop the timer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200" b="0" i="0" u="none" strike="noStrike" cap="none" normalizeH="0" baseline="0" dirty="0">
              <a:ln>
                <a:noFill/>
              </a:ln>
              <a:solidFill>
                <a:schemeClr val="tx1"/>
              </a:solidFill>
              <a:effectLst/>
              <a:latin typeface="Arial" panose="020B0604020202020204" pitchFamily="34" charset="0"/>
            </a:endParaRPr>
          </a:p>
        </p:txBody>
      </p:sp>
      <p:pic>
        <p:nvPicPr>
          <p:cNvPr id="18" name="Picture 3" descr="tim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4372" y="5198510"/>
            <a:ext cx="1874803" cy="16594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078467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rgbClr val="008000"/>
                </a:solidFill>
                <a:latin typeface="Century Gothic"/>
                <a:cs typeface="Century Gothic"/>
              </a:rPr>
              <a:t>setInterval</a:t>
            </a:r>
            <a:endParaRPr lang="en-US" b="1" dirty="0">
              <a:solidFill>
                <a:srgbClr val="008000"/>
              </a:solidFill>
              <a:latin typeface="Century Gothic"/>
              <a:cs typeface="Century Gothic"/>
            </a:endParaRP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328" y="4179094"/>
            <a:ext cx="488975" cy="336567"/>
          </a:xfrm>
          <a:prstGeom prst="rect">
            <a:avLst/>
          </a:prstGeom>
        </p:spPr>
      </p:pic>
      <p:sp>
        <p:nvSpPr>
          <p:cNvPr id="10" name="Rectangle 9"/>
          <p:cNvSpPr/>
          <p:nvPr/>
        </p:nvSpPr>
        <p:spPr>
          <a:xfrm>
            <a:off x="457200" y="1417638"/>
            <a:ext cx="8450868" cy="4247317"/>
          </a:xfrm>
          <a:prstGeom prst="rect">
            <a:avLst/>
          </a:prstGeom>
          <a:solidFill>
            <a:srgbClr val="E5F5FF"/>
          </a:solidFill>
          <a:ln w="19050">
            <a:solidFill>
              <a:schemeClr val="tx1"/>
            </a:solidFill>
          </a:ln>
        </p:spPr>
        <p:txBody>
          <a:bodyPr wrap="square">
            <a:spAutoFit/>
          </a:bodyPr>
          <a:lstStyle/>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timer = null;  </a:t>
            </a:r>
            <a:r>
              <a:rPr lang="en-US" dirty="0">
                <a:solidFill>
                  <a:srgbClr val="00B050"/>
                </a:solidFill>
                <a:latin typeface="Courier New" panose="02070309020205020404" pitchFamily="49" charset="0"/>
                <a:cs typeface="Courier New" panose="02070309020205020404" pitchFamily="49" charset="0"/>
              </a:rPr>
              <a:t>// stores ID of interval timer</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function delayMsg2() {</a:t>
            </a:r>
          </a:p>
          <a:p>
            <a:r>
              <a:rPr lang="en-US" dirty="0">
                <a:latin typeface="Courier New" panose="02070309020205020404" pitchFamily="49" charset="0"/>
                <a:cs typeface="Courier New" panose="02070309020205020404" pitchFamily="49" charset="0"/>
              </a:rPr>
              <a:t>  if (timer === null) {</a:t>
            </a:r>
          </a:p>
          <a:p>
            <a:r>
              <a:rPr lang="en-US" dirty="0">
                <a:latin typeface="Courier New" panose="02070309020205020404" pitchFamily="49" charset="0"/>
                <a:cs typeface="Courier New" panose="02070309020205020404" pitchFamily="49" charset="0"/>
              </a:rPr>
              <a:t>    timer = </a:t>
            </a:r>
            <a:r>
              <a:rPr lang="en-US" dirty="0" err="1">
                <a:latin typeface="Courier New" panose="02070309020205020404" pitchFamily="49" charset="0"/>
                <a:cs typeface="Courier New" panose="02070309020205020404" pitchFamily="49" charset="0"/>
              </a:rPr>
              <a:t>setInterval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rudy</a:t>
            </a:r>
            <a:r>
              <a:rPr lang="en-US" dirty="0">
                <a:latin typeface="Courier New" panose="02070309020205020404" pitchFamily="49" charset="0"/>
                <a:cs typeface="Courier New" panose="02070309020205020404" pitchFamily="49" charset="0"/>
              </a:rPr>
              <a:t>, 1000);</a:t>
            </a:r>
          </a:p>
          <a:p>
            <a:r>
              <a:rPr lang="en-US" dirty="0">
                <a:latin typeface="Courier New" panose="02070309020205020404" pitchFamily="49" charset="0"/>
                <a:cs typeface="Courier New" panose="02070309020205020404" pitchFamily="49" charset="0"/>
              </a:rPr>
              <a:t>  } else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clearInterval</a:t>
            </a:r>
            <a:r>
              <a:rPr lang="en-US" dirty="0">
                <a:latin typeface="Courier New" panose="02070309020205020404" pitchFamily="49" charset="0"/>
                <a:cs typeface="Courier New" panose="02070309020205020404" pitchFamily="49" charset="0"/>
              </a:rPr>
              <a:t>(timer);</a:t>
            </a:r>
          </a:p>
          <a:p>
            <a:r>
              <a:rPr lang="en-US" dirty="0">
                <a:latin typeface="Courier New" panose="02070309020205020404" pitchFamily="49" charset="0"/>
                <a:cs typeface="Courier New" panose="02070309020205020404" pitchFamily="49" charset="0"/>
              </a:rPr>
              <a:t>    timer = null;</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function </a:t>
            </a:r>
            <a:r>
              <a:rPr lang="en-US" dirty="0" err="1">
                <a:latin typeface="Courier New" panose="02070309020205020404" pitchFamily="49" charset="0"/>
                <a:cs typeface="Courier New" panose="02070309020205020404" pitchFamily="49" charset="0"/>
              </a:rPr>
              <a:t>rudy</a:t>
            </a:r>
            <a:r>
              <a:rPr lang="en-US" dirty="0">
                <a:latin typeface="Courier New" panose="02070309020205020404" pitchFamily="49" charset="0"/>
                <a:cs typeface="Courier New" panose="02070309020205020404" pitchFamily="49" charset="0"/>
              </a:rPr>
              <a:t>() {   </a:t>
            </a:r>
            <a:r>
              <a:rPr lang="en-US" dirty="0">
                <a:solidFill>
                  <a:srgbClr val="00B050"/>
                </a:solidFill>
                <a:latin typeface="Courier New" panose="02070309020205020404" pitchFamily="49" charset="0"/>
                <a:cs typeface="Courier New" panose="02070309020205020404" pitchFamily="49" charset="0"/>
              </a:rPr>
              <a:t>// called each time the timer goes off</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document.getElementById</a:t>
            </a:r>
            <a:r>
              <a:rPr lang="en-US" dirty="0">
                <a:latin typeface="Courier New" panose="02070309020205020404" pitchFamily="49" charset="0"/>
                <a:cs typeface="Courier New" panose="02070309020205020404" pitchFamily="49" charset="0"/>
              </a:rPr>
              <a:t>("output").</a:t>
            </a:r>
            <a:r>
              <a:rPr lang="en-US" dirty="0" err="1">
                <a:latin typeface="Courier New" panose="02070309020205020404" pitchFamily="49" charset="0"/>
                <a:cs typeface="Courier New" panose="02070309020205020404" pitchFamily="49" charset="0"/>
              </a:rPr>
              <a:t>innerHTML</a:t>
            </a:r>
            <a:r>
              <a:rPr lang="en-US" dirty="0">
                <a:latin typeface="Courier New" panose="02070309020205020404" pitchFamily="49" charset="0"/>
                <a:cs typeface="Courier New" panose="02070309020205020404" pitchFamily="49" charset="0"/>
              </a:rPr>
              <a:t> += " Rudy!";</a:t>
            </a:r>
          </a:p>
          <a:p>
            <a:r>
              <a:rPr lang="en-US" dirty="0">
                <a:latin typeface="Courier New" panose="02070309020205020404" pitchFamily="49" charset="0"/>
                <a:cs typeface="Courier New" panose="02070309020205020404" pitchFamily="49" charset="0"/>
              </a:rPr>
              <a:t>}                                                                    </a:t>
            </a:r>
            <a:r>
              <a:rPr lang="en-US" b="1" dirty="0">
                <a:solidFill>
                  <a:schemeClr val="bg1">
                    <a:lumMod val="65000"/>
                  </a:schemeClr>
                </a:solidFill>
                <a:latin typeface="Courier New" panose="02070309020205020404" pitchFamily="49" charset="0"/>
                <a:cs typeface="Courier New" panose="02070309020205020404" pitchFamily="49" charset="0"/>
              </a:rPr>
              <a:t>JS</a:t>
            </a:r>
          </a:p>
        </p:txBody>
      </p:sp>
      <p:sp>
        <p:nvSpPr>
          <p:cNvPr id="11" name="Rectangle 10"/>
          <p:cNvSpPr/>
          <p:nvPr/>
        </p:nvSpPr>
        <p:spPr>
          <a:xfrm>
            <a:off x="457200" y="5934672"/>
            <a:ext cx="8450868" cy="646331"/>
          </a:xfrm>
          <a:prstGeom prst="rect">
            <a:avLst/>
          </a:prstGeom>
          <a:ln w="19050">
            <a:solidFill>
              <a:schemeClr val="tx1"/>
            </a:solidFill>
          </a:ln>
        </p:spPr>
        <p:txBody>
          <a:bodyPr wrap="square">
            <a:spAutoFit/>
          </a:bodyPr>
          <a:lstStyle/>
          <a:p>
            <a:r>
              <a:rPr lang="en-US" b="1" dirty="0">
                <a:solidFill>
                  <a:schemeClr val="bg1">
                    <a:lumMod val="65000"/>
                  </a:schemeClr>
                </a:solidFill>
                <a:latin typeface="Courier New" panose="02070309020205020404" pitchFamily="49" charset="0"/>
                <a:cs typeface="Courier New" panose="02070309020205020404" pitchFamily="49" charset="0"/>
              </a:rPr>
              <a:t>                                                                  output</a:t>
            </a:r>
            <a:endParaRPr lang="en-US"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895" y="5989155"/>
            <a:ext cx="946199" cy="260363"/>
          </a:xfrm>
          <a:prstGeom prst="rect">
            <a:avLst/>
          </a:prstGeom>
        </p:spPr>
      </p:pic>
    </p:spTree>
    <p:extLst>
      <p:ext uri="{BB962C8B-B14F-4D97-AF65-F5344CB8AC3E}">
        <p14:creationId xmlns:p14="http://schemas.microsoft.com/office/powerpoint/2010/main" val="1539793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8000"/>
                </a:solidFill>
                <a:latin typeface="Century Gothic"/>
                <a:cs typeface="Century Gothic"/>
              </a:rPr>
              <a:t>JavaScript event</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graphicFrame>
        <p:nvGraphicFramePr>
          <p:cNvPr id="7" name="Table 6"/>
          <p:cNvGraphicFramePr>
            <a:graphicFrameLocks noGrp="1"/>
          </p:cNvGraphicFramePr>
          <p:nvPr>
            <p:extLst>
              <p:ext uri="{D42A27DB-BD31-4B8C-83A1-F6EECF244321}">
                <p14:modId xmlns:p14="http://schemas.microsoft.com/office/powerpoint/2010/main" val="2613042372"/>
              </p:ext>
            </p:extLst>
          </p:nvPr>
        </p:nvGraphicFramePr>
        <p:xfrm>
          <a:off x="0" y="1754051"/>
          <a:ext cx="9144002" cy="2055710"/>
        </p:xfrm>
        <a:graphic>
          <a:graphicData uri="http://schemas.openxmlformats.org/drawingml/2006/table">
            <a:tbl>
              <a:tblPr/>
              <a:tblGrid>
                <a:gridCol w="1306286">
                  <a:extLst>
                    <a:ext uri="{9D8B030D-6E8A-4147-A177-3AD203B41FA5}">
                      <a16:colId xmlns:a16="http://schemas.microsoft.com/office/drawing/2014/main" val="20000"/>
                    </a:ext>
                  </a:extLst>
                </a:gridCol>
                <a:gridCol w="1306286">
                  <a:extLst>
                    <a:ext uri="{9D8B030D-6E8A-4147-A177-3AD203B41FA5}">
                      <a16:colId xmlns:a16="http://schemas.microsoft.com/office/drawing/2014/main" val="20001"/>
                    </a:ext>
                  </a:extLst>
                </a:gridCol>
                <a:gridCol w="1306286">
                  <a:extLst>
                    <a:ext uri="{9D8B030D-6E8A-4147-A177-3AD203B41FA5}">
                      <a16:colId xmlns:a16="http://schemas.microsoft.com/office/drawing/2014/main" val="20002"/>
                    </a:ext>
                  </a:extLst>
                </a:gridCol>
                <a:gridCol w="1306286">
                  <a:extLst>
                    <a:ext uri="{9D8B030D-6E8A-4147-A177-3AD203B41FA5}">
                      <a16:colId xmlns:a16="http://schemas.microsoft.com/office/drawing/2014/main" val="20003"/>
                    </a:ext>
                  </a:extLst>
                </a:gridCol>
                <a:gridCol w="1306286">
                  <a:extLst>
                    <a:ext uri="{9D8B030D-6E8A-4147-A177-3AD203B41FA5}">
                      <a16:colId xmlns:a16="http://schemas.microsoft.com/office/drawing/2014/main" val="20004"/>
                    </a:ext>
                  </a:extLst>
                </a:gridCol>
                <a:gridCol w="1306286">
                  <a:extLst>
                    <a:ext uri="{9D8B030D-6E8A-4147-A177-3AD203B41FA5}">
                      <a16:colId xmlns:a16="http://schemas.microsoft.com/office/drawing/2014/main" val="20005"/>
                    </a:ext>
                  </a:extLst>
                </a:gridCol>
                <a:gridCol w="1306286">
                  <a:extLst>
                    <a:ext uri="{9D8B030D-6E8A-4147-A177-3AD203B41FA5}">
                      <a16:colId xmlns:a16="http://schemas.microsoft.com/office/drawing/2014/main" val="20006"/>
                    </a:ext>
                  </a:extLst>
                </a:gridCol>
              </a:tblGrid>
              <a:tr h="627620">
                <a:tc>
                  <a:txBody>
                    <a:bodyPr/>
                    <a:lstStyle/>
                    <a:p>
                      <a:pPr fontAlgn="t"/>
                      <a:r>
                        <a:rPr lang="en-US" sz="1800" dirty="0">
                          <a:effectLst/>
                        </a:rPr>
                        <a:t>abort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1800">
                          <a:effectLst/>
                        </a:rPr>
                        <a:t>blur</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1800">
                          <a:effectLst/>
                        </a:rPr>
                        <a:t>change</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1800">
                          <a:effectLst/>
                        </a:rPr>
                        <a:t>click</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1800">
                          <a:effectLst/>
                        </a:rPr>
                        <a:t>dblclick</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1800">
                          <a:effectLst/>
                        </a:rPr>
                        <a:t>error</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1800">
                          <a:effectLst/>
                        </a:rPr>
                        <a:t>focus</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714045">
                <a:tc>
                  <a:txBody>
                    <a:bodyPr/>
                    <a:lstStyle/>
                    <a:p>
                      <a:pPr fontAlgn="t"/>
                      <a:r>
                        <a:rPr lang="en-US" sz="1800">
                          <a:effectLst/>
                        </a:rPr>
                        <a:t>keydown</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1800">
                          <a:effectLst/>
                        </a:rPr>
                        <a:t>keypress</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1800">
                          <a:effectLst/>
                        </a:rPr>
                        <a:t>keyup</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1800">
                          <a:effectLst/>
                        </a:rPr>
                        <a:t>load</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1800">
                          <a:effectLst/>
                        </a:rPr>
                        <a:t>mousedown</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1800" dirty="0" err="1">
                          <a:effectLst/>
                        </a:rPr>
                        <a:t>mousemove</a:t>
                      </a:r>
                      <a:endParaRPr lang="en-US" sz="1800" dirty="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1800">
                          <a:effectLst/>
                        </a:rPr>
                        <a:t>mouseout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714045">
                <a:tc>
                  <a:txBody>
                    <a:bodyPr/>
                    <a:lstStyle/>
                    <a:p>
                      <a:pPr fontAlgn="t"/>
                      <a:r>
                        <a:rPr lang="en-US" sz="1800" dirty="0" err="1">
                          <a:effectLst/>
                        </a:rPr>
                        <a:t>mouseover</a:t>
                      </a:r>
                      <a:endParaRPr lang="en-US" sz="1800" dirty="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1800">
                          <a:effectLst/>
                        </a:rPr>
                        <a:t>mouseup</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1800">
                          <a:effectLst/>
                        </a:rPr>
                        <a:t>reset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1800">
                          <a:effectLst/>
                        </a:rPr>
                        <a:t>resize</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1800">
                          <a:effectLst/>
                        </a:rPr>
                        <a:t>select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1800">
                          <a:effectLst/>
                        </a:rPr>
                        <a:t>submit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1800" dirty="0">
                          <a:effectLst/>
                        </a:rPr>
                        <a:t>unload</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8" name="Rectangle 1"/>
          <p:cNvSpPr>
            <a:spLocks noChangeArrowheads="1"/>
          </p:cNvSpPr>
          <p:nvPr/>
        </p:nvSpPr>
        <p:spPr bwMode="auto">
          <a:xfrm>
            <a:off x="-10043" y="4676521"/>
            <a:ext cx="7877131" cy="159751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79350" tIns="0" rIns="0" bIns="11902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a:ln>
                  <a:noFill/>
                </a:ln>
                <a:solidFill>
                  <a:srgbClr val="000000"/>
                </a:solidFill>
                <a:effectLst/>
                <a:latin typeface="Calibri" panose="020F0502020204030204" pitchFamily="34" charset="0"/>
              </a:rPr>
              <a:t>the </a:t>
            </a:r>
            <a:r>
              <a:rPr kumimoji="0" lang="en-US" sz="2400" b="0" i="0" u="none" strike="noStrike" cap="none" normalizeH="0" baseline="0" dirty="0">
                <a:ln>
                  <a:noFill/>
                </a:ln>
                <a:solidFill>
                  <a:srgbClr val="224444"/>
                </a:solidFill>
                <a:effectLst/>
                <a:latin typeface="Consolas" panose="020B0609020204030204" pitchFamily="49" charset="0"/>
                <a:cs typeface="Consolas" panose="020B0609020204030204" pitchFamily="49" charset="0"/>
              </a:rPr>
              <a:t>click</a:t>
            </a:r>
            <a:r>
              <a:rPr kumimoji="0" lang="en-US" sz="2400" b="0" i="0" u="none" strike="noStrike" cap="none" normalizeH="0" baseline="0" dirty="0">
                <a:ln>
                  <a:noFill/>
                </a:ln>
                <a:solidFill>
                  <a:srgbClr val="000000"/>
                </a:solidFill>
                <a:effectLst/>
                <a:latin typeface="Calibri" panose="020F0502020204030204" pitchFamily="34" charset="0"/>
              </a:rPr>
              <a:t> event (</a:t>
            </a:r>
            <a:r>
              <a:rPr kumimoji="0" lang="en-US" sz="2400" b="0" i="0" u="none" strike="noStrike" cap="none" normalizeH="0" baseline="0" dirty="0" err="1">
                <a:ln>
                  <a:noFill/>
                </a:ln>
                <a:solidFill>
                  <a:srgbClr val="224444"/>
                </a:solidFill>
                <a:effectLst/>
                <a:latin typeface="Consolas" panose="020B0609020204030204" pitchFamily="49" charset="0"/>
                <a:cs typeface="Consolas" panose="020B0609020204030204" pitchFamily="49" charset="0"/>
              </a:rPr>
              <a:t>onclick</a:t>
            </a:r>
            <a:r>
              <a:rPr kumimoji="0" lang="en-US" sz="2400" b="0" i="0" u="none" strike="noStrike" cap="none" normalizeH="0" baseline="0" dirty="0">
                <a:ln>
                  <a:noFill/>
                </a:ln>
                <a:solidFill>
                  <a:srgbClr val="000000"/>
                </a:solidFill>
                <a:effectLst/>
                <a:latin typeface="Calibri" panose="020F0502020204030204" pitchFamily="34" charset="0"/>
              </a:rPr>
              <a:t>) is just one of many events that </a:t>
            </a:r>
          </a:p>
          <a:p>
            <a:pPr marR="0" lvl="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a:ln>
                  <a:noFill/>
                </a:ln>
                <a:solidFill>
                  <a:srgbClr val="000000"/>
                </a:solidFill>
                <a:effectLst/>
                <a:latin typeface="Calibri" panose="020F0502020204030204" pitchFamily="34" charset="0"/>
              </a:rPr>
              <a:t>    can be handled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3272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8000"/>
                </a:solidFill>
                <a:latin typeface="Century Gothic"/>
                <a:cs typeface="Century Gothic"/>
              </a:rPr>
              <a:t>The event object</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9" name="Rectangle 8"/>
          <p:cNvSpPr/>
          <p:nvPr/>
        </p:nvSpPr>
        <p:spPr>
          <a:xfrm>
            <a:off x="203652" y="1648772"/>
            <a:ext cx="8669907" cy="1323439"/>
          </a:xfrm>
          <a:prstGeom prst="rect">
            <a:avLst/>
          </a:prstGeom>
          <a:solidFill>
            <a:srgbClr val="F3FAFF"/>
          </a:solidFill>
          <a:ln w="19050">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function name(event) {</a:t>
            </a:r>
          </a:p>
          <a:p>
            <a:r>
              <a:rPr lang="en-US" sz="2000" dirty="0">
                <a:latin typeface="Courier New" panose="02070309020205020404" pitchFamily="49" charset="0"/>
                <a:cs typeface="Courier New" panose="02070309020205020404" pitchFamily="49" charset="0"/>
              </a:rPr>
              <a:t>  </a:t>
            </a:r>
            <a:r>
              <a:rPr lang="en-US" sz="2000" dirty="0">
                <a:solidFill>
                  <a:srgbClr val="00B050"/>
                </a:solidFill>
                <a:latin typeface="Courier New" panose="02070309020205020404" pitchFamily="49" charset="0"/>
                <a:cs typeface="Courier New" panose="02070309020205020404" pitchFamily="49" charset="0"/>
              </a:rPr>
              <a:t>// an event handler function ...</a:t>
            </a:r>
          </a:p>
          <a:p>
            <a:r>
              <a:rPr lang="en-US" sz="2000" dirty="0">
                <a:latin typeface="Courier New" panose="02070309020205020404" pitchFamily="49" charset="0"/>
                <a:cs typeface="Courier New" panose="02070309020205020404" pitchFamily="49" charset="0"/>
              </a:rPr>
              <a:t>}                                                             </a:t>
            </a:r>
            <a:r>
              <a:rPr lang="en-US" sz="2000" b="1" dirty="0">
                <a:solidFill>
                  <a:schemeClr val="bg1">
                    <a:lumMod val="65000"/>
                  </a:schemeClr>
                </a:solidFill>
                <a:latin typeface="Courier New" panose="02070309020205020404" pitchFamily="49" charset="0"/>
                <a:cs typeface="Courier New" panose="02070309020205020404" pitchFamily="49" charset="0"/>
              </a:rPr>
              <a:t>JS</a:t>
            </a:r>
          </a:p>
        </p:txBody>
      </p:sp>
      <p:sp>
        <p:nvSpPr>
          <p:cNvPr id="10" name="Rectangle 9"/>
          <p:cNvSpPr/>
          <p:nvPr/>
        </p:nvSpPr>
        <p:spPr>
          <a:xfrm>
            <a:off x="203652" y="3642080"/>
            <a:ext cx="8669907" cy="707886"/>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0000"/>
                </a:solidFill>
                <a:latin typeface="Calibri" panose="020F0502020204030204" pitchFamily="34" charset="0"/>
              </a:rPr>
              <a:t>Event handlers can accept an optional parameter to represent the event that is occurring. Event objects have the following properties / methods:</a:t>
            </a:r>
            <a:endParaRPr lang="en-US" sz="2000" b="0" i="0" dirty="0">
              <a:solidFill>
                <a:srgbClr val="000000"/>
              </a:solidFill>
              <a:effectLst/>
              <a:latin typeface="Calibri" panose="020F050202020403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134885429"/>
              </p:ext>
            </p:extLst>
          </p:nvPr>
        </p:nvGraphicFramePr>
        <p:xfrm>
          <a:off x="740064" y="4610100"/>
          <a:ext cx="7822095" cy="1422400"/>
        </p:xfrm>
        <a:graphic>
          <a:graphicData uri="http://schemas.openxmlformats.org/drawingml/2006/table">
            <a:tbl>
              <a:tblPr/>
              <a:tblGrid>
                <a:gridCol w="1797960">
                  <a:extLst>
                    <a:ext uri="{9D8B030D-6E8A-4147-A177-3AD203B41FA5}">
                      <a16:colId xmlns:a16="http://schemas.microsoft.com/office/drawing/2014/main" val="20000"/>
                    </a:ext>
                  </a:extLst>
                </a:gridCol>
                <a:gridCol w="6024135">
                  <a:extLst>
                    <a:ext uri="{9D8B030D-6E8A-4147-A177-3AD203B41FA5}">
                      <a16:colId xmlns:a16="http://schemas.microsoft.com/office/drawing/2014/main" val="20001"/>
                    </a:ext>
                  </a:extLst>
                </a:gridCol>
              </a:tblGrid>
              <a:tr h="0">
                <a:tc>
                  <a:txBody>
                    <a:bodyPr/>
                    <a:lstStyle/>
                    <a:p>
                      <a:pPr fontAlgn="t"/>
                      <a:r>
                        <a:rPr lang="en-US" sz="2000" b="1" dirty="0">
                          <a:effectLst/>
                        </a:rPr>
                        <a:t>property name</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b="1" dirty="0">
                          <a:effectLst/>
                        </a:rPr>
                        <a:t>description</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pPr fontAlgn="t"/>
                      <a:r>
                        <a:rPr lang="en-US" sz="2000">
                          <a:effectLst/>
                        </a:rPr>
                        <a:t>type</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dirty="0">
                          <a:effectLst/>
                        </a:rPr>
                        <a:t>what kind of event, such as "click" or "</a:t>
                      </a:r>
                      <a:r>
                        <a:rPr lang="en-US" sz="2000" dirty="0" err="1">
                          <a:effectLst/>
                        </a:rPr>
                        <a:t>mousedown</a:t>
                      </a:r>
                      <a:r>
                        <a:rPr lang="en-US" sz="2000" dirty="0">
                          <a:effectLst/>
                        </a:rPr>
                        <a: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fontAlgn="t"/>
                      <a:r>
                        <a:rPr lang="en-US" sz="2000">
                          <a:effectLst/>
                        </a:rPr>
                        <a:t>target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dirty="0">
                          <a:effectLst/>
                        </a:rPr>
                        <a:t>the element on which the event occurred</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fontAlgn="t"/>
                      <a:r>
                        <a:rPr lang="en-US" sz="2000">
                          <a:effectLst/>
                        </a:rPr>
                        <a:t>timeStamp</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dirty="0">
                          <a:effectLst/>
                        </a:rPr>
                        <a:t>when the event occurred</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86094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8000"/>
                </a:solidFill>
                <a:latin typeface="Century Gothic"/>
                <a:cs typeface="Century Gothic"/>
              </a:rPr>
              <a:t>Mouse events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graphicFrame>
        <p:nvGraphicFramePr>
          <p:cNvPr id="8" name="Table 7"/>
          <p:cNvGraphicFramePr>
            <a:graphicFrameLocks noGrp="1"/>
          </p:cNvGraphicFramePr>
          <p:nvPr>
            <p:extLst>
              <p:ext uri="{D42A27DB-BD31-4B8C-83A1-F6EECF244321}">
                <p14:modId xmlns:p14="http://schemas.microsoft.com/office/powerpoint/2010/main" val="2121675727"/>
              </p:ext>
            </p:extLst>
          </p:nvPr>
        </p:nvGraphicFramePr>
        <p:xfrm>
          <a:off x="683672" y="2016678"/>
          <a:ext cx="7828376" cy="1422400"/>
        </p:xfrm>
        <a:graphic>
          <a:graphicData uri="http://schemas.openxmlformats.org/drawingml/2006/table">
            <a:tbl>
              <a:tblPr/>
              <a:tblGrid>
                <a:gridCol w="1576663">
                  <a:extLst>
                    <a:ext uri="{9D8B030D-6E8A-4147-A177-3AD203B41FA5}">
                      <a16:colId xmlns:a16="http://schemas.microsoft.com/office/drawing/2014/main" val="20000"/>
                    </a:ext>
                  </a:extLst>
                </a:gridCol>
                <a:gridCol w="6251713">
                  <a:extLst>
                    <a:ext uri="{9D8B030D-6E8A-4147-A177-3AD203B41FA5}">
                      <a16:colId xmlns:a16="http://schemas.microsoft.com/office/drawing/2014/main" val="20001"/>
                    </a:ext>
                  </a:extLst>
                </a:gridCol>
              </a:tblGrid>
              <a:tr h="0">
                <a:tc>
                  <a:txBody>
                    <a:bodyPr/>
                    <a:lstStyle/>
                    <a:p>
                      <a:pPr fontAlgn="t"/>
                      <a:r>
                        <a:rPr lang="en-US" sz="2000" dirty="0">
                          <a:solidFill>
                            <a:srgbClr val="335177"/>
                          </a:solidFill>
                          <a:effectLst/>
                          <a:hlinkClick r:id="rId3"/>
                        </a:rPr>
                        <a:t>click</a:t>
                      </a:r>
                      <a:endParaRPr lang="en-US" sz="2000" dirty="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dirty="0">
                          <a:effectLst/>
                        </a:rPr>
                        <a:t>user presses/releases mouse button on the element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pPr fontAlgn="t"/>
                      <a:r>
                        <a:rPr lang="en-US" sz="2000">
                          <a:solidFill>
                            <a:srgbClr val="335177"/>
                          </a:solidFill>
                          <a:effectLst/>
                          <a:hlinkClick r:id="rId4"/>
                        </a:rPr>
                        <a:t>dblclick</a:t>
                      </a:r>
                      <a:endParaRPr lang="en-US" sz="200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dirty="0">
                          <a:effectLst/>
                        </a:rPr>
                        <a:t>user presses/releases mouse button twice on the element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31845">
                <a:tc>
                  <a:txBody>
                    <a:bodyPr/>
                    <a:lstStyle/>
                    <a:p>
                      <a:pPr fontAlgn="t"/>
                      <a:r>
                        <a:rPr lang="en-US" sz="2000" dirty="0">
                          <a:solidFill>
                            <a:srgbClr val="335177"/>
                          </a:solidFill>
                          <a:effectLst/>
                          <a:hlinkClick r:id="rId5"/>
                        </a:rPr>
                        <a:t>mousedown</a:t>
                      </a:r>
                      <a:endParaRPr lang="en-US" sz="2000" dirty="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a:effectLst/>
                        </a:rPr>
                        <a:t>user presses down mouse button on the element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fontAlgn="t"/>
                      <a:r>
                        <a:rPr lang="en-US" sz="2000">
                          <a:solidFill>
                            <a:srgbClr val="335177"/>
                          </a:solidFill>
                          <a:effectLst/>
                          <a:hlinkClick r:id="rId6"/>
                        </a:rPr>
                        <a:t>mouseup</a:t>
                      </a:r>
                      <a:endParaRPr lang="en-US" sz="200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dirty="0">
                          <a:effectLst/>
                        </a:rPr>
                        <a:t>user releases mouse button on the element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2" name="Rectangle 11"/>
          <p:cNvSpPr/>
          <p:nvPr/>
        </p:nvSpPr>
        <p:spPr>
          <a:xfrm>
            <a:off x="3651404" y="3641899"/>
            <a:ext cx="1101584" cy="461665"/>
          </a:xfrm>
          <a:prstGeom prst="rect">
            <a:avLst/>
          </a:prstGeom>
        </p:spPr>
        <p:txBody>
          <a:bodyPr wrap="none">
            <a:spAutoFit/>
          </a:bodyPr>
          <a:lstStyle/>
          <a:p>
            <a:r>
              <a:rPr lang="en-US" sz="2400" dirty="0">
                <a:solidFill>
                  <a:srgbClr val="000000"/>
                </a:solidFill>
                <a:latin typeface="Calibri" panose="020F0502020204030204" pitchFamily="34" charset="0"/>
              </a:rPr>
              <a:t>clicking</a:t>
            </a:r>
            <a:endParaRPr lang="en-US" sz="2400" dirty="0"/>
          </a:p>
        </p:txBody>
      </p:sp>
      <p:graphicFrame>
        <p:nvGraphicFramePr>
          <p:cNvPr id="13" name="Table 12"/>
          <p:cNvGraphicFramePr>
            <a:graphicFrameLocks noGrp="1"/>
          </p:cNvGraphicFramePr>
          <p:nvPr>
            <p:extLst>
              <p:ext uri="{D42A27DB-BD31-4B8C-83A1-F6EECF244321}">
                <p14:modId xmlns:p14="http://schemas.microsoft.com/office/powerpoint/2010/main" val="2721288465"/>
              </p:ext>
            </p:extLst>
          </p:nvPr>
        </p:nvGraphicFramePr>
        <p:xfrm>
          <a:off x="683672" y="4514932"/>
          <a:ext cx="7719046" cy="1066800"/>
        </p:xfrm>
        <a:graphic>
          <a:graphicData uri="http://schemas.openxmlformats.org/drawingml/2006/table">
            <a:tbl>
              <a:tblPr/>
              <a:tblGrid>
                <a:gridCol w="1564391">
                  <a:extLst>
                    <a:ext uri="{9D8B030D-6E8A-4147-A177-3AD203B41FA5}">
                      <a16:colId xmlns:a16="http://schemas.microsoft.com/office/drawing/2014/main" val="20000"/>
                    </a:ext>
                  </a:extLst>
                </a:gridCol>
                <a:gridCol w="6154655">
                  <a:extLst>
                    <a:ext uri="{9D8B030D-6E8A-4147-A177-3AD203B41FA5}">
                      <a16:colId xmlns:a16="http://schemas.microsoft.com/office/drawing/2014/main" val="20001"/>
                    </a:ext>
                  </a:extLst>
                </a:gridCol>
              </a:tblGrid>
              <a:tr h="0">
                <a:tc>
                  <a:txBody>
                    <a:bodyPr/>
                    <a:lstStyle/>
                    <a:p>
                      <a:pPr fontAlgn="t"/>
                      <a:r>
                        <a:rPr lang="en-US" sz="2000" dirty="0" err="1">
                          <a:solidFill>
                            <a:srgbClr val="335177"/>
                          </a:solidFill>
                          <a:effectLst/>
                          <a:hlinkClick r:id="rId7"/>
                        </a:rPr>
                        <a:t>mouseover</a:t>
                      </a:r>
                      <a:endParaRPr lang="en-US" sz="2000" dirty="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dirty="0">
                          <a:effectLst/>
                        </a:rPr>
                        <a:t>mouse cursor enters the element's box</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pPr fontAlgn="t"/>
                      <a:r>
                        <a:rPr lang="en-US" sz="2000">
                          <a:solidFill>
                            <a:srgbClr val="335177"/>
                          </a:solidFill>
                          <a:effectLst/>
                          <a:hlinkClick r:id="rId8"/>
                        </a:rPr>
                        <a:t>mouseout</a:t>
                      </a:r>
                      <a:endParaRPr lang="en-US" sz="200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a:effectLst/>
                        </a:rPr>
                        <a:t>mouse cursor exits the element's box</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fontAlgn="t"/>
                      <a:r>
                        <a:rPr lang="en-US" sz="2000" dirty="0" err="1">
                          <a:solidFill>
                            <a:srgbClr val="335177"/>
                          </a:solidFill>
                          <a:effectLst/>
                          <a:hlinkClick r:id="rId9"/>
                        </a:rPr>
                        <a:t>mousemove</a:t>
                      </a:r>
                      <a:endParaRPr lang="en-US" sz="2000" dirty="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dirty="0">
                          <a:effectLst/>
                        </a:rPr>
                        <a:t>mouse cursor moves around within the element's box</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4" name="Rectangle 13"/>
          <p:cNvSpPr/>
          <p:nvPr/>
        </p:nvSpPr>
        <p:spPr>
          <a:xfrm>
            <a:off x="3651404" y="5801667"/>
            <a:ext cx="1541576" cy="461665"/>
          </a:xfrm>
          <a:prstGeom prst="rect">
            <a:avLst/>
          </a:prstGeom>
        </p:spPr>
        <p:txBody>
          <a:bodyPr wrap="none">
            <a:spAutoFit/>
          </a:bodyPr>
          <a:lstStyle/>
          <a:p>
            <a:r>
              <a:rPr lang="en-US" sz="2400" dirty="0">
                <a:solidFill>
                  <a:srgbClr val="000000"/>
                </a:solidFill>
                <a:latin typeface="Calibri" panose="020F0502020204030204" pitchFamily="34" charset="0"/>
              </a:rPr>
              <a:t>movement</a:t>
            </a:r>
            <a:endParaRPr lang="en-US" sz="2400" dirty="0"/>
          </a:p>
        </p:txBody>
      </p:sp>
    </p:spTree>
    <p:extLst>
      <p:ext uri="{BB962C8B-B14F-4D97-AF65-F5344CB8AC3E}">
        <p14:creationId xmlns:p14="http://schemas.microsoft.com/office/powerpoint/2010/main" val="3384161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8000"/>
                </a:solidFill>
                <a:latin typeface="Century Gothic"/>
                <a:cs typeface="Century Gothic"/>
              </a:rPr>
              <a:t>Mouse events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9" name="Rectangle 1"/>
          <p:cNvSpPr>
            <a:spLocks noChangeArrowheads="1"/>
          </p:cNvSpPr>
          <p:nvPr/>
        </p:nvSpPr>
        <p:spPr bwMode="auto">
          <a:xfrm>
            <a:off x="1097280" y="1537748"/>
            <a:ext cx="7155229" cy="43088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Calibri" panose="020F0502020204030204" pitchFamily="34" charset="0"/>
              </a:rPr>
              <a:t>The </a:t>
            </a:r>
            <a:r>
              <a:rPr kumimoji="0" lang="en-US" sz="2200" b="0" i="0" u="none" strike="noStrike" cap="none" normalizeH="0" baseline="0" dirty="0">
                <a:ln>
                  <a:noFill/>
                </a:ln>
                <a:solidFill>
                  <a:srgbClr val="224444"/>
                </a:solidFill>
                <a:effectLst/>
                <a:latin typeface="Consolas" panose="020B0609020204030204" pitchFamily="49" charset="0"/>
                <a:cs typeface="Consolas" panose="020B0609020204030204" pitchFamily="49" charset="0"/>
              </a:rPr>
              <a:t>event</a:t>
            </a:r>
            <a:r>
              <a:rPr kumimoji="0" lang="en-US" sz="2200" b="0" i="0" u="none" strike="noStrike" cap="none" normalizeH="0" baseline="0" dirty="0">
                <a:ln>
                  <a:noFill/>
                </a:ln>
                <a:solidFill>
                  <a:srgbClr val="000000"/>
                </a:solidFill>
                <a:effectLst/>
                <a:latin typeface="Calibri" panose="020F0502020204030204" pitchFamily="34" charset="0"/>
              </a:rPr>
              <a:t> passed to a mouse handler has these properties:</a:t>
            </a:r>
            <a:r>
              <a:rPr kumimoji="0" lang="en-US" sz="2200" b="0" i="0" u="none" strike="noStrike" cap="none" normalizeH="0" baseline="0" dirty="0">
                <a:ln>
                  <a:noFill/>
                </a:ln>
                <a:solidFill>
                  <a:schemeClr val="tx1"/>
                </a:solidFill>
                <a:effectLst/>
              </a:rPr>
              <a:t> </a:t>
            </a:r>
          </a:p>
        </p:txBody>
      </p:sp>
      <p:graphicFrame>
        <p:nvGraphicFramePr>
          <p:cNvPr id="10" name="Table 9"/>
          <p:cNvGraphicFramePr>
            <a:graphicFrameLocks noGrp="1"/>
          </p:cNvGraphicFramePr>
          <p:nvPr>
            <p:extLst>
              <p:ext uri="{D42A27DB-BD31-4B8C-83A1-F6EECF244321}">
                <p14:modId xmlns:p14="http://schemas.microsoft.com/office/powerpoint/2010/main" val="339956480"/>
              </p:ext>
            </p:extLst>
          </p:nvPr>
        </p:nvGraphicFramePr>
        <p:xfrm>
          <a:off x="440982" y="2685554"/>
          <a:ext cx="7599776" cy="2997200"/>
        </p:xfrm>
        <a:graphic>
          <a:graphicData uri="http://schemas.openxmlformats.org/drawingml/2006/table">
            <a:tbl>
              <a:tblPr/>
              <a:tblGrid>
                <a:gridCol w="2623786">
                  <a:extLst>
                    <a:ext uri="{9D8B030D-6E8A-4147-A177-3AD203B41FA5}">
                      <a16:colId xmlns:a16="http://schemas.microsoft.com/office/drawing/2014/main" val="20000"/>
                    </a:ext>
                  </a:extLst>
                </a:gridCol>
                <a:gridCol w="4975990">
                  <a:extLst>
                    <a:ext uri="{9D8B030D-6E8A-4147-A177-3AD203B41FA5}">
                      <a16:colId xmlns:a16="http://schemas.microsoft.com/office/drawing/2014/main" val="20001"/>
                    </a:ext>
                  </a:extLst>
                </a:gridCol>
              </a:tblGrid>
              <a:tr h="0">
                <a:tc>
                  <a:txBody>
                    <a:bodyPr/>
                    <a:lstStyle/>
                    <a:p>
                      <a:pPr fontAlgn="t"/>
                      <a:r>
                        <a:rPr lang="en-US" sz="2000" b="1" dirty="0">
                          <a:effectLst/>
                        </a:rPr>
                        <a:t>property/method</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b="1" dirty="0">
                          <a:effectLst/>
                        </a:rPr>
                        <a:t>description</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pPr fontAlgn="t"/>
                      <a:r>
                        <a:rPr lang="en-US" sz="2000" dirty="0" err="1">
                          <a:effectLst/>
                          <a:hlinkClick r:id="rId3"/>
                        </a:rPr>
                        <a:t>clientX</a:t>
                      </a:r>
                      <a:endParaRPr lang="en-US" sz="2000" dirty="0">
                        <a:effectLst/>
                      </a:endParaRPr>
                    </a:p>
                    <a:p>
                      <a:pPr fontAlgn="t"/>
                      <a:r>
                        <a:rPr lang="en-US" sz="2000" dirty="0" err="1">
                          <a:effectLst/>
                        </a:rPr>
                        <a:t>clientY</a:t>
                      </a:r>
                      <a:endParaRPr lang="en-US" sz="2000" dirty="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a:effectLst/>
                        </a:rPr>
                        <a:t>coordinates in </a:t>
                      </a:r>
                      <a:r>
                        <a:rPr lang="en-US" sz="2000" i="1">
                          <a:effectLst/>
                        </a:rPr>
                        <a:t>browser window</a:t>
                      </a:r>
                      <a:endParaRPr lang="en-US" sz="200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fontAlgn="t"/>
                      <a:r>
                        <a:rPr lang="en-US" sz="2000" dirty="0" err="1">
                          <a:effectLst/>
                          <a:hlinkClick r:id="rId4"/>
                        </a:rPr>
                        <a:t>screenX</a:t>
                      </a:r>
                      <a:endParaRPr lang="en-US" sz="2000" dirty="0">
                        <a:effectLst/>
                      </a:endParaRPr>
                    </a:p>
                    <a:p>
                      <a:pPr fontAlgn="t"/>
                      <a:r>
                        <a:rPr lang="en-US" sz="2000" dirty="0" err="1">
                          <a:effectLst/>
                        </a:rPr>
                        <a:t>screenY</a:t>
                      </a:r>
                      <a:endParaRPr lang="en-US" sz="2000" dirty="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dirty="0">
                          <a:effectLst/>
                        </a:rPr>
                        <a:t>coordinates in </a:t>
                      </a:r>
                      <a:r>
                        <a:rPr lang="en-US" sz="2000" i="1" dirty="0">
                          <a:effectLst/>
                        </a:rPr>
                        <a:t>screen</a:t>
                      </a:r>
                      <a:endParaRPr lang="en-US" sz="2000" dirty="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fontAlgn="t"/>
                      <a:r>
                        <a:rPr lang="en-US" sz="2000" dirty="0" err="1">
                          <a:effectLst/>
                        </a:rPr>
                        <a:t>offsetX</a:t>
                      </a:r>
                      <a:endParaRPr lang="en-US" sz="2000" dirty="0">
                        <a:effectLst/>
                      </a:endParaRPr>
                    </a:p>
                    <a:p>
                      <a:pPr fontAlgn="t"/>
                      <a:r>
                        <a:rPr lang="en-US" sz="2000" dirty="0" err="1">
                          <a:effectLst/>
                        </a:rPr>
                        <a:t>offsetY</a:t>
                      </a:r>
                      <a:endParaRPr lang="en-US" sz="2000" dirty="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dirty="0">
                          <a:effectLst/>
                        </a:rPr>
                        <a:t>coordinates in </a:t>
                      </a:r>
                      <a:r>
                        <a:rPr lang="en-US" sz="2000" i="1" dirty="0">
                          <a:effectLst/>
                        </a:rPr>
                        <a:t>element</a:t>
                      </a:r>
                      <a:r>
                        <a:rPr lang="en-US" sz="2000" dirty="0">
                          <a:effectLst/>
                        </a:rPr>
                        <a:t> (non-standard)</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0">
                <a:tc>
                  <a:txBody>
                    <a:bodyPr/>
                    <a:lstStyle/>
                    <a:p>
                      <a:pPr fontAlgn="t"/>
                      <a:r>
                        <a:rPr lang="en-US" sz="2000" dirty="0">
                          <a:effectLst/>
                        </a:rPr>
                        <a:t>button</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sz="2000" dirty="0">
                          <a:effectLst/>
                        </a:rPr>
                        <a:t>integer representing which button was pressed (0=Left, 1=Middle, 2=Right)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01733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8000"/>
                </a:solidFill>
                <a:latin typeface="Century Gothic"/>
                <a:cs typeface="Century Gothic"/>
              </a:rPr>
              <a:t>Mouse events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pic>
        <p:nvPicPr>
          <p:cNvPr id="7" name="Picture 3" descr="mouse ev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404" y="1417638"/>
            <a:ext cx="6898173" cy="540688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25792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a:solidFill>
                  <a:srgbClr val="008000"/>
                </a:solidFill>
                <a:latin typeface="Century Gothic"/>
                <a:cs typeface="Century Gothic"/>
              </a:rPr>
              <a:t>M</a:t>
            </a:r>
            <a:r>
              <a:rPr lang="en-US" b="1" dirty="0">
                <a:solidFill>
                  <a:srgbClr val="008000"/>
                </a:solidFill>
                <a:latin typeface="Century Gothic"/>
                <a:cs typeface="Century Gothic"/>
              </a:rPr>
              <a:t>ouse over</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sp>
        <p:nvSpPr>
          <p:cNvPr id="5" name="Rectangle 4"/>
          <p:cNvSpPr/>
          <p:nvPr/>
        </p:nvSpPr>
        <p:spPr>
          <a:xfrm>
            <a:off x="829733" y="1683435"/>
            <a:ext cx="7552267" cy="4801315"/>
          </a:xfrm>
          <a:prstGeom prst="rect">
            <a:avLst/>
          </a:prstGeom>
        </p:spPr>
        <p:txBody>
          <a:bodyPr wrap="square">
            <a:spAutoFit/>
          </a:bodyPr>
          <a:lstStyle/>
          <a:p>
            <a:r>
              <a:rPr lang="en-US" dirty="0">
                <a:hlinkClick r:id="rId3"/>
              </a:rPr>
              <a:t>https://developer.mozilla.org/en-US/docs/Web/API/MouseEvent/clientX</a:t>
            </a:r>
            <a:endParaRPr lang="en-US" dirty="0"/>
          </a:p>
          <a:p>
            <a:endParaRPr lang="en-US" dirty="0"/>
          </a:p>
          <a:p>
            <a:endParaRPr lang="en-US" dirty="0"/>
          </a:p>
          <a:p>
            <a:endParaRPr lang="en-US" dirty="0"/>
          </a:p>
          <a:p>
            <a:r>
              <a:rPr lang="en-US" dirty="0" err="1"/>
              <a:t>Event.CLientX</a:t>
            </a:r>
            <a:endParaRPr lang="en-US" dirty="0"/>
          </a:p>
          <a:p>
            <a:endParaRPr lang="en-US" dirty="0"/>
          </a:p>
          <a:p>
            <a:r>
              <a:rPr lang="en-US" dirty="0" err="1"/>
              <a:t>Event.ClientY</a:t>
            </a:r>
            <a:endParaRPr lang="en-US" dirty="0"/>
          </a:p>
          <a:p>
            <a:endParaRPr lang="en-US" dirty="0"/>
          </a:p>
          <a:p>
            <a:r>
              <a:rPr lang="en-US" dirty="0"/>
              <a:t>Shows the current mouse position</a:t>
            </a:r>
          </a:p>
          <a:p>
            <a:endParaRPr lang="en-US" dirty="0"/>
          </a:p>
          <a:p>
            <a:r>
              <a:rPr lang="en-US" dirty="0"/>
              <a:t>function </a:t>
            </a:r>
            <a:r>
              <a:rPr lang="en-US" dirty="0" err="1"/>
              <a:t>mouseDown</a:t>
            </a:r>
            <a:r>
              <a:rPr lang="en-US" dirty="0"/>
              <a:t>(event) {</a:t>
            </a:r>
          </a:p>
          <a:p>
            <a:r>
              <a:rPr lang="en-US" dirty="0"/>
              <a:t>		</a:t>
            </a:r>
            <a:r>
              <a:rPr lang="en-US" dirty="0" err="1"/>
              <a:t>this.style.zIndex</a:t>
            </a:r>
            <a:r>
              <a:rPr lang="en-US" dirty="0"/>
              <a:t> = 10;</a:t>
            </a:r>
          </a:p>
          <a:p>
            <a:r>
              <a:rPr lang="en-US" dirty="0"/>
              <a:t>		</a:t>
            </a:r>
            <a:r>
              <a:rPr lang="en-US" dirty="0" err="1"/>
              <a:t>this.dragging</a:t>
            </a:r>
            <a:r>
              <a:rPr lang="en-US" dirty="0"/>
              <a:t> = true;</a:t>
            </a:r>
          </a:p>
          <a:p>
            <a:r>
              <a:rPr lang="en-US" dirty="0"/>
              <a:t>		</a:t>
            </a:r>
            <a:r>
              <a:rPr lang="en-US" dirty="0" err="1"/>
              <a:t>this.prevX</a:t>
            </a:r>
            <a:r>
              <a:rPr lang="en-US" dirty="0"/>
              <a:t> = </a:t>
            </a:r>
            <a:r>
              <a:rPr lang="en-US" dirty="0" err="1"/>
              <a:t>event.clientX</a:t>
            </a:r>
            <a:r>
              <a:rPr lang="en-US" dirty="0"/>
              <a:t>;</a:t>
            </a:r>
          </a:p>
          <a:p>
            <a:r>
              <a:rPr lang="en-US" dirty="0"/>
              <a:t>		</a:t>
            </a:r>
            <a:r>
              <a:rPr lang="en-US" dirty="0" err="1"/>
              <a:t>this.prevY</a:t>
            </a:r>
            <a:r>
              <a:rPr lang="en-US" dirty="0"/>
              <a:t> = </a:t>
            </a:r>
            <a:r>
              <a:rPr lang="en-US" dirty="0" err="1"/>
              <a:t>event.clientY</a:t>
            </a:r>
            <a:r>
              <a:rPr lang="en-US" dirty="0"/>
              <a:t>;</a:t>
            </a:r>
          </a:p>
          <a:p>
            <a:r>
              <a:rPr lang="en-US" dirty="0"/>
              <a:t>	}</a:t>
            </a:r>
          </a:p>
          <a:p>
            <a:endParaRPr lang="en-US" dirty="0"/>
          </a:p>
        </p:txBody>
      </p:sp>
    </p:spTree>
    <p:extLst>
      <p:ext uri="{BB962C8B-B14F-4D97-AF65-F5344CB8AC3E}">
        <p14:creationId xmlns:p14="http://schemas.microsoft.com/office/powerpoint/2010/main" val="1533365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36550</TotalTime>
  <Words>2169</Words>
  <Application>Microsoft Macintosh PowerPoint</Application>
  <PresentationFormat>On-screen Show (4:3)</PresentationFormat>
  <Paragraphs>499</Paragraphs>
  <Slides>36</Slides>
  <Notes>35</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inherit</vt:lpstr>
      <vt:lpstr>Arial</vt:lpstr>
      <vt:lpstr>Calibri</vt:lpstr>
      <vt:lpstr>Century Gothic</vt:lpstr>
      <vt:lpstr>Consolas</vt:lpstr>
      <vt:lpstr>Courier New</vt:lpstr>
      <vt:lpstr>Georgia</vt:lpstr>
      <vt:lpstr>Helvetica</vt:lpstr>
      <vt:lpstr>Office Theme</vt:lpstr>
      <vt:lpstr>CSC435: Web Programming  Lecture 17: JavaScript Events</vt:lpstr>
      <vt:lpstr>Future lecture plan</vt:lpstr>
      <vt:lpstr>Take-home reading</vt:lpstr>
      <vt:lpstr>JavaScript event</vt:lpstr>
      <vt:lpstr>The event object</vt:lpstr>
      <vt:lpstr>Mouse events</vt:lpstr>
      <vt:lpstr>Mouse events</vt:lpstr>
      <vt:lpstr>Mouse events</vt:lpstr>
      <vt:lpstr>Mouse over</vt:lpstr>
      <vt:lpstr>Mouse event example</vt:lpstr>
      <vt:lpstr>Event Handlers</vt:lpstr>
      <vt:lpstr> EventTarget.addEventListener()  </vt:lpstr>
      <vt:lpstr>Event object: stopPropogation</vt:lpstr>
      <vt:lpstr>Exercise Drag and Drop exercise</vt:lpstr>
      <vt:lpstr>Exercise Drag and Drop exercise</vt:lpstr>
      <vt:lpstr>Keyboard and text events</vt:lpstr>
      <vt:lpstr>Key event objects</vt:lpstr>
      <vt:lpstr>Key event example</vt:lpstr>
      <vt:lpstr>Useful Keycodes</vt:lpstr>
      <vt:lpstr>Page/Window Events</vt:lpstr>
      <vt:lpstr>Stopping an event</vt:lpstr>
      <vt:lpstr>Stopping an event</vt:lpstr>
      <vt:lpstr>In-class exercise: Maze</vt:lpstr>
      <vt:lpstr>Info about the maze</vt:lpstr>
      <vt:lpstr>Step 1: Single boundary turns red (~15mins)</vt:lpstr>
      <vt:lpstr>Step 2: all boundaries glow red on hover (10 min)</vt:lpstr>
      <vt:lpstr>Step 3: Alert on completion of maze</vt:lpstr>
      <vt:lpstr>Step 3: Reset the maze status</vt:lpstr>
      <vt:lpstr>Step 3: Reset the maze status</vt:lpstr>
      <vt:lpstr>Step 4:  Disallow Cheating</vt:lpstr>
      <vt:lpstr>Extra features:</vt:lpstr>
      <vt:lpstr>Exercise: mouse over</vt:lpstr>
      <vt:lpstr>Take home read</vt:lpstr>
      <vt:lpstr>Setting a timer</vt:lpstr>
      <vt:lpstr>Setting a timer</vt:lpstr>
      <vt:lpstr>setInterval</vt:lpstr>
    </vt:vector>
  </TitlesOfParts>
  <Company>The Smith-Kettlewell Eye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CSC435: Web Programming Lecture 1</dc:title>
  <dc:creator>Bei Xiao</dc:creator>
  <cp:lastModifiedBy>Bei Xiao</cp:lastModifiedBy>
  <cp:revision>2986</cp:revision>
  <dcterms:created xsi:type="dcterms:W3CDTF">2014-01-16T21:31:48Z</dcterms:created>
  <dcterms:modified xsi:type="dcterms:W3CDTF">2019-03-26T20:04:35Z</dcterms:modified>
</cp:coreProperties>
</file>