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9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8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2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7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9" indent="0" algn="ctr">
              <a:buNone/>
              <a:defRPr sz="2000"/>
            </a:lvl2pPr>
            <a:lvl3pPr marL="914458" indent="0" algn="ctr">
              <a:buNone/>
              <a:defRPr sz="1800"/>
            </a:lvl3pPr>
            <a:lvl4pPr marL="1371687" indent="0" algn="ctr">
              <a:buNone/>
              <a:defRPr sz="1600"/>
            </a:lvl4pPr>
            <a:lvl5pPr marL="1828916" indent="0" algn="ctr">
              <a:buNone/>
              <a:defRPr sz="1600"/>
            </a:lvl5pPr>
            <a:lvl6pPr marL="2286145" indent="0" algn="ctr">
              <a:buNone/>
              <a:defRPr sz="1600"/>
            </a:lvl6pPr>
            <a:lvl7pPr marL="2743374" indent="0" algn="ctr">
              <a:buNone/>
              <a:defRPr sz="1600"/>
            </a:lvl7pPr>
            <a:lvl8pPr marL="3200604" indent="0" algn="ctr">
              <a:buNone/>
              <a:defRPr sz="1600"/>
            </a:lvl8pPr>
            <a:lvl9pPr marL="365783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8" indent="0">
              <a:buNone/>
              <a:defRPr sz="1800" b="1"/>
            </a:lvl3pPr>
            <a:lvl4pPr marL="1371687" indent="0">
              <a:buNone/>
              <a:defRPr sz="1600" b="1"/>
            </a:lvl4pPr>
            <a:lvl5pPr marL="1828916" indent="0">
              <a:buNone/>
              <a:defRPr sz="1600" b="1"/>
            </a:lvl5pPr>
            <a:lvl6pPr marL="2286145" indent="0">
              <a:buNone/>
              <a:defRPr sz="1600" b="1"/>
            </a:lvl6pPr>
            <a:lvl7pPr marL="2743374" indent="0">
              <a:buNone/>
              <a:defRPr sz="1600" b="1"/>
            </a:lvl7pPr>
            <a:lvl8pPr marL="3200604" indent="0">
              <a:buNone/>
              <a:defRPr sz="1600" b="1"/>
            </a:lvl8pPr>
            <a:lvl9pPr marL="36578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58" indent="0">
              <a:buNone/>
              <a:defRPr sz="1800" b="1"/>
            </a:lvl3pPr>
            <a:lvl4pPr marL="1371687" indent="0">
              <a:buNone/>
              <a:defRPr sz="1600" b="1"/>
            </a:lvl4pPr>
            <a:lvl5pPr marL="1828916" indent="0">
              <a:buNone/>
              <a:defRPr sz="1600" b="1"/>
            </a:lvl5pPr>
            <a:lvl6pPr marL="2286145" indent="0">
              <a:buNone/>
              <a:defRPr sz="1600" b="1"/>
            </a:lvl6pPr>
            <a:lvl7pPr marL="2743374" indent="0">
              <a:buNone/>
              <a:defRPr sz="1600" b="1"/>
            </a:lvl7pPr>
            <a:lvl8pPr marL="3200604" indent="0">
              <a:buNone/>
              <a:defRPr sz="1600" b="1"/>
            </a:lvl8pPr>
            <a:lvl9pPr marL="36578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0"/>
            </a:lvl2pPr>
            <a:lvl3pPr marL="914458" indent="0">
              <a:buNone/>
              <a:defRPr sz="1200"/>
            </a:lvl3pPr>
            <a:lvl4pPr marL="1371687" indent="0">
              <a:buNone/>
              <a:defRPr sz="1000"/>
            </a:lvl4pPr>
            <a:lvl5pPr marL="1828916" indent="0">
              <a:buNone/>
              <a:defRPr sz="1000"/>
            </a:lvl5pPr>
            <a:lvl6pPr marL="2286145" indent="0">
              <a:buNone/>
              <a:defRPr sz="1000"/>
            </a:lvl6pPr>
            <a:lvl7pPr marL="2743374" indent="0">
              <a:buNone/>
              <a:defRPr sz="1000"/>
            </a:lvl7pPr>
            <a:lvl8pPr marL="3200604" indent="0">
              <a:buNone/>
              <a:defRPr sz="1000"/>
            </a:lvl8pPr>
            <a:lvl9pPr marL="365783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9" indent="0">
              <a:buNone/>
              <a:defRPr sz="2800"/>
            </a:lvl2pPr>
            <a:lvl3pPr marL="914458" indent="0">
              <a:buNone/>
              <a:defRPr sz="2400"/>
            </a:lvl3pPr>
            <a:lvl4pPr marL="1371687" indent="0">
              <a:buNone/>
              <a:defRPr sz="2000"/>
            </a:lvl4pPr>
            <a:lvl5pPr marL="1828916" indent="0">
              <a:buNone/>
              <a:defRPr sz="2000"/>
            </a:lvl5pPr>
            <a:lvl6pPr marL="2286145" indent="0">
              <a:buNone/>
              <a:defRPr sz="2000"/>
            </a:lvl6pPr>
            <a:lvl7pPr marL="2743374" indent="0">
              <a:buNone/>
              <a:defRPr sz="2000"/>
            </a:lvl7pPr>
            <a:lvl8pPr marL="3200604" indent="0">
              <a:buNone/>
              <a:defRPr sz="2000"/>
            </a:lvl8pPr>
            <a:lvl9pPr marL="3657832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0"/>
            </a:lvl2pPr>
            <a:lvl3pPr marL="914458" indent="0">
              <a:buNone/>
              <a:defRPr sz="1200"/>
            </a:lvl3pPr>
            <a:lvl4pPr marL="1371687" indent="0">
              <a:buNone/>
              <a:defRPr sz="1000"/>
            </a:lvl4pPr>
            <a:lvl5pPr marL="1828916" indent="0">
              <a:buNone/>
              <a:defRPr sz="1000"/>
            </a:lvl5pPr>
            <a:lvl6pPr marL="2286145" indent="0">
              <a:buNone/>
              <a:defRPr sz="1000"/>
            </a:lvl6pPr>
            <a:lvl7pPr marL="2743374" indent="0">
              <a:buNone/>
              <a:defRPr sz="1000"/>
            </a:lvl7pPr>
            <a:lvl8pPr marL="3200604" indent="0">
              <a:buNone/>
              <a:defRPr sz="1000"/>
            </a:lvl8pPr>
            <a:lvl9pPr marL="365783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4D7C-A76D-4439-917C-F78E6BA8F9E0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20F8-9B9F-4701-A590-38A27B8AE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4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3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2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1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0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9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8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7" indent="-228615" algn="l" defTabSz="9144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8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7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6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5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4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4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2" algn="l" defTabSz="9144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447" y="1730263"/>
            <a:ext cx="4184088" cy="2994137"/>
            <a:chOff x="445062" y="825388"/>
            <a:chExt cx="2662280" cy="3883090"/>
          </a:xfrm>
        </p:grpSpPr>
        <p:sp>
          <p:nvSpPr>
            <p:cNvPr id="9" name="Rectangle 8"/>
            <p:cNvSpPr/>
            <p:nvPr/>
          </p:nvSpPr>
          <p:spPr>
            <a:xfrm>
              <a:off x="445062" y="1146412"/>
              <a:ext cx="2662280" cy="3562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[integer, e.g. 100203]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DatasetType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‘STREAMGAGE’]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DatasetExternalID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‘06025500’]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‘Big Hole Rvr …’]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DatasetAgency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DatasetParameter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‘Streamflow’]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DatasetUnits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‘cfs’]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DatasetDefaultResampling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‘Average’]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DatasetDataloader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‘USGS_NWIS’]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DatasetHUC8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‘10030104’]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DatasetLatitude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41.1142]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DatasetLongitude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-112.324]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DatasetElevation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1923.2]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DatasetPORStart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‘2018-01-01’]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DatasetPOREnd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‘2019-01-01’]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DatasetAdditionalOptions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[dict, e.g. {‘svr’:’ecao’}]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.datasetTable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197" y="101387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identifies datasets on datasets tab. Datasets are stored in </a:t>
            </a:r>
            <a:r>
              <a:rPr lang="en-US" dirty="0" err="1"/>
              <a:t>datasetTable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42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447" y="1730263"/>
            <a:ext cx="4184088" cy="2994137"/>
            <a:chOff x="445062" y="825388"/>
            <a:chExt cx="2662280" cy="3883090"/>
          </a:xfrm>
        </p:grpSpPr>
        <p:sp>
          <p:nvSpPr>
            <p:cNvPr id="9" name="Rectangle 8"/>
            <p:cNvSpPr/>
            <p:nvPr/>
          </p:nvSpPr>
          <p:spPr>
            <a:xfrm>
              <a:off x="445062" y="1146412"/>
              <a:ext cx="2662280" cy="3562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[integer, e.g. 100203]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DatasetType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‘STREAMGAGE’]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DatasetExternalID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‘06025500’]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‘Big Hole Rvr …’]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DatasetAgency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DatasetParameter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‘Streamflow’]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DatasetUnits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‘cfs’]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DatasetDefaultResampling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‘Average’]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DatasetDataloader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‘USGS_NWIS’]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DatasetHUC8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‘10030104’]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DatasetLatitude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41.1142]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DatasetLongitude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-112.324]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DatasetElevation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1923.2]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DatasetPORStart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‘2018-01-01’]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DatasetPOREnd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‘2019-01-01’]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DatasetAdditionalOptions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[dict, e.g. {‘svr’:’ecao’}]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.datasetTable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197" y="101387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identifies datasets on datasets tab. Datasets are stored in </a:t>
            </a:r>
            <a:r>
              <a:rPr lang="en-US" dirty="0" err="1"/>
              <a:t>datasetTable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81575" y="1730263"/>
            <a:ext cx="847725" cy="1237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6197" y="55248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downloads data for datasets. Downloaded data is stored in </a:t>
            </a:r>
            <a:r>
              <a:rPr lang="en-US" dirty="0" err="1"/>
              <a:t>datatable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00340" y="1337035"/>
            <a:ext cx="5336613" cy="1022581"/>
            <a:chOff x="445062" y="825388"/>
            <a:chExt cx="2662280" cy="1326183"/>
          </a:xfrm>
        </p:grpSpPr>
        <p:sp>
          <p:nvSpPr>
            <p:cNvPr id="17" name="Rectangle 16"/>
            <p:cNvSpPr/>
            <p:nvPr/>
          </p:nvSpPr>
          <p:spPr>
            <a:xfrm>
              <a:off x="445062" y="1146413"/>
              <a:ext cx="2662280" cy="1005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Datetime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‘2018-10-01’]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 {FK}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100302]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EditFlag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[bool, e.g. True/False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[float, e.g. 30.232]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self.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2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447" y="1730263"/>
            <a:ext cx="4184088" cy="2994137"/>
            <a:chOff x="445062" y="825388"/>
            <a:chExt cx="2662280" cy="3883090"/>
          </a:xfrm>
        </p:grpSpPr>
        <p:sp>
          <p:nvSpPr>
            <p:cNvPr id="9" name="Rectangle 8"/>
            <p:cNvSpPr/>
            <p:nvPr/>
          </p:nvSpPr>
          <p:spPr>
            <a:xfrm>
              <a:off x="445062" y="1146412"/>
              <a:ext cx="2662280" cy="3562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[integer, e.g. 100203]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DatasetType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‘STREAMGAGE’]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DatasetExternalID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‘06025500’]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‘Big Hole Rvr …’]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DatasetAgency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DatasetParameter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‘Streamflow’]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DatasetUnits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‘cfs’]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DatasetDefaultResampling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‘Average’]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DatasetDataloader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‘USGS_NWIS’]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DatasetHUC8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‘10030104’]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DatasetLatitude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41.1142]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DatasetLongitude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-112.324]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DatasetElevation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1923.2]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DatasetPORStart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‘2018-01-01’]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DatasetPOREnd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‘2019-01-01’]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DatasetAdditionalOptions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[dict, e.g. {‘svr’:’ecao’}]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.datasetTable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197" y="101387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identifies datasets on datasets tab. Datasets are stored in </a:t>
            </a:r>
            <a:r>
              <a:rPr lang="en-US" dirty="0" err="1"/>
              <a:t>datasetTable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81575" y="1730263"/>
            <a:ext cx="847725" cy="1237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6197" y="55248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downloads data for datasets. Downloaded data is stored in </a:t>
            </a:r>
            <a:r>
              <a:rPr lang="en-US" dirty="0" err="1"/>
              <a:t>datatable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00340" y="1337035"/>
            <a:ext cx="5336613" cy="1022581"/>
            <a:chOff x="445062" y="825388"/>
            <a:chExt cx="2662280" cy="1326183"/>
          </a:xfrm>
        </p:grpSpPr>
        <p:sp>
          <p:nvSpPr>
            <p:cNvPr id="17" name="Rectangle 16"/>
            <p:cNvSpPr/>
            <p:nvPr/>
          </p:nvSpPr>
          <p:spPr>
            <a:xfrm>
              <a:off x="445062" y="1146413"/>
              <a:ext cx="2662280" cy="1005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Datetime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‘2018-10-01’]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 {FK}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100302]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EditFlag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[bool, e.g. True/False]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[float, e.g. 30.232]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self.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7248525" y="2558879"/>
            <a:ext cx="47625" cy="56532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9339" y="3186076"/>
            <a:ext cx="492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specify the forecast equation they are trying to create (e.g. 1978-04-01/P4M-Accumulation)</a:t>
            </a:r>
          </a:p>
        </p:txBody>
      </p:sp>
    </p:spTree>
    <p:extLst>
      <p:ext uri="{BB962C8B-B14F-4D97-AF65-F5344CB8AC3E}">
        <p14:creationId xmlns:p14="http://schemas.microsoft.com/office/powerpoint/2010/main" val="12221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447" y="1730263"/>
            <a:ext cx="4184088" cy="2994137"/>
            <a:chOff x="445062" y="825388"/>
            <a:chExt cx="2662280" cy="3883090"/>
          </a:xfrm>
        </p:grpSpPr>
        <p:sp>
          <p:nvSpPr>
            <p:cNvPr id="9" name="Rectangle 8"/>
            <p:cNvSpPr/>
            <p:nvPr/>
          </p:nvSpPr>
          <p:spPr>
            <a:xfrm>
              <a:off x="445062" y="1146412"/>
              <a:ext cx="2662280" cy="3562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[integer, e.g. 100203]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DatasetType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‘STREAMGAGE’]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DatasetExternalID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‘06025500’]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‘Big Hole Rvr …’]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DatasetAgency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DatasetParameter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‘Streamflow’]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DatasetUnits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‘cfs’]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DatasetDefaultResampling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‘Average’]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DatasetDataloader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‘USGS_NWIS’]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DatasetHUC8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‘10030104’]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DatasetLatitude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41.1142]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DatasetLongitude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-112.324]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DatasetElevation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1923.2]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DatasetPORStart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‘2018-01-01’]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DatasetPOREnd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‘2019-01-01’]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DatasetAdditionalOptions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[dict, e.g. {‘svr’:’ecao’}]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.datasetTable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197" y="101387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identifies datasets on datasets tab. Datasets are stored in </a:t>
            </a:r>
            <a:r>
              <a:rPr lang="en-US" dirty="0" err="1"/>
              <a:t>datasetTable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81575" y="1730263"/>
            <a:ext cx="847725" cy="1237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6197" y="55248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downloads data for datasets. Downloaded data is stored in </a:t>
            </a:r>
            <a:r>
              <a:rPr lang="en-US" dirty="0" err="1"/>
              <a:t>datatable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00340" y="1337035"/>
            <a:ext cx="5336613" cy="1022581"/>
            <a:chOff x="445062" y="825388"/>
            <a:chExt cx="2662280" cy="1326183"/>
          </a:xfrm>
        </p:grpSpPr>
        <p:sp>
          <p:nvSpPr>
            <p:cNvPr id="17" name="Rectangle 16"/>
            <p:cNvSpPr/>
            <p:nvPr/>
          </p:nvSpPr>
          <p:spPr>
            <a:xfrm>
              <a:off x="445062" y="1146413"/>
              <a:ext cx="2662280" cy="1005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Datetime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‘2018-10-01’]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 {FK}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100302]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EditFlag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[bool, e.g. True/False]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[float, e.g. 30.232]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AddedON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datetime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self.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7248525" y="2558879"/>
            <a:ext cx="47625" cy="56532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9340" y="4109406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suggests predictors (aka resample intervals, e.g. 1978-02-01/P1M Average), but users can fully specify them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9339" y="3186076"/>
            <a:ext cx="492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specify the forecast equation they are trying to create (e.g. 1978-04-01/P4M-Accumulation)</a:t>
            </a:r>
          </a:p>
        </p:txBody>
      </p:sp>
    </p:spTree>
    <p:extLst>
      <p:ext uri="{BB962C8B-B14F-4D97-AF65-F5344CB8AC3E}">
        <p14:creationId xmlns:p14="http://schemas.microsoft.com/office/powerpoint/2010/main" val="326599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447" y="1730263"/>
            <a:ext cx="4184088" cy="2810187"/>
            <a:chOff x="445062" y="825388"/>
            <a:chExt cx="2662280" cy="3644526"/>
          </a:xfrm>
        </p:grpSpPr>
        <p:sp>
          <p:nvSpPr>
            <p:cNvPr id="9" name="Rectangle 8"/>
            <p:cNvSpPr/>
            <p:nvPr/>
          </p:nvSpPr>
          <p:spPr>
            <a:xfrm>
              <a:off x="445062" y="1146413"/>
              <a:ext cx="2662280" cy="3323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[integer, e.g. 100203]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DatasetType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‘STREAMGAGE’]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DatasetExternalID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‘06025500’]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‘Big Hole Rvr …’]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DatasetAgency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DatasetParameter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‘Streamflow’]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DatasetUnits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‘cfs’]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DatasetDefaultResampling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‘Average’]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DatasetDataloader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[string, e.g. ‘USGS_NWIS’]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DatasetHUC8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	[string, e.g. ‘10030104’]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DatasetLatitude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41.1142]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DatasetLongitude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-112.324]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DatasetElevation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[float, e.g. 1923.2]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DatasetPORStart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‘2018-01-01’]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DatasetPOREnd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[datetime64, e.g. ‘2019-01-01’]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DatasetAdditionalOptions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	[dict, e.g. {‘svr’:’ecao’}]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.datasetTable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197" y="101387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identifies datasets on datasets tab. Datasets are stored in </a:t>
            </a:r>
            <a:r>
              <a:rPr lang="en-US" dirty="0" err="1"/>
              <a:t>datasetTable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81575" y="1730263"/>
            <a:ext cx="847725" cy="1237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6197" y="55248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downloads data for datasets. Downloaded data is stored in </a:t>
            </a:r>
            <a:r>
              <a:rPr lang="en-US" dirty="0" err="1"/>
              <a:t>datatable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00340" y="1337035"/>
            <a:ext cx="5336613" cy="1022581"/>
            <a:chOff x="445062" y="825388"/>
            <a:chExt cx="2662280" cy="1326183"/>
          </a:xfrm>
        </p:grpSpPr>
        <p:sp>
          <p:nvSpPr>
            <p:cNvPr id="17" name="Rectangle 16"/>
            <p:cNvSpPr/>
            <p:nvPr/>
          </p:nvSpPr>
          <p:spPr>
            <a:xfrm>
              <a:off x="445062" y="1146413"/>
              <a:ext cx="2662280" cy="1005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Datetime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‘2018-10-01’]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DatasetInternalID {FK}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100302]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EditFlag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[bool, e.g. True/False]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	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[float, e.g. 30.232]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self.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7248525" y="2558879"/>
            <a:ext cx="47625" cy="56532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4640" y="3832407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suggests predictors (aka resample intervals, e.g. 1978-02-01/P1M Average), but users can fully specify them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9339" y="3186076"/>
            <a:ext cx="492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specify the forecast equation they are trying to create (e.g. 1978-04-01/P4M-Accumulation)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315575" y="6029326"/>
            <a:ext cx="1876425" cy="2857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8494" y="6228528"/>
            <a:ext cx="243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Algorithms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76436" y="5030152"/>
            <a:ext cx="6662889" cy="2351722"/>
            <a:chOff x="445062" y="825388"/>
            <a:chExt cx="2662280" cy="3049943"/>
          </a:xfrm>
        </p:grpSpPr>
        <p:sp>
          <p:nvSpPr>
            <p:cNvPr id="23" name="Rectangle 22"/>
            <p:cNvSpPr/>
            <p:nvPr/>
          </p:nvSpPr>
          <p:spPr>
            <a:xfrm>
              <a:off x="445062" y="1146410"/>
              <a:ext cx="2662280" cy="27289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ModelRunID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1020304]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{FK}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 of integers, e.g. [100323]]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PredictanOperators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[list of ops, e.g. [+, -, +]]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PredictandPeriod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 (ISO8601), e.g. ‘1978-04-01/P4M’]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PredictandMethod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‘Accumulation’]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PredictorPool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{FK}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[100302, 100309, …]]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PredictorForceFlag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[list, e.g. [False, False, True, …][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PredictorPeriods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[1978-02-01/P1M, 1977-10-01/P4M, ..]]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PredictorMethods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[Sample, Accumulation, …]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RegressionType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‘Multiple Linear Regression’]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NumberOfEquations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[integer, e.g. 25]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CrossValidationType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‘K-Fold (5)’]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FeatureSelectionType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‘Forward Floating’]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PerformanceMetric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‘Adjusted R2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’]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self.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modelRunsTable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95624" y="4699836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stores model initialism</a:t>
            </a:r>
          </a:p>
        </p:txBody>
      </p:sp>
    </p:spTree>
    <p:extLst>
      <p:ext uri="{BB962C8B-B14F-4D97-AF65-F5344CB8AC3E}">
        <p14:creationId xmlns:p14="http://schemas.microsoft.com/office/powerpoint/2010/main" val="402108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352425"/>
            <a:ext cx="516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NextFlow</a:t>
            </a:r>
            <a:r>
              <a:rPr lang="en-US" sz="2000" b="1" dirty="0">
                <a:solidFill>
                  <a:schemeClr val="tx2"/>
                </a:solidFill>
              </a:rPr>
              <a:t> proposed workflow / data structures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9363" y="2616089"/>
            <a:ext cx="7451162" cy="2228947"/>
            <a:chOff x="445062" y="825388"/>
            <a:chExt cx="2662280" cy="3703693"/>
          </a:xfrm>
        </p:grpSpPr>
        <p:sp>
          <p:nvSpPr>
            <p:cNvPr id="6" name="Rectangle 5"/>
            <p:cNvSpPr/>
            <p:nvPr/>
          </p:nvSpPr>
          <p:spPr>
            <a:xfrm>
              <a:off x="445062" y="1146411"/>
              <a:ext cx="2662280" cy="33826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ForecastEquationID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10203]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EquationSource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[string, e.g. ‘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NextFlow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’ or ‘NRCS’ or …]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EquationComment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‘Made by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Kfoley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excludes 2011]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EquationPredictand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100323]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PredictandPeriod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 (ISO8601 format), e.g. “1978-04-01/P4M“]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PredictandMethod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[string, e.g. ‘Accumulation’]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EquationCreatedOn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‘2019-02-01’]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EquationIssueDate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 (ISO8601 format), e.g. ‘R/2019-02-01/P1Y’]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EquationCoefficients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[list, e.g. [4.32, 1.34, 53.22]]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EquationIntercept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[float, e.g. -230.34]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EquationPredictors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{FK}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[1004032, 1032044, …]]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PredictorPeriods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[1978-02-01/P1M, 1977-10-01/P4M, ..]]</a:t>
              </a: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PredictorMethods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[Sample, Accumulation, …]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.forecastEquationsTable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188686" y="928239"/>
            <a:ext cx="0" cy="114281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8686" y="1499646"/>
            <a:ext cx="243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363" y="2229348"/>
            <a:ext cx="55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creates (or imports) some nice forecast equations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845036"/>
            <a:ext cx="200025" cy="38880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00750" y="5702188"/>
            <a:ext cx="5946212" cy="1155812"/>
            <a:chOff x="445062" y="825388"/>
            <a:chExt cx="2662280" cy="1920535"/>
          </a:xfrm>
        </p:grpSpPr>
        <p:sp>
          <p:nvSpPr>
            <p:cNvPr id="14" name="Rectangle 13"/>
            <p:cNvSpPr/>
            <p:nvPr/>
          </p:nvSpPr>
          <p:spPr>
            <a:xfrm>
              <a:off x="445062" y="1146412"/>
              <a:ext cx="2662280" cy="1599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ForecastEquationID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{FK}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[integer, e.g. 10203]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ForecastPeriod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[string (ISO8601), e.g. ‘2019-04-01/P4M’]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(IDX) </a:t>
              </a:r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ForecastIssuedOn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[datetime64, e.g. ‘2019-02-02’]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ForecastExceedanceKey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[0.01, 0.02, …, 0.98, 0.99]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ForecastValues</a:t>
              </a:r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[list, e.g. [102.3, 105.4, …, 443.2, 446.5]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062" y="825388"/>
              <a:ext cx="2662280" cy="321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.forecastsTable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00750" y="5332856"/>
            <a:ext cx="594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generates forecasts from equations</a:t>
            </a:r>
          </a:p>
        </p:txBody>
      </p:sp>
    </p:spTree>
    <p:extLst>
      <p:ext uri="{BB962C8B-B14F-4D97-AF65-F5344CB8AC3E}">
        <p14:creationId xmlns:p14="http://schemas.microsoft.com/office/powerpoint/2010/main" val="6070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362</Words>
  <Application>Microsoft Office PowerPoint</Application>
  <PresentationFormat>Widescreen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22</cp:revision>
  <dcterms:created xsi:type="dcterms:W3CDTF">2019-03-01T16:37:27Z</dcterms:created>
  <dcterms:modified xsi:type="dcterms:W3CDTF">2019-04-25T18:54:14Z</dcterms:modified>
</cp:coreProperties>
</file>